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gif" ContentType="image/gi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20" r:id="rId1"/>
  </p:sldMasterIdLst>
  <p:notesMasterIdLst>
    <p:notesMasterId r:id="rId14"/>
  </p:notesMasterIdLst>
  <p:sldIdLst>
    <p:sldId id="257" r:id="rId2"/>
    <p:sldId id="258" r:id="rId3"/>
    <p:sldId id="259" r:id="rId4"/>
    <p:sldId id="260" r:id="rId5"/>
    <p:sldId id="261" r:id="rId6"/>
    <p:sldId id="262" r:id="rId7"/>
    <p:sldId id="263" r:id="rId8"/>
    <p:sldId id="264" r:id="rId9"/>
    <p:sldId id="265" r:id="rId10"/>
    <p:sldId id="266" r:id="rId11"/>
    <p:sldId id="268" r:id="rId12"/>
    <p:sldId id="269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2" d="100"/>
          <a:sy n="72" d="100"/>
        </p:scale>
        <p:origin x="-109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11FD1C3-06D9-45C1-9089-330A24696C4A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C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4A2F208-6866-4BE8-80C2-369604CE8E87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B9AB5DD-7EF9-4BE5-B7AD-F656E2879A7D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C7E2E7-E86F-4D35-9CAC-5E3F5C1D86F6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ight Triangle 9"/>
          <p:cNvSpPr/>
          <p:nvPr/>
        </p:nvSpPr>
        <p:spPr>
          <a:xfrm>
            <a:off x="-2" y="4664147"/>
            <a:ext cx="9151089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/>
          <a:lstStyle>
            <a:lvl1pPr marL="0" marR="64008" indent="0" algn="r">
              <a:buNone/>
              <a:defRPr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grpSp>
        <p:nvGrpSpPr>
          <p:cNvPr id="2" name="Group 1"/>
          <p:cNvGrpSpPr/>
          <p:nvPr/>
        </p:nvGrpSpPr>
        <p:grpSpPr>
          <a:xfrm>
            <a:off x="-3765" y="4953000"/>
            <a:ext cx="9147765" cy="1912088"/>
            <a:chOff x="-3765" y="4832896"/>
            <a:chExt cx="9147765" cy="2032192"/>
          </a:xfrm>
        </p:grpSpPr>
        <p:sp>
          <p:nvSpPr>
            <p:cNvPr id="7" name="Freeform 6"/>
            <p:cNvSpPr>
              <a:spLocks/>
            </p:cNvSpPr>
            <p:nvPr/>
          </p:nvSpPr>
          <p:spPr bwMode="auto">
            <a:xfrm>
              <a:off x="1687513" y="4832896"/>
              <a:ext cx="7456487" cy="51881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8" name="Freeform 7"/>
            <p:cNvSpPr>
              <a:spLocks/>
            </p:cNvSpPr>
            <p:nvPr/>
          </p:nvSpPr>
          <p:spPr bwMode="auto">
            <a:xfrm>
              <a:off x="35443" y="5135526"/>
              <a:ext cx="9108557" cy="838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>
              <a:extLst/>
            </a:lstStyle>
            <a:p>
              <a:endParaRPr kumimoji="0" lang="en-US"/>
            </a:p>
          </p:txBody>
        </p:sp>
        <p:sp>
          <p:nvSpPr>
            <p:cNvPr id="11" name="Freeform 10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vert="horz" wrap="square" lIns="91440" tIns="45720" rIns="91440" bIns="45720" anchor="ctr" compatLnSpc="1"/>
            <a:lstStyle>
              <a:extLst/>
            </a:lstStyle>
            <a:p>
              <a:pPr algn="ctr" eaLnBrk="1" latinLnBrk="0" hangingPunct="1"/>
              <a:endParaRPr kumimoji="0" lang="en-US"/>
            </a:p>
          </p:txBody>
        </p:sp>
        <p:cxnSp>
          <p:nvCxnSpPr>
            <p:cNvPr id="12" name="Straight Connector 11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1059712"/>
            <a:ext cx="7772400" cy="1828800"/>
          </a:xfrm>
        </p:spPr>
        <p:txBody>
          <a:bodyPr vert="horz" anchor="b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lvl1pPr algn="r">
              <a:buNone/>
              <a:defRPr sz="4800" b="1" cap="none" baseline="0"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922713" y="2931712"/>
            <a:ext cx="4572000" cy="1454888"/>
          </a:xfrm>
        </p:spPr>
        <p:txBody>
          <a:bodyPr lIns="91440" rIns="91440" anchor="t"/>
          <a:lstStyle>
            <a:lvl1pPr marL="0" indent="0" algn="l">
              <a:buNone/>
              <a:defRPr sz="23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7" name="Chevron 6"/>
          <p:cNvSpPr/>
          <p:nvPr/>
        </p:nvSpPr>
        <p:spPr>
          <a:xfrm>
            <a:off x="3636680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8" name="Chevron 7"/>
          <p:cNvSpPr/>
          <p:nvPr/>
        </p:nvSpPr>
        <p:spPr>
          <a:xfrm>
            <a:off x="3450264" y="3005472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 anchor="ctr"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876800"/>
            <a:ext cx="7481776" cy="457200"/>
          </a:xfrm>
        </p:spPr>
        <p:txBody>
          <a:bodyPr vert="horz" anchor="t">
            <a:noAutofit/>
            <a:sp3d prstMaterial="softEdge">
              <a:bevelT w="0" h="0"/>
            </a:sp3d>
          </a:bodyPr>
          <a:lstStyle>
            <a:lvl1pPr algn="r">
              <a:buNone/>
              <a:defRPr sz="2500" b="0">
                <a:solidFill>
                  <a:schemeClr val="accent1"/>
                </a:solidFill>
                <a:effectLst/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419600" y="5355102"/>
            <a:ext cx="3974592" cy="914400"/>
          </a:xfrm>
        </p:spPr>
        <p:txBody>
          <a:bodyPr/>
          <a:lstStyle>
            <a:lvl1pPr marL="0" indent="0" algn="r">
              <a:buNone/>
              <a:defRPr sz="16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914400" y="274320"/>
            <a:ext cx="7479792" cy="45720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727032" y="6407944"/>
            <a:ext cx="1920240" cy="365760"/>
          </a:xfrm>
        </p:spPr>
        <p:txBody>
          <a:bodyPr/>
          <a:lstStyle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232" y="5443402"/>
            <a:ext cx="7162800" cy="648232"/>
          </a:xfrm>
          <a:noFill/>
        </p:spPr>
        <p:txBody>
          <a:bodyPr lIns="91440" tIns="0" rIns="91440" anchor="t"/>
          <a:lstStyle>
            <a:lvl1pPr marL="0" marR="18288" indent="0" algn="r"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28600" y="189968"/>
            <a:ext cx="8686800" cy="4389120"/>
          </a:xfrm>
          <a:prstGeom prst="rect">
            <a:avLst/>
          </a:prstGeom>
          <a:solidFill>
            <a:schemeClr val="bg2"/>
          </a:solidFill>
          <a:ln>
            <a:solidFill>
              <a:schemeClr val="bg1"/>
            </a:solidFill>
          </a:ln>
          <a:effectLst>
            <a:innerShdw blurRad="95250">
              <a:srgbClr val="000000"/>
            </a:innerShdw>
          </a:effectLst>
        </p:spPr>
        <p:txBody>
          <a:bodyPr/>
          <a:lstStyle>
            <a:lvl1pPr marL="0" indent="0">
              <a:buNone/>
              <a:defRPr sz="3200"/>
            </a:lvl1pPr>
            <a:extLst/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380072" y="6407944"/>
            <a:ext cx="2350681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8600" y="4865122"/>
            <a:ext cx="8075432" cy="562672"/>
          </a:xfrm>
          <a:noFill/>
        </p:spPr>
        <p:txBody>
          <a:bodyPr anchor="t">
            <a:sp3d prstMaterial="softEdge"/>
          </a:bodyPr>
          <a:lstStyle>
            <a:lvl1pPr marR="0" algn="r">
              <a:buNone/>
              <a:defRPr sz="3000" b="0">
                <a:solidFill>
                  <a:schemeClr val="accent1"/>
                </a:solidFill>
                <a:effectLst>
                  <a:outerShdw blurRad="50800" dist="25000" dir="5400000" algn="t" rotWithShape="0">
                    <a:prstClr val="black">
                      <a:alpha val="45000"/>
                    </a:prstClr>
                  </a:outerShdw>
                </a:effectLst>
              </a:defRPr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9" name="Freeform 8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0" name="Right Triangle 9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2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1" name="Straight Connector 10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Chevron 11"/>
          <p:cNvSpPr/>
          <p:nvPr/>
        </p:nvSpPr>
        <p:spPr>
          <a:xfrm>
            <a:off x="8664112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  <p:sp>
        <p:nvSpPr>
          <p:cNvPr id="13" name="Chevron 12"/>
          <p:cNvSpPr/>
          <p:nvPr/>
        </p:nvSpPr>
        <p:spPr>
          <a:xfrm>
            <a:off x="8477696" y="4988440"/>
            <a:ext cx="182880" cy="228600"/>
          </a:xfrm>
          <a:prstGeom prst="chevron">
            <a:avLst>
              <a:gd name="adj" fmla="val 50000"/>
            </a:avLst>
          </a:prstGeom>
          <a:gradFill flip="none" rotWithShape="1">
            <a:gsLst>
              <a:gs pos="0">
                <a:schemeClr val="accent1">
                  <a:shade val="60000"/>
                  <a:satMod val="125000"/>
                </a:schemeClr>
              </a:gs>
              <a:gs pos="72000">
                <a:schemeClr val="accent1">
                  <a:tint val="90000"/>
                  <a:satMod val="138000"/>
                </a:schemeClr>
              </a:gs>
              <a:gs pos="100000">
                <a:schemeClr val="accent1">
                  <a:tint val="76000"/>
                  <a:satMod val="136000"/>
                </a:schemeClr>
              </a:gs>
            </a:gsLst>
            <a:lin ang="16200000" scaled="0"/>
          </a:gradFill>
          <a:ln w="3175" cap="rnd" cmpd="sng" algn="ctr">
            <a:solidFill>
              <a:schemeClr val="accent1">
                <a:shade val="50000"/>
              </a:schemeClr>
            </a:solidFill>
            <a:prstDash val="solid"/>
          </a:ln>
          <a:effectLst>
            <a:outerShdw blurRad="50800" dist="25400" dir="5400000">
              <a:srgbClr val="000000">
                <a:alpha val="46000"/>
              </a:srgbClr>
            </a:outerShdw>
          </a:effectLst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>
            <a:extLst/>
          </a:lstStyle>
          <a:p>
            <a:pPr algn="l" eaLnBrk="1" latinLnBrk="0" hangingPunct="1"/>
            <a:endParaRPr kumimoji="0"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Freeform 12"/>
          <p:cNvSpPr>
            <a:spLocks/>
          </p:cNvSpPr>
          <p:nvPr/>
        </p:nvSpPr>
        <p:spPr bwMode="auto">
          <a:xfrm>
            <a:off x="499273" y="5944936"/>
            <a:ext cx="4940624" cy="921076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2" name="Freeform 11"/>
          <p:cNvSpPr>
            <a:spLocks/>
          </p:cNvSpPr>
          <p:nvPr/>
        </p:nvSpPr>
        <p:spPr bwMode="auto">
          <a:xfrm>
            <a:off x="485717" y="5939011"/>
            <a:ext cx="3690451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>
            <a:extLst/>
          </a:lstStyle>
          <a:p>
            <a:endParaRPr kumimoji="0" lang="en-US"/>
          </a:p>
        </p:txBody>
      </p:sp>
      <p:sp>
        <p:nvSpPr>
          <p:cNvPr id="14" name="Right Triangle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3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vert="horz" wrap="square" lIns="91440" tIns="45720" rIns="91440" bIns="45720" anchor="ctr" compatLnSpc="1"/>
          <a:lstStyle>
            <a:extLst/>
          </a:lstStyle>
          <a:p>
            <a:pPr algn="ctr" eaLnBrk="1" latinLnBrk="0" hangingPunct="1"/>
            <a:endParaRPr kumimoji="0"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anchor="ctr">
            <a:normAutofit/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481328"/>
            <a:ext cx="8229600" cy="4525963"/>
          </a:xfrm>
          <a:prstGeom prst="rect">
            <a:avLst/>
          </a:prstGeom>
        </p:spPr>
        <p:txBody>
          <a:bodyPr vert="horz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6727032" y="6407944"/>
            <a:ext cx="1920240" cy="365760"/>
          </a:xfrm>
          <a:prstGeom prst="rect">
            <a:avLst/>
          </a:prstGeom>
        </p:spPr>
        <p:txBody>
          <a:bodyPr vert="horz" anchor="b"/>
          <a:lstStyle>
            <a:lvl1pPr algn="l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fld id="{E82309BF-6C5B-4CB0-A6BD-DE8EDD67AD57}" type="datetimeFigureOut">
              <a:rPr lang="en-US" smtClean="0"/>
              <a:pPr/>
              <a:t>2/1/2010</a:t>
            </a:fld>
            <a:endParaRPr lang="en-CA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4380072" y="6407944"/>
            <a:ext cx="2350681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>
                <a:solidFill>
                  <a:schemeClr val="tx1"/>
                </a:solidFill>
              </a:defRPr>
            </a:lvl1pPr>
            <a:extLst/>
          </a:lstStyle>
          <a:p>
            <a:endParaRPr lang="en-CA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647272" y="6407944"/>
            <a:ext cx="365760" cy="365125"/>
          </a:xfrm>
          <a:prstGeom prst="rect">
            <a:avLst/>
          </a:prstGeom>
        </p:spPr>
        <p:txBody>
          <a:bodyPr vert="horz" anchor="b"/>
          <a:lstStyle>
            <a:lvl1pPr algn="r" eaLnBrk="1" latinLnBrk="0" hangingPunct="1">
              <a:defRPr kumimoji="0" sz="1000" b="0">
                <a:solidFill>
                  <a:schemeClr val="tx1"/>
                </a:solidFill>
              </a:defRPr>
            </a:lvl1pPr>
            <a:extLst/>
          </a:lstStyle>
          <a:p>
            <a:fld id="{46E6841A-23C7-4F1C-B7DE-0BE935A9EA69}" type="slidenum">
              <a:rPr lang="en-CA" smtClean="0"/>
              <a:pPr/>
              <a:t>‹#›</a:t>
            </a:fld>
            <a:endParaRPr lang="en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1" r:id="rId1"/>
    <p:sldLayoutId id="2147483722" r:id="rId2"/>
    <p:sldLayoutId id="2147483723" r:id="rId3"/>
    <p:sldLayoutId id="2147483724" r:id="rId4"/>
    <p:sldLayoutId id="2147483725" r:id="rId5"/>
    <p:sldLayoutId id="2147483726" r:id="rId6"/>
    <p:sldLayoutId id="2147483727" r:id="rId7"/>
    <p:sldLayoutId id="2147483728" r:id="rId8"/>
    <p:sldLayoutId id="2147483729" r:id="rId9"/>
    <p:sldLayoutId id="2147483730" r:id="rId10"/>
    <p:sldLayoutId id="2147483731" r:id="rId11"/>
  </p:sldLayoutIdLst>
  <p:txStyles>
    <p:titleStyle>
      <a:lvl1pPr algn="l" rtl="0" eaLnBrk="1" latinLnBrk="0" hangingPunct="1">
        <a:spcBef>
          <a:spcPct val="0"/>
        </a:spcBef>
        <a:buNone/>
        <a:defRPr kumimoji="0"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56032" algn="l" rtl="0" eaLnBrk="1" latinLnBrk="0" hangingPunct="1">
        <a:spcBef>
          <a:spcPts val="400"/>
        </a:spcBef>
        <a:spcAft>
          <a:spcPts val="0"/>
        </a:spcAft>
        <a:buClr>
          <a:schemeClr val="accent1"/>
        </a:buClr>
        <a:buSzPct val="68000"/>
        <a:buFont typeface="Wingdings 3"/>
        <a:buChar char=""/>
        <a:defRPr kumimoji="0"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21792" indent="-228600" algn="l" rtl="0" eaLnBrk="1" latinLnBrk="0" hangingPunct="1">
        <a:spcBef>
          <a:spcPts val="324"/>
        </a:spcBef>
        <a:buClr>
          <a:schemeClr val="accent1"/>
        </a:buClr>
        <a:buFont typeface="Verdana"/>
        <a:buChar char="◦"/>
        <a:defRPr kumimoji="0" sz="2300" kern="1200">
          <a:solidFill>
            <a:schemeClr val="tx1"/>
          </a:solidFill>
          <a:latin typeface="+mn-lt"/>
          <a:ea typeface="+mn-ea"/>
          <a:cs typeface="+mn-cs"/>
        </a:defRPr>
      </a:lvl2pPr>
      <a:lvl3pPr marL="859536" indent="-228600" algn="l" rtl="0" eaLnBrk="1" latinLnBrk="0" hangingPunct="1">
        <a:spcBef>
          <a:spcPts val="350"/>
        </a:spcBef>
        <a:buClr>
          <a:schemeClr val="accent2"/>
        </a:buClr>
        <a:buSzPct val="100000"/>
        <a:buFont typeface="Wingdings 2"/>
        <a:buChar char="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9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1" latinLnBrk="0" hangingPunct="1">
        <a:spcBef>
          <a:spcPts val="350"/>
        </a:spcBef>
        <a:buClr>
          <a:schemeClr val="accent2"/>
        </a:buClr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gi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sz="7200" dirty="0" smtClean="0"/>
              <a:t>NanoSim</a:t>
            </a:r>
            <a:endParaRPr lang="en-US" sz="72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Yina Arenas</a:t>
            </a:r>
          </a:p>
          <a:p>
            <a:r>
              <a:rPr lang="en-US" dirty="0" smtClean="0"/>
              <a:t>Mona Sergi</a:t>
            </a:r>
          </a:p>
          <a:p>
            <a:r>
              <a:rPr lang="en-US" dirty="0" smtClean="0"/>
              <a:t>Tamal Saha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1221022596Tl7BXQs.jp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2071670" y="1214422"/>
            <a:ext cx="4572032" cy="4572032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Source code management</a:t>
            </a:r>
            <a:endParaRPr lang="en-CA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28596" y="1357298"/>
            <a:ext cx="8215370" cy="5072098"/>
          </a:xfrm>
        </p:spPr>
        <p:txBody>
          <a:bodyPr>
            <a:normAutofit/>
          </a:bodyPr>
          <a:lstStyle/>
          <a:p>
            <a:r>
              <a:rPr lang="en-US" dirty="0" smtClean="0"/>
              <a:t>Developed an understanding of the challenges involved in developing software </a:t>
            </a:r>
          </a:p>
          <a:p>
            <a:r>
              <a:rPr lang="en-US" dirty="0" smtClean="0"/>
              <a:t>Better literature comprehension by doing an actual project implementation. </a:t>
            </a:r>
          </a:p>
          <a:p>
            <a:r>
              <a:rPr lang="en-US" dirty="0" smtClean="0"/>
              <a:t>Learned about new technologies </a:t>
            </a:r>
          </a:p>
          <a:p>
            <a:r>
              <a:rPr lang="en-US" dirty="0" smtClean="0"/>
              <a:t>Got further insight on the interaction strategies and team work skills by using a collaborative development environment.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Conclusion</a:t>
            </a:r>
            <a:endParaRPr lang="en-CA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QUESTION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2571736" y="1785926"/>
            <a:ext cx="4500594" cy="4135064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642910" y="785802"/>
            <a:ext cx="8229600" cy="1143000"/>
          </a:xfrm>
        </p:spPr>
        <p:txBody>
          <a:bodyPr/>
          <a:lstStyle/>
          <a:p>
            <a:pPr algn="ctr"/>
            <a:r>
              <a:rPr lang="en-CA" dirty="0" smtClean="0"/>
              <a:t>Any questions? </a:t>
            </a:r>
            <a:endParaRPr lang="en-CA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Focus of the project</a:t>
            </a:r>
          </a:p>
          <a:p>
            <a:r>
              <a:rPr lang="en-US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Nanosim</a:t>
            </a:r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as a case study</a:t>
            </a:r>
          </a:p>
          <a:p>
            <a:pPr lvl="1"/>
            <a:r>
              <a:rPr lang="en-US" dirty="0" smtClean="0"/>
              <a:t>Role playing simulation </a:t>
            </a:r>
          </a:p>
          <a:p>
            <a:pPr lvl="1"/>
            <a:r>
              <a:rPr lang="en-US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Different types of participants and services</a:t>
            </a:r>
          </a:p>
          <a:p>
            <a:pPr lvl="1"/>
            <a:r>
              <a:rPr lang="en-US" dirty="0" smtClean="0"/>
              <a:t>Deliver content according to participants properties</a:t>
            </a:r>
            <a:endParaRPr lang="en-US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en-US" dirty="0" smtClean="0"/>
              <a:t>Agenda:</a:t>
            </a:r>
          </a:p>
          <a:p>
            <a:pPr lvl="1"/>
            <a:r>
              <a:rPr lang="en-US" dirty="0" smtClean="0"/>
              <a:t>Lifecycle</a:t>
            </a:r>
          </a:p>
          <a:p>
            <a:pPr lvl="1"/>
            <a:r>
              <a:rPr lang="en-US" dirty="0" smtClean="0"/>
              <a:t>Risk Analysis and Mitigation</a:t>
            </a:r>
          </a:p>
          <a:p>
            <a:pPr lvl="1"/>
            <a:r>
              <a:rPr lang="en-US" dirty="0" smtClean="0"/>
              <a:t>Requirements and Specifications</a:t>
            </a:r>
          </a:p>
          <a:p>
            <a:pPr lvl="1"/>
            <a:r>
              <a:rPr lang="en-US" dirty="0" smtClean="0"/>
              <a:t>Architecture </a:t>
            </a:r>
          </a:p>
          <a:p>
            <a:pPr lvl="1"/>
            <a:r>
              <a:rPr lang="en-US" dirty="0" smtClean="0"/>
              <a:t>Implementation</a:t>
            </a:r>
          </a:p>
          <a:p>
            <a:pPr lvl="1"/>
            <a:r>
              <a:rPr lang="en-US" dirty="0" smtClean="0"/>
              <a:t>Source code management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Overview</a:t>
            </a: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word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6429356" y="285728"/>
            <a:ext cx="2714644" cy="2714644"/>
          </a:xfrm>
          <a:prstGeom prst="rect">
            <a:avLst/>
          </a:prstGeom>
          <a:effectLst>
            <a:outerShdw blurRad="50800" dist="50800" dir="5400000" algn="ctr" rotWithShape="0">
              <a:srgbClr val="000000">
                <a:alpha val="0"/>
              </a:srgbClr>
            </a:outerShdw>
          </a:effectLst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CA" dirty="0" smtClean="0"/>
              <a:t>Spiral/Evolutionary model</a:t>
            </a:r>
          </a:p>
          <a:p>
            <a:pPr lvl="1"/>
            <a:r>
              <a:rPr lang="en-CA" dirty="0" smtClean="0"/>
              <a:t>2 weeks</a:t>
            </a:r>
          </a:p>
          <a:p>
            <a:pPr lvl="2"/>
            <a:r>
              <a:rPr lang="en-CA" dirty="0" smtClean="0"/>
              <a:t>Risk analysis</a:t>
            </a:r>
          </a:p>
          <a:p>
            <a:pPr lvl="2"/>
            <a:r>
              <a:rPr lang="en-CA" dirty="0" smtClean="0"/>
              <a:t>Requirement analysis</a:t>
            </a:r>
          </a:p>
          <a:p>
            <a:pPr lvl="2"/>
            <a:r>
              <a:rPr lang="en-CA" dirty="0" smtClean="0"/>
              <a:t>Preliminary architecture design</a:t>
            </a:r>
          </a:p>
          <a:p>
            <a:pPr lvl="2"/>
            <a:r>
              <a:rPr lang="en-CA" dirty="0" smtClean="0"/>
              <a:t>Wiki</a:t>
            </a:r>
          </a:p>
          <a:p>
            <a:pPr lvl="1"/>
            <a:r>
              <a:rPr lang="en-CA" dirty="0" smtClean="0"/>
              <a:t>3 weeks</a:t>
            </a:r>
          </a:p>
          <a:p>
            <a:pPr lvl="2"/>
            <a:r>
              <a:rPr lang="en-CA" dirty="0" smtClean="0"/>
              <a:t>Complement initial architecture adding web service layer </a:t>
            </a:r>
          </a:p>
          <a:p>
            <a:pPr lvl="2"/>
            <a:r>
              <a:rPr lang="en-CA" dirty="0" smtClean="0"/>
              <a:t>Data access layer</a:t>
            </a:r>
          </a:p>
          <a:p>
            <a:pPr lvl="2"/>
            <a:r>
              <a:rPr lang="en-CA" dirty="0" smtClean="0"/>
              <a:t>Initial services</a:t>
            </a:r>
          </a:p>
          <a:p>
            <a:pPr lvl="1"/>
            <a:r>
              <a:rPr lang="en-CA" dirty="0" smtClean="0"/>
              <a:t>3 weeks</a:t>
            </a:r>
            <a:endParaRPr lang="en-CA" dirty="0"/>
          </a:p>
          <a:p>
            <a:pPr lvl="2"/>
            <a:r>
              <a:rPr lang="en-CA" dirty="0" smtClean="0"/>
              <a:t>Service implementation</a:t>
            </a:r>
          </a:p>
          <a:p>
            <a:pPr lvl="2"/>
            <a:r>
              <a:rPr lang="en-CA" dirty="0" smtClean="0"/>
              <a:t>Functional testing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Life Cycle </a:t>
            </a:r>
            <a:endParaRPr lang="en-CA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ri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737100" y="1928802"/>
            <a:ext cx="4406900" cy="4394200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The first step our spiral model</a:t>
            </a:r>
          </a:p>
          <a:p>
            <a:r>
              <a:rPr lang="en-CA" dirty="0" smtClean="0"/>
              <a:t>The risks:</a:t>
            </a:r>
          </a:p>
          <a:p>
            <a:pPr lvl="1"/>
            <a:r>
              <a:rPr lang="en-CA" dirty="0" smtClean="0"/>
              <a:t>Scope and time management</a:t>
            </a:r>
          </a:p>
          <a:p>
            <a:pPr lvl="1"/>
            <a:r>
              <a:rPr lang="en-CA" dirty="0" smtClean="0"/>
              <a:t>Team background</a:t>
            </a:r>
          </a:p>
          <a:p>
            <a:pPr lvl="1"/>
            <a:r>
              <a:rPr lang="en-CA" dirty="0" err="1" smtClean="0"/>
              <a:t>Git</a:t>
            </a:r>
            <a:r>
              <a:rPr lang="en-CA" dirty="0" smtClean="0"/>
              <a:t>/SVN</a:t>
            </a:r>
          </a:p>
          <a:p>
            <a:pPr lvl="1"/>
            <a:r>
              <a:rPr lang="en-CA" dirty="0" smtClean="0"/>
              <a:t>Extensibility/Flexibility</a:t>
            </a:r>
          </a:p>
          <a:p>
            <a:pPr lvl="1"/>
            <a:r>
              <a:rPr lang="en-CA" dirty="0" smtClean="0"/>
              <a:t>GWT</a:t>
            </a:r>
          </a:p>
          <a:p>
            <a:pPr lvl="1"/>
            <a:r>
              <a:rPr lang="en-CA" dirty="0" smtClean="0"/>
              <a:t>Correctness 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Risk Analysis</a:t>
            </a:r>
            <a:endParaRPr lang="en-CA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financialRisk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4929190" y="1595626"/>
            <a:ext cx="3429024" cy="2404878"/>
          </a:xfrm>
          <a:prstGeom prst="rect">
            <a:avLst/>
          </a:prstGeom>
        </p:spPr>
      </p:pic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457200" y="1481329"/>
            <a:ext cx="8229600" cy="4090811"/>
          </a:xfrm>
        </p:spPr>
        <p:txBody>
          <a:bodyPr/>
          <a:lstStyle/>
          <a:p>
            <a:r>
              <a:rPr lang="en-CA" dirty="0" smtClean="0"/>
              <a:t>Requirements </a:t>
            </a:r>
          </a:p>
          <a:p>
            <a:pPr lvl="1"/>
            <a:r>
              <a:rPr lang="en-CA" dirty="0" smtClean="0"/>
              <a:t>For developers</a:t>
            </a:r>
          </a:p>
          <a:p>
            <a:pPr lvl="2"/>
            <a:r>
              <a:rPr lang="en-CA" dirty="0" smtClean="0"/>
              <a:t>Easy extension</a:t>
            </a:r>
          </a:p>
          <a:p>
            <a:pPr lvl="1"/>
            <a:r>
              <a:rPr lang="en-CA" dirty="0" smtClean="0"/>
              <a:t>For instructors</a:t>
            </a:r>
          </a:p>
          <a:p>
            <a:pPr lvl="2"/>
            <a:r>
              <a:rPr lang="en-CA" dirty="0" smtClean="0"/>
              <a:t>Small time setup</a:t>
            </a:r>
          </a:p>
          <a:p>
            <a:pPr lvl="1"/>
            <a:r>
              <a:rPr lang="en-CA" dirty="0" smtClean="0"/>
              <a:t>For the students:</a:t>
            </a:r>
          </a:p>
          <a:p>
            <a:pPr lvl="2"/>
            <a:r>
              <a:rPr lang="en-CA" dirty="0" smtClean="0"/>
              <a:t>User friendly environment</a:t>
            </a:r>
          </a:p>
          <a:p>
            <a:pPr lvl="2"/>
            <a:r>
              <a:rPr lang="en-CA" dirty="0" smtClean="0"/>
              <a:t>Fulfilment of pedagogical goal</a:t>
            </a:r>
          </a:p>
          <a:p>
            <a:pPr lvl="1"/>
            <a:r>
              <a:rPr lang="en-CA" dirty="0" smtClean="0"/>
              <a:t>Access from different locations</a:t>
            </a:r>
          </a:p>
          <a:p>
            <a:pPr lvl="1"/>
            <a:r>
              <a:rPr lang="en-CA" dirty="0" smtClean="0"/>
              <a:t>No extra installation on the end user’s system</a:t>
            </a:r>
          </a:p>
          <a:p>
            <a:pPr lvl="1"/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 &amp; Specifications</a:t>
            </a:r>
            <a:endParaRPr lang="en-CA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CA" dirty="0" smtClean="0"/>
              <a:t>Specifications:</a:t>
            </a:r>
          </a:p>
          <a:p>
            <a:pPr lvl="1"/>
            <a:r>
              <a:rPr lang="en-CA" dirty="0" smtClean="0"/>
              <a:t>Database independency</a:t>
            </a:r>
          </a:p>
          <a:p>
            <a:pPr lvl="1"/>
            <a:r>
              <a:rPr lang="en-CA" dirty="0" smtClean="0"/>
              <a:t>Access control</a:t>
            </a:r>
          </a:p>
          <a:p>
            <a:pPr lvl="1"/>
            <a:r>
              <a:rPr lang="en-CA" dirty="0" smtClean="0"/>
              <a:t>Services</a:t>
            </a:r>
          </a:p>
          <a:p>
            <a:pPr lvl="2"/>
            <a:r>
              <a:rPr lang="en-CA" dirty="0" smtClean="0"/>
              <a:t>Group / user management</a:t>
            </a:r>
          </a:p>
          <a:p>
            <a:pPr lvl="2"/>
            <a:r>
              <a:rPr lang="en-CA" dirty="0" smtClean="0"/>
              <a:t>Budget transactions</a:t>
            </a:r>
          </a:p>
          <a:p>
            <a:pPr lvl="2"/>
            <a:r>
              <a:rPr lang="en-CA" dirty="0" smtClean="0"/>
              <a:t>Mail</a:t>
            </a:r>
          </a:p>
          <a:p>
            <a:pPr lvl="2"/>
            <a:r>
              <a:rPr lang="en-CA" dirty="0" smtClean="0"/>
              <a:t>Proposal</a:t>
            </a:r>
          </a:p>
          <a:p>
            <a:pPr lvl="2"/>
            <a:r>
              <a:rPr lang="en-CA" dirty="0" smtClean="0"/>
              <a:t>Research </a:t>
            </a:r>
          </a:p>
          <a:p>
            <a:pPr lvl="2"/>
            <a:r>
              <a:rPr lang="en-CA" dirty="0" smtClean="0"/>
              <a:t>Patent</a:t>
            </a:r>
            <a:endParaRPr lang="en-CA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dirty="0" smtClean="0"/>
              <a:t>Requirements &amp; Specifications</a:t>
            </a:r>
            <a:endParaRPr lang="en-CA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Logical view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785785" y="785794"/>
            <a:ext cx="7706927" cy="5954755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CA" dirty="0" smtClean="0"/>
              <a:t>Architecture </a:t>
            </a:r>
            <a:endParaRPr lang="en-CA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rch-diagram-final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643042" y="142852"/>
            <a:ext cx="5948334" cy="6715148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 descr="uml-package-diagram.png"/>
          <p:cNvPicPr>
            <a:picLocks noGrp="1" noChangeAspect="1"/>
          </p:cNvPicPr>
          <p:nvPr>
            <p:ph idx="1"/>
          </p:nvPr>
        </p:nvPicPr>
        <p:blipFill>
          <a:blip r:embed="rId2" cstate="print"/>
          <a:stretch>
            <a:fillRect/>
          </a:stretch>
        </p:blipFill>
        <p:spPr>
          <a:xfrm>
            <a:off x="1857356" y="785794"/>
            <a:ext cx="5715040" cy="5900340"/>
          </a:xfr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357158" y="0"/>
            <a:ext cx="8229600" cy="1143000"/>
          </a:xfrm>
        </p:spPr>
        <p:txBody>
          <a:bodyPr/>
          <a:lstStyle/>
          <a:p>
            <a:r>
              <a:rPr lang="en-CA" dirty="0" smtClean="0"/>
              <a:t>Implementation</a:t>
            </a:r>
            <a:endParaRPr lang="en-CA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oncourse">
  <a:themeElements>
    <a:clrScheme name="Concourse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Concourse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Concours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137</TotalTime>
  <Words>211</Words>
  <Application>Microsoft Office PowerPoint</Application>
  <PresentationFormat>On-screen Show (4:3)</PresentationFormat>
  <Paragraphs>73</Paragraphs>
  <Slides>12</Slides>
  <Notes>2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3" baseType="lpstr">
      <vt:lpstr>Concourse</vt:lpstr>
      <vt:lpstr>NanoSim</vt:lpstr>
      <vt:lpstr>Overview</vt:lpstr>
      <vt:lpstr>Life Cycle </vt:lpstr>
      <vt:lpstr>Risk Analysis</vt:lpstr>
      <vt:lpstr>Requirements &amp; Specifications</vt:lpstr>
      <vt:lpstr>Requirements &amp; Specifications</vt:lpstr>
      <vt:lpstr>Architecture </vt:lpstr>
      <vt:lpstr>Slide 8</vt:lpstr>
      <vt:lpstr>Implementation</vt:lpstr>
      <vt:lpstr>Source code management</vt:lpstr>
      <vt:lpstr>Conclusion</vt:lpstr>
      <vt:lpstr>Any questions? 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NanoSim</dc:title>
  <dc:creator>Mona</dc:creator>
  <cp:lastModifiedBy>Tamal Saha</cp:lastModifiedBy>
  <cp:revision>46</cp:revision>
  <dcterms:created xsi:type="dcterms:W3CDTF">2009-12-17T03:04:17Z</dcterms:created>
  <dcterms:modified xsi:type="dcterms:W3CDTF">2010-02-02T00:52:41Z</dcterms:modified>
</cp:coreProperties>
</file>