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48" r:id="rId1"/>
  </p:sldMasterIdLst>
  <p:sldIdLst>
    <p:sldId id="256" r:id="rId2"/>
    <p:sldId id="257" r:id="rId3"/>
    <p:sldId id="294" r:id="rId4"/>
    <p:sldId id="259" r:id="rId5"/>
    <p:sldId id="260" r:id="rId6"/>
    <p:sldId id="261" r:id="rId7"/>
    <p:sldId id="265" r:id="rId8"/>
    <p:sldId id="291" r:id="rId9"/>
    <p:sldId id="295" r:id="rId10"/>
    <p:sldId id="296" r:id="rId11"/>
    <p:sldId id="269" r:id="rId12"/>
    <p:sldId id="297" r:id="rId13"/>
    <p:sldId id="272" r:id="rId14"/>
    <p:sldId id="270" r:id="rId15"/>
    <p:sldId id="298" r:id="rId16"/>
    <p:sldId id="283" r:id="rId17"/>
    <p:sldId id="284" r:id="rId18"/>
    <p:sldId id="287" r:id="rId19"/>
    <p:sldId id="288" r:id="rId20"/>
    <p:sldId id="293" r:id="rId21"/>
    <p:sldId id="289" r:id="rId22"/>
    <p:sldId id="29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2-04T19:35:27.785"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08144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5441322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1528171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4FAB73BC-B049-4115-A692-8D63A059BFB8}"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00448100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0162903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586B75A-687E-405C-8A0B-8D00578BA2C3}" type="datetimeFigureOut">
              <a:rPr lang="en-US" smtClean="0"/>
              <a:pPr/>
              <a:t>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816011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586B75A-687E-405C-8A0B-8D00578BA2C3}" type="datetimeFigureOut">
              <a:rPr lang="en-US" smtClean="0"/>
              <a:pPr/>
              <a:t>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365274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227798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5586B75A-687E-405C-8A0B-8D00578BA2C3}" type="datetimeFigureOut">
              <a:rPr lang="en-US" smtClean="0"/>
              <a:pPr/>
              <a:t>12/4/2022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03669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63225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58691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17650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30782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82930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586B75A-687E-405C-8A0B-8D00578BA2C3}" type="datetimeFigureOut">
              <a:rPr lang="en-US" smtClean="0"/>
              <a:pPr/>
              <a:t>12/4/2022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38578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70898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52833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586B75A-687E-405C-8A0B-8D00578BA2C3}" type="datetimeFigureOut">
              <a:rPr lang="en-US" smtClean="0"/>
              <a:pPr/>
              <a:t>12/4/2022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53104477"/>
      </p:ext>
    </p:extLst>
  </p:cSld>
  <p:clrMap bg1="dk1" tx1="lt1" bg2="dk2" tx2="lt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 id="2147483960" r:id="rId12"/>
    <p:sldLayoutId id="2147483961" r:id="rId13"/>
    <p:sldLayoutId id="2147483962" r:id="rId14"/>
    <p:sldLayoutId id="2147483963" r:id="rId15"/>
    <p:sldLayoutId id="2147483964" r:id="rId16"/>
    <p:sldLayoutId id="2147483965"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3487" y="2733709"/>
            <a:ext cx="8937937" cy="1373070"/>
          </a:xfrm>
        </p:spPr>
        <p:txBody>
          <a:bodyPr>
            <a:normAutofit/>
          </a:bodyPr>
          <a:lstStyle/>
          <a:p>
            <a:pPr algn="ctr"/>
            <a:r>
              <a:rPr lang="fr-FR" altLang="en-US" sz="4400" b="1" dirty="0" err="1">
                <a:ln w="12700" cmpd="sng">
                  <a:solidFill>
                    <a:schemeClr val="accent4"/>
                  </a:solidFill>
                  <a:prstDash val="solid"/>
                </a:ln>
              </a:rPr>
              <a:t>Malignant</a:t>
            </a:r>
            <a:r>
              <a:rPr lang="fr-FR" altLang="en-US" sz="4400" b="1" dirty="0">
                <a:ln w="12700" cmpd="sng">
                  <a:solidFill>
                    <a:schemeClr val="accent4"/>
                  </a:solidFill>
                  <a:prstDash val="solid"/>
                </a:ln>
              </a:rPr>
              <a:t> </a:t>
            </a:r>
            <a:r>
              <a:rPr lang="fr-FR" altLang="en-US" sz="4400" b="1" dirty="0" smtClean="0">
                <a:ln w="12700" cmpd="sng">
                  <a:solidFill>
                    <a:schemeClr val="accent4"/>
                  </a:solidFill>
                  <a:prstDash val="solid"/>
                </a:ln>
              </a:rPr>
              <a:t>Commentes </a:t>
            </a:r>
            <a:r>
              <a:rPr lang="fr-FR" altLang="en-US" sz="4400" b="1" dirty="0">
                <a:ln w="12700" cmpd="sng">
                  <a:solidFill>
                    <a:schemeClr val="accent4"/>
                  </a:solidFill>
                  <a:prstDash val="solid"/>
                </a:ln>
              </a:rPr>
              <a:t>Classifier</a:t>
            </a:r>
            <a:r>
              <a:rPr lang="en-IN" sz="4400" dirty="0"/>
              <a:t/>
            </a:r>
            <a:br>
              <a:rPr lang="en-IN" sz="4400" dirty="0"/>
            </a:br>
            <a:r>
              <a:rPr lang="en-IN" sz="4400" b="1" dirty="0" smtClean="0">
                <a:ln w="12700" cmpd="sng">
                  <a:solidFill>
                    <a:schemeClr val="accent4"/>
                  </a:solidFill>
                  <a:prstDash val="solid"/>
                </a:ln>
              </a:rPr>
              <a:t>using </a:t>
            </a:r>
            <a:r>
              <a:rPr lang="en-IN" sz="4400" b="1" dirty="0">
                <a:ln w="12700" cmpd="sng">
                  <a:solidFill>
                    <a:schemeClr val="accent4"/>
                  </a:solidFill>
                  <a:prstDash val="solid"/>
                </a:ln>
              </a:rPr>
              <a:t>Machine Learning</a:t>
            </a:r>
            <a:endParaRPr lang="en-IN" sz="4800" dirty="0"/>
          </a:p>
        </p:txBody>
      </p:sp>
      <p:sp>
        <p:nvSpPr>
          <p:cNvPr id="3" name="Subtitle 2"/>
          <p:cNvSpPr>
            <a:spLocks noGrp="1"/>
          </p:cNvSpPr>
          <p:nvPr>
            <p:ph type="subTitle" idx="1"/>
          </p:nvPr>
        </p:nvSpPr>
        <p:spPr>
          <a:xfrm>
            <a:off x="680322" y="5357611"/>
            <a:ext cx="8144134" cy="1094704"/>
          </a:xfrm>
        </p:spPr>
        <p:txBody>
          <a:bodyPr/>
          <a:lstStyle/>
          <a:p>
            <a:r>
              <a:rPr lang="en-US" dirty="0" smtClean="0"/>
              <a:t>By- TAMALI SAHA</a:t>
            </a:r>
            <a:endParaRPr lang="en-US" dirty="0"/>
          </a:p>
          <a:p>
            <a:r>
              <a:rPr lang="en-US" dirty="0" smtClean="0"/>
              <a:t>Internship Batch No- 33</a:t>
            </a:r>
            <a:endParaRPr lang="en-IN" dirty="0"/>
          </a:p>
          <a:p>
            <a:endParaRPr lang="en-IN" dirty="0"/>
          </a:p>
        </p:txBody>
      </p:sp>
      <p:pic>
        <p:nvPicPr>
          <p:cNvPr id="4" name="Picture 3">
            <a:extLst>
              <a:ext uri="{FF2B5EF4-FFF2-40B4-BE49-F238E27FC236}">
                <a16:creationId xmlns:a16="http://schemas.microsoft.com/office/drawing/2014/main" xmlns="" id="{C57E40BC-1F9E-4C9F-8859-6D889918A41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91309" y="267911"/>
            <a:ext cx="3287530" cy="21268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167505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a:t>
            </a:r>
            <a:br>
              <a:rPr lang="en-US" dirty="0" smtClean="0"/>
            </a:br>
            <a:endParaRPr lang="en-IN" dirty="0"/>
          </a:p>
        </p:txBody>
      </p:sp>
      <p:sp>
        <p:nvSpPr>
          <p:cNvPr id="4" name="Text Placeholder 3"/>
          <p:cNvSpPr>
            <a:spLocks noGrp="1"/>
          </p:cNvSpPr>
          <p:nvPr>
            <p:ph type="body" sz="half" idx="2"/>
          </p:nvPr>
        </p:nvSpPr>
        <p:spPr>
          <a:xfrm>
            <a:off x="680322" y="2336873"/>
            <a:ext cx="10562933" cy="3600288"/>
          </a:xfrm>
        </p:spPr>
        <p:txBody>
          <a:bodyPr/>
          <a:lstStyle/>
          <a:p>
            <a:pPr marL="342900" indent="-342900">
              <a:buAutoNum type="arabicPeriod"/>
            </a:pPr>
            <a:r>
              <a:rPr lang="en-IN" dirty="0" smtClean="0"/>
              <a:t>For </a:t>
            </a:r>
            <a:r>
              <a:rPr lang="en-IN" dirty="0"/>
              <a:t>rude comment distribution around 5% comment is rude while 95% are good </a:t>
            </a:r>
            <a:r>
              <a:rPr lang="en-IN" dirty="0" smtClean="0"/>
              <a:t>comments.</a:t>
            </a:r>
          </a:p>
          <a:p>
            <a:pPr marL="342900" indent="-342900">
              <a:buAutoNum type="arabicPeriod"/>
            </a:pPr>
            <a:r>
              <a:rPr lang="en-IN" dirty="0" smtClean="0"/>
              <a:t>For </a:t>
            </a:r>
            <a:r>
              <a:rPr lang="en-IN" dirty="0"/>
              <a:t>loathe comment distribution around 1% comment is rude while 99% are not loathe </a:t>
            </a:r>
            <a:r>
              <a:rPr lang="en-IN" dirty="0" smtClean="0"/>
              <a:t>comments.</a:t>
            </a:r>
          </a:p>
          <a:p>
            <a:r>
              <a:rPr lang="en-IN" dirty="0" smtClean="0"/>
              <a:t>3. </a:t>
            </a:r>
            <a:r>
              <a:rPr lang="en-IN" dirty="0"/>
              <a:t>For threat comment distribution only 0.3% comment is </a:t>
            </a:r>
            <a:r>
              <a:rPr lang="en-IN" dirty="0" err="1"/>
              <a:t>highly_malignant</a:t>
            </a:r>
            <a:r>
              <a:rPr lang="en-IN" dirty="0"/>
              <a:t> while 99.7% are not threatening comments.</a:t>
            </a:r>
          </a:p>
          <a:p>
            <a:r>
              <a:rPr lang="en-IN" dirty="0" smtClean="0"/>
              <a:t>4. </a:t>
            </a:r>
            <a:r>
              <a:rPr lang="en-IN" dirty="0"/>
              <a:t>For abuse comment distribution around 5% comment is rude while 95% are good </a:t>
            </a:r>
            <a:r>
              <a:rPr lang="en-IN" dirty="0" smtClean="0"/>
              <a:t>comments.</a:t>
            </a:r>
            <a:endParaRPr lang="en-IN" dirty="0"/>
          </a:p>
        </p:txBody>
      </p:sp>
    </p:spTree>
    <p:extLst>
      <p:ext uri="{BB962C8B-B14F-4D97-AF65-F5344CB8AC3E}">
        <p14:creationId xmlns:p14="http://schemas.microsoft.com/office/powerpoint/2010/main" val="611392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4134" y="785611"/>
            <a:ext cx="5138671" cy="4018209"/>
          </a:xfrm>
        </p:spPr>
        <p:txBody>
          <a:bodyPr anchor="t">
            <a:normAutofit/>
          </a:bodyPr>
          <a:lstStyle/>
          <a:p>
            <a:r>
              <a:rPr lang="en-IN" sz="2000" dirty="0"/>
              <a:t>1. The maximum negative comments comes with Malignant in nature followed by rude categories.</a:t>
            </a:r>
            <a:br>
              <a:rPr lang="en-IN" sz="2000" dirty="0"/>
            </a:br>
            <a:r>
              <a:rPr lang="en-IN" sz="2000" dirty="0"/>
              <a:t>2. Very few comments comes with threatening nature.</a:t>
            </a:r>
            <a:br>
              <a:rPr lang="en-IN" sz="2000" dirty="0"/>
            </a:br>
            <a:r>
              <a:rPr lang="en-IN" sz="2000" dirty="0"/>
              <a:t>3. Total percentage of negative comment is 10.2% while good comment is 89.8%.</a:t>
            </a:r>
            <a:br>
              <a:rPr lang="en-IN" sz="2000" dirty="0"/>
            </a:br>
            <a:r>
              <a:rPr lang="en-IN" sz="2000" dirty="0"/>
              <a:t>4. Around 90% comments are good while rest 10% comments are Negative in nature.</a:t>
            </a:r>
            <a:br>
              <a:rPr lang="en-IN" sz="2000" dirty="0"/>
            </a:br>
            <a:r>
              <a:rPr lang="en-IN" sz="2000" dirty="0"/>
              <a:t>5. Out of total negative comments around 43.58% are malignant in nature followed by 24.07% are rude comments.</a:t>
            </a:r>
            <a:br>
              <a:rPr lang="en-IN" sz="2000" dirty="0"/>
            </a:br>
            <a:endParaRPr lang="en-IN" sz="2000"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850006" y="938012"/>
            <a:ext cx="5572125" cy="2895600"/>
          </a:xfrm>
          <a:prstGeom prst="rect">
            <a:avLst/>
          </a:prstGeom>
          <a:noFill/>
          <a:ln>
            <a:noFill/>
          </a:ln>
        </p:spPr>
      </p:pic>
      <p:sp>
        <p:nvSpPr>
          <p:cNvPr id="3" name="TextBox 2"/>
          <p:cNvSpPr txBox="1"/>
          <p:nvPr/>
        </p:nvSpPr>
        <p:spPr>
          <a:xfrm>
            <a:off x="3636068" y="4649273"/>
            <a:ext cx="184731" cy="369332"/>
          </a:xfrm>
          <a:prstGeom prst="rect">
            <a:avLst/>
          </a:prstGeom>
          <a:noFill/>
        </p:spPr>
        <p:txBody>
          <a:bodyPr wrap="none" rtlCol="0">
            <a:spAutoFit/>
          </a:bodyPr>
          <a:lstStyle/>
          <a:p>
            <a:endParaRPr lang="en-IN" dirty="0"/>
          </a:p>
        </p:txBody>
      </p:sp>
      <p:sp>
        <p:nvSpPr>
          <p:cNvPr id="8" name="TextBox 7"/>
          <p:cNvSpPr txBox="1"/>
          <p:nvPr/>
        </p:nvSpPr>
        <p:spPr>
          <a:xfrm>
            <a:off x="850006" y="5018605"/>
            <a:ext cx="3953814" cy="646331"/>
          </a:xfrm>
          <a:prstGeom prst="rect">
            <a:avLst/>
          </a:prstGeom>
          <a:noFill/>
        </p:spPr>
        <p:txBody>
          <a:bodyPr wrap="square" rtlCol="0">
            <a:spAutoFit/>
          </a:bodyPr>
          <a:lstStyle/>
          <a:p>
            <a:r>
              <a:rPr lang="en-US" dirty="0" smtClean="0"/>
              <a:t>The above graph is the count plot of different types of Bad comments</a:t>
            </a:r>
            <a:endParaRPr lang="en-IN" dirty="0"/>
          </a:p>
        </p:txBody>
      </p:sp>
    </p:spTree>
    <p:extLst>
      <p:ext uri="{BB962C8B-B14F-4D97-AF65-F5344CB8AC3E}">
        <p14:creationId xmlns:p14="http://schemas.microsoft.com/office/powerpoint/2010/main" val="27226623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Word Cloud for different Feature:</a:t>
            </a:r>
          </a:p>
        </p:txBody>
      </p:sp>
      <p:sp>
        <p:nvSpPr>
          <p:cNvPr id="4" name="Text Placeholder 3"/>
          <p:cNvSpPr>
            <a:spLocks noGrp="1"/>
          </p:cNvSpPr>
          <p:nvPr>
            <p:ph type="body" sz="half" idx="2"/>
          </p:nvPr>
        </p:nvSpPr>
        <p:spPr>
          <a:xfrm>
            <a:off x="1287887" y="1834166"/>
            <a:ext cx="10071278" cy="1501461"/>
          </a:xfrm>
        </p:spPr>
        <p:txBody>
          <a:bodyPr>
            <a:normAutofit/>
          </a:bodyPr>
          <a:lstStyle/>
          <a:p>
            <a:r>
              <a:rPr lang="en-IN" dirty="0"/>
              <a:t>We can see from the word clouds above that small texts are given less weight in their respective comment types than large texts </a:t>
            </a:r>
            <a:r>
              <a:rPr lang="en-IN" dirty="0" smtClean="0"/>
              <a:t>are.</a:t>
            </a:r>
            <a:endParaRPr lang="en-IN"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749267" y="3431146"/>
            <a:ext cx="4123499" cy="2686318"/>
          </a:xfrm>
          <a:prstGeom prst="rect">
            <a:avLst/>
          </a:prstGeom>
          <a:noFill/>
          <a:ln>
            <a:no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6778733" y="3431145"/>
            <a:ext cx="3949368" cy="2686319"/>
          </a:xfrm>
          <a:prstGeom prst="rect">
            <a:avLst/>
          </a:prstGeom>
          <a:noFill/>
          <a:ln>
            <a:noFill/>
          </a:ln>
        </p:spPr>
      </p:pic>
    </p:spTree>
    <p:extLst>
      <p:ext uri="{BB962C8B-B14F-4D97-AF65-F5344CB8AC3E}">
        <p14:creationId xmlns:p14="http://schemas.microsoft.com/office/powerpoint/2010/main" val="1009216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841156" y="353094"/>
            <a:ext cx="4426303" cy="2931017"/>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5921978" y="353094"/>
            <a:ext cx="4303848" cy="2931017"/>
          </a:xfrm>
          <a:prstGeom prst="rect">
            <a:avLst/>
          </a:prstGeom>
          <a:noFill/>
          <a:ln>
            <a:noFill/>
          </a:ln>
        </p:spPr>
      </p:pic>
      <p:pic>
        <p:nvPicPr>
          <p:cNvPr id="8" name="Picture 7"/>
          <p:cNvPicPr/>
          <p:nvPr/>
        </p:nvPicPr>
        <p:blipFill>
          <a:blip r:embed="rId4">
            <a:extLst>
              <a:ext uri="{28A0092B-C50C-407E-A947-70E740481C1C}">
                <a14:useLocalDpi xmlns:a14="http://schemas.microsoft.com/office/drawing/2010/main" val="0"/>
              </a:ext>
            </a:extLst>
          </a:blip>
          <a:srcRect/>
          <a:stretch>
            <a:fillRect/>
          </a:stretch>
        </p:blipFill>
        <p:spPr bwMode="auto">
          <a:xfrm>
            <a:off x="933213" y="3587638"/>
            <a:ext cx="4475914" cy="2941950"/>
          </a:xfrm>
          <a:prstGeom prst="rect">
            <a:avLst/>
          </a:prstGeom>
          <a:noFill/>
          <a:ln>
            <a:noFill/>
          </a:ln>
        </p:spPr>
      </p:pic>
      <p:pic>
        <p:nvPicPr>
          <p:cNvPr id="9" name="Picture 8"/>
          <p:cNvPicPr/>
          <p:nvPr/>
        </p:nvPicPr>
        <p:blipFill>
          <a:blip r:embed="rId5">
            <a:extLst>
              <a:ext uri="{28A0092B-C50C-407E-A947-70E740481C1C}">
                <a14:useLocalDpi xmlns:a14="http://schemas.microsoft.com/office/drawing/2010/main" val="0"/>
              </a:ext>
            </a:extLst>
          </a:blip>
          <a:srcRect/>
          <a:stretch>
            <a:fillRect/>
          </a:stretch>
        </p:blipFill>
        <p:spPr bwMode="auto">
          <a:xfrm>
            <a:off x="6210971" y="3587638"/>
            <a:ext cx="4220916" cy="2941950"/>
          </a:xfrm>
          <a:prstGeom prst="rect">
            <a:avLst/>
          </a:prstGeom>
          <a:noFill/>
          <a:ln>
            <a:noFill/>
          </a:ln>
        </p:spPr>
      </p:pic>
    </p:spTree>
    <p:extLst>
      <p:ext uri="{BB962C8B-B14F-4D97-AF65-F5344CB8AC3E}">
        <p14:creationId xmlns:p14="http://schemas.microsoft.com/office/powerpoint/2010/main" val="10672865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Observations:</a:t>
            </a:r>
            <a:endParaRPr lang="en-IN" dirty="0"/>
          </a:p>
        </p:txBody>
      </p:sp>
      <p:sp>
        <p:nvSpPr>
          <p:cNvPr id="5" name="Content Placeholder 4"/>
          <p:cNvSpPr>
            <a:spLocks noGrp="1"/>
          </p:cNvSpPr>
          <p:nvPr>
            <p:ph idx="1"/>
          </p:nvPr>
        </p:nvSpPr>
        <p:spPr/>
        <p:txBody>
          <a:bodyPr>
            <a:normAutofit fontScale="92500" lnSpcReduction="20000"/>
          </a:bodyPr>
          <a:lstStyle/>
          <a:p>
            <a:r>
              <a:rPr lang="en-IN" sz="2000" dirty="0" smtClean="0"/>
              <a:t>1</a:t>
            </a:r>
            <a:r>
              <a:rPr lang="en-IN" sz="2000" dirty="0"/>
              <a:t>. From word cloud of malignant comments, it is clear that it mostly consists of words like edits, hey, white, fucking, absurd, piss, cocksucker, Taliban etc.</a:t>
            </a:r>
          </a:p>
          <a:p>
            <a:r>
              <a:rPr lang="en-IN" sz="2000" dirty="0"/>
              <a:t>2. From word cloud of highly malignant comments, it is clear that it mostly consists of words like fuck, stupid, fucking, stupid, cocksucker, crow, piss, bitch, around, asshole etc</a:t>
            </a:r>
            <a:r>
              <a:rPr lang="en-IN" sz="2000" dirty="0" smtClean="0"/>
              <a:t>.</a:t>
            </a:r>
          </a:p>
          <a:p>
            <a:r>
              <a:rPr lang="en-IN" sz="2000" dirty="0"/>
              <a:t>3. From word cloud of rude comments, it is clear that it mostly consists of words like shit, fucking, stuff, fucked, white, absurd, piece etc.</a:t>
            </a:r>
          </a:p>
          <a:p>
            <a:r>
              <a:rPr lang="en-IN" sz="2000" dirty="0"/>
              <a:t>4. From word cloud of threat comments, it is clear that it mostly consists of words like die, bitch, fuck, suck, stupid, back, hey, hi, back, last etc</a:t>
            </a:r>
            <a:r>
              <a:rPr lang="en-IN" sz="2000" dirty="0" smtClean="0"/>
              <a:t>.</a:t>
            </a:r>
          </a:p>
          <a:p>
            <a:r>
              <a:rPr lang="en-IN" sz="2000" dirty="0" smtClean="0"/>
              <a:t>5. </a:t>
            </a:r>
            <a:r>
              <a:rPr lang="en-IN" sz="2000" dirty="0"/>
              <a:t>From word cloud of abuse comments, it is clear that it mostly consists of words like edits, white, ass, stuff, shit, piss, fucking, cocksucker, </a:t>
            </a:r>
            <a:r>
              <a:rPr lang="en-IN" sz="2000" dirty="0" err="1"/>
              <a:t>antisemmitian</a:t>
            </a:r>
            <a:r>
              <a:rPr lang="en-IN" sz="2000" dirty="0"/>
              <a:t>, gay etc.</a:t>
            </a:r>
          </a:p>
          <a:p>
            <a:r>
              <a:rPr lang="en-IN" sz="2000" dirty="0" smtClean="0"/>
              <a:t>6. </a:t>
            </a:r>
            <a:r>
              <a:rPr lang="en-IN" sz="2000" dirty="0"/>
              <a:t>From word cloud of abuse comments, it is clear that it mostly consists of words like fuck, gay, </a:t>
            </a:r>
            <a:r>
              <a:rPr lang="en-IN" sz="2000" dirty="0" err="1"/>
              <a:t>jew</a:t>
            </a:r>
            <a:r>
              <a:rPr lang="en-IN" sz="2000" dirty="0"/>
              <a:t>, kill, </a:t>
            </a:r>
            <a:r>
              <a:rPr lang="en-IN" sz="2000" dirty="0" err="1"/>
              <a:t>antisemmitian</a:t>
            </a:r>
            <a:r>
              <a:rPr lang="en-IN" sz="2000" dirty="0"/>
              <a:t>, think etc.</a:t>
            </a:r>
          </a:p>
          <a:p>
            <a:endParaRPr lang="en-IN" sz="2000" dirty="0"/>
          </a:p>
          <a:p>
            <a:endParaRPr lang="en-IN" sz="2000" dirty="0" smtClean="0"/>
          </a:p>
        </p:txBody>
      </p:sp>
    </p:spTree>
    <p:extLst>
      <p:ext uri="{BB962C8B-B14F-4D97-AF65-F5344CB8AC3E}">
        <p14:creationId xmlns:p14="http://schemas.microsoft.com/office/powerpoint/2010/main" val="35054255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AUC- ROC </a:t>
            </a:r>
            <a:r>
              <a:rPr lang="en-IN" dirty="0" smtClean="0"/>
              <a:t>Curve:</a:t>
            </a: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7686" y="2272406"/>
            <a:ext cx="3915075" cy="4076879"/>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5882488" y="2272406"/>
            <a:ext cx="3609242" cy="4076879"/>
          </a:xfrm>
          <a:prstGeom prst="rect">
            <a:avLst/>
          </a:prstGeom>
          <a:noFill/>
          <a:ln>
            <a:noFill/>
          </a:ln>
        </p:spPr>
      </p:pic>
    </p:spTree>
    <p:extLst>
      <p:ext uri="{BB962C8B-B14F-4D97-AF65-F5344CB8AC3E}">
        <p14:creationId xmlns:p14="http://schemas.microsoft.com/office/powerpoint/2010/main" val="958550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0322" y="2537138"/>
            <a:ext cx="8144134" cy="1569641"/>
          </a:xfrm>
        </p:spPr>
        <p:txBody>
          <a:bodyPr/>
          <a:lstStyle/>
          <a:p>
            <a:pPr algn="ctr"/>
            <a:r>
              <a:rPr lang="en-US" dirty="0"/>
              <a:t>Machine Learning Model Building</a:t>
            </a:r>
            <a:endParaRPr lang="en-IN" dirty="0"/>
          </a:p>
        </p:txBody>
      </p:sp>
    </p:spTree>
    <p:extLst>
      <p:ext uri="{BB962C8B-B14F-4D97-AF65-F5344CB8AC3E}">
        <p14:creationId xmlns:p14="http://schemas.microsoft.com/office/powerpoint/2010/main" val="34059791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Machine Learning Algorithm </a:t>
            </a:r>
            <a:r>
              <a:rPr lang="en-US" dirty="0" smtClean="0"/>
              <a:t>Used</a:t>
            </a:r>
            <a:endParaRPr lang="en-IN" dirty="0"/>
          </a:p>
        </p:txBody>
      </p:sp>
      <p:sp>
        <p:nvSpPr>
          <p:cNvPr id="3" name="Content Placeholder 2"/>
          <p:cNvSpPr>
            <a:spLocks noGrp="1"/>
          </p:cNvSpPr>
          <p:nvPr>
            <p:ph idx="1"/>
          </p:nvPr>
        </p:nvSpPr>
        <p:spPr/>
        <p:txBody>
          <a:bodyPr>
            <a:normAutofit/>
          </a:bodyPr>
          <a:lstStyle/>
          <a:p>
            <a:pPr marL="0" indent="0">
              <a:buNone/>
            </a:pPr>
            <a:r>
              <a:rPr lang="en-IN" sz="2000" b="1" dirty="0">
                <a:ea typeface="Bahnschrift SemiLight" panose="020B0502040204020203" pitchFamily="34" charset="0"/>
                <a:cs typeface="Mangal" panose="02040503050203030202" pitchFamily="18" charset="0"/>
              </a:rPr>
              <a:t>The different </a:t>
            </a:r>
            <a:r>
              <a:rPr lang="en-IN" sz="2000" b="1" dirty="0" smtClean="0">
                <a:ea typeface="Bahnschrift SemiLight" panose="020B0502040204020203" pitchFamily="34" charset="0"/>
                <a:cs typeface="Mangal" panose="02040503050203030202" pitchFamily="18" charset="0"/>
              </a:rPr>
              <a:t>classification algorithm </a:t>
            </a:r>
            <a:r>
              <a:rPr lang="en-IN" sz="2000" b="1" dirty="0">
                <a:ea typeface="Bahnschrift SemiLight" panose="020B0502040204020203" pitchFamily="34" charset="0"/>
                <a:cs typeface="Mangal" panose="02040503050203030202" pitchFamily="18" charset="0"/>
              </a:rPr>
              <a:t>used in this project to build ML model are as below:</a:t>
            </a:r>
            <a:endParaRPr lang="en-IN" sz="2000" dirty="0">
              <a:ea typeface="Bahnschrift SemiLight" panose="020B0502040204020203" pitchFamily="34" charset="0"/>
              <a:cs typeface="Mangal" panose="02040503050203030202" pitchFamily="18" charset="0"/>
            </a:endParaRPr>
          </a:p>
          <a:p>
            <a:pPr lvl="0"/>
            <a:r>
              <a:rPr lang="en-IN" sz="2000" dirty="0"/>
              <a:t>Logistic Regression</a:t>
            </a:r>
          </a:p>
          <a:p>
            <a:pPr lvl="0"/>
            <a:r>
              <a:rPr lang="en-IN" sz="2000" dirty="0"/>
              <a:t>Decision Tree Classifier</a:t>
            </a:r>
          </a:p>
          <a:p>
            <a:pPr lvl="0"/>
            <a:r>
              <a:rPr lang="en-IN" sz="2000" dirty="0"/>
              <a:t>Gradient Boosting Classifier</a:t>
            </a:r>
          </a:p>
          <a:p>
            <a:pPr lvl="0"/>
            <a:r>
              <a:rPr lang="en-IN" sz="2000" dirty="0"/>
              <a:t>Random Forest Classifier</a:t>
            </a:r>
          </a:p>
          <a:p>
            <a:pPr lvl="0"/>
            <a:r>
              <a:rPr lang="en-IN" sz="2000" dirty="0"/>
              <a:t>Extra Trees Classifier</a:t>
            </a:r>
          </a:p>
          <a:p>
            <a:pPr lvl="0"/>
            <a:r>
              <a:rPr lang="en-IN" sz="2000" dirty="0"/>
              <a:t>Ada Boost Classifier</a:t>
            </a:r>
          </a:p>
          <a:p>
            <a:pPr marL="0" lvl="0" indent="0">
              <a:buNone/>
            </a:pPr>
            <a:endParaRPr lang="en-IN" sz="2000" dirty="0" smtClean="0"/>
          </a:p>
        </p:txBody>
      </p:sp>
    </p:spTree>
    <p:extLst>
      <p:ext uri="{BB962C8B-B14F-4D97-AF65-F5344CB8AC3E}">
        <p14:creationId xmlns:p14="http://schemas.microsoft.com/office/powerpoint/2010/main" val="12836933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Findings and Conclusions of the Study</a:t>
            </a:r>
            <a:endParaRPr lang="en-IN" dirty="0"/>
          </a:p>
        </p:txBody>
      </p:sp>
      <p:sp>
        <p:nvSpPr>
          <p:cNvPr id="3" name="Content Placeholder 2"/>
          <p:cNvSpPr>
            <a:spLocks noGrp="1"/>
          </p:cNvSpPr>
          <p:nvPr>
            <p:ph idx="1"/>
          </p:nvPr>
        </p:nvSpPr>
        <p:spPr/>
        <p:txBody>
          <a:bodyPr/>
          <a:lstStyle/>
          <a:p>
            <a:pPr marL="0" indent="0">
              <a:buNone/>
            </a:pPr>
            <a:r>
              <a:rPr lang="en-IN" dirty="0"/>
              <a:t>Here, we observed the various detrimental effects that toxic or damaging social media remarks have on society. The ability to quickly and effectively identify remarks as hazardous could have a wide range of positive effects while also reducing the negative ones. We have also seen how easily accessible algorithms can be used in this way to handle this difficulty. It was shown in our particular investigation that a logistic regression solution offers a significant improvement in classification compared to any other </a:t>
            </a:r>
            <a:r>
              <a:rPr lang="en-IN" dirty="0" smtClean="0"/>
              <a:t>approach.</a:t>
            </a:r>
            <a:endParaRPr lang="en-IN" dirty="0"/>
          </a:p>
        </p:txBody>
      </p:sp>
    </p:spTree>
    <p:extLst>
      <p:ext uri="{BB962C8B-B14F-4D97-AF65-F5344CB8AC3E}">
        <p14:creationId xmlns:p14="http://schemas.microsoft.com/office/powerpoint/2010/main" val="1279268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Hyperparameter</a:t>
            </a:r>
            <a:r>
              <a:rPr lang="en-US" dirty="0" smtClean="0"/>
              <a:t> tuning:</a:t>
            </a:r>
            <a:endParaRPr lang="en-IN" dirty="0"/>
          </a:p>
        </p:txBody>
      </p:sp>
      <p:sp>
        <p:nvSpPr>
          <p:cNvPr id="3" name="Content Placeholder 2"/>
          <p:cNvSpPr>
            <a:spLocks noGrp="1"/>
          </p:cNvSpPr>
          <p:nvPr>
            <p:ph idx="1"/>
          </p:nvPr>
        </p:nvSpPr>
        <p:spPr>
          <a:xfrm>
            <a:off x="463639" y="3697357"/>
            <a:ext cx="10045335" cy="2597426"/>
          </a:xfrm>
        </p:spPr>
        <p:txBody>
          <a:bodyPr>
            <a:normAutofit fontScale="92500" lnSpcReduction="20000"/>
          </a:bodyPr>
          <a:lstStyle/>
          <a:p>
            <a:pPr marL="0" indent="0" algn="just">
              <a:buNone/>
            </a:pPr>
            <a:r>
              <a:rPr lang="en-IN" sz="2000" dirty="0"/>
              <a:t>Here for Random Forest, Logistic Regression and Extra tree classifier, the AUC score is same. Here also we take Logistic Regression for final model. </a:t>
            </a:r>
            <a:r>
              <a:rPr lang="en-IN" sz="2000" dirty="0" smtClean="0"/>
              <a:t>So </a:t>
            </a:r>
            <a:r>
              <a:rPr lang="en-IN" sz="2000" dirty="0"/>
              <a:t>it is the final model for this </a:t>
            </a:r>
            <a:r>
              <a:rPr lang="en-IN" sz="2000" dirty="0" smtClean="0"/>
              <a:t>dataset.</a:t>
            </a:r>
          </a:p>
          <a:p>
            <a:pPr marL="0" indent="0" algn="just">
              <a:buNone/>
            </a:pPr>
            <a:endParaRPr lang="en-IN" sz="2000" dirty="0" smtClean="0"/>
          </a:p>
          <a:p>
            <a:pPr marL="0" indent="0" algn="just">
              <a:buNone/>
            </a:pPr>
            <a:r>
              <a:rPr lang="en-IN" sz="2000" dirty="0"/>
              <a:t>Here accuracy score is slightly improved after using hyper parameter tuning. First, accuracy score         was 0.957762013385807, but after applying hyper parameter tuning it is </a:t>
            </a:r>
            <a:r>
              <a:rPr lang="en-IN" sz="2000" dirty="0" smtClean="0"/>
              <a:t>0.9624495525530795</a:t>
            </a:r>
          </a:p>
          <a:p>
            <a:pPr marL="0" indent="0" algn="just">
              <a:buNone/>
            </a:pPr>
            <a:endParaRPr lang="en-US" sz="2000" dirty="0"/>
          </a:p>
          <a:p>
            <a:pPr marL="0" indent="0" algn="just">
              <a:buNone/>
            </a:pPr>
            <a:r>
              <a:rPr lang="en-IN" sz="2000" dirty="0"/>
              <a:t>Best </a:t>
            </a:r>
            <a:r>
              <a:rPr lang="en-IN" sz="2000" dirty="0" err="1"/>
              <a:t>params</a:t>
            </a:r>
            <a:r>
              <a:rPr lang="en-IN" sz="2000" dirty="0"/>
              <a:t>:  {'C': 1.0, 'penalty': 'l1', 'solver': '</a:t>
            </a:r>
            <a:r>
              <a:rPr lang="en-IN" sz="2000" dirty="0" err="1"/>
              <a:t>liblinear</a:t>
            </a:r>
            <a:r>
              <a:rPr lang="en-IN" sz="2000" dirty="0"/>
              <a:t>'}</a:t>
            </a:r>
            <a:endParaRPr lang="en-IN" sz="2000" dirty="0"/>
          </a:p>
        </p:txBody>
      </p:sp>
      <p:sp>
        <p:nvSpPr>
          <p:cNvPr id="7" name="Rectangle 1"/>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Best params:  {'C': 1.0, 'penalty': 'l1', 'solver': 'liblinear'}Here accuracy score is slightly improved after using hyper parameter tuning. First, accuracy score         was 0.957762013385807, but after applying hyper parameter tuning it is 0.9624495525530795.</a:t>
            </a:r>
            <a:r>
              <a:rPr kumimoji="0" lang="en-US" altLang="en-US" sz="11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10" name="Picture 9"/>
          <p:cNvPicPr/>
          <p:nvPr/>
        </p:nvPicPr>
        <p:blipFill>
          <a:blip r:embed="rId2">
            <a:extLst>
              <a:ext uri="{28A0092B-C50C-407E-A947-70E740481C1C}">
                <a14:useLocalDpi xmlns:a14="http://schemas.microsoft.com/office/drawing/2010/main" val="0"/>
              </a:ext>
            </a:extLst>
          </a:blip>
          <a:srcRect/>
          <a:stretch>
            <a:fillRect/>
          </a:stretch>
        </p:blipFill>
        <p:spPr bwMode="auto">
          <a:xfrm>
            <a:off x="2395443" y="2227599"/>
            <a:ext cx="6616035" cy="1178210"/>
          </a:xfrm>
          <a:prstGeom prst="rect">
            <a:avLst/>
          </a:prstGeom>
          <a:noFill/>
          <a:ln>
            <a:noFill/>
          </a:ln>
        </p:spPr>
      </p:pic>
    </p:spTree>
    <p:extLst>
      <p:ext uri="{BB962C8B-B14F-4D97-AF65-F5344CB8AC3E}">
        <p14:creationId xmlns:p14="http://schemas.microsoft.com/office/powerpoint/2010/main" val="13134602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864108"/>
            <a:ext cx="9613861" cy="1016206"/>
          </a:xfrm>
        </p:spPr>
        <p:txBody>
          <a:bodyPr>
            <a:normAutofit fontScale="90000"/>
          </a:bodyPr>
          <a:lstStyle/>
          <a:p>
            <a:pPr algn="ctr"/>
            <a:r>
              <a:rPr lang="en-US" dirty="0"/>
              <a:t>Introduction to </a:t>
            </a:r>
            <a:r>
              <a:rPr lang="fr-FR" dirty="0" err="1"/>
              <a:t>Malignant</a:t>
            </a:r>
            <a:r>
              <a:rPr lang="fr-FR" dirty="0"/>
              <a:t> </a:t>
            </a:r>
            <a:r>
              <a:rPr lang="fr-FR" dirty="0" err="1" smtClean="0"/>
              <a:t>Comments</a:t>
            </a:r>
            <a:r>
              <a:rPr lang="fr-FR" dirty="0" smtClean="0"/>
              <a:t> </a:t>
            </a:r>
            <a:r>
              <a:rPr lang="fr-FR" dirty="0"/>
              <a:t>Classifier </a:t>
            </a:r>
            <a:endParaRPr lang="en-IN" dirty="0"/>
          </a:p>
        </p:txBody>
      </p:sp>
      <p:sp>
        <p:nvSpPr>
          <p:cNvPr id="3" name="Content Placeholder 2"/>
          <p:cNvSpPr>
            <a:spLocks noGrp="1"/>
          </p:cNvSpPr>
          <p:nvPr>
            <p:ph idx="1"/>
          </p:nvPr>
        </p:nvSpPr>
        <p:spPr>
          <a:xfrm>
            <a:off x="6568224" y="2446986"/>
            <a:ext cx="5177308" cy="3734873"/>
          </a:xfrm>
        </p:spPr>
        <p:txBody>
          <a:bodyPr>
            <a:normAutofit fontScale="85000" lnSpcReduction="20000"/>
          </a:bodyPr>
          <a:lstStyle/>
          <a:p>
            <a:pPr marL="0" indent="0">
              <a:buNone/>
            </a:pPr>
            <a:endParaRPr lang="en-US" dirty="0" smtClean="0"/>
          </a:p>
          <a:p>
            <a:pPr marL="0" indent="0">
              <a:buNone/>
            </a:pPr>
            <a:r>
              <a:rPr lang="en-IN" dirty="0"/>
              <a:t>People can now freely express themselves online due to the growth of social media. However, concurrently, this has led to the emergence of conflict and hatred, making online spaces hostile for users. Despite the fact that researchers have discovered that hate is an issue on a number of platforms, there aren't any models for detecting hate online. Online hatred has been identified as a significant hazard on social media websites, including abusive language, aggressiveness, cyberbullying, hatefulness, and many more. The most common environment for such harmful behaviour is social media platforms.</a:t>
            </a:r>
            <a:endParaRPr lang="en-IN" dirty="0">
              <a:solidFill>
                <a:schemeClr val="tx1"/>
              </a:solidFill>
            </a:endParaRPr>
          </a:p>
        </p:txBody>
      </p:sp>
      <p:sp>
        <p:nvSpPr>
          <p:cNvPr id="4" name="AutoShape 2" descr="Toxic Comment Classification Models Comparison and Selection | by Neha  Bhangale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8" name="Picture 4" descr="Toxic Comment Classification Models Comparison and Selection | by Neha  Bhangale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75" y="2556567"/>
            <a:ext cx="5924282" cy="3625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88458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Final </a:t>
            </a:r>
            <a:r>
              <a:rPr lang="en-IN" dirty="0" smtClean="0"/>
              <a:t>Model and </a:t>
            </a:r>
            <a:r>
              <a:rPr lang="en-IN" dirty="0"/>
              <a:t>Confusion Matrix</a:t>
            </a:r>
            <a:r>
              <a:rPr lang="en-IN" dirty="0" smtClean="0"/>
              <a:t>:</a:t>
            </a:r>
            <a:endParaRPr lang="en-IN"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827949" y="2183302"/>
            <a:ext cx="3655454" cy="3856889"/>
          </a:xfrm>
          <a:prstGeom prst="rect">
            <a:avLst/>
          </a:prstGeom>
          <a:noFill/>
          <a:ln>
            <a:no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1071138" y="2280968"/>
            <a:ext cx="5265267" cy="3759223"/>
          </a:xfrm>
          <a:prstGeom prst="rect">
            <a:avLst/>
          </a:prstGeom>
          <a:noFill/>
          <a:ln>
            <a:noFill/>
          </a:ln>
        </p:spPr>
      </p:pic>
    </p:spTree>
    <p:extLst>
      <p:ext uri="{BB962C8B-B14F-4D97-AF65-F5344CB8AC3E}">
        <p14:creationId xmlns:p14="http://schemas.microsoft.com/office/powerpoint/2010/main" val="380833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940158"/>
            <a:ext cx="9613861" cy="894008"/>
          </a:xfrm>
        </p:spPr>
        <p:txBody>
          <a:bodyPr>
            <a:normAutofit fontScale="90000"/>
          </a:bodyPr>
          <a:lstStyle/>
          <a:p>
            <a:pPr algn="ctr"/>
            <a:r>
              <a:rPr lang="en-IN" b="1" dirty="0"/>
              <a:t>Limitations of this work and Scope for Future Work</a:t>
            </a:r>
            <a:br>
              <a:rPr lang="en-IN" b="1" dirty="0"/>
            </a:br>
            <a:endParaRPr lang="en-IN" dirty="0"/>
          </a:p>
        </p:txBody>
      </p:sp>
      <p:sp>
        <p:nvSpPr>
          <p:cNvPr id="3" name="Content Placeholder 2"/>
          <p:cNvSpPr>
            <a:spLocks noGrp="1"/>
          </p:cNvSpPr>
          <p:nvPr>
            <p:ph idx="1"/>
          </p:nvPr>
        </p:nvSpPr>
        <p:spPr>
          <a:xfrm>
            <a:off x="680321" y="2562895"/>
            <a:ext cx="9613861" cy="3373293"/>
          </a:xfrm>
        </p:spPr>
        <p:txBody>
          <a:bodyPr>
            <a:normAutofit/>
          </a:bodyPr>
          <a:lstStyle/>
          <a:p>
            <a:pPr marL="0" indent="0">
              <a:buNone/>
            </a:pPr>
            <a:r>
              <a:rPr lang="en-IN" sz="2000" dirty="0"/>
              <a:t>Additionally, the following studies are examples that might be taken into account for future work in this field:</a:t>
            </a:r>
          </a:p>
          <a:p>
            <a:pPr lvl="0"/>
            <a:r>
              <a:rPr lang="en-IN" sz="2000" dirty="0"/>
              <a:t>We offer the following strategy to enhance NLP classifiers: Convolutional neural networks (CNN) and Support vector clustering (SVC) are two additional algorithms that can be used to enhance the performance of existing classifiers. In the present study, the issue was reduced to two classes, although it is worthwhile to pursue the primary objective of six classes of remarks.</a:t>
            </a:r>
          </a:p>
          <a:p>
            <a:pPr lvl="0"/>
            <a:r>
              <a:rPr lang="en-IN" sz="2000" dirty="0"/>
              <a:t>For text processing and text classification, we also advocate the use of SVM. To achieve the best results, a grid search is necessary for hyper-parameter optimization.</a:t>
            </a:r>
          </a:p>
          <a:p>
            <a:pPr marL="0" indent="0">
              <a:buNone/>
            </a:pPr>
            <a:endParaRPr lang="en-IN" sz="2000" dirty="0"/>
          </a:p>
        </p:txBody>
      </p:sp>
    </p:spTree>
    <p:extLst>
      <p:ext uri="{BB962C8B-B14F-4D97-AF65-F5344CB8AC3E}">
        <p14:creationId xmlns:p14="http://schemas.microsoft.com/office/powerpoint/2010/main" val="21350029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ow To Write A Thank You Note In Five Easy Steps"/>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2589682" y="1300766"/>
            <a:ext cx="7365686" cy="4150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01884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10150811" cy="1080938"/>
          </a:xfrm>
        </p:spPr>
        <p:txBody>
          <a:bodyPr/>
          <a:lstStyle/>
          <a:p>
            <a:r>
              <a:rPr lang="en-US" dirty="0"/>
              <a:t>Introduction to </a:t>
            </a:r>
            <a:r>
              <a:rPr lang="fr-FR" dirty="0" err="1"/>
              <a:t>Malignant</a:t>
            </a:r>
            <a:r>
              <a:rPr lang="fr-FR" dirty="0"/>
              <a:t> </a:t>
            </a:r>
            <a:r>
              <a:rPr lang="fr-FR" dirty="0" err="1"/>
              <a:t>Comments</a:t>
            </a:r>
            <a:r>
              <a:rPr lang="fr-FR" dirty="0"/>
              <a:t> Classifier </a:t>
            </a:r>
            <a:endParaRPr lang="en-IN" dirty="0"/>
          </a:p>
        </p:txBody>
      </p:sp>
      <p:sp>
        <p:nvSpPr>
          <p:cNvPr id="3" name="Content Placeholder 2"/>
          <p:cNvSpPr>
            <a:spLocks noGrp="1"/>
          </p:cNvSpPr>
          <p:nvPr>
            <p:ph idx="1"/>
          </p:nvPr>
        </p:nvSpPr>
        <p:spPr/>
        <p:txBody>
          <a:bodyPr>
            <a:normAutofit fontScale="92500"/>
          </a:bodyPr>
          <a:lstStyle/>
          <a:p>
            <a:pPr marL="0" indent="0">
              <a:buNone/>
            </a:pPr>
            <a:r>
              <a:rPr lang="en-IN" dirty="0"/>
              <a:t>On various social media platforms, there has been a striking rise in the number of instances of cyberbullying and trolls. People are criticising many celebrities and influencers, and they frequently encounter harsh and abusive remarks. Anyone can suffer from the mental effects of this, which can include despair, mental disease, self-hatred, and suicidal thoughts.</a:t>
            </a:r>
          </a:p>
          <a:p>
            <a:pPr marL="0" indent="0">
              <a:buNone/>
            </a:pPr>
            <a:r>
              <a:rPr lang="en-US"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a:t>
            </a:r>
            <a:r>
              <a:rPr lang="en-US" dirty="0" err="1"/>
              <a:t>unoffensive</a:t>
            </a:r>
            <a:r>
              <a:rPr lang="en-US" dirty="0"/>
              <a:t>, but “u are an idiot” is clearly offensive</a:t>
            </a:r>
            <a:endParaRPr lang="en-IN" dirty="0"/>
          </a:p>
        </p:txBody>
      </p:sp>
    </p:spTree>
    <p:extLst>
      <p:ext uri="{BB962C8B-B14F-4D97-AF65-F5344CB8AC3E}">
        <p14:creationId xmlns:p14="http://schemas.microsoft.com/office/powerpoint/2010/main" val="3517179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9613861" cy="908147"/>
          </a:xfrm>
        </p:spPr>
        <p:txBody>
          <a:bodyPr/>
          <a:lstStyle/>
          <a:p>
            <a:pPr algn="ctr"/>
            <a:r>
              <a:rPr lang="en-US" dirty="0"/>
              <a:t>Problem Statement </a:t>
            </a:r>
            <a:endParaRPr lang="en-IN" dirty="0"/>
          </a:p>
        </p:txBody>
      </p:sp>
      <p:sp>
        <p:nvSpPr>
          <p:cNvPr id="3" name="Content Placeholder 2"/>
          <p:cNvSpPr>
            <a:spLocks noGrp="1"/>
          </p:cNvSpPr>
          <p:nvPr>
            <p:ph idx="1"/>
          </p:nvPr>
        </p:nvSpPr>
        <p:spPr>
          <a:xfrm>
            <a:off x="772733" y="2562896"/>
            <a:ext cx="5087154" cy="2009104"/>
          </a:xfrm>
        </p:spPr>
        <p:txBody>
          <a:bodyPr>
            <a:normAutofit fontScale="92500" lnSpcReduction="10000"/>
          </a:bodyPr>
          <a:lstStyle/>
          <a:p>
            <a:pPr marL="0" indent="0" algn="just">
              <a:buNone/>
            </a:pPr>
            <a:r>
              <a:rPr lang="en-IN" b="1" dirty="0">
                <a:ea typeface="Calibri" panose="020F0502020204030204" pitchFamily="34" charset="0"/>
                <a:cs typeface="Mangal" panose="02040503050203030202" pitchFamily="18" charset="0"/>
              </a:rPr>
              <a:t>Our goal is to build a prototype of online hate and abuse comment classifier which can used to classify hate and offensive comments so that it can be controlled and restricted from spreading hatred and cyberbullying. </a:t>
            </a:r>
          </a:p>
          <a:p>
            <a:pPr marL="0" indent="0" algn="just">
              <a:buNone/>
            </a:pPr>
            <a:endParaRPr lang="en-US" sz="2000" dirty="0"/>
          </a:p>
        </p:txBody>
      </p:sp>
      <p:pic>
        <p:nvPicPr>
          <p:cNvPr id="2050" name="Picture 2" descr="Toxic Comment Classification. My journey to building a multi-label… | by  Nupur Baghe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7070" y="2562896"/>
            <a:ext cx="4814999" cy="361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9735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248" y="753228"/>
            <a:ext cx="9839459" cy="1080938"/>
          </a:xfrm>
        </p:spPr>
        <p:txBody>
          <a:bodyPr/>
          <a:lstStyle/>
          <a:p>
            <a:pPr algn="ctr"/>
            <a:r>
              <a:rPr lang="en-IN" dirty="0"/>
              <a:t>Data Sources and their formats</a:t>
            </a:r>
          </a:p>
        </p:txBody>
      </p:sp>
      <p:sp>
        <p:nvSpPr>
          <p:cNvPr id="3" name="Content Placeholder 2"/>
          <p:cNvSpPr>
            <a:spLocks noGrp="1"/>
          </p:cNvSpPr>
          <p:nvPr>
            <p:ph idx="1"/>
          </p:nvPr>
        </p:nvSpPr>
        <p:spPr>
          <a:xfrm>
            <a:off x="914400" y="2653047"/>
            <a:ext cx="9379782" cy="3283141"/>
          </a:xfrm>
        </p:spPr>
        <p:txBody>
          <a:bodyPr>
            <a:normAutofit/>
          </a:bodyPr>
          <a:lstStyle/>
          <a:p>
            <a:pPr marL="0" indent="0" algn="just">
              <a:buNone/>
            </a:pPr>
            <a:endParaRPr lang="en-US" sz="2000" dirty="0" smtClean="0"/>
          </a:p>
          <a:p>
            <a:pPr marL="0" indent="0" algn="just">
              <a:buNone/>
            </a:pPr>
            <a:r>
              <a:rPr lang="en-IN" sz="2000" dirty="0"/>
              <a:t>There are two set of data, training and testing. Training dataset has 159571 rows and 8 columns in other hand the testing dataset has 153164 rows and 2 columns</a:t>
            </a:r>
            <a:r>
              <a:rPr lang="en-IN" sz="2000" dirty="0" smtClean="0"/>
              <a:t>. </a:t>
            </a:r>
            <a:r>
              <a:rPr lang="en-IN" sz="2000" dirty="0"/>
              <a:t>The model will train with the help of training dataset. It has 6 integer datatype and 2 object datatype. All integer datatype are actually binary in </a:t>
            </a:r>
            <a:r>
              <a:rPr lang="en-IN" sz="2000" dirty="0" smtClean="0"/>
              <a:t>nature.</a:t>
            </a:r>
          </a:p>
        </p:txBody>
      </p:sp>
    </p:spTree>
    <p:extLst>
      <p:ext uri="{BB962C8B-B14F-4D97-AF65-F5344CB8AC3E}">
        <p14:creationId xmlns:p14="http://schemas.microsoft.com/office/powerpoint/2010/main" val="25855512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1977" y="753228"/>
            <a:ext cx="9122205" cy="1080938"/>
          </a:xfrm>
        </p:spPr>
        <p:txBody>
          <a:bodyPr/>
          <a:lstStyle/>
          <a:p>
            <a:pPr algn="ctr"/>
            <a:r>
              <a:rPr lang="en-IN" dirty="0"/>
              <a:t>Data Pre-processing</a:t>
            </a:r>
          </a:p>
        </p:txBody>
      </p:sp>
      <p:sp>
        <p:nvSpPr>
          <p:cNvPr id="3" name="Content Placeholder 2"/>
          <p:cNvSpPr>
            <a:spLocks noGrp="1"/>
          </p:cNvSpPr>
          <p:nvPr>
            <p:ph idx="1"/>
          </p:nvPr>
        </p:nvSpPr>
        <p:spPr>
          <a:xfrm>
            <a:off x="680321" y="2588653"/>
            <a:ext cx="9613861" cy="3347535"/>
          </a:xfrm>
        </p:spPr>
        <p:txBody>
          <a:bodyPr>
            <a:normAutofit/>
          </a:bodyPr>
          <a:lstStyle/>
          <a:p>
            <a:pPr algn="just">
              <a:buFont typeface="Wingdings" panose="05000000000000000000" pitchFamily="2" charset="2"/>
              <a:buChar char="Ø"/>
            </a:pPr>
            <a:r>
              <a:rPr lang="en-US" b="1" dirty="0"/>
              <a:t>1. </a:t>
            </a:r>
            <a:r>
              <a:rPr lang="en-IN" dirty="0"/>
              <a:t>' --', 'null', 'NA', '  ' are not present in the </a:t>
            </a:r>
            <a:r>
              <a:rPr lang="en-IN" dirty="0" err="1"/>
              <a:t>traing</a:t>
            </a:r>
            <a:r>
              <a:rPr lang="en-IN" dirty="0"/>
              <a:t> and testing </a:t>
            </a:r>
            <a:r>
              <a:rPr lang="en-IN" dirty="0" smtClean="0"/>
              <a:t>dataset.</a:t>
            </a:r>
          </a:p>
          <a:p>
            <a:pPr algn="just">
              <a:buFont typeface="Wingdings" panose="05000000000000000000" pitchFamily="2" charset="2"/>
              <a:buChar char="Ø"/>
            </a:pPr>
            <a:r>
              <a:rPr lang="en-US" dirty="0" smtClean="0"/>
              <a:t>2. </a:t>
            </a:r>
            <a:r>
              <a:rPr lang="en-IN" dirty="0" smtClean="0"/>
              <a:t>Drop </a:t>
            </a:r>
            <a:r>
              <a:rPr lang="en-IN" dirty="0"/>
              <a:t>the unnecessary column ‘id’ from both dataset</a:t>
            </a:r>
            <a:r>
              <a:rPr lang="en-IN" dirty="0" smtClean="0"/>
              <a:t>.</a:t>
            </a:r>
          </a:p>
          <a:p>
            <a:pPr algn="just">
              <a:buFont typeface="Wingdings" panose="05000000000000000000" pitchFamily="2" charset="2"/>
              <a:buChar char="Ø"/>
            </a:pPr>
            <a:r>
              <a:rPr lang="en-US" dirty="0" smtClean="0"/>
              <a:t>3. </a:t>
            </a:r>
            <a:r>
              <a:rPr lang="en-IN" dirty="0"/>
              <a:t>calculate the comment length before cleaning</a:t>
            </a:r>
            <a:r>
              <a:rPr lang="en-IN" dirty="0" smtClean="0"/>
              <a:t>.</a:t>
            </a:r>
          </a:p>
          <a:p>
            <a:pPr algn="just">
              <a:buFont typeface="Wingdings" panose="05000000000000000000" pitchFamily="2" charset="2"/>
              <a:buChar char="Ø"/>
            </a:pPr>
            <a:r>
              <a:rPr lang="en-IN" dirty="0" smtClean="0"/>
              <a:t>4</a:t>
            </a:r>
            <a:r>
              <a:rPr lang="en-US" dirty="0" smtClean="0"/>
              <a:t>. </a:t>
            </a:r>
            <a:r>
              <a:rPr lang="en-IN" dirty="0"/>
              <a:t>Here, the comments are 6 different type. If anyone is present the comment tagged as a malignant comment (bad/ negative) comment. So let’s make a new column named. </a:t>
            </a:r>
            <a:r>
              <a:rPr lang="en-IN" dirty="0" smtClean="0"/>
              <a:t>If </a:t>
            </a:r>
            <a:r>
              <a:rPr lang="en-IN" dirty="0"/>
              <a:t>it is 0= Good comment, 1= malignant </a:t>
            </a:r>
            <a:r>
              <a:rPr lang="en-IN" dirty="0" smtClean="0"/>
              <a:t>comment.</a:t>
            </a:r>
            <a:endParaRPr lang="en-US" dirty="0" smtClean="0"/>
          </a:p>
          <a:p>
            <a:pPr algn="just">
              <a:buFont typeface="Wingdings" panose="05000000000000000000" pitchFamily="2" charset="2"/>
              <a:buChar char="Ø"/>
            </a:pPr>
            <a:endParaRPr lang="en-US" dirty="0" smtClean="0"/>
          </a:p>
          <a:p>
            <a:pPr algn="just">
              <a:buFont typeface="Wingdings" panose="05000000000000000000" pitchFamily="2" charset="2"/>
              <a:buChar char="Ø"/>
            </a:pPr>
            <a:endParaRPr lang="en-IN" dirty="0"/>
          </a:p>
        </p:txBody>
      </p:sp>
    </p:spTree>
    <p:extLst>
      <p:ext uri="{BB962C8B-B14F-4D97-AF65-F5344CB8AC3E}">
        <p14:creationId xmlns:p14="http://schemas.microsoft.com/office/powerpoint/2010/main" val="41253802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pPr algn="ctr"/>
            <a:r>
              <a:rPr lang="en-US" dirty="0"/>
              <a:t>Exploratory Data Analysis</a:t>
            </a:r>
            <a:endParaRPr lang="en-IN" dirty="0"/>
          </a:p>
        </p:txBody>
      </p:sp>
      <p:sp>
        <p:nvSpPr>
          <p:cNvPr id="3" name="Subtitle 2"/>
          <p:cNvSpPr>
            <a:spLocks noGrp="1"/>
          </p:cNvSpPr>
          <p:nvPr>
            <p:ph type="subTitle" idx="1"/>
          </p:nvPr>
        </p:nvSpPr>
        <p:spPr/>
        <p:txBody>
          <a:bodyPr/>
          <a:lstStyle/>
          <a:p>
            <a:pPr algn="ctr"/>
            <a:r>
              <a:rPr lang="en-IN" dirty="0"/>
              <a:t>Let’s start the observation exploration of feature analysis.  </a:t>
            </a:r>
          </a:p>
        </p:txBody>
      </p:sp>
    </p:spTree>
    <p:extLst>
      <p:ext uri="{BB962C8B-B14F-4D97-AF65-F5344CB8AC3E}">
        <p14:creationId xmlns:p14="http://schemas.microsoft.com/office/powerpoint/2010/main" val="8655022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Different feature’s data Distribution</a:t>
            </a:r>
            <a:endParaRPr lang="en-IN" dirty="0"/>
          </a:p>
        </p:txBody>
      </p:sp>
      <p:sp>
        <p:nvSpPr>
          <p:cNvPr id="4" name="Text Placeholder 3"/>
          <p:cNvSpPr>
            <a:spLocks noGrp="1"/>
          </p:cNvSpPr>
          <p:nvPr>
            <p:ph type="body" sz="half" idx="2"/>
          </p:nvPr>
        </p:nvSpPr>
        <p:spPr/>
        <p:txBody>
          <a:bodyPr/>
          <a:lstStyle/>
          <a:p>
            <a:r>
              <a:rPr lang="en-IN" sz="2800" b="1" dirty="0"/>
              <a:t>Observations:</a:t>
            </a:r>
            <a:endParaRPr lang="en-IN" sz="2800" dirty="0"/>
          </a:p>
          <a:p>
            <a:endParaRPr lang="en-IN" dirty="0"/>
          </a:p>
          <a:p>
            <a:r>
              <a:rPr lang="en-IN" sz="1800" dirty="0"/>
              <a:t>1. For malignant comment distribution around 10% comment is malignant while 90% are good comments.</a:t>
            </a:r>
          </a:p>
          <a:p>
            <a:r>
              <a:rPr lang="en-IN" sz="1800" dirty="0"/>
              <a:t>2. For </a:t>
            </a:r>
            <a:r>
              <a:rPr lang="en-IN" sz="1800" dirty="0" err="1"/>
              <a:t>highly_malignant</a:t>
            </a:r>
            <a:r>
              <a:rPr lang="en-IN" sz="1800" dirty="0"/>
              <a:t> comment distribution around 1% comment is </a:t>
            </a:r>
            <a:r>
              <a:rPr lang="en-IN" sz="1800" dirty="0" err="1"/>
              <a:t>highly_malignant</a:t>
            </a:r>
            <a:r>
              <a:rPr lang="en-IN" sz="1800" dirty="0"/>
              <a:t> while 99% are good comments.</a:t>
            </a:r>
            <a:endParaRPr lang="en-IN" sz="1800"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189304" y="2326780"/>
            <a:ext cx="5248275" cy="1809750"/>
          </a:xfrm>
          <a:prstGeom prst="rect">
            <a:avLst/>
          </a:prstGeom>
          <a:noFill/>
          <a:ln>
            <a:noFill/>
          </a:ln>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6179779" y="4629144"/>
            <a:ext cx="5257800" cy="1819275"/>
          </a:xfrm>
          <a:prstGeom prst="rect">
            <a:avLst/>
          </a:prstGeom>
          <a:noFill/>
          <a:ln>
            <a:noFill/>
          </a:ln>
        </p:spPr>
      </p:pic>
    </p:spTree>
    <p:extLst>
      <p:ext uri="{BB962C8B-B14F-4D97-AF65-F5344CB8AC3E}">
        <p14:creationId xmlns:p14="http://schemas.microsoft.com/office/powerpoint/2010/main" val="3844956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Different feature’s data Distribution</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887248" y="2092175"/>
            <a:ext cx="5200006" cy="1887397"/>
          </a:xfrm>
          <a:prstGeom prst="rect">
            <a:avLst/>
          </a:prstGeom>
          <a:noFill/>
          <a:ln>
            <a:no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1430100" y="4452803"/>
            <a:ext cx="2119630" cy="2047875"/>
          </a:xfrm>
          <a:prstGeom prst="rect">
            <a:avLst/>
          </a:prstGeom>
          <a:noFill/>
          <a:ln>
            <a:noFill/>
          </a:ln>
        </p:spPr>
      </p:pic>
      <p:pic>
        <p:nvPicPr>
          <p:cNvPr id="7" name="Picture 6"/>
          <p:cNvPicPr/>
          <p:nvPr/>
        </p:nvPicPr>
        <p:blipFill>
          <a:blip r:embed="rId4">
            <a:extLst>
              <a:ext uri="{28A0092B-C50C-407E-A947-70E740481C1C}">
                <a14:useLocalDpi xmlns:a14="http://schemas.microsoft.com/office/drawing/2010/main" val="0"/>
              </a:ext>
            </a:extLst>
          </a:blip>
          <a:srcRect/>
          <a:stretch>
            <a:fillRect/>
          </a:stretch>
        </p:blipFill>
        <p:spPr bwMode="auto">
          <a:xfrm>
            <a:off x="4783428" y="4452802"/>
            <a:ext cx="2093890" cy="2047875"/>
          </a:xfrm>
          <a:prstGeom prst="rect">
            <a:avLst/>
          </a:prstGeom>
          <a:noFill/>
          <a:ln>
            <a:noFill/>
          </a:ln>
        </p:spPr>
      </p:pic>
      <p:pic>
        <p:nvPicPr>
          <p:cNvPr id="8" name="Picture 7"/>
          <p:cNvPicPr/>
          <p:nvPr/>
        </p:nvPicPr>
        <p:blipFill>
          <a:blip r:embed="rId5">
            <a:extLst>
              <a:ext uri="{28A0092B-C50C-407E-A947-70E740481C1C}">
                <a14:useLocalDpi xmlns:a14="http://schemas.microsoft.com/office/drawing/2010/main" val="0"/>
              </a:ext>
            </a:extLst>
          </a:blip>
          <a:srcRect/>
          <a:stretch>
            <a:fillRect/>
          </a:stretch>
        </p:blipFill>
        <p:spPr bwMode="auto">
          <a:xfrm>
            <a:off x="7995106" y="4489155"/>
            <a:ext cx="2183164" cy="1975168"/>
          </a:xfrm>
          <a:prstGeom prst="rect">
            <a:avLst/>
          </a:prstGeom>
          <a:noFill/>
          <a:ln>
            <a:noFill/>
          </a:ln>
        </p:spPr>
      </p:pic>
    </p:spTree>
    <p:extLst>
      <p:ext uri="{BB962C8B-B14F-4D97-AF65-F5344CB8AC3E}">
        <p14:creationId xmlns:p14="http://schemas.microsoft.com/office/powerpoint/2010/main" val="404793304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226</TotalTime>
  <Words>1288</Words>
  <Application>Microsoft Office PowerPoint</Application>
  <PresentationFormat>Widescreen</PresentationFormat>
  <Paragraphs>67</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Bahnschrift SemiLight</vt:lpstr>
      <vt:lpstr>Calibri</vt:lpstr>
      <vt:lpstr>Mangal</vt:lpstr>
      <vt:lpstr>Times New Roman</vt:lpstr>
      <vt:lpstr>Trebuchet MS</vt:lpstr>
      <vt:lpstr>Wingdings</vt:lpstr>
      <vt:lpstr>Berlin</vt:lpstr>
      <vt:lpstr>Malignant Commentes Classifier using Machine Learning</vt:lpstr>
      <vt:lpstr>Introduction to Malignant Comments Classifier </vt:lpstr>
      <vt:lpstr>Introduction to Malignant Comments Classifier </vt:lpstr>
      <vt:lpstr>Problem Statement </vt:lpstr>
      <vt:lpstr>Data Sources and their formats</vt:lpstr>
      <vt:lpstr>Data Pre-processing</vt:lpstr>
      <vt:lpstr>Exploratory Data Analysis</vt:lpstr>
      <vt:lpstr>Different feature’s data Distribution</vt:lpstr>
      <vt:lpstr>Different feature’s data Distribution</vt:lpstr>
      <vt:lpstr>Observations: </vt:lpstr>
      <vt:lpstr>1. The maximum negative comments comes with Malignant in nature followed by rude categories. 2. Very few comments comes with threatening nature. 3. Total percentage of negative comment is 10.2% while good comment is 89.8%. 4. Around 90% comments are good while rest 10% comments are Negative in nature. 5. Out of total negative comments around 43.58% are malignant in nature followed by 24.07% are rude comments. </vt:lpstr>
      <vt:lpstr>Word Cloud for different Feature:</vt:lpstr>
      <vt:lpstr>PowerPoint Presentation</vt:lpstr>
      <vt:lpstr>Observations:</vt:lpstr>
      <vt:lpstr> AUC- ROC Curve:</vt:lpstr>
      <vt:lpstr>Machine Learning Model Building</vt:lpstr>
      <vt:lpstr>Machine Learning Algorithm Used</vt:lpstr>
      <vt:lpstr>Key Findings and Conclusions of the Study</vt:lpstr>
      <vt:lpstr>Hyperparameter tuning:</vt:lpstr>
      <vt:lpstr>Final Model and Confusion Matrix:</vt:lpstr>
      <vt:lpstr>Limitations of this work and Scope for Future Work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Predication &amp; Analysis Project</dc:title>
  <dc:creator>user</dc:creator>
  <cp:lastModifiedBy>user</cp:lastModifiedBy>
  <cp:revision>77</cp:revision>
  <dcterms:created xsi:type="dcterms:W3CDTF">2022-10-22T10:42:16Z</dcterms:created>
  <dcterms:modified xsi:type="dcterms:W3CDTF">2022-12-04T14:22:55Z</dcterms:modified>
</cp:coreProperties>
</file>