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1545466"/>
            <a:ext cx="8332072" cy="2125014"/>
          </a:xfrm>
        </p:spPr>
        <p:txBody>
          <a:bodyPr>
            <a:normAutofit/>
          </a:bodyPr>
          <a:lstStyle/>
          <a:p>
            <a:pPr algn="ctr"/>
            <a:r>
              <a:rPr lang="en-US" b="1" i="1" dirty="0" smtClean="0">
                <a:solidFill>
                  <a:schemeClr val="accent1">
                    <a:lumMod val="75000"/>
                  </a:schemeClr>
                </a:solidFill>
                <a:latin typeface="Algerian" panose="04020705040A02060702" pitchFamily="82" charset="0"/>
              </a:rPr>
              <a:t>P</a:t>
            </a:r>
            <a:r>
              <a:rPr lang="en-US" sz="4900" b="1" i="1" dirty="0" smtClean="0">
                <a:solidFill>
                  <a:schemeClr val="accent1">
                    <a:lumMod val="75000"/>
                  </a:schemeClr>
                </a:solidFill>
                <a:latin typeface="Algerian" panose="04020705040A02060702" pitchFamily="82" charset="0"/>
              </a:rPr>
              <a:t>roject Presentation On </a:t>
            </a:r>
            <a:r>
              <a:rPr lang="en-US" sz="4900" b="1" i="1" dirty="0" smtClean="0">
                <a:solidFill>
                  <a:srgbClr val="FF0000"/>
                </a:solidFill>
                <a:latin typeface="Algerian" panose="04020705040A02060702" pitchFamily="82" charset="0"/>
              </a:rPr>
              <a:t>“Customer </a:t>
            </a:r>
            <a:r>
              <a:rPr lang="en-US" sz="4900" b="1" i="1" dirty="0">
                <a:solidFill>
                  <a:srgbClr val="FF0000"/>
                </a:solidFill>
                <a:latin typeface="Algerian" panose="04020705040A02060702" pitchFamily="82" charset="0"/>
              </a:rPr>
              <a:t>Retention”</a:t>
            </a:r>
            <a:endParaRPr lang="en-IN" sz="4900" b="1" dirty="0">
              <a:latin typeface="Algerian" panose="04020705040A02060702" pitchFamily="82" charset="0"/>
            </a:endParaRPr>
          </a:p>
        </p:txBody>
      </p:sp>
      <p:sp>
        <p:nvSpPr>
          <p:cNvPr id="3" name="Subtitle 2"/>
          <p:cNvSpPr>
            <a:spLocks noGrp="1"/>
          </p:cNvSpPr>
          <p:nvPr>
            <p:ph type="subTitle" idx="1"/>
          </p:nvPr>
        </p:nvSpPr>
        <p:spPr/>
        <p:txBody>
          <a:bodyPr/>
          <a:lstStyle/>
          <a:p>
            <a:pPr algn="ctr"/>
            <a:r>
              <a:rPr lang="en-IN" b="1" i="1" dirty="0">
                <a:solidFill>
                  <a:schemeClr val="tx1"/>
                </a:solidFill>
                <a:latin typeface="Eras Demi ITC" panose="020B0805030504020804" pitchFamily="34" charset="0"/>
              </a:rPr>
              <a:t>Presented by </a:t>
            </a:r>
            <a:r>
              <a:rPr lang="en-IN" b="1" i="1" dirty="0" smtClean="0">
                <a:solidFill>
                  <a:schemeClr val="tx1"/>
                </a:solidFill>
                <a:latin typeface="Eras Demi ITC" panose="020B0805030504020804" pitchFamily="34" charset="0"/>
              </a:rPr>
              <a:t> </a:t>
            </a:r>
            <a:r>
              <a:rPr lang="en-IN" b="1" i="1" dirty="0" err="1" smtClean="0">
                <a:solidFill>
                  <a:schemeClr val="tx1"/>
                </a:solidFill>
                <a:latin typeface="Eras Demi ITC" panose="020B0805030504020804" pitchFamily="34" charset="0"/>
              </a:rPr>
              <a:t>Tamali</a:t>
            </a:r>
            <a:r>
              <a:rPr lang="en-IN" b="1" i="1" dirty="0" smtClean="0">
                <a:solidFill>
                  <a:schemeClr val="tx1"/>
                </a:solidFill>
                <a:latin typeface="Eras Demi ITC" panose="020B0805030504020804" pitchFamily="34" charset="0"/>
              </a:rPr>
              <a:t> </a:t>
            </a:r>
            <a:r>
              <a:rPr lang="en-IN" b="1" i="1" dirty="0" err="1" smtClean="0">
                <a:solidFill>
                  <a:schemeClr val="tx1"/>
                </a:solidFill>
                <a:latin typeface="Eras Demi ITC" panose="020B0805030504020804" pitchFamily="34" charset="0"/>
              </a:rPr>
              <a:t>Saha</a:t>
            </a:r>
            <a:endParaRPr lang="en-IN" b="1" i="1" dirty="0" smtClean="0">
              <a:solidFill>
                <a:schemeClr val="tx1"/>
              </a:solidFill>
              <a:latin typeface="Eras Demi ITC" panose="020B0805030504020804" pitchFamily="34" charset="0"/>
            </a:endParaRPr>
          </a:p>
          <a:p>
            <a:pPr algn="ctr"/>
            <a:endParaRPr lang="en-US" b="1" i="1" dirty="0">
              <a:solidFill>
                <a:schemeClr val="tx1"/>
              </a:solidFill>
              <a:latin typeface="Eras Demi ITC" panose="020B0805030504020804" pitchFamily="34" charset="0"/>
            </a:endParaRPr>
          </a:p>
          <a:p>
            <a:pPr algn="ctr"/>
            <a:endParaRPr lang="en-IN" b="1" i="1" dirty="0">
              <a:solidFill>
                <a:schemeClr val="tx1"/>
              </a:solidFill>
              <a:latin typeface="Eras Demi ITC" panose="020B0805030504020804" pitchFamily="34" charset="0"/>
            </a:endParaRPr>
          </a:p>
          <a:p>
            <a:endParaRPr lang="en-US" dirty="0" smtClean="0"/>
          </a:p>
          <a:p>
            <a:endParaRPr lang="en-IN" dirty="0"/>
          </a:p>
        </p:txBody>
      </p:sp>
    </p:spTree>
    <p:extLst>
      <p:ext uri="{BB962C8B-B14F-4D97-AF65-F5344CB8AC3E}">
        <p14:creationId xmlns:p14="http://schemas.microsoft.com/office/powerpoint/2010/main" val="1097334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43327"/>
          </a:xfrm>
        </p:spPr>
        <p:txBody>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dirty="0">
                <a:solidFill>
                  <a:schemeClr val="accent1">
                    <a:lumMod val="75000"/>
                  </a:schemeClr>
                </a:solidFill>
                <a:latin typeface="Bodoni MT" panose="02070603080606020203" pitchFamily="18" charset="0"/>
                <a:ea typeface="Calibri" panose="020F0502020204030204" pitchFamily="34" charset="0"/>
              </a:rPr>
              <a:t>Take a look on data 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651" y="2131676"/>
            <a:ext cx="7808233" cy="2929722"/>
          </a:xfrm>
        </p:spPr>
      </p:pic>
    </p:spTree>
    <p:extLst>
      <p:ext uri="{BB962C8B-B14F-4D97-AF65-F5344CB8AC3E}">
        <p14:creationId xmlns:p14="http://schemas.microsoft.com/office/powerpoint/2010/main" val="1496513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616814"/>
          </a:xfrm>
        </p:spPr>
        <p:txBody>
          <a:bodyPr>
            <a:normAutofit fontScale="90000"/>
          </a:bodyPr>
          <a:lstStyle/>
          <a:p>
            <a:pPr algn="ctr"/>
            <a:r>
              <a:rPr lang="en-US" dirty="0">
                <a:latin typeface="Algerian" panose="04020705040A02060702" pitchFamily="82" charset="0"/>
              </a:rPr>
              <a:t>Exploratory data </a:t>
            </a:r>
            <a:r>
              <a:rPr lang="en-US" dirty="0" smtClean="0">
                <a:latin typeface="Algerian" panose="04020705040A02060702" pitchFamily="82" charset="0"/>
              </a:rPr>
              <a:t>analysis</a:t>
            </a:r>
            <a:br>
              <a:rPr lang="en-US" dirty="0" smtClean="0">
                <a:latin typeface="Algerian" panose="04020705040A02060702" pitchFamily="82" charset="0"/>
              </a:rPr>
            </a:br>
            <a:r>
              <a:rPr lang="en-US" sz="1800" dirty="0" smtClean="0"/>
              <a:t>Here we visualize some data analysis in pie plot and bar plot. In this way we visualize all features detail of their respective unique values and made the following observations.</a:t>
            </a:r>
            <a:r>
              <a:rPr lang="en-US" dirty="0">
                <a:latin typeface="Algerian" panose="04020705040A02060702" pitchFamily="82" charset="0"/>
              </a:rPr>
              <a:t/>
            </a:r>
            <a:br>
              <a:rPr lang="en-US" dirty="0">
                <a:latin typeface="Algerian" panose="04020705040A02060702" pitchFamily="82" charset="0"/>
              </a:rPr>
            </a:br>
            <a:endParaRPr lang="en-IN" dirty="0"/>
          </a:p>
        </p:txBody>
      </p:sp>
      <p:sp>
        <p:nvSpPr>
          <p:cNvPr id="3" name="Content Placeholder 2"/>
          <p:cNvSpPr>
            <a:spLocks noGrp="1"/>
          </p:cNvSpPr>
          <p:nvPr>
            <p:ph idx="1"/>
          </p:nvPr>
        </p:nvSpPr>
        <p:spPr>
          <a:xfrm>
            <a:off x="2589212" y="2511380"/>
            <a:ext cx="8915400" cy="3399842"/>
          </a:xfrm>
        </p:spPr>
        <p:txBody>
          <a:bodyPr>
            <a:normAutofit fontScale="92500" lnSpcReduction="20000"/>
          </a:bodyPr>
          <a:lstStyle/>
          <a:p>
            <a:r>
              <a:rPr lang="en-IN" dirty="0"/>
              <a:t>The maximum of </a:t>
            </a:r>
            <a:r>
              <a:rPr lang="en-IN" dirty="0" smtClean="0"/>
              <a:t> gender column </a:t>
            </a:r>
            <a:r>
              <a:rPr lang="en-IN" dirty="0"/>
              <a:t>are Female with 66.9</a:t>
            </a:r>
            <a:r>
              <a:rPr lang="en-IN" dirty="0" smtClean="0"/>
              <a:t>%</a:t>
            </a:r>
          </a:p>
          <a:p>
            <a:r>
              <a:rPr lang="en-IN" dirty="0"/>
              <a:t>For age group 51 and above the max number of customer are Male</a:t>
            </a:r>
          </a:p>
          <a:p>
            <a:r>
              <a:rPr lang="en-IN" dirty="0"/>
              <a:t>As age increased, the tendency of shopping is </a:t>
            </a:r>
            <a:r>
              <a:rPr lang="en-IN" dirty="0" smtClean="0"/>
              <a:t>decreased.</a:t>
            </a:r>
          </a:p>
          <a:p>
            <a:r>
              <a:rPr lang="en-IN" dirty="0"/>
              <a:t>Most of female shopping since 4 Yrs.</a:t>
            </a:r>
          </a:p>
          <a:p>
            <a:r>
              <a:rPr lang="en-US" dirty="0" smtClean="0"/>
              <a:t>A</a:t>
            </a:r>
            <a:r>
              <a:rPr lang="en-IN" dirty="0" smtClean="0"/>
              <a:t>round </a:t>
            </a:r>
            <a:r>
              <a:rPr lang="en-IN" dirty="0"/>
              <a:t>70% customers are use mobile internet while shopping</a:t>
            </a:r>
            <a:r>
              <a:rPr lang="en-IN" dirty="0" smtClean="0"/>
              <a:t>.</a:t>
            </a:r>
          </a:p>
          <a:p>
            <a:r>
              <a:rPr lang="en-IN" dirty="0"/>
              <a:t>Maximum customer are from Delhi followed by Greater Noida.</a:t>
            </a:r>
          </a:p>
          <a:p>
            <a:r>
              <a:rPr lang="en-IN" dirty="0"/>
              <a:t>No female had made shopping in range of 21-30 </a:t>
            </a:r>
            <a:r>
              <a:rPr lang="en-IN" dirty="0" smtClean="0"/>
              <a:t>times</a:t>
            </a:r>
          </a:p>
          <a:p>
            <a:r>
              <a:rPr lang="en-IN" dirty="0"/>
              <a:t>In </a:t>
            </a:r>
            <a:r>
              <a:rPr lang="en-IN" dirty="0" err="1"/>
              <a:t>Bulandshahr</a:t>
            </a:r>
            <a:r>
              <a:rPr lang="en-IN" dirty="0"/>
              <a:t> and Moradabad the customer number is least and they are </a:t>
            </a:r>
            <a:r>
              <a:rPr lang="en-IN" dirty="0" smtClean="0"/>
              <a:t>male.</a:t>
            </a:r>
          </a:p>
          <a:p>
            <a:r>
              <a:rPr lang="en-IN" dirty="0"/>
              <a:t>Max user are use Google Chrome as their browser followed by safari.</a:t>
            </a:r>
          </a:p>
          <a:p>
            <a:endParaRPr lang="en-IN" dirty="0"/>
          </a:p>
        </p:txBody>
      </p:sp>
    </p:spTree>
    <p:extLst>
      <p:ext uri="{BB962C8B-B14F-4D97-AF65-F5344CB8AC3E}">
        <p14:creationId xmlns:p14="http://schemas.microsoft.com/office/powerpoint/2010/main" val="2004525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Exploratory data analysis</a:t>
            </a:r>
            <a:endParaRPr lang="en-IN" dirty="0"/>
          </a:p>
        </p:txBody>
      </p:sp>
      <p:sp>
        <p:nvSpPr>
          <p:cNvPr id="3" name="Content Placeholder 2"/>
          <p:cNvSpPr>
            <a:spLocks noGrp="1"/>
          </p:cNvSpPr>
          <p:nvPr>
            <p:ph idx="1"/>
          </p:nvPr>
        </p:nvSpPr>
        <p:spPr>
          <a:xfrm>
            <a:off x="2589212" y="1584101"/>
            <a:ext cx="8915400" cy="4327121"/>
          </a:xfrm>
        </p:spPr>
        <p:txBody>
          <a:bodyPr>
            <a:normAutofit fontScale="85000" lnSpcReduction="10000"/>
          </a:bodyPr>
          <a:lstStyle/>
          <a:p>
            <a:r>
              <a:rPr lang="en-IN" dirty="0"/>
              <a:t>Content </a:t>
            </a:r>
            <a:r>
              <a:rPr lang="en-IN" dirty="0" smtClean="0"/>
              <a:t>marketing </a:t>
            </a:r>
            <a:r>
              <a:rPr lang="en-IN" dirty="0"/>
              <a:t>and display Advert is less popular than Search Engine.</a:t>
            </a:r>
          </a:p>
          <a:p>
            <a:r>
              <a:rPr lang="en-IN" dirty="0"/>
              <a:t>There is no Desktop and Tablet with IOS/Mac OS. Max IOS/Mac are in </a:t>
            </a:r>
            <a:r>
              <a:rPr lang="en-IN" dirty="0" smtClean="0"/>
              <a:t>Smartphone</a:t>
            </a:r>
          </a:p>
          <a:p>
            <a:r>
              <a:rPr lang="en-IN" dirty="0"/>
              <a:t>Mozilla Firefox is used only by device with 5 inch screen size</a:t>
            </a:r>
            <a:r>
              <a:rPr lang="en-IN" dirty="0" smtClean="0"/>
              <a:t>.</a:t>
            </a:r>
          </a:p>
          <a:p>
            <a:r>
              <a:rPr lang="en-IN" dirty="0"/>
              <a:t>Content Marketing is mainly access by IOS/Mac user.</a:t>
            </a:r>
          </a:p>
          <a:p>
            <a:r>
              <a:rPr lang="en-IN" dirty="0"/>
              <a:t>Max laptop have Window </a:t>
            </a:r>
            <a:r>
              <a:rPr lang="en-IN" dirty="0" smtClean="0"/>
              <a:t>OS</a:t>
            </a:r>
          </a:p>
          <a:p>
            <a:r>
              <a:rPr lang="en-IN" dirty="0"/>
              <a:t>In </a:t>
            </a:r>
            <a:r>
              <a:rPr lang="en-IN" dirty="0" err="1" smtClean="0"/>
              <a:t>Gurugram</a:t>
            </a:r>
            <a:r>
              <a:rPr lang="en-IN" dirty="0" smtClean="0"/>
              <a:t> around </a:t>
            </a:r>
            <a:r>
              <a:rPr lang="en-IN" dirty="0"/>
              <a:t>90% customer are in the age group over 51 </a:t>
            </a:r>
            <a:r>
              <a:rPr lang="en-IN" dirty="0" smtClean="0"/>
              <a:t>years.</a:t>
            </a:r>
          </a:p>
          <a:p>
            <a:r>
              <a:rPr lang="en-IN" dirty="0"/>
              <a:t>171 customer sometimes abandon shopping cart.</a:t>
            </a:r>
          </a:p>
          <a:p>
            <a:r>
              <a:rPr lang="en-IN" dirty="0"/>
              <a:t>The customer who explore less than 5 mins before making purchase have very less tendency to abandon cart</a:t>
            </a:r>
            <a:r>
              <a:rPr lang="en-IN" dirty="0" smtClean="0"/>
              <a:t>.</a:t>
            </a:r>
          </a:p>
          <a:p>
            <a:r>
              <a:rPr lang="en-IN" dirty="0"/>
              <a:t>It can conclude that the website is more popular to the young aged customer as all the response from them are very positive form all aspects</a:t>
            </a:r>
            <a:r>
              <a:rPr lang="en-IN" dirty="0" smtClean="0"/>
              <a:t>.</a:t>
            </a:r>
          </a:p>
          <a:p>
            <a:r>
              <a:rPr lang="en-IN" dirty="0"/>
              <a:t>54.3 % customer are strongly agreed that Shopping online is convenient and flexible</a:t>
            </a:r>
          </a:p>
          <a:p>
            <a:r>
              <a:rPr lang="en-IN" dirty="0"/>
              <a:t>Over 90% customer are agreed that User satisfaction cannot exist without trust.</a:t>
            </a:r>
          </a:p>
          <a:p>
            <a:pPr marL="0" indent="0">
              <a:buNone/>
            </a:pPr>
            <a:endParaRPr lang="en-IN" dirty="0"/>
          </a:p>
        </p:txBody>
      </p:sp>
    </p:spTree>
    <p:extLst>
      <p:ext uri="{BB962C8B-B14F-4D97-AF65-F5344CB8AC3E}">
        <p14:creationId xmlns:p14="http://schemas.microsoft.com/office/powerpoint/2010/main" val="315330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sz="1600" dirty="0"/>
              <a:t>Maximum customer says that, the most reliable website from different parameter is Amazon. </a:t>
            </a:r>
            <a:r>
              <a:rPr lang="en-IN" sz="1600" dirty="0"/>
              <a:t>But still it need to do some improvement like disturbance free shopping experience during promotion, corresponding product price early during promotion, Need to give more payment options to customers etc.</a:t>
            </a:r>
          </a:p>
          <a:p>
            <a:r>
              <a:rPr lang="en-IN" sz="1600" dirty="0"/>
              <a:t>Maximum customers says that, </a:t>
            </a:r>
            <a:r>
              <a:rPr lang="en-IN" sz="1600" dirty="0" err="1"/>
              <a:t>Myntra</a:t>
            </a:r>
            <a:r>
              <a:rPr lang="en-IN" sz="1600" dirty="0"/>
              <a:t>  has the drawback of having late declaration of price.</a:t>
            </a:r>
          </a:p>
          <a:p>
            <a:r>
              <a:rPr lang="en-US" sz="1600" dirty="0"/>
              <a:t>Benefit of Flipkart is </a:t>
            </a:r>
            <a:r>
              <a:rPr lang="en-IN" sz="1600" dirty="0"/>
              <a:t>fast delivery of products and </a:t>
            </a:r>
            <a:r>
              <a:rPr lang="en-IN" sz="1600" dirty="0" smtClean="0"/>
              <a:t>convenient </a:t>
            </a:r>
            <a:r>
              <a:rPr lang="en-IN" sz="1600" dirty="0"/>
              <a:t>to use.</a:t>
            </a:r>
          </a:p>
          <a:p>
            <a:r>
              <a:rPr lang="en-IN" sz="1600" dirty="0"/>
              <a:t>Delivery time of </a:t>
            </a:r>
            <a:r>
              <a:rPr lang="en-IN" sz="1600" dirty="0" err="1"/>
              <a:t>Paytm</a:t>
            </a:r>
            <a:r>
              <a:rPr lang="en-IN" sz="1600" dirty="0"/>
              <a:t> need to reduce.</a:t>
            </a:r>
          </a:p>
          <a:p>
            <a:r>
              <a:rPr lang="en-IN" sz="1600" dirty="0"/>
              <a:t>Max customers uses there debit/credit cards for there payment.</a:t>
            </a:r>
          </a:p>
          <a:p>
            <a:r>
              <a:rPr lang="en-IN" sz="1600" dirty="0" err="1"/>
              <a:t>Paytm</a:t>
            </a:r>
            <a:r>
              <a:rPr lang="en-IN" sz="1600" dirty="0"/>
              <a:t> and </a:t>
            </a:r>
            <a:r>
              <a:rPr lang="en-IN" sz="1600" dirty="0" err="1"/>
              <a:t>Snapdeal</a:t>
            </a:r>
            <a:r>
              <a:rPr lang="en-IN" sz="1600" dirty="0"/>
              <a:t> has maximum drawbacks it is because of their dead old strategies</a:t>
            </a:r>
          </a:p>
          <a:p>
            <a:r>
              <a:rPr lang="en-IN" sz="1600" dirty="0" err="1"/>
              <a:t>Snapdeal</a:t>
            </a:r>
            <a:r>
              <a:rPr lang="en-IN" sz="1600" dirty="0"/>
              <a:t> and </a:t>
            </a:r>
            <a:r>
              <a:rPr lang="en-IN" sz="1600" dirty="0" err="1"/>
              <a:t>Paytm</a:t>
            </a:r>
            <a:r>
              <a:rPr lang="en-IN" sz="1600" dirty="0"/>
              <a:t> have many drawbacks of having limited payment modes, not much secure, liable and also they have a complaint of late delivery.</a:t>
            </a:r>
          </a:p>
          <a:p>
            <a:endParaRPr lang="en-IN" dirty="0"/>
          </a:p>
          <a:p>
            <a:endParaRPr lang="en-IN"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endParaRPr lang="en-IN" dirty="0" smtClean="0"/>
          </a:p>
          <a:p>
            <a:endParaRPr lang="en-IN" dirty="0"/>
          </a:p>
          <a:p>
            <a:endParaRPr lang="en-IN" dirty="0" smtClean="0">
              <a:solidFill>
                <a:schemeClr val="accent1">
                  <a:lumMod val="75000"/>
                </a:schemeClr>
              </a:solidFill>
              <a:latin typeface="Century" panose="02040604050505020304" pitchFamily="18" charset="0"/>
              <a:ea typeface="Calibri" panose="020F0502020204030204" pitchFamily="34" charset="0"/>
            </a:endParaRPr>
          </a:p>
          <a:p>
            <a:endParaRPr lang="en-US" dirty="0" smtClean="0"/>
          </a:p>
          <a:p>
            <a:endParaRPr lang="en-IN" dirty="0"/>
          </a:p>
        </p:txBody>
      </p:sp>
    </p:spTree>
    <p:extLst>
      <p:ext uri="{BB962C8B-B14F-4D97-AF65-F5344CB8AC3E}">
        <p14:creationId xmlns:p14="http://schemas.microsoft.com/office/powerpoint/2010/main" val="3299046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pt PowerPoint Presentation Styles Brochure - PowerPoint Templ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34" y="624110"/>
            <a:ext cx="8482906" cy="513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324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Century" panose="02040604050505020304" pitchFamily="18" charset="0"/>
              </a:rPr>
              <a:t>Agenda:</a:t>
            </a:r>
            <a:endParaRPr lang="en-IN" dirty="0">
              <a:solidFill>
                <a:schemeClr val="tx1"/>
              </a:solidFill>
            </a:endParaRPr>
          </a:p>
        </p:txBody>
      </p:sp>
      <p:sp>
        <p:nvSpPr>
          <p:cNvPr id="3" name="Content Placeholder 2"/>
          <p:cNvSpPr>
            <a:spLocks noGrp="1"/>
          </p:cNvSpPr>
          <p:nvPr>
            <p:ph idx="1"/>
          </p:nvPr>
        </p:nvSpPr>
        <p:spPr/>
        <p:txBody>
          <a:bodyPr/>
          <a:lstStyle/>
          <a:p>
            <a:r>
              <a:rPr lang="en-US" dirty="0" smtClean="0"/>
              <a:t>Overview</a:t>
            </a:r>
          </a:p>
          <a:p>
            <a:r>
              <a:rPr lang="en-US" dirty="0" smtClean="0"/>
              <a:t>Problem Statement</a:t>
            </a:r>
          </a:p>
          <a:p>
            <a:r>
              <a:rPr lang="en-US" dirty="0"/>
              <a:t>What is customer Retention</a:t>
            </a:r>
            <a:r>
              <a:rPr lang="en-US" dirty="0" smtClean="0"/>
              <a:t>?</a:t>
            </a:r>
          </a:p>
          <a:p>
            <a:r>
              <a:rPr lang="en-US" dirty="0"/>
              <a:t>Why is customer retention important</a:t>
            </a:r>
            <a:r>
              <a:rPr lang="en-US" dirty="0" smtClean="0"/>
              <a:t>?</a:t>
            </a:r>
          </a:p>
          <a:p>
            <a:r>
              <a:rPr lang="en-US" dirty="0"/>
              <a:t>Exploratory data analysis</a:t>
            </a:r>
          </a:p>
          <a:p>
            <a:r>
              <a:rPr lang="en-US" dirty="0"/>
              <a:t>Visualization</a:t>
            </a:r>
          </a:p>
          <a:p>
            <a:r>
              <a:rPr lang="en-US" dirty="0"/>
              <a:t>Conclusion</a:t>
            </a:r>
          </a:p>
        </p:txBody>
      </p:sp>
    </p:spTree>
    <p:extLst>
      <p:ext uri="{BB962C8B-B14F-4D97-AF65-F5344CB8AC3E}">
        <p14:creationId xmlns:p14="http://schemas.microsoft.com/office/powerpoint/2010/main" val="251990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Overview</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smtClean="0">
                <a:latin typeface="+mj-lt"/>
              </a:rPr>
              <a:t>Here we study a customer retention dataset </a:t>
            </a:r>
            <a:r>
              <a:rPr lang="en-IN" dirty="0" smtClean="0">
                <a:latin typeface="+mj-lt"/>
              </a:rPr>
              <a:t>which </a:t>
            </a:r>
            <a:r>
              <a:rPr lang="en-IN" dirty="0">
                <a:latin typeface="+mj-lt"/>
              </a:rPr>
              <a:t>is collected from the Indian online shoppers. Results indicate the e-retail success factors, which are very much critical for customer satisfaction</a:t>
            </a:r>
            <a:r>
              <a:rPr lang="en-IN" dirty="0" smtClean="0">
                <a:latin typeface="+mj-lt"/>
              </a:rPr>
              <a:t>. Here we analyse</a:t>
            </a:r>
          </a:p>
          <a:p>
            <a:pPr>
              <a:buFont typeface="Wingdings" panose="05000000000000000000" pitchFamily="2" charset="2"/>
              <a:buChar char="v"/>
            </a:pPr>
            <a:r>
              <a:rPr lang="en-US" dirty="0" smtClean="0">
                <a:solidFill>
                  <a:schemeClr val="accent1">
                    <a:lumMod val="75000"/>
                  </a:schemeClr>
                </a:solidFill>
                <a:latin typeface="+mj-lt"/>
              </a:rPr>
              <a:t>The criteria </a:t>
            </a:r>
            <a:r>
              <a:rPr lang="en-US" dirty="0">
                <a:solidFill>
                  <a:schemeClr val="accent1">
                    <a:lumMod val="75000"/>
                  </a:schemeClr>
                </a:solidFill>
                <a:latin typeface="+mj-lt"/>
              </a:rPr>
              <a:t>to achieve </a:t>
            </a:r>
            <a:r>
              <a:rPr lang="en-US" dirty="0" smtClean="0">
                <a:solidFill>
                  <a:schemeClr val="accent1">
                    <a:lumMod val="75000"/>
                  </a:schemeClr>
                </a:solidFill>
                <a:latin typeface="+mj-lt"/>
              </a:rPr>
              <a:t>the Customer Retention</a:t>
            </a:r>
          </a:p>
          <a:p>
            <a:pPr>
              <a:buFont typeface="Wingdings" panose="05000000000000000000" pitchFamily="2" charset="2"/>
              <a:buChar char="v"/>
            </a:pPr>
            <a:r>
              <a:rPr lang="en-US" dirty="0">
                <a:solidFill>
                  <a:schemeClr val="accent1">
                    <a:lumMod val="75000"/>
                  </a:schemeClr>
                </a:solidFill>
                <a:latin typeface="+mj-lt"/>
              </a:rPr>
              <a:t>Overall analysis on the </a:t>
            </a:r>
            <a:r>
              <a:rPr lang="en-US" dirty="0" smtClean="0">
                <a:solidFill>
                  <a:schemeClr val="accent1">
                    <a:lumMod val="75000"/>
                  </a:schemeClr>
                </a:solidFill>
                <a:latin typeface="+mj-lt"/>
              </a:rPr>
              <a:t>problem </a:t>
            </a:r>
          </a:p>
          <a:p>
            <a:pPr>
              <a:buFont typeface="Wingdings" panose="05000000000000000000" pitchFamily="2" charset="2"/>
              <a:buChar char="v"/>
            </a:pPr>
            <a:r>
              <a:rPr lang="en-US" dirty="0" smtClean="0">
                <a:solidFill>
                  <a:schemeClr val="accent1">
                    <a:lumMod val="75000"/>
                  </a:schemeClr>
                </a:solidFill>
                <a:latin typeface="+mj-lt"/>
              </a:rPr>
              <a:t>Make conclusion for betterment</a:t>
            </a:r>
            <a:endParaRPr lang="en-US" dirty="0">
              <a:solidFill>
                <a:schemeClr val="accent1">
                  <a:lumMod val="75000"/>
                </a:schemeClr>
              </a:solidFill>
              <a:latin typeface="+mj-lt"/>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130467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Problem Statement</a:t>
            </a:r>
            <a:r>
              <a:rPr lang="en-US" dirty="0"/>
              <a:t/>
            </a:r>
            <a:br>
              <a:rPr lang="en-US" dirty="0"/>
            </a:br>
            <a:endParaRPr lang="en-IN" dirty="0"/>
          </a:p>
        </p:txBody>
      </p:sp>
      <p:sp>
        <p:nvSpPr>
          <p:cNvPr id="3" name="Content Placeholder 2"/>
          <p:cNvSpPr>
            <a:spLocks noGrp="1"/>
          </p:cNvSpPr>
          <p:nvPr>
            <p:ph idx="1"/>
          </p:nvPr>
        </p:nvSpPr>
        <p:spPr/>
        <p:txBody>
          <a:bodyPr/>
          <a:lstStyle/>
          <a:p>
            <a:pPr marL="0" indent="0">
              <a:buNone/>
            </a:pPr>
            <a:r>
              <a:rPr lang="en-IN" dirty="0" smtClean="0">
                <a:solidFill>
                  <a:schemeClr val="accent1">
                    <a:lumMod val="75000"/>
                  </a:schemeClr>
                </a:solidFill>
                <a:latin typeface="+mj-lt"/>
                <a:ea typeface="Calibri" panose="020F0502020204030204" pitchFamily="34" charset="0"/>
              </a:rPr>
              <a:t>Customer </a:t>
            </a:r>
            <a:r>
              <a:rPr lang="en-IN" dirty="0">
                <a:solidFill>
                  <a:schemeClr val="accent1">
                    <a:lumMod val="75000"/>
                  </a:schemeClr>
                </a:solidFill>
                <a:latin typeface="+mj-lt"/>
                <a:ea typeface="Calibri" panose="020F0502020204030204" pitchFamily="34" charset="0"/>
              </a:rPr>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Tree>
    <p:extLst>
      <p:ext uri="{BB962C8B-B14F-4D97-AF65-F5344CB8AC3E}">
        <p14:creationId xmlns:p14="http://schemas.microsoft.com/office/powerpoint/2010/main" val="2185737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What is customer Retention</a:t>
            </a:r>
            <a:r>
              <a:rPr lang="en-US" dirty="0" smtClean="0">
                <a:latin typeface="Algerian" panose="04020705040A02060702" pitchFamily="82" charset="0"/>
              </a:rPr>
              <a:t>?</a:t>
            </a:r>
            <a:endParaRPr lang="en-IN" dirty="0">
              <a:latin typeface="Algerian" panose="04020705040A02060702" pitchFamily="82" charset="0"/>
            </a:endParaRPr>
          </a:p>
        </p:txBody>
      </p:sp>
      <p:sp>
        <p:nvSpPr>
          <p:cNvPr id="3" name="Content Placeholder 2"/>
          <p:cNvSpPr>
            <a:spLocks noGrp="1"/>
          </p:cNvSpPr>
          <p:nvPr>
            <p:ph idx="1"/>
          </p:nvPr>
        </p:nvSpPr>
        <p:spPr>
          <a:xfrm>
            <a:off x="2589212" y="2498500"/>
            <a:ext cx="8915400" cy="2562897"/>
          </a:xfrm>
        </p:spPr>
        <p:txBody>
          <a:bodyPr>
            <a:normAutofit/>
          </a:bodyPr>
          <a:lstStyle/>
          <a:p>
            <a:pPr marL="0" indent="0">
              <a:buNone/>
            </a:pPr>
            <a:r>
              <a:rPr lang="en-US" dirty="0">
                <a:solidFill>
                  <a:schemeClr val="accent1">
                    <a:lumMod val="75000"/>
                  </a:schemeClr>
                </a:solidFill>
                <a:latin typeface="+mj-lt"/>
                <a:ea typeface="Calibri" panose="020F0502020204030204" pitchFamily="34" charset="0"/>
              </a:rPr>
              <a:t>Customer retention refers to a group of strategies used by a company to enhance the proportion of returning customers and the profitability of each individual client.</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Utilizing customer retention tactics enables you to give and receive more value from your existing customer base. You want to make sure the clients you've worked so hard to get will stick around, enjoy doing business with you, and continue to find value in your offerings.</a:t>
            </a:r>
            <a:endParaRPr lang="en-IN" dirty="0">
              <a:solidFill>
                <a:schemeClr val="accent1">
                  <a:lumMod val="75000"/>
                </a:schemeClr>
              </a:solidFill>
              <a:latin typeface="+mj-lt"/>
              <a:ea typeface="Calibri" panose="020F0502020204030204" pitchFamily="34" charset="0"/>
            </a:endParaRPr>
          </a:p>
        </p:txBody>
      </p:sp>
    </p:spTree>
    <p:extLst>
      <p:ext uri="{BB962C8B-B14F-4D97-AF65-F5344CB8AC3E}">
        <p14:creationId xmlns:p14="http://schemas.microsoft.com/office/powerpoint/2010/main" val="4169413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773" y="624110"/>
            <a:ext cx="9594760" cy="1280890"/>
          </a:xfrm>
        </p:spPr>
        <p:txBody>
          <a:bodyPr/>
          <a:lstStyle/>
          <a:p>
            <a:r>
              <a:rPr lang="en-US" dirty="0">
                <a:latin typeface="Algerian" panose="04020705040A02060702" pitchFamily="82" charset="0"/>
              </a:rPr>
              <a:t>Why is customer retention important</a:t>
            </a:r>
            <a:r>
              <a:rPr lang="en-US" dirty="0" smtClean="0">
                <a:latin typeface="Algerian" panose="04020705040A02060702" pitchFamily="82" charset="0"/>
              </a:rPr>
              <a:t>?</a:t>
            </a:r>
            <a:endParaRPr lang="en-IN" dirty="0">
              <a:latin typeface="Algerian" panose="04020705040A02060702" pitchFamily="82" charset="0"/>
            </a:endParaRPr>
          </a:p>
        </p:txBody>
      </p:sp>
      <p:sp>
        <p:nvSpPr>
          <p:cNvPr id="3" name="Content Placeholder 2"/>
          <p:cNvSpPr>
            <a:spLocks noGrp="1"/>
          </p:cNvSpPr>
          <p:nvPr>
            <p:ph idx="1"/>
          </p:nvPr>
        </p:nvSpPr>
        <p:spPr>
          <a:xfrm>
            <a:off x="2614411" y="2133600"/>
            <a:ext cx="8890201" cy="3777622"/>
          </a:xfrm>
        </p:spPr>
        <p:txBody>
          <a:bodyPr>
            <a:normAutofit/>
          </a:bodyPr>
          <a:lstStyle/>
          <a:p>
            <a:pPr marL="0" indent="0">
              <a:buNone/>
            </a:pPr>
            <a:r>
              <a:rPr lang="en-US" dirty="0">
                <a:solidFill>
                  <a:schemeClr val="accent1">
                    <a:lumMod val="75000"/>
                  </a:schemeClr>
                </a:solidFill>
                <a:latin typeface="+mj-lt"/>
                <a:ea typeface="Calibri" panose="020F0502020204030204" pitchFamily="34" charset="0"/>
              </a:rPr>
              <a:t>Focusing on client retention makes sense for a variety of reasons, including:</a:t>
            </a:r>
            <a:br>
              <a:rPr lang="en-US" dirty="0">
                <a:solidFill>
                  <a:schemeClr val="accent1">
                    <a:lumMod val="75000"/>
                  </a:schemeClr>
                </a:solidFill>
                <a:latin typeface="+mj-lt"/>
                <a:ea typeface="Calibri" panose="020F0502020204030204" pitchFamily="34" charset="0"/>
              </a:rPr>
            </a:br>
            <a:endParaRPr lang="en-US" dirty="0">
              <a:solidFill>
                <a:schemeClr val="accent1">
                  <a:lumMod val="75000"/>
                </a:schemeClr>
              </a:solidFill>
              <a:latin typeface="+mj-lt"/>
              <a:ea typeface="Calibri" panose="020F0502020204030204" pitchFamily="34" charset="0"/>
            </a:endParaRPr>
          </a:p>
          <a:p>
            <a:pPr marL="0" indent="0">
              <a:buNone/>
            </a:pPr>
            <a:r>
              <a:rPr lang="en-US" dirty="0">
                <a:solidFill>
                  <a:schemeClr val="accent1">
                    <a:lumMod val="75000"/>
                  </a:schemeClr>
                </a:solidFill>
                <a:latin typeface="+mj-lt"/>
                <a:ea typeface="Calibri" panose="020F0502020204030204" pitchFamily="34" charset="0"/>
              </a:rPr>
              <a:t>1. Keeping current clients is up to five times less expensive than finding new ones.</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2. A sale to an established customer has a 60-70% occurring rate.</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3. Maintaining the present clients fosters loyalty and word-of-mouth referrals.</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4. Existing customers are more likely than new customers to spend 30% more on a new product.</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5. Gains in revenue and client lifetime value are correlated with better Customer Retention Values (LCV).</a:t>
            </a: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6. Long-term clients can offer insightful information and suggestions for the next brand campaigns and tactics.</a:t>
            </a:r>
          </a:p>
        </p:txBody>
      </p:sp>
    </p:spTree>
    <p:extLst>
      <p:ext uri="{BB962C8B-B14F-4D97-AF65-F5344CB8AC3E}">
        <p14:creationId xmlns:p14="http://schemas.microsoft.com/office/powerpoint/2010/main" val="235329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Exploratory data </a:t>
            </a:r>
            <a:r>
              <a:rPr lang="en-US" dirty="0" smtClean="0">
                <a:latin typeface="Algerian" panose="04020705040A02060702" pitchFamily="82" charset="0"/>
              </a:rPr>
              <a:t>analysis</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solidFill>
                  <a:schemeClr val="accent1">
                    <a:lumMod val="75000"/>
                  </a:schemeClr>
                </a:solidFill>
                <a:latin typeface="+mj-lt"/>
                <a:ea typeface="Calibri" panose="020F0502020204030204" pitchFamily="34" charset="0"/>
              </a:rPr>
              <a:t>First make the system (</a:t>
            </a:r>
            <a:r>
              <a:rPr lang="en-US" dirty="0" err="1">
                <a:solidFill>
                  <a:schemeClr val="accent1">
                    <a:lumMod val="75000"/>
                  </a:schemeClr>
                </a:solidFill>
                <a:latin typeface="+mj-lt"/>
                <a:ea typeface="Calibri" panose="020F0502020204030204" pitchFamily="34" charset="0"/>
              </a:rPr>
              <a:t>Jupyter</a:t>
            </a:r>
            <a:r>
              <a:rPr lang="en-US" dirty="0">
                <a:solidFill>
                  <a:schemeClr val="accent1">
                    <a:lumMod val="75000"/>
                  </a:schemeClr>
                </a:solidFill>
                <a:latin typeface="+mj-lt"/>
                <a:ea typeface="Calibri" panose="020F0502020204030204" pitchFamily="34" charset="0"/>
              </a:rPr>
              <a:t> </a:t>
            </a:r>
            <a:r>
              <a:rPr lang="en-US" dirty="0" err="1">
                <a:solidFill>
                  <a:schemeClr val="accent1">
                    <a:lumMod val="75000"/>
                  </a:schemeClr>
                </a:solidFill>
                <a:latin typeface="+mj-lt"/>
                <a:ea typeface="Calibri" panose="020F0502020204030204" pitchFamily="34" charset="0"/>
              </a:rPr>
              <a:t>NoteBook</a:t>
            </a:r>
            <a:r>
              <a:rPr lang="en-US" dirty="0">
                <a:solidFill>
                  <a:schemeClr val="accent1">
                    <a:lumMod val="75000"/>
                  </a:schemeClr>
                </a:solidFill>
                <a:latin typeface="+mj-lt"/>
                <a:ea typeface="Calibri" panose="020F0502020204030204" pitchFamily="34" charset="0"/>
              </a:rPr>
              <a:t>) suitable for work  by importing necessary libraries. </a:t>
            </a:r>
          </a:p>
          <a:p>
            <a:r>
              <a:rPr lang="en-US" dirty="0">
                <a:solidFill>
                  <a:schemeClr val="accent1">
                    <a:lumMod val="75000"/>
                  </a:schemeClr>
                </a:solidFill>
                <a:latin typeface="+mj-lt"/>
                <a:ea typeface="Calibri" panose="020F0502020204030204" pitchFamily="34" charset="0"/>
              </a:rPr>
              <a:t>Import data as csv file and read the data.</a:t>
            </a:r>
          </a:p>
          <a:p>
            <a:r>
              <a:rPr lang="en-US" dirty="0">
                <a:solidFill>
                  <a:schemeClr val="accent1">
                    <a:lumMod val="75000"/>
                  </a:schemeClr>
                </a:solidFill>
                <a:latin typeface="+mj-lt"/>
                <a:ea typeface="Calibri" panose="020F0502020204030204" pitchFamily="34" charset="0"/>
              </a:rPr>
              <a:t>Check data shape: </a:t>
            </a:r>
            <a:r>
              <a:rPr lang="en-US" dirty="0" smtClean="0">
                <a:solidFill>
                  <a:schemeClr val="accent1">
                    <a:lumMod val="75000"/>
                  </a:schemeClr>
                </a:solidFill>
                <a:latin typeface="+mj-lt"/>
                <a:ea typeface="Calibri" panose="020F0502020204030204" pitchFamily="34" charset="0"/>
              </a:rPr>
              <a:t>269 </a:t>
            </a:r>
            <a:r>
              <a:rPr lang="en-US" dirty="0">
                <a:solidFill>
                  <a:schemeClr val="accent1">
                    <a:lumMod val="75000"/>
                  </a:schemeClr>
                </a:solidFill>
                <a:latin typeface="+mj-lt"/>
                <a:ea typeface="Calibri" panose="020F0502020204030204" pitchFamily="34" charset="0"/>
              </a:rPr>
              <a:t>rows and 71 columns</a:t>
            </a:r>
          </a:p>
          <a:p>
            <a:r>
              <a:rPr lang="en-US" dirty="0">
                <a:solidFill>
                  <a:schemeClr val="accent1">
                    <a:lumMod val="75000"/>
                  </a:schemeClr>
                </a:solidFill>
                <a:latin typeface="+mj-lt"/>
                <a:ea typeface="Calibri" panose="020F0502020204030204" pitchFamily="34" charset="0"/>
              </a:rPr>
              <a:t>Check null values: No null values are present</a:t>
            </a:r>
          </a:p>
          <a:p>
            <a:r>
              <a:rPr lang="en-US" dirty="0">
                <a:solidFill>
                  <a:schemeClr val="accent1">
                    <a:lumMod val="75000"/>
                  </a:schemeClr>
                </a:solidFill>
                <a:latin typeface="+mj-lt"/>
                <a:ea typeface="Calibri" panose="020F0502020204030204" pitchFamily="34" charset="0"/>
              </a:rPr>
              <a:t>Check duplicate entries by row wise: No duplicate entry</a:t>
            </a:r>
          </a:p>
          <a:p>
            <a:r>
              <a:rPr lang="en-US" dirty="0">
                <a:solidFill>
                  <a:schemeClr val="accent1">
                    <a:lumMod val="75000"/>
                  </a:schemeClr>
                </a:solidFill>
                <a:latin typeface="+mj-lt"/>
                <a:ea typeface="Calibri" panose="020F0502020204030204" pitchFamily="34" charset="0"/>
              </a:rPr>
              <a:t>Check  </a:t>
            </a:r>
            <a:r>
              <a:rPr lang="en-IN" dirty="0">
                <a:solidFill>
                  <a:schemeClr val="accent1">
                    <a:lumMod val="75000"/>
                  </a:schemeClr>
                </a:solidFill>
                <a:latin typeface="+mj-lt"/>
                <a:ea typeface="Calibri" panose="020F0502020204030204" pitchFamily="34" charset="0"/>
              </a:rPr>
              <a:t>value counts and other statistical parameters.</a:t>
            </a:r>
          </a:p>
          <a:p>
            <a:r>
              <a:rPr lang="en-US" dirty="0">
                <a:solidFill>
                  <a:schemeClr val="accent1">
                    <a:lumMod val="75000"/>
                  </a:schemeClr>
                </a:solidFill>
                <a:latin typeface="+mj-lt"/>
                <a:ea typeface="Calibri" panose="020F0502020204030204" pitchFamily="34" charset="0"/>
              </a:rPr>
              <a:t> Replace the duplicate entries(same meaning) of unique values of a specific feature(column).</a:t>
            </a:r>
          </a:p>
          <a:p>
            <a:endParaRPr lang="en-IN" dirty="0" smtClean="0">
              <a:solidFill>
                <a:schemeClr val="accent1">
                  <a:lumMod val="75000"/>
                </a:schemeClr>
              </a:solidFill>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93779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rPr>
              <a:t>Exploratory data </a:t>
            </a:r>
            <a:r>
              <a:rPr lang="en-US" dirty="0" smtClean="0">
                <a:latin typeface="Algerian" panose="04020705040A02060702" pitchFamily="82" charset="0"/>
              </a:rPr>
              <a:t>analysis</a:t>
            </a:r>
            <a:br>
              <a:rPr lang="en-US" dirty="0" smtClean="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cs typeface="+mn-cs"/>
              </a:rPr>
              <a:t>Take a look on 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742" y="2703490"/>
            <a:ext cx="7277693" cy="2409423"/>
          </a:xfrm>
        </p:spPr>
      </p:pic>
    </p:spTree>
    <p:extLst>
      <p:ext uri="{BB962C8B-B14F-4D97-AF65-F5344CB8AC3E}">
        <p14:creationId xmlns:p14="http://schemas.microsoft.com/office/powerpoint/2010/main" val="425147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7265"/>
          </a:xfrm>
        </p:spPr>
        <p:txBody>
          <a:bodyPr>
            <a:normAutofit/>
          </a:bodyPr>
          <a:lstStyle/>
          <a:p>
            <a:pPr algn="ctr"/>
            <a:r>
              <a:rPr lang="en-US" sz="2800" dirty="0">
                <a:latin typeface="Algerian" panose="04020705040A02060702" pitchFamily="82" charset="0"/>
              </a:rPr>
              <a:t>Exploratory data analysis</a:t>
            </a:r>
            <a:br>
              <a:rPr lang="en-US" sz="2800" dirty="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rPr>
              <a:t>Take a look on 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3135" y="2007316"/>
            <a:ext cx="7494008" cy="3002566"/>
          </a:xfrm>
        </p:spPr>
      </p:pic>
    </p:spTree>
    <p:extLst>
      <p:ext uri="{BB962C8B-B14F-4D97-AF65-F5344CB8AC3E}">
        <p14:creationId xmlns:p14="http://schemas.microsoft.com/office/powerpoint/2010/main" val="14548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Override1.xml><?xml version="1.0" encoding="utf-8"?>
<a:themeOverride xmlns:a="http://schemas.openxmlformats.org/drawingml/2006/main">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themeOverride>
</file>

<file path=docProps/app.xml><?xml version="1.0" encoding="utf-8"?>
<Properties xmlns="http://schemas.openxmlformats.org/officeDocument/2006/extended-properties" xmlns:vt="http://schemas.openxmlformats.org/officeDocument/2006/docPropsVTypes">
  <Template/>
  <TotalTime>98</TotalTime>
  <Words>749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Bodoni MT</vt:lpstr>
      <vt:lpstr>Calibri</vt:lpstr>
      <vt:lpstr>Century</vt:lpstr>
      <vt:lpstr>Century Gothic</vt:lpstr>
      <vt:lpstr>Eras Demi ITC</vt:lpstr>
      <vt:lpstr>Times New Roman</vt:lpstr>
      <vt:lpstr>Wingdings</vt:lpstr>
      <vt:lpstr>Wingdings 3</vt:lpstr>
      <vt:lpstr>Wisp</vt:lpstr>
      <vt:lpstr>Project Presentation On “Customer Retention”</vt:lpstr>
      <vt:lpstr>Agenda:</vt:lpstr>
      <vt:lpstr>Overview</vt:lpstr>
      <vt:lpstr>Problem Statement </vt:lpstr>
      <vt:lpstr>What is customer Retention?</vt:lpstr>
      <vt:lpstr>Why is customer retention important?</vt:lpstr>
      <vt:lpstr>Exploratory data analysis</vt:lpstr>
      <vt:lpstr>Exploratory data analysis Take a look on data visualization</vt:lpstr>
      <vt:lpstr>Exploratory data analysis Take a look on data visualization</vt:lpstr>
      <vt:lpstr>Exploratory data analysis Take a look on data visualization</vt:lpstr>
      <vt:lpstr>Exploratory data analysis Here we visualize some data analysis in pie plot and bar plot. In this way we visualize all features detail of their respective unique values and made the following observations. </vt:lpstr>
      <vt:lpstr>Exploratory data analysis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 on      “Customer Retention”</dc:title>
  <dc:creator>user</dc:creator>
  <cp:lastModifiedBy>user</cp:lastModifiedBy>
  <cp:revision>25</cp:revision>
  <dcterms:created xsi:type="dcterms:W3CDTF">2022-10-13T16:01:09Z</dcterms:created>
  <dcterms:modified xsi:type="dcterms:W3CDTF">2022-10-13T17:49:21Z</dcterms:modified>
</cp:coreProperties>
</file>