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83" r:id="rId1"/>
  </p:sldMasterIdLst>
  <p:sldIdLst>
    <p:sldId id="256" r:id="rId2"/>
    <p:sldId id="257" r:id="rId3"/>
    <p:sldId id="294" r:id="rId4"/>
    <p:sldId id="314" r:id="rId5"/>
    <p:sldId id="302" r:id="rId6"/>
    <p:sldId id="259" r:id="rId7"/>
    <p:sldId id="260" r:id="rId8"/>
    <p:sldId id="261" r:id="rId9"/>
    <p:sldId id="301" r:id="rId10"/>
    <p:sldId id="265" r:id="rId11"/>
    <p:sldId id="291" r:id="rId12"/>
    <p:sldId id="303" r:id="rId13"/>
    <p:sldId id="304" r:id="rId14"/>
    <p:sldId id="305" r:id="rId15"/>
    <p:sldId id="306" r:id="rId16"/>
    <p:sldId id="308" r:id="rId17"/>
    <p:sldId id="307" r:id="rId18"/>
    <p:sldId id="283" r:id="rId19"/>
    <p:sldId id="309" r:id="rId20"/>
    <p:sldId id="310" r:id="rId21"/>
    <p:sldId id="311" r:id="rId22"/>
    <p:sldId id="312" r:id="rId23"/>
    <p:sldId id="313" r:id="rId24"/>
    <p:sldId id="29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334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91076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90905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916717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3896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91670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19157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2745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743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682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984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182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882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387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205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21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276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1/19/2023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650349"/>
      </p:ext>
    </p:extLst>
  </p:cSld>
  <p:clrMap bg1="dk1" tx1="lt1" bg2="dk2" tx2="lt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 id="2147484099" r:id="rId16"/>
    <p:sldLayoutId id="214748410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yatr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2733709"/>
            <a:ext cx="11062952" cy="1373070"/>
          </a:xfrm>
        </p:spPr>
        <p:txBody>
          <a:bodyPr>
            <a:normAutofit fontScale="90000"/>
          </a:bodyPr>
          <a:lstStyle/>
          <a:p>
            <a:pPr algn="ctr"/>
            <a:r>
              <a:rPr lang="en-US" sz="4400" b="1" dirty="0"/>
              <a:t>Presentation on Flight Price Prediction using </a:t>
            </a:r>
            <a:r>
              <a:rPr lang="en-US" sz="4400" b="1" dirty="0" smtClean="0"/>
              <a:t>Machine Learning</a:t>
            </a:r>
            <a:endParaRPr lang="en-IN" sz="4400" b="1" dirty="0"/>
          </a:p>
        </p:txBody>
      </p:sp>
      <p:sp>
        <p:nvSpPr>
          <p:cNvPr id="3" name="Subtitle 2"/>
          <p:cNvSpPr>
            <a:spLocks noGrp="1"/>
          </p:cNvSpPr>
          <p:nvPr>
            <p:ph type="subTitle" idx="1"/>
          </p:nvPr>
        </p:nvSpPr>
        <p:spPr>
          <a:xfrm>
            <a:off x="680322" y="5357611"/>
            <a:ext cx="8144134" cy="1094704"/>
          </a:xfrm>
        </p:spPr>
        <p:txBody>
          <a:bodyPr/>
          <a:lstStyle/>
          <a:p>
            <a:r>
              <a:rPr lang="en-US" sz="2400" b="1" dirty="0" smtClean="0">
                <a:latin typeface="+mn-lt"/>
              </a:rPr>
              <a:t>By- TAMALI SAHA</a:t>
            </a:r>
            <a:endParaRPr lang="en-US" sz="2400" b="1" dirty="0">
              <a:latin typeface="+mn-lt"/>
            </a:endParaRPr>
          </a:p>
          <a:p>
            <a:r>
              <a:rPr lang="en-US" sz="2400" b="1" dirty="0" smtClean="0">
                <a:latin typeface="+mn-lt"/>
              </a:rPr>
              <a:t>Internship Batch No- 33</a:t>
            </a:r>
            <a:endParaRPr lang="en-IN" sz="2400" b="1" dirty="0">
              <a:latin typeface="+mn-lt"/>
            </a:endParaRPr>
          </a:p>
          <a:p>
            <a:endParaRPr lang="en-IN" dirty="0"/>
          </a:p>
        </p:txBody>
      </p:sp>
      <p:pic>
        <p:nvPicPr>
          <p:cNvPr id="4" name="Picture 3">
            <a:extLst>
              <a:ext uri="{FF2B5EF4-FFF2-40B4-BE49-F238E27FC236}">
                <a16:creationId xmlns:a16="http://schemas.microsoft.com/office/drawing/2014/main" xmlns=""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1309" y="267911"/>
            <a:ext cx="3287530" cy="2126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a:t>
            </a:r>
            <a:endParaRPr lang="en-IN" dirty="0"/>
          </a:p>
        </p:txBody>
      </p:sp>
      <p:sp>
        <p:nvSpPr>
          <p:cNvPr id="3" name="Subtitle 2"/>
          <p:cNvSpPr>
            <a:spLocks noGrp="1"/>
          </p:cNvSpPr>
          <p:nvPr>
            <p:ph type="subTitle" idx="1"/>
          </p:nvPr>
        </p:nvSpPr>
        <p:spPr>
          <a:xfrm>
            <a:off x="1154955" y="4533363"/>
            <a:ext cx="8825658" cy="1105437"/>
          </a:xfrm>
        </p:spPr>
        <p:txBody>
          <a:bodyPr/>
          <a:lstStyle/>
          <a:p>
            <a:pPr algn="ctr"/>
            <a:r>
              <a:rPr lang="en-IN" b="1" dirty="0">
                <a:solidFill>
                  <a:srgbClr val="FFFF00"/>
                </a:solidFill>
              </a:rPr>
              <a:t>Let’s start the observation exploration of feature analysis.  </a:t>
            </a:r>
          </a:p>
        </p:txBody>
      </p:sp>
    </p:spTree>
    <p:extLst>
      <p:ext uri="{BB962C8B-B14F-4D97-AF65-F5344CB8AC3E}">
        <p14:creationId xmlns:p14="http://schemas.microsoft.com/office/powerpoint/2010/main" val="865502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59854" y="862885"/>
            <a:ext cx="5480079" cy="4166315"/>
          </a:xfrm>
        </p:spPr>
        <p:txBody>
          <a:bodyPr>
            <a:normAutofit fontScale="55000" lnSpcReduction="20000"/>
          </a:bodyPr>
          <a:lstStyle/>
          <a:p>
            <a:r>
              <a:rPr lang="en-IN" sz="3300" b="1" dirty="0"/>
              <a:t>Observations</a:t>
            </a:r>
            <a:r>
              <a:rPr lang="en-IN" sz="3300" b="1" dirty="0" smtClean="0"/>
              <a:t>:</a:t>
            </a:r>
            <a:endParaRPr lang="en-IN" sz="3300" dirty="0"/>
          </a:p>
          <a:p>
            <a:r>
              <a:rPr lang="en-IN" sz="3300" dirty="0">
                <a:latin typeface="+mn-lt"/>
              </a:rPr>
              <a:t>1. On Tuesday minimum flights run while on Friday maximum flights run.</a:t>
            </a:r>
          </a:p>
          <a:p>
            <a:r>
              <a:rPr lang="en-IN" sz="3300" dirty="0">
                <a:latin typeface="+mn-lt"/>
              </a:rPr>
              <a:t>2. </a:t>
            </a:r>
            <a:r>
              <a:rPr lang="en-IN" sz="3300" dirty="0" err="1">
                <a:latin typeface="+mn-lt"/>
              </a:rPr>
              <a:t>Eveyday</a:t>
            </a:r>
            <a:r>
              <a:rPr lang="en-IN" sz="3300" dirty="0">
                <a:latin typeface="+mn-lt"/>
              </a:rPr>
              <a:t> all of the three types of flights are running and very obviously business class's cost is high than other two for each days.</a:t>
            </a:r>
          </a:p>
          <a:p>
            <a:r>
              <a:rPr lang="en-IN" sz="3300" dirty="0">
                <a:latin typeface="+mn-lt"/>
              </a:rPr>
              <a:t>3. Maximum Avg. Fare for Business Flights is on Monday while minimum Avg. Fare for Business flights on Tuesday.</a:t>
            </a:r>
          </a:p>
          <a:p>
            <a:r>
              <a:rPr lang="en-IN" sz="3300" dirty="0">
                <a:latin typeface="+mn-lt"/>
              </a:rPr>
              <a:t>4. For </a:t>
            </a:r>
            <a:r>
              <a:rPr lang="en-IN" sz="3300" dirty="0" err="1">
                <a:latin typeface="+mn-lt"/>
              </a:rPr>
              <a:t>Ecomony</a:t>
            </a:r>
            <a:r>
              <a:rPr lang="en-IN" sz="3300" dirty="0">
                <a:latin typeface="+mn-lt"/>
              </a:rPr>
              <a:t> Flights &amp; Premium </a:t>
            </a:r>
            <a:r>
              <a:rPr lang="en-IN" sz="3300" dirty="0" err="1">
                <a:latin typeface="+mn-lt"/>
              </a:rPr>
              <a:t>Ecomony</a:t>
            </a:r>
            <a:r>
              <a:rPr lang="en-IN" sz="3300" dirty="0">
                <a:latin typeface="+mn-lt"/>
              </a:rPr>
              <a:t> Flights: Minimum Avg. Fare on </a:t>
            </a:r>
            <a:r>
              <a:rPr lang="en-IN" sz="3300" dirty="0" err="1">
                <a:latin typeface="+mn-lt"/>
              </a:rPr>
              <a:t>Thusday</a:t>
            </a:r>
            <a:r>
              <a:rPr lang="en-IN" sz="3300" dirty="0">
                <a:latin typeface="+mn-lt"/>
              </a:rPr>
              <a:t>.</a:t>
            </a:r>
          </a:p>
          <a:p>
            <a:r>
              <a:rPr lang="en-IN" sz="3300" dirty="0">
                <a:latin typeface="+mn-lt"/>
              </a:rPr>
              <a:t>5. For </a:t>
            </a:r>
            <a:r>
              <a:rPr lang="en-IN" sz="3300" dirty="0" err="1">
                <a:latin typeface="+mn-lt"/>
              </a:rPr>
              <a:t>Ecomony</a:t>
            </a:r>
            <a:r>
              <a:rPr lang="en-IN" sz="3300" dirty="0">
                <a:latin typeface="+mn-lt"/>
              </a:rPr>
              <a:t> Flights &amp; Premium </a:t>
            </a:r>
            <a:r>
              <a:rPr lang="en-IN" sz="3300" dirty="0" err="1">
                <a:latin typeface="+mn-lt"/>
              </a:rPr>
              <a:t>Ecomony</a:t>
            </a:r>
            <a:r>
              <a:rPr lang="en-IN" sz="3300" dirty="0">
                <a:latin typeface="+mn-lt"/>
              </a:rPr>
              <a:t> Flights: Maximum Avg. Fare on Monday.</a:t>
            </a:r>
          </a:p>
          <a:p>
            <a:endParaRPr lang="en-IN" sz="28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90757" y="1532178"/>
            <a:ext cx="3905250" cy="208470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953791" y="3767027"/>
            <a:ext cx="5779181" cy="2524345"/>
          </a:xfrm>
          <a:prstGeom prst="rect">
            <a:avLst/>
          </a:prstGeom>
          <a:noFill/>
          <a:ln>
            <a:noFill/>
          </a:ln>
        </p:spPr>
      </p:pic>
    </p:spTree>
    <p:extLst>
      <p:ext uri="{BB962C8B-B14F-4D97-AF65-F5344CB8AC3E}">
        <p14:creationId xmlns:p14="http://schemas.microsoft.com/office/powerpoint/2010/main" val="3844956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710641" y="658835"/>
            <a:ext cx="3642083" cy="2522249"/>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5851254" y="658835"/>
            <a:ext cx="3807902" cy="2522248"/>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3258949" y="3519189"/>
            <a:ext cx="2995295" cy="3028950"/>
          </a:xfrm>
          <a:prstGeom prst="rect">
            <a:avLst/>
          </a:prstGeom>
          <a:noFill/>
          <a:ln>
            <a:no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7326871" y="3519189"/>
            <a:ext cx="3333750" cy="2950845"/>
          </a:xfrm>
          <a:prstGeom prst="rect">
            <a:avLst/>
          </a:prstGeom>
          <a:noFill/>
          <a:ln>
            <a:noFill/>
          </a:ln>
        </p:spPr>
      </p:pic>
    </p:spTree>
    <p:extLst>
      <p:ext uri="{BB962C8B-B14F-4D97-AF65-F5344CB8AC3E}">
        <p14:creationId xmlns:p14="http://schemas.microsoft.com/office/powerpoint/2010/main" val="1040749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000281" y="1806262"/>
            <a:ext cx="10371764" cy="3741738"/>
          </a:xfrm>
        </p:spPr>
        <p:txBody>
          <a:bodyPr/>
          <a:lstStyle/>
          <a:p>
            <a:r>
              <a:rPr lang="en-IN" b="1" dirty="0"/>
              <a:t>Observations:</a:t>
            </a:r>
            <a:endParaRPr lang="en-IN" dirty="0"/>
          </a:p>
          <a:p>
            <a:r>
              <a:rPr lang="en-IN" dirty="0"/>
              <a:t>1. We have scrapped overall same percent of data in this big dataset.</a:t>
            </a:r>
          </a:p>
          <a:p>
            <a:r>
              <a:rPr lang="en-IN" dirty="0"/>
              <a:t>2. All the data scrapped on 8th January, 2023. So for 9th January the rate is maximum and for March and April the price is least than earlier.</a:t>
            </a:r>
          </a:p>
          <a:p>
            <a:r>
              <a:rPr lang="en-IN" dirty="0" smtClean="0"/>
              <a:t>3. </a:t>
            </a:r>
            <a:r>
              <a:rPr lang="en-IN" dirty="0"/>
              <a:t>We can see maximum number of flights run by </a:t>
            </a:r>
            <a:r>
              <a:rPr lang="en-IN" dirty="0" err="1"/>
              <a:t>Vistara</a:t>
            </a:r>
            <a:r>
              <a:rPr lang="en-IN" dirty="0"/>
              <a:t> Economy while minimum Flights run by </a:t>
            </a:r>
            <a:r>
              <a:rPr lang="en-IN" dirty="0" err="1"/>
              <a:t>Spicejet</a:t>
            </a:r>
            <a:r>
              <a:rPr lang="en-IN" dirty="0"/>
              <a:t>.</a:t>
            </a:r>
          </a:p>
          <a:p>
            <a:r>
              <a:rPr lang="en-IN" dirty="0" smtClean="0"/>
              <a:t>4. </a:t>
            </a:r>
            <a:r>
              <a:rPr lang="en-IN" dirty="0"/>
              <a:t>Around 28% of flights of Business Class.</a:t>
            </a:r>
          </a:p>
          <a:p>
            <a:r>
              <a:rPr lang="en-IN" dirty="0" smtClean="0"/>
              <a:t>5. </a:t>
            </a:r>
            <a:r>
              <a:rPr lang="en-IN" dirty="0"/>
              <a:t>For Economy class, </a:t>
            </a:r>
            <a:r>
              <a:rPr lang="en-IN" dirty="0" err="1"/>
              <a:t>SpiceJet</a:t>
            </a:r>
            <a:r>
              <a:rPr lang="en-IN" dirty="0"/>
              <a:t> flight is cheaper than </a:t>
            </a:r>
            <a:r>
              <a:rPr lang="en-IN" dirty="0" err="1"/>
              <a:t>Vistara</a:t>
            </a:r>
            <a:r>
              <a:rPr lang="en-IN" dirty="0"/>
              <a:t> and Air India.</a:t>
            </a:r>
          </a:p>
        </p:txBody>
      </p:sp>
    </p:spTree>
    <p:extLst>
      <p:ext uri="{BB962C8B-B14F-4D97-AF65-F5344CB8AC3E}">
        <p14:creationId xmlns:p14="http://schemas.microsoft.com/office/powerpoint/2010/main" val="1107802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683165" y="699618"/>
            <a:ext cx="6181725" cy="2419350"/>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3176789" y="3657077"/>
            <a:ext cx="6096000" cy="2531745"/>
          </a:xfrm>
          <a:prstGeom prst="rect">
            <a:avLst/>
          </a:prstGeom>
          <a:noFill/>
          <a:ln>
            <a:noFill/>
          </a:ln>
        </p:spPr>
      </p:pic>
    </p:spTree>
    <p:extLst>
      <p:ext uri="{BB962C8B-B14F-4D97-AF65-F5344CB8AC3E}">
        <p14:creationId xmlns:p14="http://schemas.microsoft.com/office/powerpoint/2010/main" val="3734641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71223" y="1447799"/>
            <a:ext cx="8409390" cy="4309057"/>
          </a:xfrm>
        </p:spPr>
        <p:txBody>
          <a:bodyPr>
            <a:normAutofit/>
          </a:bodyPr>
          <a:lstStyle/>
          <a:p>
            <a:r>
              <a:rPr lang="en-US" cap="none" dirty="0">
                <a:solidFill>
                  <a:schemeClr val="tx1"/>
                </a:solidFill>
                <a:latin typeface="+mn-lt"/>
              </a:rPr>
              <a:t>Observations:</a:t>
            </a:r>
            <a:endParaRPr lang="en-IN" cap="none" dirty="0">
              <a:solidFill>
                <a:schemeClr val="tx1"/>
              </a:solidFill>
              <a:latin typeface="+mn-lt"/>
            </a:endParaRPr>
          </a:p>
          <a:p>
            <a:r>
              <a:rPr lang="en-IN" cap="none" dirty="0" smtClean="0">
                <a:solidFill>
                  <a:schemeClr val="tx1"/>
                </a:solidFill>
                <a:latin typeface="+mn-lt"/>
              </a:rPr>
              <a:t>1. There is no such relation between </a:t>
            </a:r>
            <a:r>
              <a:rPr lang="en-IN" cap="none" dirty="0" err="1" smtClean="0">
                <a:solidFill>
                  <a:schemeClr val="tx1"/>
                </a:solidFill>
                <a:latin typeface="+mn-lt"/>
              </a:rPr>
              <a:t>departure_time</a:t>
            </a:r>
            <a:r>
              <a:rPr lang="en-IN" cap="none" dirty="0" smtClean="0">
                <a:solidFill>
                  <a:schemeClr val="tx1"/>
                </a:solidFill>
                <a:latin typeface="+mn-lt"/>
              </a:rPr>
              <a:t> and number of flights. Though maximum flights departed at 10.15 am.</a:t>
            </a:r>
          </a:p>
          <a:p>
            <a:r>
              <a:rPr lang="en-IN" cap="none" dirty="0" smtClean="0">
                <a:solidFill>
                  <a:schemeClr val="tx1"/>
                </a:solidFill>
                <a:latin typeface="+mn-lt"/>
              </a:rPr>
              <a:t>2. No such relation between </a:t>
            </a:r>
            <a:r>
              <a:rPr lang="en-IN" cap="none" dirty="0" err="1" smtClean="0">
                <a:solidFill>
                  <a:schemeClr val="tx1"/>
                </a:solidFill>
                <a:latin typeface="+mn-lt"/>
              </a:rPr>
              <a:t>arrival_time</a:t>
            </a:r>
            <a:r>
              <a:rPr lang="en-IN" cap="none" dirty="0" smtClean="0">
                <a:solidFill>
                  <a:schemeClr val="tx1"/>
                </a:solidFill>
                <a:latin typeface="+mn-lt"/>
              </a:rPr>
              <a:t> and </a:t>
            </a:r>
            <a:r>
              <a:rPr lang="en-IN" cap="none" dirty="0" err="1" smtClean="0">
                <a:solidFill>
                  <a:schemeClr val="tx1"/>
                </a:solidFill>
                <a:latin typeface="+mn-lt"/>
              </a:rPr>
              <a:t>departure_time</a:t>
            </a:r>
            <a:r>
              <a:rPr lang="en-IN" cap="none" dirty="0" smtClean="0">
                <a:solidFill>
                  <a:schemeClr val="tx1"/>
                </a:solidFill>
                <a:latin typeface="+mn-lt"/>
              </a:rPr>
              <a:t> with price of the flight.</a:t>
            </a:r>
          </a:p>
          <a:p>
            <a:r>
              <a:rPr lang="en-IN" cap="none" dirty="0" smtClean="0">
                <a:solidFill>
                  <a:schemeClr val="tx1"/>
                </a:solidFill>
                <a:latin typeface="+mn-lt"/>
              </a:rPr>
              <a:t>3. </a:t>
            </a:r>
            <a:r>
              <a:rPr lang="en-IN" cap="none" dirty="0">
                <a:solidFill>
                  <a:schemeClr val="tx1"/>
                </a:solidFill>
                <a:latin typeface="+mn-lt"/>
              </a:rPr>
              <a:t>Around 82% flights are 1 stop from </a:t>
            </a:r>
            <a:r>
              <a:rPr lang="en-IN" cap="none" dirty="0" err="1">
                <a:solidFill>
                  <a:schemeClr val="tx1"/>
                </a:solidFill>
                <a:latin typeface="+mn-lt"/>
              </a:rPr>
              <a:t>kolkata</a:t>
            </a:r>
            <a:r>
              <a:rPr lang="en-IN" cap="none" dirty="0">
                <a:solidFill>
                  <a:schemeClr val="tx1"/>
                </a:solidFill>
                <a:latin typeface="+mn-lt"/>
              </a:rPr>
              <a:t> to Bangalore. Obviously these flights have high flight duration compare to Non-stop Flight</a:t>
            </a:r>
          </a:p>
          <a:p>
            <a:r>
              <a:rPr lang="en-IN" cap="none" dirty="0" smtClean="0">
                <a:solidFill>
                  <a:schemeClr val="tx1"/>
                </a:solidFill>
                <a:latin typeface="+mn-lt"/>
              </a:rPr>
              <a:t>4. </a:t>
            </a:r>
            <a:r>
              <a:rPr lang="en-IN" cap="none" dirty="0">
                <a:solidFill>
                  <a:schemeClr val="tx1"/>
                </a:solidFill>
                <a:latin typeface="+mn-lt"/>
              </a:rPr>
              <a:t>Only 7.3% of flights do not have any stop in there route.</a:t>
            </a:r>
          </a:p>
          <a:p>
            <a:r>
              <a:rPr lang="en-IN" cap="none" dirty="0" smtClean="0">
                <a:solidFill>
                  <a:schemeClr val="tx1"/>
                </a:solidFill>
                <a:latin typeface="+mn-lt"/>
              </a:rPr>
              <a:t>5. </a:t>
            </a:r>
            <a:r>
              <a:rPr lang="en-IN" cap="none" dirty="0">
                <a:solidFill>
                  <a:schemeClr val="tx1"/>
                </a:solidFill>
                <a:latin typeface="+mn-lt"/>
              </a:rPr>
              <a:t>Most of the cases, </a:t>
            </a:r>
            <a:r>
              <a:rPr lang="en-IN" cap="none" dirty="0" err="1">
                <a:solidFill>
                  <a:schemeClr val="tx1"/>
                </a:solidFill>
                <a:latin typeface="+mn-lt"/>
              </a:rPr>
              <a:t>Vistara</a:t>
            </a:r>
            <a:r>
              <a:rPr lang="en-IN" cap="none" dirty="0">
                <a:solidFill>
                  <a:schemeClr val="tx1"/>
                </a:solidFill>
                <a:latin typeface="+mn-lt"/>
              </a:rPr>
              <a:t> Business class flight is 1 stop and its price is also high than others.</a:t>
            </a:r>
          </a:p>
          <a:p>
            <a:endParaRPr lang="en-IN" dirty="0"/>
          </a:p>
        </p:txBody>
      </p:sp>
    </p:spTree>
    <p:extLst>
      <p:ext uri="{BB962C8B-B14F-4D97-AF65-F5344CB8AC3E}">
        <p14:creationId xmlns:p14="http://schemas.microsoft.com/office/powerpoint/2010/main" val="1181632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288549" y="813327"/>
            <a:ext cx="5133975" cy="265557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198034" y="3909963"/>
            <a:ext cx="6186890" cy="2297653"/>
          </a:xfrm>
          <a:prstGeom prst="rect">
            <a:avLst/>
          </a:prstGeom>
          <a:noFill/>
          <a:ln>
            <a:noFill/>
          </a:ln>
        </p:spPr>
      </p:pic>
    </p:spTree>
    <p:extLst>
      <p:ext uri="{BB962C8B-B14F-4D97-AF65-F5344CB8AC3E}">
        <p14:creationId xmlns:p14="http://schemas.microsoft.com/office/powerpoint/2010/main" val="1741569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154954" y="1184855"/>
            <a:ext cx="10062545" cy="5100035"/>
          </a:xfrm>
        </p:spPr>
        <p:txBody>
          <a:bodyPr>
            <a:normAutofit fontScale="77500" lnSpcReduction="20000"/>
          </a:bodyPr>
          <a:lstStyle/>
          <a:p>
            <a:r>
              <a:rPr lang="en-IN" b="1" dirty="0"/>
              <a:t>Observations:</a:t>
            </a:r>
            <a:endParaRPr lang="en-IN" dirty="0"/>
          </a:p>
          <a:p>
            <a:pPr algn="just"/>
            <a:r>
              <a:rPr lang="en-IN" sz="2100" dirty="0"/>
              <a:t>1. Outliers are present in the Duration dataset. </a:t>
            </a:r>
          </a:p>
          <a:p>
            <a:pPr algn="just"/>
            <a:r>
              <a:rPr lang="en-IN" sz="2100" dirty="0"/>
              <a:t>2. No such relation between duration and price of the flight.</a:t>
            </a:r>
          </a:p>
          <a:p>
            <a:pPr algn="just"/>
            <a:r>
              <a:rPr lang="en-IN" sz="2100" dirty="0"/>
              <a:t>3. 57.7% flights are of </a:t>
            </a:r>
            <a:r>
              <a:rPr lang="en-IN" sz="2100" dirty="0" err="1"/>
              <a:t>Ecomony</a:t>
            </a:r>
            <a:r>
              <a:rPr lang="en-IN" sz="2100" dirty="0"/>
              <a:t> class, as they are low cost of flight &amp; most of people prefer it.</a:t>
            </a:r>
          </a:p>
          <a:p>
            <a:pPr algn="just"/>
            <a:r>
              <a:rPr lang="en-IN" sz="2100" dirty="0"/>
              <a:t>4. There are more business class flights than </a:t>
            </a:r>
            <a:r>
              <a:rPr lang="en-IN" sz="2100" dirty="0" err="1"/>
              <a:t>Premuim</a:t>
            </a:r>
            <a:r>
              <a:rPr lang="en-IN" sz="2100" dirty="0"/>
              <a:t> </a:t>
            </a:r>
            <a:r>
              <a:rPr lang="en-IN" sz="2100" dirty="0" err="1"/>
              <a:t>Ecomony</a:t>
            </a:r>
            <a:r>
              <a:rPr lang="en-IN" sz="2100" dirty="0"/>
              <a:t> flights. It strange because Business class is costlier than </a:t>
            </a:r>
            <a:r>
              <a:rPr lang="en-IN" sz="2100" dirty="0" err="1"/>
              <a:t>Premuim</a:t>
            </a:r>
            <a:r>
              <a:rPr lang="en-IN" sz="2100" dirty="0"/>
              <a:t> </a:t>
            </a:r>
            <a:r>
              <a:rPr lang="en-IN" sz="2100" dirty="0" err="1"/>
              <a:t>Ecomony</a:t>
            </a:r>
            <a:r>
              <a:rPr lang="en-IN" sz="2100" dirty="0"/>
              <a:t> </a:t>
            </a:r>
            <a:r>
              <a:rPr lang="en-IN" sz="2100" dirty="0" smtClean="0"/>
              <a:t>class.</a:t>
            </a:r>
          </a:p>
          <a:p>
            <a:pPr algn="just"/>
            <a:r>
              <a:rPr lang="en-IN" sz="2100" dirty="0" smtClean="0"/>
              <a:t>5. </a:t>
            </a:r>
            <a:r>
              <a:rPr lang="en-IN" sz="2100" dirty="0"/>
              <a:t>As number of Stops increase the duration of flights increases for economy class.</a:t>
            </a:r>
          </a:p>
          <a:p>
            <a:pPr algn="just"/>
            <a:r>
              <a:rPr lang="en-IN" sz="2100" dirty="0" smtClean="0"/>
              <a:t>6. </a:t>
            </a:r>
            <a:r>
              <a:rPr lang="en-IN" sz="2100" dirty="0"/>
              <a:t>For Premium economy or Business class there are no nonstop flights.</a:t>
            </a:r>
          </a:p>
          <a:p>
            <a:pPr algn="just"/>
            <a:r>
              <a:rPr lang="en-IN" sz="2100" dirty="0" smtClean="0"/>
              <a:t>7. </a:t>
            </a:r>
            <a:r>
              <a:rPr lang="en-IN" sz="2100" dirty="0"/>
              <a:t>Very surprisingly for Business class the duration of 1 stop flight is more than 2 stops. </a:t>
            </a:r>
          </a:p>
          <a:p>
            <a:pPr algn="just"/>
            <a:r>
              <a:rPr lang="en-IN" sz="2100" dirty="0" smtClean="0"/>
              <a:t>8. </a:t>
            </a:r>
            <a:r>
              <a:rPr lang="en-IN" sz="2100" dirty="0"/>
              <a:t>For both maximum and minimum duration of flight, the flight type is Economy class.</a:t>
            </a:r>
          </a:p>
          <a:p>
            <a:pPr algn="just"/>
            <a:r>
              <a:rPr lang="en-IN" sz="2100" dirty="0" smtClean="0"/>
              <a:t>9. </a:t>
            </a:r>
            <a:r>
              <a:rPr lang="en-IN" sz="2100" dirty="0"/>
              <a:t>For four consecutive day in February 2023 (1st Feb to 4th Feb), maximum average price is for 4th February 2023, Saturday. </a:t>
            </a:r>
          </a:p>
          <a:p>
            <a:pPr algn="just"/>
            <a:r>
              <a:rPr lang="en-IN" sz="2100" dirty="0" smtClean="0"/>
              <a:t>10. </a:t>
            </a:r>
            <a:r>
              <a:rPr lang="en-IN" sz="2100" dirty="0"/>
              <a:t>For every stops,  maximum average price is for Business class and minimum for economy class.</a:t>
            </a:r>
          </a:p>
          <a:p>
            <a:pPr algn="just"/>
            <a:r>
              <a:rPr lang="en-IN" sz="2100" dirty="0" smtClean="0"/>
              <a:t>11. </a:t>
            </a:r>
            <a:r>
              <a:rPr lang="en-IN" sz="2100" dirty="0"/>
              <a:t>Every day, between three </a:t>
            </a:r>
            <a:r>
              <a:rPr lang="en-IN" sz="2100" dirty="0" err="1"/>
              <a:t>differnt</a:t>
            </a:r>
            <a:r>
              <a:rPr lang="en-IN" sz="2100" dirty="0"/>
              <a:t> journey class, maximum duration is for Premium Economy class.</a:t>
            </a:r>
          </a:p>
          <a:p>
            <a:pPr algn="just"/>
            <a:r>
              <a:rPr lang="en-IN" sz="2100" dirty="0" smtClean="0"/>
              <a:t>12. </a:t>
            </a:r>
            <a:r>
              <a:rPr lang="en-IN" sz="2100" dirty="0"/>
              <a:t>There is no non stop flight for Business and Premium Economy class.</a:t>
            </a:r>
          </a:p>
        </p:txBody>
      </p:sp>
    </p:spTree>
    <p:extLst>
      <p:ext uri="{BB962C8B-B14F-4D97-AF65-F5344CB8AC3E}">
        <p14:creationId xmlns:p14="http://schemas.microsoft.com/office/powerpoint/2010/main" val="1713928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normAutofit fontScale="90000"/>
          </a:bodyPr>
          <a:lstStyle/>
          <a:p>
            <a:pPr algn="ctr"/>
            <a:r>
              <a:rPr lang="en-US" dirty="0"/>
              <a:t>Machine Learning Model Building</a:t>
            </a:r>
            <a:endParaRPr lang="en-IN" dirty="0"/>
          </a:p>
        </p:txBody>
      </p:sp>
    </p:spTree>
    <p:extLst>
      <p:ext uri="{BB962C8B-B14F-4D97-AF65-F5344CB8AC3E}">
        <p14:creationId xmlns:p14="http://schemas.microsoft.com/office/powerpoint/2010/main" val="3405979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Machine Learning Model Building</a:t>
            </a:r>
            <a:endParaRPr lang="en-IN" b="1" dirty="0">
              <a:solidFill>
                <a:srgbClr val="FFFF00"/>
              </a:solidFill>
            </a:endParaRPr>
          </a:p>
        </p:txBody>
      </p:sp>
      <p:sp>
        <p:nvSpPr>
          <p:cNvPr id="3" name="Content Placeholder 2"/>
          <p:cNvSpPr>
            <a:spLocks noGrp="1"/>
          </p:cNvSpPr>
          <p:nvPr>
            <p:ph idx="1"/>
          </p:nvPr>
        </p:nvSpPr>
        <p:spPr>
          <a:xfrm>
            <a:off x="1103312" y="2052918"/>
            <a:ext cx="9457364" cy="4206214"/>
          </a:xfrm>
        </p:spPr>
        <p:txBody>
          <a:bodyPr>
            <a:normAutofit fontScale="85000" lnSpcReduction="20000"/>
          </a:bodyPr>
          <a:lstStyle/>
          <a:p>
            <a:pPr algn="just"/>
            <a:r>
              <a:rPr lang="en-IN" sz="2400" dirty="0">
                <a:latin typeface="+mn-lt"/>
                <a:ea typeface="Calibri" panose="020F0502020204030204" pitchFamily="34" charset="0"/>
                <a:cs typeface="Mangal" panose="02040503050203030202" pitchFamily="18" charset="0"/>
              </a:rPr>
              <a:t>This problem can be solve using regression-based machine learning algorithm.</a:t>
            </a:r>
          </a:p>
          <a:p>
            <a:pPr algn="just"/>
            <a:r>
              <a:rPr lang="en-IN" sz="2400" dirty="0">
                <a:latin typeface="+mn-lt"/>
                <a:cs typeface="Mangal" panose="02040503050203030202" pitchFamily="18" charset="0"/>
              </a:rPr>
              <a:t>Methodology to Build Machine Learning Model:</a:t>
            </a:r>
          </a:p>
          <a:p>
            <a:pPr lvl="1" algn="just">
              <a:buFont typeface="Wingdings" panose="05000000000000000000" pitchFamily="2" charset="2"/>
              <a:buChar char="§"/>
            </a:pPr>
            <a:r>
              <a:rPr lang="en-IN" sz="2400" dirty="0">
                <a:latin typeface="+mn-lt"/>
                <a:cs typeface="Mangal" panose="02040503050203030202" pitchFamily="18" charset="0"/>
              </a:rPr>
              <a:t>Encoding Categorical data into Numerical data</a:t>
            </a:r>
          </a:p>
          <a:p>
            <a:pPr lvl="1" algn="just">
              <a:buFont typeface="Wingdings" panose="05000000000000000000" pitchFamily="2" charset="2"/>
              <a:buChar char="§"/>
            </a:pPr>
            <a:r>
              <a:rPr lang="en-IN" sz="2400" dirty="0">
                <a:latin typeface="+mn-lt"/>
                <a:cs typeface="Mangal" panose="02040503050203030202" pitchFamily="18" charset="0"/>
              </a:rPr>
              <a:t>Scaling data using Standard Scalar</a:t>
            </a:r>
          </a:p>
          <a:p>
            <a:pPr lvl="1" algn="just">
              <a:buFont typeface="Wingdings" panose="05000000000000000000" pitchFamily="2" charset="2"/>
              <a:buChar char="§"/>
            </a:pPr>
            <a:r>
              <a:rPr lang="en-US" sz="2400" dirty="0">
                <a:latin typeface="+mn-lt"/>
              </a:rPr>
              <a:t>Splitting data in training &amp; test data using </a:t>
            </a:r>
            <a:r>
              <a:rPr lang="en-US" sz="2400" dirty="0" err="1">
                <a:latin typeface="+mn-lt"/>
              </a:rPr>
              <a:t>train_test_split</a:t>
            </a:r>
            <a:r>
              <a:rPr lang="en-US" sz="2400" dirty="0">
                <a:latin typeface="+mn-lt"/>
              </a:rPr>
              <a:t> from </a:t>
            </a:r>
            <a:r>
              <a:rPr lang="en-US" sz="2400" dirty="0" err="1">
                <a:latin typeface="+mn-lt"/>
              </a:rPr>
              <a:t>model_selection</a:t>
            </a:r>
            <a:r>
              <a:rPr lang="en-US" sz="2400" dirty="0">
                <a:latin typeface="+mn-lt"/>
              </a:rPr>
              <a:t> </a:t>
            </a:r>
          </a:p>
          <a:p>
            <a:pPr lvl="1" algn="just">
              <a:buFont typeface="Wingdings" panose="05000000000000000000" pitchFamily="2" charset="2"/>
              <a:buChar char="§"/>
            </a:pPr>
            <a:r>
              <a:rPr lang="en-US" sz="2400" dirty="0">
                <a:latin typeface="+mn-lt"/>
              </a:rPr>
              <a:t>Implementing various Regression Based Algorithm to build ML Model</a:t>
            </a:r>
          </a:p>
          <a:p>
            <a:pPr lvl="1" algn="just">
              <a:buFont typeface="Wingdings" panose="05000000000000000000" pitchFamily="2" charset="2"/>
              <a:buChar char="§"/>
            </a:pPr>
            <a:r>
              <a:rPr lang="en-US" sz="2400" dirty="0" smtClean="0"/>
              <a:t>Conducting  </a:t>
            </a:r>
            <a:r>
              <a:rPr lang="en-US" sz="2400" dirty="0" smtClean="0">
                <a:latin typeface="+mn-lt"/>
              </a:rPr>
              <a:t>Hyper </a:t>
            </a:r>
            <a:r>
              <a:rPr lang="en-US" sz="2400" dirty="0">
                <a:latin typeface="+mn-lt"/>
              </a:rPr>
              <a:t>Parameter tuning </a:t>
            </a:r>
            <a:r>
              <a:rPr lang="en-US" sz="2400" dirty="0" smtClean="0">
                <a:latin typeface="+mn-lt"/>
              </a:rPr>
              <a:t>for each model to get best score for 7 different model</a:t>
            </a:r>
          </a:p>
          <a:p>
            <a:pPr lvl="1" algn="just">
              <a:buFont typeface="Wingdings" panose="05000000000000000000" pitchFamily="2" charset="2"/>
              <a:buChar char="§"/>
            </a:pPr>
            <a:r>
              <a:rPr lang="en-US" sz="2400" dirty="0"/>
              <a:t>Conducting cross </a:t>
            </a:r>
            <a:r>
              <a:rPr lang="en-US" sz="2400" dirty="0" smtClean="0"/>
              <a:t>validation</a:t>
            </a:r>
            <a:endParaRPr lang="en-US" sz="2400" dirty="0">
              <a:latin typeface="+mn-lt"/>
            </a:endParaRPr>
          </a:p>
          <a:p>
            <a:pPr lvl="1" algn="just">
              <a:buFont typeface="Wingdings" panose="05000000000000000000" pitchFamily="2" charset="2"/>
              <a:buChar char="§"/>
            </a:pPr>
            <a:r>
              <a:rPr lang="en-US" sz="2400" dirty="0">
                <a:latin typeface="+mn-lt"/>
              </a:rPr>
              <a:t>Saving Final Tuned </a:t>
            </a:r>
            <a:r>
              <a:rPr lang="en-US" sz="2400" dirty="0" smtClean="0">
                <a:latin typeface="+mn-lt"/>
              </a:rPr>
              <a:t>Model</a:t>
            </a:r>
            <a:endParaRPr lang="en-IN" dirty="0">
              <a:latin typeface="+mn-lt"/>
            </a:endParaRPr>
          </a:p>
        </p:txBody>
      </p:sp>
    </p:spTree>
    <p:extLst>
      <p:ext uri="{BB962C8B-B14F-4D97-AF65-F5344CB8AC3E}">
        <p14:creationId xmlns:p14="http://schemas.microsoft.com/office/powerpoint/2010/main" val="1223302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a:bodyPr>
          <a:lstStyle/>
          <a:p>
            <a:pPr algn="ctr"/>
            <a:r>
              <a:rPr lang="en-US" b="1" dirty="0"/>
              <a:t>Introduction to </a:t>
            </a:r>
            <a:r>
              <a:rPr lang="fr-FR" b="1" dirty="0" smtClean="0"/>
              <a:t>Flight Price </a:t>
            </a:r>
            <a:r>
              <a:rPr lang="fr-FR" b="1" dirty="0" err="1" smtClean="0"/>
              <a:t>Prediction</a:t>
            </a:r>
            <a:endParaRPr lang="en-IN" b="1" dirty="0"/>
          </a:p>
        </p:txBody>
      </p:sp>
      <p:sp>
        <p:nvSpPr>
          <p:cNvPr id="3" name="Content Placeholder 2"/>
          <p:cNvSpPr>
            <a:spLocks noGrp="1"/>
          </p:cNvSpPr>
          <p:nvPr>
            <p:ph idx="1"/>
          </p:nvPr>
        </p:nvSpPr>
        <p:spPr>
          <a:xfrm>
            <a:off x="6259132" y="2192360"/>
            <a:ext cx="5486400" cy="3989499"/>
          </a:xfrm>
        </p:spPr>
        <p:txBody>
          <a:bodyPr>
            <a:normAutofit/>
          </a:bodyPr>
          <a:lstStyle/>
          <a:p>
            <a:pPr marL="0" indent="0" algn="just">
              <a:buNone/>
            </a:pPr>
            <a:r>
              <a:rPr lang="en-US" b="1" dirty="0"/>
              <a:t>Customers are seeking to get the lowest price for their ticket, while airline companies are trying to keep their overall revenue as high as possible and maximize their profit</a:t>
            </a:r>
            <a:r>
              <a:rPr lang="en-US" b="1" dirty="0" smtClean="0"/>
              <a:t>. </a:t>
            </a:r>
            <a:r>
              <a:rPr lang="en-US" b="1" dirty="0"/>
              <a:t>India is the third-biggest avionics showcase in 2020 and the biggest by 2030. </a:t>
            </a:r>
          </a:p>
          <a:p>
            <a:pPr marL="0" indent="0">
              <a:buNone/>
            </a:pPr>
            <a:endParaRPr lang="en-US" b="1" dirty="0"/>
          </a:p>
          <a:p>
            <a:pPr marL="0" indent="0">
              <a:buNone/>
            </a:pPr>
            <a:endParaRPr lang="en-US" dirty="0" smtClean="0"/>
          </a:p>
        </p:txBody>
      </p:sp>
      <p:sp>
        <p:nvSpPr>
          <p:cNvPr id="4" name="AutoShape 2" descr="Toxic Comment Classification Models Comparison and Selection | by Neha  Bhangal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flight price prediction | Kag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2" y="2192360"/>
            <a:ext cx="5063655" cy="3372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845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Final ML Hyper Parameter Tuned </a:t>
            </a:r>
            <a:r>
              <a:rPr lang="en-US" sz="4000" b="1" dirty="0" smtClean="0"/>
              <a:t>Model (</a:t>
            </a:r>
            <a:r>
              <a:rPr lang="en-IN" sz="4000" b="1" dirty="0"/>
              <a:t>Gradient Boosting </a:t>
            </a:r>
            <a:r>
              <a:rPr lang="en-IN" sz="4000" b="1" dirty="0" smtClean="0"/>
              <a:t>Regressor)</a:t>
            </a:r>
            <a:endParaRPr lang="en-IN" sz="4000" b="1"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1992" y="2404855"/>
            <a:ext cx="7874131" cy="2167145"/>
          </a:xfrm>
          <a:prstGeom prst="rect">
            <a:avLst/>
          </a:prstGeom>
          <a:noFill/>
          <a:ln>
            <a:noFill/>
          </a:ln>
        </p:spPr>
      </p:pic>
    </p:spTree>
    <p:extLst>
      <p:ext uri="{BB962C8B-B14F-4D97-AF65-F5344CB8AC3E}">
        <p14:creationId xmlns:p14="http://schemas.microsoft.com/office/powerpoint/2010/main" val="2783623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Visualize the variation of actual test data and predicted </a:t>
            </a:r>
            <a:r>
              <a:rPr lang="en-IN" b="1" dirty="0" smtClean="0"/>
              <a:t>data:</a:t>
            </a:r>
            <a:endParaRPr lang="en-IN"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7757" y="2471731"/>
            <a:ext cx="5589725" cy="3504065"/>
          </a:xfrm>
          <a:prstGeom prst="rect">
            <a:avLst/>
          </a:prstGeom>
          <a:noFill/>
          <a:ln>
            <a:noFill/>
          </a:ln>
        </p:spPr>
      </p:pic>
    </p:spTree>
    <p:extLst>
      <p:ext uri="{BB962C8B-B14F-4D97-AF65-F5344CB8AC3E}">
        <p14:creationId xmlns:p14="http://schemas.microsoft.com/office/powerpoint/2010/main" val="1258498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Important Feature Selection</a:t>
            </a:r>
          </a:p>
        </p:txBody>
      </p:sp>
      <p:sp>
        <p:nvSpPr>
          <p:cNvPr id="3" name="Content Placeholder 2"/>
          <p:cNvSpPr>
            <a:spLocks noGrp="1"/>
          </p:cNvSpPr>
          <p:nvPr>
            <p:ph idx="1"/>
          </p:nvPr>
        </p:nvSpPr>
        <p:spPr>
          <a:xfrm>
            <a:off x="850006" y="1545466"/>
            <a:ext cx="9942490" cy="1786186"/>
          </a:xfrm>
        </p:spPr>
        <p:txBody>
          <a:bodyPr>
            <a:normAutofit/>
          </a:bodyPr>
          <a:lstStyle/>
          <a:p>
            <a:pPr marL="0" indent="0">
              <a:buNone/>
            </a:pPr>
            <a:r>
              <a:rPr lang="en-IN" dirty="0"/>
              <a:t>The observations are as </a:t>
            </a:r>
            <a:r>
              <a:rPr lang="en-IN" dirty="0" err="1"/>
              <a:t>followes</a:t>
            </a:r>
            <a:r>
              <a:rPr lang="en-IN" dirty="0"/>
              <a:t>:</a:t>
            </a:r>
          </a:p>
          <a:p>
            <a:r>
              <a:rPr lang="en-IN" dirty="0"/>
              <a:t>1. Journey class is the most important feature for predicting price.</a:t>
            </a:r>
          </a:p>
          <a:p>
            <a:r>
              <a:rPr lang="en-IN" dirty="0"/>
              <a:t>2. Total duration of </a:t>
            </a:r>
            <a:r>
              <a:rPr lang="en-IN" dirty="0" err="1"/>
              <a:t>journey,total</a:t>
            </a:r>
            <a:r>
              <a:rPr lang="en-IN" dirty="0"/>
              <a:t> stops, journey day are the less importance feature.</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43326" y="3331652"/>
            <a:ext cx="6748404" cy="2850207"/>
          </a:xfrm>
          <a:prstGeom prst="rect">
            <a:avLst/>
          </a:prstGeom>
          <a:noFill/>
          <a:ln>
            <a:noFill/>
          </a:ln>
        </p:spPr>
      </p:pic>
    </p:spTree>
    <p:extLst>
      <p:ext uri="{BB962C8B-B14F-4D97-AF65-F5344CB8AC3E}">
        <p14:creationId xmlns:p14="http://schemas.microsoft.com/office/powerpoint/2010/main" val="3931183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Limitations &amp; future scope:</a:t>
            </a:r>
            <a:endParaRPr lang="en-IN" b="1" dirty="0">
              <a:solidFill>
                <a:schemeClr val="tx1"/>
              </a:solidFill>
            </a:endParaRPr>
          </a:p>
        </p:txBody>
      </p:sp>
      <p:sp>
        <p:nvSpPr>
          <p:cNvPr id="3" name="Content Placeholder 2"/>
          <p:cNvSpPr>
            <a:spLocks noGrp="1"/>
          </p:cNvSpPr>
          <p:nvPr>
            <p:ph idx="1"/>
          </p:nvPr>
        </p:nvSpPr>
        <p:spPr>
          <a:xfrm>
            <a:off x="1103312" y="2052918"/>
            <a:ext cx="9457364" cy="4231972"/>
          </a:xfrm>
        </p:spPr>
        <p:txBody>
          <a:bodyPr/>
          <a:lstStyle/>
          <a:p>
            <a:pPr lvl="0"/>
            <a:r>
              <a:rPr lang="en-IN" dirty="0"/>
              <a:t>In this study we focus on flights on route of Kolkata to Bangalore, more route can incorporate in this project to extend it beyond present investigation.</a:t>
            </a:r>
          </a:p>
          <a:p>
            <a:pPr lvl="0"/>
            <a:r>
              <a:rPr lang="en-IN" dirty="0"/>
              <a:t>For all 6 ML models, we receive a subpar cross-validation score in this case. This study focuses on a small number of random days. If more dates could be included or more other features were used, this CV score might have improved.</a:t>
            </a:r>
          </a:p>
          <a:p>
            <a:pPr lvl="0"/>
            <a:r>
              <a:rPr lang="en-IN" dirty="0"/>
              <a:t>Time series analysis can be performed over this model.</a:t>
            </a:r>
          </a:p>
          <a:p>
            <a:pPr marL="0" indent="0">
              <a:buNone/>
            </a:pPr>
            <a:endParaRPr lang="en-IN" dirty="0"/>
          </a:p>
        </p:txBody>
      </p:sp>
    </p:spTree>
    <p:extLst>
      <p:ext uri="{BB962C8B-B14F-4D97-AF65-F5344CB8AC3E}">
        <p14:creationId xmlns:p14="http://schemas.microsoft.com/office/powerpoint/2010/main" val="2258063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86,981 Thank You Images, Stock Photo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810" y="2017468"/>
            <a:ext cx="53530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188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10150811" cy="1080938"/>
          </a:xfrm>
        </p:spPr>
        <p:txBody>
          <a:bodyPr/>
          <a:lstStyle/>
          <a:p>
            <a:r>
              <a:rPr lang="en-US" b="1" dirty="0"/>
              <a:t>Introduction to </a:t>
            </a:r>
            <a:r>
              <a:rPr lang="fr-FR" b="1" dirty="0"/>
              <a:t>Flight Price </a:t>
            </a:r>
            <a:r>
              <a:rPr lang="fr-FR" b="1" dirty="0" err="1" smtClean="0"/>
              <a:t>Prediction</a:t>
            </a:r>
            <a:endParaRPr lang="en-IN" dirty="0"/>
          </a:p>
        </p:txBody>
      </p:sp>
      <p:sp>
        <p:nvSpPr>
          <p:cNvPr id="3" name="Content Placeholder 2"/>
          <p:cNvSpPr>
            <a:spLocks noGrp="1"/>
          </p:cNvSpPr>
          <p:nvPr>
            <p:ph idx="1"/>
          </p:nvPr>
        </p:nvSpPr>
        <p:spPr>
          <a:xfrm>
            <a:off x="6027312" y="2052918"/>
            <a:ext cx="5718219" cy="4180457"/>
          </a:xfrm>
        </p:spPr>
        <p:txBody>
          <a:bodyPr>
            <a:normAutofit fontScale="92500" lnSpcReduction="20000"/>
          </a:bodyPr>
          <a:lstStyle/>
          <a:p>
            <a:pPr marL="0" indent="0" algn="just">
              <a:buNone/>
            </a:pPr>
            <a:r>
              <a:rPr lang="en-US" dirty="0"/>
              <a:t>The airline industry is regarded as one of the most progressive, employing sophisticated strategies and ways to dynamically allocate airline rates. These sectors strive to maintain the highest feasible total income and increase profit. </a:t>
            </a:r>
            <a:r>
              <a:rPr lang="en-US" dirty="0" smtClean="0"/>
              <a:t>The </a:t>
            </a:r>
            <a:r>
              <a:rPr lang="en-US" dirty="0"/>
              <a:t>client typically pays more or the airline firm loses money when there is a mismatch between the number of seats available and the number of passengers who want to book them. The majority of airline corporations have cutting-edge technologies and skills that allow them to manage the pricing </a:t>
            </a:r>
            <a:r>
              <a:rPr lang="en-US" dirty="0" smtClean="0"/>
              <a:t>process. </a:t>
            </a:r>
            <a:r>
              <a:rPr lang="en-US" dirty="0"/>
              <a:t>Furthermore, the task of determining on optimal pricing is challenging for everyone due to airline competition. Anyone who has purchased a plane ticket is aware of how costs may change </a:t>
            </a:r>
            <a:r>
              <a:rPr lang="en-US" dirty="0" smtClean="0"/>
              <a:t>suddenly.</a:t>
            </a:r>
            <a:endParaRPr lang="en-IN" dirty="0"/>
          </a:p>
        </p:txBody>
      </p:sp>
      <p:pic>
        <p:nvPicPr>
          <p:cNvPr id="1028" name="Picture 4" descr="Flight Price Prediction DataSet | Kag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80" y="2052918"/>
            <a:ext cx="4944457" cy="327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179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rline Prices Analysis and Prediction Using Decision Tree Regressor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987" y="1587098"/>
            <a:ext cx="65246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88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11534" cy="848048"/>
          </a:xfrm>
        </p:spPr>
        <p:txBody>
          <a:bodyPr/>
          <a:lstStyle/>
          <a:p>
            <a:r>
              <a:rPr lang="en-US" b="1" dirty="0"/>
              <a:t>Introduction to </a:t>
            </a:r>
            <a:r>
              <a:rPr lang="fr-FR" b="1" dirty="0"/>
              <a:t>Flight Price </a:t>
            </a:r>
            <a:r>
              <a:rPr lang="fr-FR" b="1" dirty="0" err="1"/>
              <a:t>Prediction</a:t>
            </a:r>
            <a:endParaRPr lang="en-IN" dirty="0"/>
          </a:p>
        </p:txBody>
      </p:sp>
      <p:sp>
        <p:nvSpPr>
          <p:cNvPr id="3" name="Content Placeholder 2"/>
          <p:cNvSpPr>
            <a:spLocks noGrp="1"/>
          </p:cNvSpPr>
          <p:nvPr>
            <p:ph idx="1"/>
          </p:nvPr>
        </p:nvSpPr>
        <p:spPr>
          <a:xfrm>
            <a:off x="1103312" y="1468192"/>
            <a:ext cx="5812643" cy="4494727"/>
          </a:xfrm>
        </p:spPr>
        <p:txBody>
          <a:bodyPr>
            <a:normAutofit/>
          </a:bodyPr>
          <a:lstStyle/>
          <a:p>
            <a:pPr marL="0" indent="0">
              <a:buNone/>
            </a:pPr>
            <a:r>
              <a:rPr lang="en-US" b="1" dirty="0"/>
              <a:t>First phase of problem modelling involves data scraping of flights from internet. For that purpose, flight data is scrap from www.yatra.com for different timeframe of 9th Jan 2023 to 21 </a:t>
            </a:r>
            <a:r>
              <a:rPr lang="en-US" b="1" dirty="0" err="1"/>
              <a:t>st</a:t>
            </a:r>
            <a:r>
              <a:rPr lang="en-US" b="1" dirty="0"/>
              <a:t> April 2023. Data is scrape for flights on route of Kolkata to Bangalore. Data is scrap for Economy class, Premium Economy class &amp; Business class flights. Next phase is data cleaning &amp; pre-processing for building ML Model. Our objective is to predict flight prices which can be resolve by use of regression-based algorithm. Further Hyper parameter tuning performed to build more accurate model out of best model. </a:t>
            </a:r>
            <a:endParaRPr lang="en-IN" b="1" dirty="0"/>
          </a:p>
        </p:txBody>
      </p:sp>
      <p:pic>
        <p:nvPicPr>
          <p:cNvPr id="3074" name="Picture 2" descr="Flight Price Predictor: Training Models to Find the Best Time for Booking |  Altex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322" y="1969674"/>
            <a:ext cx="3889420" cy="330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158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lstStyle/>
          <a:p>
            <a:pPr algn="ctr"/>
            <a:r>
              <a:rPr lang="en-US" b="1" dirty="0" smtClean="0"/>
              <a:t>Problem Statement </a:t>
            </a:r>
            <a:endParaRPr lang="en-IN" b="1" dirty="0"/>
          </a:p>
        </p:txBody>
      </p:sp>
      <p:sp>
        <p:nvSpPr>
          <p:cNvPr id="3" name="Content Placeholder 2"/>
          <p:cNvSpPr>
            <a:spLocks noGrp="1"/>
          </p:cNvSpPr>
          <p:nvPr>
            <p:ph idx="1"/>
          </p:nvPr>
        </p:nvSpPr>
        <p:spPr>
          <a:xfrm>
            <a:off x="1133340" y="2060620"/>
            <a:ext cx="9955369" cy="3709115"/>
          </a:xfrm>
        </p:spPr>
        <p:txBody>
          <a:bodyPr>
            <a:normAutofit/>
          </a:bodyPr>
          <a:lstStyle/>
          <a:p>
            <a:r>
              <a:rPr lang="en-US" sz="1800" b="1" dirty="0"/>
              <a:t>Anyone who has booked a flight ticket knows how unexpectedly the prices vary. The cheapest available ticket on a given flight gets more &amp;  less expensive over time. This usually happens as an attempt to maximize revenue based on –</a:t>
            </a:r>
          </a:p>
          <a:p>
            <a:r>
              <a:rPr lang="en-US" sz="1800" b="1" dirty="0" smtClean="0"/>
              <a:t>Time </a:t>
            </a:r>
            <a:r>
              <a:rPr lang="en-US" sz="1800" b="1" dirty="0"/>
              <a:t>of purchase patterns (making sure last-minute purchases are expensive) </a:t>
            </a:r>
          </a:p>
          <a:p>
            <a:r>
              <a:rPr lang="en-US" sz="1800" b="1" dirty="0" smtClean="0"/>
              <a:t>Keeping </a:t>
            </a:r>
            <a:r>
              <a:rPr lang="en-US" sz="1800" b="1" dirty="0"/>
              <a:t>the flight as full as they want it (raising prices on a flight which is filling up in order to reduce sales and hold back inventory for those expensive last-minute expensive purchases) </a:t>
            </a:r>
          </a:p>
          <a:p>
            <a:r>
              <a:rPr lang="en-US" sz="1800" b="1" dirty="0"/>
              <a:t>So, you have to work on a project where you collect data of flight fares with other features and work to make a model to predict fares of flights.</a:t>
            </a:r>
          </a:p>
        </p:txBody>
      </p:sp>
    </p:spTree>
    <p:extLst>
      <p:ext uri="{BB962C8B-B14F-4D97-AF65-F5344CB8AC3E}">
        <p14:creationId xmlns:p14="http://schemas.microsoft.com/office/powerpoint/2010/main" val="2509973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53228"/>
            <a:ext cx="9839459" cy="1080938"/>
          </a:xfrm>
        </p:spPr>
        <p:txBody>
          <a:bodyPr/>
          <a:lstStyle/>
          <a:p>
            <a:pPr algn="ctr"/>
            <a:r>
              <a:rPr lang="en-IN" b="1" dirty="0"/>
              <a:t>Data Sources and their formats</a:t>
            </a:r>
          </a:p>
        </p:txBody>
      </p:sp>
      <p:sp>
        <p:nvSpPr>
          <p:cNvPr id="3" name="Content Placeholder 2"/>
          <p:cNvSpPr>
            <a:spLocks noGrp="1"/>
          </p:cNvSpPr>
          <p:nvPr>
            <p:ph idx="1"/>
          </p:nvPr>
        </p:nvSpPr>
        <p:spPr>
          <a:xfrm>
            <a:off x="914399" y="1834167"/>
            <a:ext cx="10547797" cy="4257540"/>
          </a:xfrm>
        </p:spPr>
        <p:txBody>
          <a:bodyPr>
            <a:normAutofit lnSpcReduction="10000"/>
          </a:bodyPr>
          <a:lstStyle/>
          <a:p>
            <a:pPr marL="0" indent="0" algn="just">
              <a:buNone/>
            </a:pPr>
            <a:r>
              <a:rPr lang="en-US" b="1" dirty="0" smtClean="0">
                <a:solidFill>
                  <a:srgbClr val="FFFF00"/>
                </a:solidFill>
              </a:rPr>
              <a:t>Part_1: </a:t>
            </a:r>
            <a:r>
              <a:rPr lang="en-US" b="1" dirty="0">
                <a:solidFill>
                  <a:srgbClr val="FFFF00"/>
                </a:solidFill>
              </a:rPr>
              <a:t>Web Scraping Strategy employed in this project as </a:t>
            </a:r>
            <a:r>
              <a:rPr lang="en-US" b="1" dirty="0" smtClean="0">
                <a:solidFill>
                  <a:srgbClr val="FFFF00"/>
                </a:solidFill>
              </a:rPr>
              <a:t>follows</a:t>
            </a:r>
          </a:p>
          <a:p>
            <a:pPr algn="just">
              <a:buFont typeface="Wingdings" panose="05000000000000000000" pitchFamily="2" charset="2"/>
              <a:buChar char="§"/>
            </a:pPr>
            <a:r>
              <a:rPr lang="en-US" dirty="0" smtClean="0"/>
              <a:t>Selenium </a:t>
            </a:r>
            <a:r>
              <a:rPr lang="en-US" dirty="0"/>
              <a:t>will be used for web scraping data from </a:t>
            </a:r>
            <a:r>
              <a:rPr lang="en-US" dirty="0">
                <a:hlinkClick r:id="rId2"/>
              </a:rPr>
              <a:t>www.yatra.com</a:t>
            </a:r>
            <a:r>
              <a:rPr lang="en-US" dirty="0" smtClean="0"/>
              <a:t>.</a:t>
            </a:r>
          </a:p>
          <a:p>
            <a:pPr algn="just">
              <a:buFont typeface="Wingdings" panose="05000000000000000000" pitchFamily="2" charset="2"/>
              <a:buChar char="§"/>
            </a:pPr>
            <a:r>
              <a:rPr lang="en-US" dirty="0" smtClean="0"/>
              <a:t> Flights </a:t>
            </a:r>
            <a:r>
              <a:rPr lang="en-US" dirty="0"/>
              <a:t>on route of Kolkata to Bangalore in duration of 9th Jan 2023 to 21 </a:t>
            </a:r>
            <a:r>
              <a:rPr lang="en-US" dirty="0" err="1"/>
              <a:t>st</a:t>
            </a:r>
            <a:r>
              <a:rPr lang="en-US" dirty="0"/>
              <a:t> April 2023. </a:t>
            </a:r>
            <a:endParaRPr lang="en-US" dirty="0" smtClean="0"/>
          </a:p>
          <a:p>
            <a:pPr algn="just">
              <a:buFont typeface="Wingdings" panose="05000000000000000000" pitchFamily="2" charset="2"/>
              <a:buChar char="§"/>
            </a:pPr>
            <a:r>
              <a:rPr lang="en-US" dirty="0" smtClean="0"/>
              <a:t>Data </a:t>
            </a:r>
            <a:r>
              <a:rPr lang="en-US" dirty="0"/>
              <a:t>is scrap in three parts: 1. Economy class flight price extraction 2. Premium Economy class flight price extraction 3. Business class price </a:t>
            </a:r>
            <a:r>
              <a:rPr lang="en-US" dirty="0" smtClean="0"/>
              <a:t>extraction.</a:t>
            </a:r>
          </a:p>
          <a:p>
            <a:pPr algn="just">
              <a:buFont typeface="Wingdings" panose="05000000000000000000" pitchFamily="2" charset="2"/>
              <a:buChar char="§"/>
            </a:pPr>
            <a:r>
              <a:rPr lang="en-US" dirty="0" smtClean="0"/>
              <a:t>Selecting </a:t>
            </a:r>
            <a:r>
              <a:rPr lang="en-US" dirty="0"/>
              <a:t>features to be scrap from </a:t>
            </a:r>
            <a:r>
              <a:rPr lang="en-US" dirty="0" smtClean="0"/>
              <a:t>website.</a:t>
            </a:r>
          </a:p>
          <a:p>
            <a:pPr algn="just">
              <a:buFont typeface="Wingdings" panose="05000000000000000000" pitchFamily="2" charset="2"/>
              <a:buChar char="§"/>
            </a:pPr>
            <a:r>
              <a:rPr lang="en-US" dirty="0" smtClean="0"/>
              <a:t>Web </a:t>
            </a:r>
            <a:r>
              <a:rPr lang="en-US" dirty="0"/>
              <a:t>scraping code executed for above mention details. </a:t>
            </a:r>
            <a:endParaRPr lang="en-US" dirty="0" smtClean="0"/>
          </a:p>
          <a:p>
            <a:pPr algn="just">
              <a:buFont typeface="Wingdings" panose="05000000000000000000" pitchFamily="2" charset="2"/>
              <a:buChar char="§"/>
            </a:pPr>
            <a:r>
              <a:rPr lang="en-US" dirty="0" smtClean="0"/>
              <a:t>Exporting </a:t>
            </a:r>
            <a:r>
              <a:rPr lang="en-US" dirty="0"/>
              <a:t>final data in Excel file</a:t>
            </a:r>
            <a:r>
              <a:rPr lang="en-US" dirty="0" smtClean="0"/>
              <a:t>.</a:t>
            </a:r>
          </a:p>
          <a:p>
            <a:pPr algn="just">
              <a:buFont typeface="Wingdings" panose="05000000000000000000" pitchFamily="2" charset="2"/>
              <a:buChar char="§"/>
            </a:pPr>
            <a:r>
              <a:rPr lang="en-US" dirty="0"/>
              <a:t>Total 7 algorithms used for the training and </a:t>
            </a:r>
            <a:r>
              <a:rPr lang="en-US" dirty="0" smtClean="0"/>
              <a:t>testing of this data and then final prediction done.</a:t>
            </a:r>
            <a:endParaRPr lang="en-IN" sz="2000" b="1" dirty="0" smtClean="0">
              <a:solidFill>
                <a:srgbClr val="FFFF00"/>
              </a:solidFill>
            </a:endParaRPr>
          </a:p>
        </p:txBody>
      </p:sp>
    </p:spTree>
    <p:extLst>
      <p:ext uri="{BB962C8B-B14F-4D97-AF65-F5344CB8AC3E}">
        <p14:creationId xmlns:p14="http://schemas.microsoft.com/office/powerpoint/2010/main" val="2585551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lstStyle/>
          <a:p>
            <a:pPr algn="ctr"/>
            <a:r>
              <a:rPr lang="en-IN" b="1" dirty="0"/>
              <a:t>Data Pre-processing</a:t>
            </a:r>
          </a:p>
        </p:txBody>
      </p:sp>
      <p:sp>
        <p:nvSpPr>
          <p:cNvPr id="3" name="Content Placeholder 2"/>
          <p:cNvSpPr>
            <a:spLocks noGrp="1"/>
          </p:cNvSpPr>
          <p:nvPr>
            <p:ph idx="1"/>
          </p:nvPr>
        </p:nvSpPr>
        <p:spPr>
          <a:xfrm>
            <a:off x="680321" y="2588653"/>
            <a:ext cx="9613861" cy="3347535"/>
          </a:xfrm>
        </p:spPr>
        <p:txBody>
          <a:bodyPr>
            <a:normAutofit/>
          </a:bodyPr>
          <a:lstStyle/>
          <a:p>
            <a:pPr algn="just">
              <a:buFont typeface="Wingdings" panose="05000000000000000000" pitchFamily="2" charset="2"/>
              <a:buChar char="Ø"/>
            </a:pPr>
            <a:r>
              <a:rPr lang="en-US" b="1" dirty="0"/>
              <a:t>1. Dataset contain flight detail of around </a:t>
            </a:r>
            <a:r>
              <a:rPr lang="en-US" b="1" dirty="0" smtClean="0"/>
              <a:t>2350 </a:t>
            </a:r>
            <a:r>
              <a:rPr lang="en-US" b="1" dirty="0"/>
              <a:t>Flights on route </a:t>
            </a:r>
            <a:r>
              <a:rPr lang="en-US" b="1" dirty="0" smtClean="0"/>
              <a:t>Kolkata to Bangalore.</a:t>
            </a:r>
            <a:endParaRPr lang="en-US" b="1" dirty="0"/>
          </a:p>
          <a:p>
            <a:pPr algn="just">
              <a:buFont typeface="Wingdings" panose="05000000000000000000" pitchFamily="2" charset="2"/>
              <a:buChar char="Ø"/>
            </a:pPr>
            <a:r>
              <a:rPr lang="en-IN" b="1" dirty="0"/>
              <a:t>2. </a:t>
            </a:r>
            <a:r>
              <a:rPr lang="en-US" b="1" dirty="0"/>
              <a:t>Dataset has 11 features like Airlines names, Journey class etc.</a:t>
            </a:r>
          </a:p>
          <a:p>
            <a:pPr algn="just">
              <a:buFont typeface="Wingdings" panose="05000000000000000000" pitchFamily="2" charset="2"/>
              <a:buChar char="Ø"/>
            </a:pPr>
            <a:r>
              <a:rPr lang="en-IN" b="1" dirty="0"/>
              <a:t>3. ' --', 'null', 'NA', '  ' are not present in the dataset</a:t>
            </a:r>
            <a:r>
              <a:rPr lang="en-IN" b="1" dirty="0" smtClean="0"/>
              <a:t>.</a:t>
            </a:r>
            <a:endParaRPr lang="en-US" b="1" dirty="0" smtClean="0"/>
          </a:p>
          <a:p>
            <a:pPr algn="just">
              <a:buFont typeface="Wingdings" panose="05000000000000000000" pitchFamily="2" charset="2"/>
              <a:buChar char="Ø"/>
            </a:pPr>
            <a:r>
              <a:rPr lang="en-US" b="1" dirty="0" smtClean="0"/>
              <a:t>4. Conversion </a:t>
            </a:r>
            <a:r>
              <a:rPr lang="en-US" b="1" dirty="0"/>
              <a:t>of Duration column from </a:t>
            </a:r>
            <a:r>
              <a:rPr lang="en-US" b="1" dirty="0" err="1"/>
              <a:t>hr</a:t>
            </a:r>
            <a:r>
              <a:rPr lang="en-US" b="1" dirty="0"/>
              <a:t> &amp; Minutes format into </a:t>
            </a:r>
            <a:r>
              <a:rPr lang="en-US" b="1" dirty="0" smtClean="0"/>
              <a:t>Minutes.</a:t>
            </a:r>
          </a:p>
          <a:p>
            <a:pPr algn="just">
              <a:buFont typeface="Wingdings" panose="05000000000000000000" pitchFamily="2" charset="2"/>
              <a:buChar char="Ø"/>
            </a:pPr>
            <a:r>
              <a:rPr lang="en-IN" b="1" dirty="0" smtClean="0">
                <a:ea typeface="Calibri" panose="020F0502020204030204" pitchFamily="34" charset="0"/>
                <a:cs typeface="Mangal" panose="02040503050203030202" pitchFamily="18" charset="0"/>
              </a:rPr>
              <a:t>5. New </a:t>
            </a:r>
            <a:r>
              <a:rPr lang="en-IN" b="1" dirty="0">
                <a:ea typeface="Calibri" panose="020F0502020204030204" pitchFamily="34" charset="0"/>
                <a:cs typeface="Mangal" panose="02040503050203030202" pitchFamily="18" charset="0"/>
              </a:rPr>
              <a:t>column for ‘Day’ &amp; ‘Date’ is extracted from Date </a:t>
            </a:r>
            <a:r>
              <a:rPr lang="en-IN" b="1" dirty="0" smtClean="0">
                <a:ea typeface="Calibri" panose="020F0502020204030204" pitchFamily="34" charset="0"/>
                <a:cs typeface="Mangal" panose="02040503050203030202" pitchFamily="18" charset="0"/>
              </a:rPr>
              <a:t>column.</a:t>
            </a:r>
          </a:p>
          <a:p>
            <a:pPr marL="0" indent="0" algn="just">
              <a:buNone/>
            </a:pPr>
            <a:endParaRPr lang="en-IN" b="1" dirty="0"/>
          </a:p>
        </p:txBody>
      </p:sp>
    </p:spTree>
    <p:extLst>
      <p:ext uri="{BB962C8B-B14F-4D97-AF65-F5344CB8AC3E}">
        <p14:creationId xmlns:p14="http://schemas.microsoft.com/office/powerpoint/2010/main" val="4125380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Correlation with Target Variable</a:t>
            </a:r>
            <a:endParaRPr lang="en-IN" b="1" dirty="0">
              <a:solidFill>
                <a:schemeClr val="tx1"/>
              </a:solidFill>
            </a:endParaRPr>
          </a:p>
        </p:txBody>
      </p:sp>
      <p:sp>
        <p:nvSpPr>
          <p:cNvPr id="5" name="Content Placeholder 4"/>
          <p:cNvSpPr>
            <a:spLocks noGrp="1"/>
          </p:cNvSpPr>
          <p:nvPr>
            <p:ph idx="1"/>
          </p:nvPr>
        </p:nvSpPr>
        <p:spPr>
          <a:xfrm>
            <a:off x="680321" y="2336873"/>
            <a:ext cx="4883352" cy="3819228"/>
          </a:xfrm>
        </p:spPr>
        <p:txBody>
          <a:bodyPr>
            <a:normAutofit/>
          </a:bodyPr>
          <a:lstStyle/>
          <a:p>
            <a:pPr marL="0" indent="0">
              <a:buNone/>
            </a:pPr>
            <a:endParaRPr lang="en-US" dirty="0"/>
          </a:p>
          <a:p>
            <a:pPr marL="0" indent="0">
              <a:buNone/>
            </a:pPr>
            <a:r>
              <a:rPr lang="en-US" dirty="0"/>
              <a:t>We can class is highly correlated with target variable Price. </a:t>
            </a:r>
            <a:endParaRPr lang="en-US" dirty="0" smtClean="0"/>
          </a:p>
          <a:p>
            <a:pPr marL="0" indent="0">
              <a:buNone/>
            </a:pPr>
            <a:r>
              <a:rPr lang="en-US" dirty="0" smtClean="0"/>
              <a:t>Most </a:t>
            </a:r>
            <a:r>
              <a:rPr lang="en-US" dirty="0"/>
              <a:t>of features are moderately &amp; poorly correlated with each other. </a:t>
            </a:r>
            <a:endParaRPr lang="en-IN"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137923" y="2209827"/>
            <a:ext cx="5169728" cy="3443998"/>
          </a:xfrm>
          <a:prstGeom prst="rect">
            <a:avLst/>
          </a:prstGeom>
          <a:noFill/>
          <a:ln>
            <a:noFill/>
          </a:ln>
        </p:spPr>
      </p:pic>
    </p:spTree>
    <p:extLst>
      <p:ext uri="{BB962C8B-B14F-4D97-AF65-F5344CB8AC3E}">
        <p14:creationId xmlns:p14="http://schemas.microsoft.com/office/powerpoint/2010/main" val="12750189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311</TotalTime>
  <Words>1414</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Mangal</vt:lpstr>
      <vt:lpstr>Wingdings</vt:lpstr>
      <vt:lpstr>Wingdings 3</vt:lpstr>
      <vt:lpstr>Ion</vt:lpstr>
      <vt:lpstr>Presentation on Flight Price Prediction using Machine Learning</vt:lpstr>
      <vt:lpstr>Introduction to Flight Price Prediction</vt:lpstr>
      <vt:lpstr>Introduction to Flight Price Prediction</vt:lpstr>
      <vt:lpstr>PowerPoint Presentation</vt:lpstr>
      <vt:lpstr>Introduction to Flight Price Prediction</vt:lpstr>
      <vt:lpstr>Problem Statement </vt:lpstr>
      <vt:lpstr>Data Sources and their formats</vt:lpstr>
      <vt:lpstr>Data Pre-processing</vt:lpstr>
      <vt:lpstr>Correlation with Target Variable</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Final ML Hyper Parameter Tuned Model (Gradient Boosting Regressor)</vt:lpstr>
      <vt:lpstr>Visualize the variation of actual test data and predicted data:</vt:lpstr>
      <vt:lpstr>Important Feature Selection</vt:lpstr>
      <vt:lpstr>Limitations &amp; future scope: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user</cp:lastModifiedBy>
  <cp:revision>116</cp:revision>
  <dcterms:created xsi:type="dcterms:W3CDTF">2022-10-22T10:42:16Z</dcterms:created>
  <dcterms:modified xsi:type="dcterms:W3CDTF">2023-01-19T18:14:05Z</dcterms:modified>
</cp:coreProperties>
</file>