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48" r:id="rId1"/>
  </p:sldMasterIdLst>
  <p:sldIdLst>
    <p:sldId id="256" r:id="rId2"/>
    <p:sldId id="257" r:id="rId3"/>
    <p:sldId id="294" r:id="rId4"/>
    <p:sldId id="259" r:id="rId5"/>
    <p:sldId id="260" r:id="rId6"/>
    <p:sldId id="261" r:id="rId7"/>
    <p:sldId id="301" r:id="rId8"/>
    <p:sldId id="265" r:id="rId9"/>
    <p:sldId id="291" r:id="rId10"/>
    <p:sldId id="299" r:id="rId11"/>
    <p:sldId id="300" r:id="rId12"/>
    <p:sldId id="298" r:id="rId13"/>
    <p:sldId id="283" r:id="rId14"/>
    <p:sldId id="284" r:id="rId15"/>
    <p:sldId id="293" r:id="rId16"/>
    <p:sldId id="29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08144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5441322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1528171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4FAB73BC-B049-4115-A692-8D63A059BFB8}"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00448100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0162903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586B75A-687E-405C-8A0B-8D00578BA2C3}" type="datetimeFigureOut">
              <a:rPr lang="en-US" smtClean="0"/>
              <a:pPr/>
              <a:t>12/26/2022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816011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586B75A-687E-405C-8A0B-8D00578BA2C3}" type="datetimeFigureOut">
              <a:rPr lang="en-US" smtClean="0"/>
              <a:pPr/>
              <a:t>12/26/2022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365274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227798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586B75A-687E-405C-8A0B-8D00578BA2C3}" type="datetimeFigureOut">
              <a:rPr lang="en-US" smtClean="0"/>
              <a:pPr/>
              <a:t>12/26/2022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03669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63225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58691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12/26/2022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17650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12/26/2022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30782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12/26/2022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82930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586B75A-687E-405C-8A0B-8D00578BA2C3}" type="datetimeFigureOut">
              <a:rPr lang="en-US" smtClean="0"/>
              <a:pPr/>
              <a:t>12/26/2022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38578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70898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52833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586B75A-687E-405C-8A0B-8D00578BA2C3}" type="datetimeFigureOut">
              <a:rPr lang="en-US" smtClean="0"/>
              <a:pPr/>
              <a:t>12/26/2022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53104477"/>
      </p:ext>
    </p:extLst>
  </p:cSld>
  <p:clrMap bg1="dk1" tx1="lt1" bg2="dk2" tx2="lt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 id="2147483960" r:id="rId12"/>
    <p:sldLayoutId id="2147483961" r:id="rId13"/>
    <p:sldLayoutId id="2147483962" r:id="rId14"/>
    <p:sldLayoutId id="2147483963" r:id="rId15"/>
    <p:sldLayoutId id="2147483964" r:id="rId16"/>
    <p:sldLayoutId id="2147483965"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3487" y="2733709"/>
            <a:ext cx="8937937" cy="1373070"/>
          </a:xfrm>
        </p:spPr>
        <p:txBody>
          <a:bodyPr>
            <a:normAutofit/>
          </a:bodyPr>
          <a:lstStyle/>
          <a:p>
            <a:pPr algn="ctr"/>
            <a:r>
              <a:rPr lang="en-IN" sz="4400" dirty="0"/>
              <a:t>SPAM SMS CLASSIFICATION Project</a:t>
            </a:r>
            <a:br>
              <a:rPr lang="en-IN" sz="4400" dirty="0"/>
            </a:br>
            <a:r>
              <a:rPr lang="en-IN" sz="4400" dirty="0"/>
              <a:t>using Machine Learning</a:t>
            </a:r>
          </a:p>
        </p:txBody>
      </p:sp>
      <p:sp>
        <p:nvSpPr>
          <p:cNvPr id="3" name="Subtitle 2"/>
          <p:cNvSpPr>
            <a:spLocks noGrp="1"/>
          </p:cNvSpPr>
          <p:nvPr>
            <p:ph type="subTitle" idx="1"/>
          </p:nvPr>
        </p:nvSpPr>
        <p:spPr>
          <a:xfrm>
            <a:off x="680322" y="5357611"/>
            <a:ext cx="8144134" cy="1094704"/>
          </a:xfrm>
        </p:spPr>
        <p:txBody>
          <a:bodyPr/>
          <a:lstStyle/>
          <a:p>
            <a:r>
              <a:rPr lang="en-US" dirty="0" smtClean="0"/>
              <a:t>By- TAMALI SAHA</a:t>
            </a:r>
            <a:endParaRPr lang="en-US" dirty="0"/>
          </a:p>
          <a:p>
            <a:r>
              <a:rPr lang="en-US" dirty="0" smtClean="0"/>
              <a:t>Internship Batch No- 33</a:t>
            </a:r>
            <a:endParaRPr lang="en-IN" dirty="0"/>
          </a:p>
          <a:p>
            <a:endParaRPr lang="en-IN" dirty="0"/>
          </a:p>
        </p:txBody>
      </p:sp>
      <p:pic>
        <p:nvPicPr>
          <p:cNvPr id="4" name="Picture 3">
            <a:extLst>
              <a:ext uri="{FF2B5EF4-FFF2-40B4-BE49-F238E27FC236}">
                <a16:creationId xmlns:a16="http://schemas.microsoft.com/office/drawing/2014/main" xmlns="" id="{C57E40BC-1F9E-4C9F-8859-6D889918A41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91309" y="267911"/>
            <a:ext cx="3287530" cy="21268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167505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Visualize the comment length for Spam and not spam before </a:t>
            </a:r>
            <a:r>
              <a:rPr lang="en-US" dirty="0" err="1" smtClean="0"/>
              <a:t>clening</a:t>
            </a:r>
            <a:r>
              <a:rPr lang="en-US" dirty="0" smtClean="0"/>
              <a:t> and after cleaning:</a:t>
            </a:r>
            <a:endParaRPr lang="en-IN"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989416" y="2351870"/>
            <a:ext cx="4981575" cy="2952750"/>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6389732" y="3286710"/>
            <a:ext cx="5362575" cy="3066415"/>
          </a:xfrm>
          <a:prstGeom prst="rect">
            <a:avLst/>
          </a:prstGeom>
          <a:noFill/>
          <a:ln>
            <a:noFill/>
          </a:ln>
        </p:spPr>
      </p:pic>
    </p:spTree>
    <p:extLst>
      <p:ext uri="{BB962C8B-B14F-4D97-AF65-F5344CB8AC3E}">
        <p14:creationId xmlns:p14="http://schemas.microsoft.com/office/powerpoint/2010/main" val="1598328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Word Cloud for Spam </a:t>
            </a:r>
            <a:r>
              <a:rPr lang="en-IN" dirty="0" err="1" smtClean="0"/>
              <a:t>sms</a:t>
            </a:r>
            <a:r>
              <a:rPr lang="en-IN" dirty="0" smtClean="0"/>
              <a:t>: </a:t>
            </a:r>
            <a:br>
              <a:rPr lang="en-IN" dirty="0" smtClean="0"/>
            </a:br>
            <a:r>
              <a:rPr lang="en-IN" sz="2400" dirty="0" smtClean="0">
                <a:latin typeface="Arial" panose="020B0604020202020204" pitchFamily="34" charset="0"/>
                <a:cs typeface="Arial" panose="020B0604020202020204" pitchFamily="34" charset="0"/>
              </a:rPr>
              <a:t>No such observation is noted from the below images.</a:t>
            </a:r>
            <a:endParaRPr lang="en-IN" sz="2400" dirty="0">
              <a:latin typeface="Arial" panose="020B0604020202020204" pitchFamily="34" charset="0"/>
              <a:cs typeface="Arial" panose="020B0604020202020204" pitchFamily="34" charset="0"/>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80323" y="2174450"/>
            <a:ext cx="5105400" cy="3590925"/>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6517783" y="2174450"/>
            <a:ext cx="5029200" cy="3619500"/>
          </a:xfrm>
          <a:prstGeom prst="rect">
            <a:avLst/>
          </a:prstGeom>
          <a:noFill/>
          <a:ln>
            <a:noFill/>
          </a:ln>
        </p:spPr>
      </p:pic>
    </p:spTree>
    <p:extLst>
      <p:ext uri="{BB962C8B-B14F-4D97-AF65-F5344CB8AC3E}">
        <p14:creationId xmlns:p14="http://schemas.microsoft.com/office/powerpoint/2010/main" val="3031670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AUC- ROC </a:t>
            </a:r>
            <a:r>
              <a:rPr lang="en-IN" dirty="0" smtClean="0"/>
              <a:t>Curve:</a:t>
            </a:r>
            <a:endParaRPr lang="en-IN"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121458" y="2518778"/>
            <a:ext cx="3905854" cy="3637324"/>
          </a:xfrm>
          <a:prstGeom prst="rect">
            <a:avLst/>
          </a:prstGeom>
          <a:noFill/>
          <a:ln>
            <a:no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6563060" y="2518778"/>
            <a:ext cx="4091731" cy="3637324"/>
          </a:xfrm>
          <a:prstGeom prst="rect">
            <a:avLst/>
          </a:prstGeom>
          <a:noFill/>
          <a:ln>
            <a:noFill/>
          </a:ln>
        </p:spPr>
      </p:pic>
    </p:spTree>
    <p:extLst>
      <p:ext uri="{BB962C8B-B14F-4D97-AF65-F5344CB8AC3E}">
        <p14:creationId xmlns:p14="http://schemas.microsoft.com/office/powerpoint/2010/main" val="958550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322" y="2537138"/>
            <a:ext cx="8144134" cy="1569641"/>
          </a:xfrm>
        </p:spPr>
        <p:txBody>
          <a:bodyPr/>
          <a:lstStyle/>
          <a:p>
            <a:pPr algn="ctr"/>
            <a:r>
              <a:rPr lang="en-US" dirty="0"/>
              <a:t>Machine Learning Model Building</a:t>
            </a:r>
            <a:endParaRPr lang="en-IN" dirty="0"/>
          </a:p>
        </p:txBody>
      </p:sp>
    </p:spTree>
    <p:extLst>
      <p:ext uri="{BB962C8B-B14F-4D97-AF65-F5344CB8AC3E}">
        <p14:creationId xmlns:p14="http://schemas.microsoft.com/office/powerpoint/2010/main" val="34059791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Machine Learning Algorithm </a:t>
            </a:r>
            <a:r>
              <a:rPr lang="en-US" dirty="0" smtClean="0"/>
              <a:t>Used</a:t>
            </a:r>
            <a:endParaRPr lang="en-IN" dirty="0"/>
          </a:p>
        </p:txBody>
      </p:sp>
      <p:sp>
        <p:nvSpPr>
          <p:cNvPr id="3" name="Content Placeholder 2"/>
          <p:cNvSpPr>
            <a:spLocks noGrp="1"/>
          </p:cNvSpPr>
          <p:nvPr>
            <p:ph idx="1"/>
          </p:nvPr>
        </p:nvSpPr>
        <p:spPr/>
        <p:txBody>
          <a:bodyPr>
            <a:normAutofit/>
          </a:bodyPr>
          <a:lstStyle/>
          <a:p>
            <a:pPr marL="0" indent="0">
              <a:buNone/>
            </a:pPr>
            <a:r>
              <a:rPr lang="en-IN" sz="2000" b="1" dirty="0">
                <a:ea typeface="Bahnschrift SemiLight" panose="020B0502040204020203" pitchFamily="34" charset="0"/>
                <a:cs typeface="Mangal" panose="02040503050203030202" pitchFamily="18" charset="0"/>
              </a:rPr>
              <a:t>The different </a:t>
            </a:r>
            <a:r>
              <a:rPr lang="en-IN" sz="2000" b="1" dirty="0" smtClean="0">
                <a:ea typeface="Bahnschrift SemiLight" panose="020B0502040204020203" pitchFamily="34" charset="0"/>
                <a:cs typeface="Mangal" panose="02040503050203030202" pitchFamily="18" charset="0"/>
              </a:rPr>
              <a:t>classification algorithm </a:t>
            </a:r>
            <a:r>
              <a:rPr lang="en-IN" sz="2000" b="1" dirty="0">
                <a:ea typeface="Bahnschrift SemiLight" panose="020B0502040204020203" pitchFamily="34" charset="0"/>
                <a:cs typeface="Mangal" panose="02040503050203030202" pitchFamily="18" charset="0"/>
              </a:rPr>
              <a:t>used in this project to build ML model are as below:</a:t>
            </a:r>
            <a:endParaRPr lang="en-IN" sz="2000" dirty="0">
              <a:ea typeface="Bahnschrift SemiLight" panose="020B0502040204020203" pitchFamily="34" charset="0"/>
              <a:cs typeface="Mangal" panose="02040503050203030202" pitchFamily="18" charset="0"/>
            </a:endParaRPr>
          </a:p>
          <a:p>
            <a:pPr lvl="0"/>
            <a:r>
              <a:rPr lang="en-IN" sz="2000" dirty="0"/>
              <a:t>Logistic Regression</a:t>
            </a:r>
          </a:p>
          <a:p>
            <a:pPr lvl="0"/>
            <a:r>
              <a:rPr lang="en-IN" sz="2000" dirty="0"/>
              <a:t>Decision Tree Classifier</a:t>
            </a:r>
          </a:p>
          <a:p>
            <a:pPr lvl="0"/>
            <a:r>
              <a:rPr lang="en-IN" sz="2000" dirty="0"/>
              <a:t>Gradient Boosting </a:t>
            </a:r>
            <a:r>
              <a:rPr lang="en-IN" sz="2000" dirty="0" smtClean="0"/>
              <a:t>Classifier</a:t>
            </a:r>
          </a:p>
          <a:p>
            <a:pPr lvl="0"/>
            <a:r>
              <a:rPr lang="en-IN" sz="2000" dirty="0"/>
              <a:t>Multinomial Naïve Bayes Classifier</a:t>
            </a:r>
          </a:p>
          <a:p>
            <a:pPr marL="0" lvl="0" indent="0">
              <a:buNone/>
            </a:pPr>
            <a:r>
              <a:rPr lang="en-IN" sz="2000" dirty="0"/>
              <a:t>For final model the target variable is as follows after using Naïve </a:t>
            </a:r>
            <a:r>
              <a:rPr lang="en-IN" sz="2000" dirty="0" smtClean="0"/>
              <a:t>Bayes. </a:t>
            </a:r>
            <a:r>
              <a:rPr lang="en-US" sz="2000" dirty="0"/>
              <a:t>For instances, Gmail’s interface is using the algorithm based on machine learning program to keep their users’ inbox free of spam messages. </a:t>
            </a:r>
            <a:endParaRPr lang="en-IN" sz="2000" dirty="0" smtClean="0"/>
          </a:p>
        </p:txBody>
      </p:sp>
    </p:spTree>
    <p:extLst>
      <p:ext uri="{BB962C8B-B14F-4D97-AF65-F5344CB8AC3E}">
        <p14:creationId xmlns:p14="http://schemas.microsoft.com/office/powerpoint/2010/main" val="12836933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Hyperparameter</a:t>
            </a:r>
            <a:r>
              <a:rPr lang="en-IN" dirty="0" smtClean="0"/>
              <a:t> tuning, Final Model and </a:t>
            </a:r>
            <a:r>
              <a:rPr lang="en-IN" dirty="0"/>
              <a:t>Confusion Matrix</a:t>
            </a:r>
            <a:r>
              <a:rPr lang="en-IN" dirty="0" smtClean="0"/>
              <a:t>:</a:t>
            </a:r>
            <a:endParaRPr lang="en-IN"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6818021" y="2361122"/>
            <a:ext cx="3652501" cy="3846495"/>
          </a:xfrm>
          <a:prstGeom prst="rect">
            <a:avLst/>
          </a:prstGeom>
          <a:noFill/>
          <a:ln>
            <a:noFill/>
          </a:ln>
        </p:spPr>
      </p:pic>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938077" y="2361122"/>
            <a:ext cx="5267325" cy="1473200"/>
          </a:xfrm>
          <a:prstGeom prst="rect">
            <a:avLst/>
          </a:prstGeom>
          <a:noFill/>
          <a:ln>
            <a:noFill/>
          </a:ln>
        </p:spPr>
      </p:pic>
      <p:pic>
        <p:nvPicPr>
          <p:cNvPr id="3" name="Picture 2"/>
          <p:cNvPicPr>
            <a:picLocks noChangeAspect="1"/>
          </p:cNvPicPr>
          <p:nvPr/>
        </p:nvPicPr>
        <p:blipFill>
          <a:blip r:embed="rId4"/>
          <a:stretch>
            <a:fillRect/>
          </a:stretch>
        </p:blipFill>
        <p:spPr>
          <a:xfrm>
            <a:off x="1519101" y="4065766"/>
            <a:ext cx="4289271" cy="2517832"/>
          </a:xfrm>
          <a:prstGeom prst="rect">
            <a:avLst/>
          </a:prstGeom>
        </p:spPr>
      </p:pic>
    </p:spTree>
    <p:extLst>
      <p:ext uri="{BB962C8B-B14F-4D97-AF65-F5344CB8AC3E}">
        <p14:creationId xmlns:p14="http://schemas.microsoft.com/office/powerpoint/2010/main" val="380833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386,981 Thank You Images, Stock Photos &amp; Vectors | Shutter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6810" y="2017468"/>
            <a:ext cx="535305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01884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864108"/>
            <a:ext cx="9613861" cy="1016206"/>
          </a:xfrm>
        </p:spPr>
        <p:txBody>
          <a:bodyPr>
            <a:normAutofit/>
          </a:bodyPr>
          <a:lstStyle/>
          <a:p>
            <a:pPr algn="ctr"/>
            <a:r>
              <a:rPr lang="en-US" dirty="0"/>
              <a:t>Introduction to </a:t>
            </a:r>
            <a:r>
              <a:rPr lang="fr-FR" dirty="0" smtClean="0"/>
              <a:t>Spam SMS Classifier </a:t>
            </a:r>
            <a:endParaRPr lang="en-IN" dirty="0"/>
          </a:p>
        </p:txBody>
      </p:sp>
      <p:sp>
        <p:nvSpPr>
          <p:cNvPr id="3" name="Content Placeholder 2"/>
          <p:cNvSpPr>
            <a:spLocks noGrp="1"/>
          </p:cNvSpPr>
          <p:nvPr>
            <p:ph idx="1"/>
          </p:nvPr>
        </p:nvSpPr>
        <p:spPr>
          <a:xfrm>
            <a:off x="6568224" y="2446986"/>
            <a:ext cx="5177308" cy="3734873"/>
          </a:xfrm>
        </p:spPr>
        <p:txBody>
          <a:bodyPr>
            <a:normAutofit/>
          </a:bodyPr>
          <a:lstStyle/>
          <a:p>
            <a:pPr marL="0" indent="0">
              <a:buNone/>
            </a:pPr>
            <a:endParaRPr lang="en-US" dirty="0" smtClean="0"/>
          </a:p>
          <a:p>
            <a:pPr marL="0" indent="0">
              <a:buNone/>
            </a:pPr>
            <a:r>
              <a:rPr lang="en-US" dirty="0"/>
              <a:t>The spam detection is </a:t>
            </a:r>
            <a:r>
              <a:rPr lang="en-US" b="1" dirty="0"/>
              <a:t>a big issue in mobile message communication due to which mobile message communication is insecure</a:t>
            </a:r>
            <a:r>
              <a:rPr lang="en-US" dirty="0"/>
              <a:t>. In order to tackle this problem, an accurate and precise method is needed to detect the spam in mobile message communication.</a:t>
            </a:r>
            <a:endParaRPr lang="en-IN" dirty="0">
              <a:solidFill>
                <a:schemeClr val="tx1"/>
              </a:solidFill>
            </a:endParaRPr>
          </a:p>
        </p:txBody>
      </p:sp>
      <p:sp>
        <p:nvSpPr>
          <p:cNvPr id="4" name="AutoShape 2" descr="Toxic Comment Classification Models Comparison and Selection | by Neha  Bhangale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6" name="Picture 2" descr="Develop a system that can automatically detect spam S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8713" y="3129567"/>
            <a:ext cx="4987388" cy="2603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845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10150811" cy="1080938"/>
          </a:xfrm>
        </p:spPr>
        <p:txBody>
          <a:bodyPr/>
          <a:lstStyle/>
          <a:p>
            <a:r>
              <a:rPr lang="en-US" dirty="0"/>
              <a:t>Introduction to </a:t>
            </a:r>
            <a:r>
              <a:rPr lang="fr-FR" dirty="0"/>
              <a:t>Spam SMS Classifier  </a:t>
            </a:r>
            <a:endParaRPr lang="en-IN" dirty="0"/>
          </a:p>
        </p:txBody>
      </p:sp>
      <p:sp>
        <p:nvSpPr>
          <p:cNvPr id="3" name="Content Placeholder 2"/>
          <p:cNvSpPr>
            <a:spLocks noGrp="1"/>
          </p:cNvSpPr>
          <p:nvPr>
            <p:ph idx="1"/>
          </p:nvPr>
        </p:nvSpPr>
        <p:spPr/>
        <p:txBody>
          <a:bodyPr>
            <a:normAutofit/>
          </a:bodyPr>
          <a:lstStyle/>
          <a:p>
            <a:pPr marL="0" indent="0" algn="just">
              <a:buNone/>
            </a:pPr>
            <a:r>
              <a:rPr lang="en-IN" dirty="0"/>
              <a:t>The SMS Spam Collection is a set of SMS tagged messages that have been collected for SMS Spam research. It contains one set of SMS messages in English of 5,574 messages, tagged according being ham (legitimate) or Spam. </a:t>
            </a:r>
          </a:p>
          <a:p>
            <a:pPr marL="0" indent="0" algn="just">
              <a:buNone/>
            </a:pPr>
            <a:r>
              <a:rPr lang="en-IN" dirty="0"/>
              <a:t>Spam Detector is used to detect unwanted, malicious and virus infected texts and helps to separate them from the </a:t>
            </a:r>
            <a:r>
              <a:rPr lang="en-IN" dirty="0" err="1"/>
              <a:t>nonspam</a:t>
            </a:r>
            <a:r>
              <a:rPr lang="en-IN" dirty="0"/>
              <a:t> texts. It uses a binary type of classification containing the labels such as ‘ham’ (</a:t>
            </a:r>
            <a:r>
              <a:rPr lang="en-IN" dirty="0" err="1"/>
              <a:t>nonspam</a:t>
            </a:r>
            <a:r>
              <a:rPr lang="en-IN" dirty="0"/>
              <a:t>) and spam. Application of this can be seen in Google Mail (GMAIL) where it segregates the spam emails in order to prevent them from getting into the user’s inbox.</a:t>
            </a:r>
          </a:p>
        </p:txBody>
      </p:sp>
    </p:spTree>
    <p:extLst>
      <p:ext uri="{BB962C8B-B14F-4D97-AF65-F5344CB8AC3E}">
        <p14:creationId xmlns:p14="http://schemas.microsoft.com/office/powerpoint/2010/main" val="3517179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908147"/>
          </a:xfrm>
        </p:spPr>
        <p:txBody>
          <a:bodyPr/>
          <a:lstStyle/>
          <a:p>
            <a:pPr algn="ctr"/>
            <a:r>
              <a:rPr lang="en-US" dirty="0" smtClean="0"/>
              <a:t>Problem Statement </a:t>
            </a:r>
            <a:endParaRPr lang="en-IN" dirty="0"/>
          </a:p>
        </p:txBody>
      </p:sp>
      <p:sp>
        <p:nvSpPr>
          <p:cNvPr id="3" name="Content Placeholder 2"/>
          <p:cNvSpPr>
            <a:spLocks noGrp="1"/>
          </p:cNvSpPr>
          <p:nvPr>
            <p:ph idx="1"/>
          </p:nvPr>
        </p:nvSpPr>
        <p:spPr>
          <a:xfrm>
            <a:off x="772733" y="2562896"/>
            <a:ext cx="5087154" cy="2009104"/>
          </a:xfrm>
        </p:spPr>
        <p:txBody>
          <a:bodyPr>
            <a:normAutofit/>
          </a:bodyPr>
          <a:lstStyle/>
          <a:p>
            <a:pPr marL="0" indent="0" algn="just">
              <a:buNone/>
            </a:pPr>
            <a:r>
              <a:rPr lang="en-IN" b="1" dirty="0">
                <a:ea typeface="Calibri" panose="020F0502020204030204" pitchFamily="34" charset="0"/>
                <a:cs typeface="Mangal" panose="02040503050203030202" pitchFamily="18" charset="0"/>
              </a:rPr>
              <a:t>Our</a:t>
            </a:r>
            <a:r>
              <a:rPr lang="en-IN" sz="2800" b="1" dirty="0">
                <a:ea typeface="Calibri" panose="020F0502020204030204" pitchFamily="34" charset="0"/>
                <a:cs typeface="Mangal" panose="02040503050203030202" pitchFamily="18" charset="0"/>
              </a:rPr>
              <a:t> </a:t>
            </a:r>
            <a:r>
              <a:rPr lang="en-IN" b="1" dirty="0">
                <a:ea typeface="Calibri" panose="020F0502020204030204" pitchFamily="34" charset="0"/>
                <a:cs typeface="Mangal" panose="02040503050203030202" pitchFamily="18" charset="0"/>
              </a:rPr>
              <a:t>goal of these two parts of article is to show how you could design a spam filtering system from scratch</a:t>
            </a:r>
            <a:endParaRPr lang="en-US" b="1" dirty="0">
              <a:ea typeface="Calibri" panose="020F0502020204030204" pitchFamily="34" charset="0"/>
              <a:cs typeface="Mangal" panose="02040503050203030202" pitchFamily="18" charset="0"/>
            </a:endParaRPr>
          </a:p>
        </p:txBody>
      </p:sp>
      <p:pic>
        <p:nvPicPr>
          <p:cNvPr id="2050" name="Picture 2" descr="Toxic Comment Classification. My journey to building a multi-label… | by  Nupur Baghe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7070" y="2562896"/>
            <a:ext cx="4814999" cy="361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9735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248" y="753228"/>
            <a:ext cx="9839459" cy="1080938"/>
          </a:xfrm>
        </p:spPr>
        <p:txBody>
          <a:bodyPr/>
          <a:lstStyle/>
          <a:p>
            <a:pPr algn="ctr"/>
            <a:r>
              <a:rPr lang="en-IN" dirty="0"/>
              <a:t>Data Sources and their formats</a:t>
            </a:r>
          </a:p>
        </p:txBody>
      </p:sp>
      <p:sp>
        <p:nvSpPr>
          <p:cNvPr id="3" name="Content Placeholder 2"/>
          <p:cNvSpPr>
            <a:spLocks noGrp="1"/>
          </p:cNvSpPr>
          <p:nvPr>
            <p:ph idx="1"/>
          </p:nvPr>
        </p:nvSpPr>
        <p:spPr>
          <a:xfrm>
            <a:off x="914400" y="2653047"/>
            <a:ext cx="9379782" cy="3283141"/>
          </a:xfrm>
        </p:spPr>
        <p:txBody>
          <a:bodyPr>
            <a:normAutofit/>
          </a:bodyPr>
          <a:lstStyle/>
          <a:p>
            <a:pPr marL="0" indent="0" algn="just">
              <a:buNone/>
            </a:pPr>
            <a:endParaRPr lang="en-US" sz="2000" dirty="0" smtClean="0"/>
          </a:p>
          <a:p>
            <a:pPr marL="0" indent="0" algn="just">
              <a:buNone/>
            </a:pPr>
            <a:r>
              <a:rPr lang="en-IN" sz="2000" dirty="0"/>
              <a:t>A collection of 5573 rows SMS spam messages was manually extracted from the </a:t>
            </a:r>
            <a:r>
              <a:rPr lang="en-IN" sz="2000" dirty="0" err="1"/>
              <a:t>Grumbletext</a:t>
            </a:r>
            <a:r>
              <a:rPr lang="en-IN" sz="2000" dirty="0"/>
              <a:t> Web site. This is a UK forum in which cell phone users make public claims about SMS spam messages, most of them without reporting the very spam message received. The identification of the text of spam messages in the claims is a very hard and time-consuming task, and it involved carefully scanning hundreds of web </a:t>
            </a:r>
            <a:r>
              <a:rPr lang="en-IN" sz="2000" dirty="0" smtClean="0"/>
              <a:t>pages.</a:t>
            </a:r>
          </a:p>
        </p:txBody>
      </p:sp>
    </p:spTree>
    <p:extLst>
      <p:ext uri="{BB962C8B-B14F-4D97-AF65-F5344CB8AC3E}">
        <p14:creationId xmlns:p14="http://schemas.microsoft.com/office/powerpoint/2010/main" val="25855512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1977" y="753228"/>
            <a:ext cx="9122205" cy="1080938"/>
          </a:xfrm>
        </p:spPr>
        <p:txBody>
          <a:bodyPr/>
          <a:lstStyle/>
          <a:p>
            <a:pPr algn="ctr"/>
            <a:r>
              <a:rPr lang="en-IN" dirty="0"/>
              <a:t>Data Pre-processing</a:t>
            </a:r>
          </a:p>
        </p:txBody>
      </p:sp>
      <p:sp>
        <p:nvSpPr>
          <p:cNvPr id="3" name="Content Placeholder 2"/>
          <p:cNvSpPr>
            <a:spLocks noGrp="1"/>
          </p:cNvSpPr>
          <p:nvPr>
            <p:ph idx="1"/>
          </p:nvPr>
        </p:nvSpPr>
        <p:spPr>
          <a:xfrm>
            <a:off x="680321" y="2588653"/>
            <a:ext cx="9613861" cy="3347535"/>
          </a:xfrm>
        </p:spPr>
        <p:txBody>
          <a:bodyPr>
            <a:normAutofit/>
          </a:bodyPr>
          <a:lstStyle/>
          <a:p>
            <a:pPr algn="just">
              <a:buFont typeface="Wingdings" panose="05000000000000000000" pitchFamily="2" charset="2"/>
              <a:buChar char="Ø"/>
            </a:pPr>
            <a:r>
              <a:rPr lang="en-US" b="1" dirty="0"/>
              <a:t>1. </a:t>
            </a:r>
            <a:r>
              <a:rPr lang="en-IN" dirty="0"/>
              <a:t>' --', 'null', 'NA', '  ' are not present in the </a:t>
            </a:r>
            <a:r>
              <a:rPr lang="en-IN" dirty="0" smtClean="0"/>
              <a:t>dataset.</a:t>
            </a:r>
          </a:p>
          <a:p>
            <a:pPr algn="just">
              <a:buFont typeface="Wingdings" panose="05000000000000000000" pitchFamily="2" charset="2"/>
              <a:buChar char="Ø"/>
            </a:pPr>
            <a:r>
              <a:rPr lang="en-US" dirty="0" smtClean="0"/>
              <a:t>2. </a:t>
            </a:r>
            <a:r>
              <a:rPr lang="en-IN" dirty="0" smtClean="0"/>
              <a:t>Drop </a:t>
            </a:r>
            <a:r>
              <a:rPr lang="en-IN" dirty="0"/>
              <a:t>the unnecessary column </a:t>
            </a:r>
            <a:r>
              <a:rPr lang="en-IN" dirty="0" smtClean="0"/>
              <a:t>from </a:t>
            </a:r>
            <a:r>
              <a:rPr lang="en-IN" dirty="0"/>
              <a:t>both dataset</a:t>
            </a:r>
            <a:r>
              <a:rPr lang="en-IN" dirty="0" smtClean="0"/>
              <a:t>.</a:t>
            </a:r>
          </a:p>
          <a:p>
            <a:pPr algn="just">
              <a:buFont typeface="Wingdings" panose="05000000000000000000" pitchFamily="2" charset="2"/>
              <a:buChar char="Ø"/>
            </a:pPr>
            <a:r>
              <a:rPr lang="en-US" dirty="0" smtClean="0"/>
              <a:t>3. </a:t>
            </a:r>
            <a:r>
              <a:rPr lang="en-IN" dirty="0"/>
              <a:t>calculate the comment length before cleaning</a:t>
            </a:r>
            <a:r>
              <a:rPr lang="en-IN" dirty="0" smtClean="0"/>
              <a:t>.</a:t>
            </a:r>
          </a:p>
          <a:p>
            <a:pPr algn="just">
              <a:buFont typeface="Wingdings" panose="05000000000000000000" pitchFamily="2" charset="2"/>
              <a:buChar char="Ø"/>
            </a:pPr>
            <a:r>
              <a:rPr lang="en-IN" dirty="0" smtClean="0"/>
              <a:t>4</a:t>
            </a:r>
            <a:r>
              <a:rPr lang="en-US" dirty="0" smtClean="0"/>
              <a:t>. </a:t>
            </a:r>
            <a:r>
              <a:rPr lang="en-IN" dirty="0" smtClean="0"/>
              <a:t>Rename the two final columns as type and </a:t>
            </a:r>
            <a:r>
              <a:rPr lang="en-IN" dirty="0" err="1" smtClean="0"/>
              <a:t>massage_body</a:t>
            </a:r>
            <a:r>
              <a:rPr lang="en-IN" dirty="0" smtClean="0"/>
              <a:t>.</a:t>
            </a:r>
          </a:p>
          <a:p>
            <a:pPr algn="just">
              <a:buFont typeface="Wingdings" panose="05000000000000000000" pitchFamily="2" charset="2"/>
              <a:buChar char="Ø"/>
            </a:pPr>
            <a:r>
              <a:rPr lang="en-US" dirty="0" smtClean="0"/>
              <a:t>5. </a:t>
            </a:r>
            <a:r>
              <a:rPr lang="en-IN" dirty="0"/>
              <a:t>Encoding type </a:t>
            </a:r>
            <a:r>
              <a:rPr lang="en-IN" dirty="0" smtClean="0"/>
              <a:t>column.</a:t>
            </a:r>
          </a:p>
          <a:p>
            <a:pPr algn="just">
              <a:buFont typeface="Wingdings" panose="05000000000000000000" pitchFamily="2" charset="2"/>
              <a:buChar char="Ø"/>
            </a:pPr>
            <a:r>
              <a:rPr lang="en-US" dirty="0" smtClean="0"/>
              <a:t>6. Doing NLP steps.</a:t>
            </a:r>
          </a:p>
          <a:p>
            <a:pPr algn="just">
              <a:buFont typeface="Wingdings" panose="05000000000000000000" pitchFamily="2" charset="2"/>
              <a:buChar char="Ø"/>
            </a:pPr>
            <a:endParaRPr lang="en-US" dirty="0" smtClean="0"/>
          </a:p>
          <a:p>
            <a:pPr algn="just">
              <a:buFont typeface="Wingdings" panose="05000000000000000000" pitchFamily="2" charset="2"/>
              <a:buChar char="Ø"/>
            </a:pPr>
            <a:endParaRPr lang="en-IN" dirty="0"/>
          </a:p>
        </p:txBody>
      </p:sp>
    </p:spTree>
    <p:extLst>
      <p:ext uri="{BB962C8B-B14F-4D97-AF65-F5344CB8AC3E}">
        <p14:creationId xmlns:p14="http://schemas.microsoft.com/office/powerpoint/2010/main" val="41253802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Natural Language </a:t>
            </a:r>
            <a:r>
              <a:rPr lang="en-IN" dirty="0" smtClean="0"/>
              <a:t>Processing:</a:t>
            </a:r>
            <a:endParaRPr lang="en-IN" dirty="0"/>
          </a:p>
        </p:txBody>
      </p:sp>
      <p:sp>
        <p:nvSpPr>
          <p:cNvPr id="5" name="Content Placeholder 4"/>
          <p:cNvSpPr>
            <a:spLocks noGrp="1"/>
          </p:cNvSpPr>
          <p:nvPr>
            <p:ph idx="1"/>
          </p:nvPr>
        </p:nvSpPr>
        <p:spPr>
          <a:xfrm>
            <a:off x="680321" y="2336873"/>
            <a:ext cx="3878801" cy="3599316"/>
          </a:xfrm>
        </p:spPr>
        <p:txBody>
          <a:bodyPr>
            <a:normAutofit fontScale="92500"/>
          </a:bodyPr>
          <a:lstStyle/>
          <a:p>
            <a:pPr marL="0" indent="0">
              <a:buNone/>
            </a:pPr>
            <a:r>
              <a:rPr lang="en-IN" dirty="0"/>
              <a:t>Import all necessary libraries for NLP. Now let’s remove all </a:t>
            </a:r>
            <a:r>
              <a:rPr lang="en-IN" dirty="0" err="1"/>
              <a:t>alphabates</a:t>
            </a:r>
            <a:r>
              <a:rPr lang="en-IN" dirty="0"/>
              <a:t>, numbers from the text body. Then apply Stemmer, Stop words and such necessary NLP steps on massage body for cleaning the dataset</a:t>
            </a:r>
            <a:r>
              <a:rPr lang="en-IN" dirty="0" smtClean="0"/>
              <a:t>. </a:t>
            </a:r>
            <a:r>
              <a:rPr lang="en-IN" dirty="0"/>
              <a:t>We also use Count </a:t>
            </a:r>
            <a:r>
              <a:rPr lang="en-IN" dirty="0" err="1"/>
              <a:t>Vectorizer</a:t>
            </a:r>
            <a:r>
              <a:rPr lang="en-IN" dirty="0"/>
              <a:t> method on the features and label encoding on target </a:t>
            </a:r>
            <a:r>
              <a:rPr lang="en-IN" dirty="0" smtClean="0"/>
              <a:t>variable.</a:t>
            </a:r>
          </a:p>
          <a:p>
            <a:pPr marL="0" indent="0">
              <a:buNone/>
            </a:pPr>
            <a:endParaRPr lang="en-US" dirty="0"/>
          </a:p>
          <a:p>
            <a:pPr marL="0" indent="0">
              <a:buNone/>
            </a:pPr>
            <a:endParaRPr lang="en-IN"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4777203" y="3013655"/>
            <a:ext cx="6762267" cy="2163652"/>
          </a:xfrm>
          <a:prstGeom prst="rect">
            <a:avLst/>
          </a:prstGeom>
          <a:noFill/>
          <a:ln>
            <a:noFill/>
          </a:ln>
        </p:spPr>
      </p:pic>
    </p:spTree>
    <p:extLst>
      <p:ext uri="{BB962C8B-B14F-4D97-AF65-F5344CB8AC3E}">
        <p14:creationId xmlns:p14="http://schemas.microsoft.com/office/powerpoint/2010/main" val="1275018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pPr algn="ctr"/>
            <a:r>
              <a:rPr lang="en-US" dirty="0"/>
              <a:t>Exploratory Data Analysis</a:t>
            </a:r>
            <a:endParaRPr lang="en-IN" dirty="0"/>
          </a:p>
        </p:txBody>
      </p:sp>
      <p:sp>
        <p:nvSpPr>
          <p:cNvPr id="3" name="Subtitle 2"/>
          <p:cNvSpPr>
            <a:spLocks noGrp="1"/>
          </p:cNvSpPr>
          <p:nvPr>
            <p:ph type="subTitle" idx="1"/>
          </p:nvPr>
        </p:nvSpPr>
        <p:spPr/>
        <p:txBody>
          <a:bodyPr/>
          <a:lstStyle/>
          <a:p>
            <a:pPr algn="ctr"/>
            <a:r>
              <a:rPr lang="en-IN" dirty="0"/>
              <a:t>Let’s start the observation exploration of feature analysis.  </a:t>
            </a:r>
          </a:p>
        </p:txBody>
      </p:sp>
    </p:spTree>
    <p:extLst>
      <p:ext uri="{BB962C8B-B14F-4D97-AF65-F5344CB8AC3E}">
        <p14:creationId xmlns:p14="http://schemas.microsoft.com/office/powerpoint/2010/main" val="865502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Different feature’s data Distribution</a:t>
            </a:r>
            <a:endParaRPr lang="en-IN" dirty="0"/>
          </a:p>
        </p:txBody>
      </p:sp>
      <p:sp>
        <p:nvSpPr>
          <p:cNvPr id="4" name="Text Placeholder 3"/>
          <p:cNvSpPr>
            <a:spLocks noGrp="1"/>
          </p:cNvSpPr>
          <p:nvPr>
            <p:ph type="body" sz="half" idx="2"/>
          </p:nvPr>
        </p:nvSpPr>
        <p:spPr/>
        <p:txBody>
          <a:bodyPr/>
          <a:lstStyle/>
          <a:p>
            <a:r>
              <a:rPr lang="en-IN" sz="2800" b="1" dirty="0"/>
              <a:t>Observations:</a:t>
            </a:r>
            <a:endParaRPr lang="en-IN" sz="2800" dirty="0"/>
          </a:p>
          <a:p>
            <a:endParaRPr lang="en-IN" dirty="0"/>
          </a:p>
          <a:p>
            <a:r>
              <a:rPr lang="en-US" sz="1800" dirty="0" smtClean="0"/>
              <a:t>Here maximum comments are not spam.</a:t>
            </a:r>
            <a:endParaRPr lang="en-IN" sz="1800" dirty="0"/>
          </a:p>
        </p:txBody>
      </p:sp>
      <p:pic>
        <p:nvPicPr>
          <p:cNvPr id="3" name="Picture 2"/>
          <p:cNvPicPr>
            <a:picLocks noChangeAspect="1"/>
          </p:cNvPicPr>
          <p:nvPr/>
        </p:nvPicPr>
        <p:blipFill>
          <a:blip r:embed="rId2"/>
          <a:stretch>
            <a:fillRect/>
          </a:stretch>
        </p:blipFill>
        <p:spPr>
          <a:xfrm>
            <a:off x="6361962" y="2822080"/>
            <a:ext cx="4619625" cy="2628900"/>
          </a:xfrm>
          <a:prstGeom prst="rect">
            <a:avLst/>
          </a:prstGeom>
        </p:spPr>
      </p:pic>
    </p:spTree>
    <p:extLst>
      <p:ext uri="{BB962C8B-B14F-4D97-AF65-F5344CB8AC3E}">
        <p14:creationId xmlns:p14="http://schemas.microsoft.com/office/powerpoint/2010/main" val="384495645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247</TotalTime>
  <Words>500</Words>
  <Application>Microsoft Office PowerPoint</Application>
  <PresentationFormat>Widescreen</PresentationFormat>
  <Paragraphs>41</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Bahnschrift SemiLight</vt:lpstr>
      <vt:lpstr>Calibri</vt:lpstr>
      <vt:lpstr>Mangal</vt:lpstr>
      <vt:lpstr>Trebuchet MS</vt:lpstr>
      <vt:lpstr>Wingdings</vt:lpstr>
      <vt:lpstr>Berlin</vt:lpstr>
      <vt:lpstr>SPAM SMS CLASSIFICATION Project using Machine Learning</vt:lpstr>
      <vt:lpstr>Introduction to Spam SMS Classifier </vt:lpstr>
      <vt:lpstr>Introduction to Spam SMS Classifier  </vt:lpstr>
      <vt:lpstr>Problem Statement </vt:lpstr>
      <vt:lpstr>Data Sources and their formats</vt:lpstr>
      <vt:lpstr>Data Pre-processing</vt:lpstr>
      <vt:lpstr>Natural Language Processing:</vt:lpstr>
      <vt:lpstr>Exploratory Data Analysis</vt:lpstr>
      <vt:lpstr>Different feature’s data Distribution</vt:lpstr>
      <vt:lpstr>Visualize the comment length for Spam and not spam before clening and after cleaning:</vt:lpstr>
      <vt:lpstr>Word Cloud for Spam sms:  No such observation is noted from the below images.</vt:lpstr>
      <vt:lpstr> AUC- ROC Curve:</vt:lpstr>
      <vt:lpstr>Machine Learning Model Building</vt:lpstr>
      <vt:lpstr>Machine Learning Algorithm Used</vt:lpstr>
      <vt:lpstr>Hyperparameter tuning, Final Model and Confusion Matrix:</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Predication &amp; Analysis Project</dc:title>
  <dc:creator>user</dc:creator>
  <cp:lastModifiedBy>user</cp:lastModifiedBy>
  <cp:revision>92</cp:revision>
  <dcterms:created xsi:type="dcterms:W3CDTF">2022-10-22T10:42:16Z</dcterms:created>
  <dcterms:modified xsi:type="dcterms:W3CDTF">2022-12-26T18:09:52Z</dcterms:modified>
</cp:coreProperties>
</file>