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91" r:id="rId9"/>
    <p:sldId id="268" r:id="rId10"/>
    <p:sldId id="269" r:id="rId11"/>
    <p:sldId id="271" r:id="rId12"/>
    <p:sldId id="270" r:id="rId13"/>
    <p:sldId id="272" r:id="rId14"/>
    <p:sldId id="273" r:id="rId15"/>
    <p:sldId id="275" r:id="rId16"/>
    <p:sldId id="292" r:id="rId17"/>
    <p:sldId id="285" r:id="rId18"/>
    <p:sldId id="283" r:id="rId19"/>
    <p:sldId id="284" r:id="rId20"/>
    <p:sldId id="286" r:id="rId21"/>
    <p:sldId id="287" r:id="rId22"/>
    <p:sldId id="288" r:id="rId23"/>
    <p:sldId id="293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13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817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4810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29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60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52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79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5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9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2733709"/>
            <a:ext cx="8937937" cy="13730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USED CAR PRICE </a:t>
            </a:r>
            <a:r>
              <a:rPr lang="en-IN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PREDICTION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using </a:t>
            </a:r>
            <a:r>
              <a:rPr lang="en-IN" sz="4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Machine Learning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5357611"/>
            <a:ext cx="8144134" cy="1094704"/>
          </a:xfrm>
        </p:spPr>
        <p:txBody>
          <a:bodyPr/>
          <a:lstStyle/>
          <a:p>
            <a:r>
              <a:rPr lang="en-US" dirty="0" smtClean="0"/>
              <a:t>By- TAMALI SAHA</a:t>
            </a:r>
            <a:endParaRPr lang="en-US" dirty="0"/>
          </a:p>
          <a:p>
            <a:r>
              <a:rPr lang="en-US" dirty="0" smtClean="0"/>
              <a:t>Internship Batch No- 33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09" y="267911"/>
            <a:ext cx="3287530" cy="2126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7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41" y="4520485"/>
            <a:ext cx="10607831" cy="1687131"/>
          </a:xfrm>
        </p:spPr>
        <p:txBody>
          <a:bodyPr anchor="t">
            <a:normAutofit/>
          </a:bodyPr>
          <a:lstStyle/>
          <a:p>
            <a:r>
              <a:rPr lang="en-IN" sz="2000" dirty="0" smtClean="0"/>
              <a:t>1. There </a:t>
            </a:r>
            <a:r>
              <a:rPr lang="en-IN" sz="2000" dirty="0"/>
              <a:t>are two Transmission type, Manual and Automatic.</a:t>
            </a:r>
            <a:br>
              <a:rPr lang="en-IN" sz="2000" dirty="0"/>
            </a:br>
            <a:r>
              <a:rPr lang="en-IN" sz="2000" dirty="0"/>
              <a:t>2. </a:t>
            </a:r>
            <a:r>
              <a:rPr lang="en-IN" sz="2000" dirty="0" err="1"/>
              <a:t>Maximim</a:t>
            </a:r>
            <a:r>
              <a:rPr lang="en-IN" sz="2000" dirty="0"/>
              <a:t> transmission is Manual.</a:t>
            </a:r>
            <a:br>
              <a:rPr lang="en-IN" sz="2000" dirty="0"/>
            </a:br>
            <a:r>
              <a:rPr lang="en-IN" sz="2000" dirty="0"/>
              <a:t>3. The pricing is high if the Transmission is </a:t>
            </a:r>
            <a:r>
              <a:rPr lang="en-IN" sz="2000" dirty="0" smtClean="0"/>
              <a:t>Automatic</a:t>
            </a:r>
            <a:br>
              <a:rPr lang="en-IN" sz="2000" dirty="0" smtClean="0"/>
            </a:br>
            <a:r>
              <a:rPr lang="en-IN" sz="2000" dirty="0" smtClean="0"/>
              <a:t>4. </a:t>
            </a:r>
            <a:r>
              <a:rPr lang="en-IN" sz="2000" dirty="0" err="1" smtClean="0"/>
              <a:t>Maximim</a:t>
            </a:r>
            <a:r>
              <a:rPr lang="en-IN" sz="2000" dirty="0" smtClean="0"/>
              <a:t> </a:t>
            </a:r>
            <a:r>
              <a:rPr lang="en-IN" sz="2000" dirty="0" err="1"/>
              <a:t>Insurance_Validity</a:t>
            </a:r>
            <a:r>
              <a:rPr lang="en-IN" sz="2000" dirty="0"/>
              <a:t> is Comprehensive which is 2055.</a:t>
            </a:r>
            <a:br>
              <a:rPr lang="en-IN" sz="2000" dirty="0"/>
            </a:br>
            <a:r>
              <a:rPr lang="en-IN" sz="2000" dirty="0" smtClean="0"/>
              <a:t>5. </a:t>
            </a:r>
            <a:r>
              <a:rPr lang="en-IN" sz="2000" dirty="0"/>
              <a:t>No such relationship between </a:t>
            </a:r>
            <a:r>
              <a:rPr lang="en-IN" sz="2000" dirty="0" err="1"/>
              <a:t>Insurance_Validity</a:t>
            </a:r>
            <a:r>
              <a:rPr lang="en-IN" sz="2000" dirty="0"/>
              <a:t> and </a:t>
            </a:r>
            <a:r>
              <a:rPr lang="en-IN" sz="2000" dirty="0" err="1"/>
              <a:t>corrosponding</a:t>
            </a:r>
            <a:r>
              <a:rPr lang="en-IN" sz="2000" dirty="0"/>
              <a:t> price.</a:t>
            </a:r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4" y="1016840"/>
            <a:ext cx="5507798" cy="274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03" y="1016840"/>
            <a:ext cx="5655234" cy="2782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6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40" y="355980"/>
            <a:ext cx="61912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88" y="3414833"/>
            <a:ext cx="6191250" cy="296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Maximum </a:t>
            </a:r>
            <a:r>
              <a:rPr lang="en-IN" sz="2000" dirty="0"/>
              <a:t>medianamnt_loans30 that is Median of amounts of loan taken by the user in last 30 days is 0.0.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for medianamnt_loans30 equal to 1.5, 2.0, 3.0 </a:t>
            </a:r>
          </a:p>
          <a:p>
            <a:r>
              <a:rPr lang="en-IN" sz="2000" dirty="0" smtClean="0"/>
              <a:t>Maximum </a:t>
            </a:r>
            <a:r>
              <a:rPr lang="en-IN" sz="2000" dirty="0"/>
              <a:t>medianamnt_loans90 that is Median of amounts of loan taken by the user in last 90 days is 0.0.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for medianamnt_loans90 equal to 1.5, 2.0, </a:t>
            </a:r>
            <a:r>
              <a:rPr lang="en-IN" sz="2000" dirty="0" smtClean="0"/>
              <a:t>3.0</a:t>
            </a:r>
          </a:p>
          <a:p>
            <a:r>
              <a:rPr lang="en-IN" sz="2000" dirty="0" smtClean="0"/>
              <a:t>Amount </a:t>
            </a:r>
            <a:r>
              <a:rPr lang="en-IN" sz="2000" dirty="0"/>
              <a:t>of last recharge of main account is maximum for 770, 1539.</a:t>
            </a:r>
          </a:p>
          <a:p>
            <a:r>
              <a:rPr lang="en-IN" sz="2000" dirty="0" smtClean="0"/>
              <a:t>Max </a:t>
            </a:r>
            <a:r>
              <a:rPr lang="en-IN" sz="2000" dirty="0"/>
              <a:t>defaulter are from </a:t>
            </a:r>
            <a:r>
              <a:rPr lang="en-IN" sz="2000" dirty="0" err="1"/>
              <a:t>last_rech_amt_ma</a:t>
            </a:r>
            <a:r>
              <a:rPr lang="en-IN" sz="2000" dirty="0"/>
              <a:t>=0.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4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3" y="189897"/>
            <a:ext cx="5308040" cy="335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84" y="2988971"/>
            <a:ext cx="5651075" cy="316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2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14411"/>
            <a:ext cx="9613861" cy="3321778"/>
          </a:xfrm>
        </p:spPr>
        <p:txBody>
          <a:bodyPr>
            <a:normAutofit/>
          </a:bodyPr>
          <a:lstStyle/>
          <a:p>
            <a:r>
              <a:rPr lang="en-IN" sz="2000" dirty="0"/>
              <a:t>1. Around 85% car is 5 seater.</a:t>
            </a:r>
          </a:p>
          <a:p>
            <a:r>
              <a:rPr lang="en-IN" sz="2000" dirty="0"/>
              <a:t>2. Very few cars are 9 or 10 seater.</a:t>
            </a:r>
          </a:p>
          <a:p>
            <a:r>
              <a:rPr lang="en-IN" sz="2000" dirty="0"/>
              <a:t>3. Among all 7 cars are 2 seater and they are very high in price.</a:t>
            </a:r>
          </a:p>
          <a:p>
            <a:r>
              <a:rPr lang="en-IN" sz="2000" dirty="0"/>
              <a:t>4. Price is very less for 9 and 10 seated </a:t>
            </a:r>
            <a:r>
              <a:rPr lang="en-IN" sz="2000" dirty="0" smtClean="0"/>
              <a:t>car</a:t>
            </a:r>
          </a:p>
          <a:p>
            <a:r>
              <a:rPr lang="en-IN" sz="2000" dirty="0" smtClean="0"/>
              <a:t>5. </a:t>
            </a:r>
            <a:r>
              <a:rPr lang="en-IN" sz="2000" dirty="0"/>
              <a:t>No of cylinder of maximum car is 4 followed by 3,</a:t>
            </a:r>
          </a:p>
          <a:p>
            <a:r>
              <a:rPr lang="en-IN" sz="2000" dirty="0" smtClean="0"/>
              <a:t>6. </a:t>
            </a:r>
            <a:r>
              <a:rPr lang="en-IN" sz="2000" dirty="0"/>
              <a:t>Car price is high for 8 and 10 cylinder.</a:t>
            </a:r>
          </a:p>
          <a:p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observations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1. </a:t>
            </a:r>
            <a:r>
              <a:rPr lang="en-IN" dirty="0" err="1"/>
              <a:t>Maximim</a:t>
            </a:r>
            <a:r>
              <a:rPr lang="en-IN" dirty="0"/>
              <a:t> </a:t>
            </a:r>
            <a:r>
              <a:rPr lang="en-IN" dirty="0" err="1"/>
              <a:t>Turbo_charger</a:t>
            </a:r>
            <a:r>
              <a:rPr lang="en-IN" dirty="0"/>
              <a:t> type is No.</a:t>
            </a:r>
          </a:p>
          <a:p>
            <a:r>
              <a:rPr lang="en-IN" dirty="0"/>
              <a:t>2. Only 2 are Twin type and their price is high.</a:t>
            </a:r>
          </a:p>
          <a:p>
            <a:r>
              <a:rPr lang="en-IN" dirty="0"/>
              <a:t>3. Maximum </a:t>
            </a:r>
            <a:r>
              <a:rPr lang="en-IN" dirty="0" err="1"/>
              <a:t>Front_Brake_Type</a:t>
            </a:r>
            <a:r>
              <a:rPr lang="en-IN" dirty="0"/>
              <a:t> is Disc and Ventilated Disc.</a:t>
            </a:r>
          </a:p>
          <a:p>
            <a:r>
              <a:rPr lang="en-IN" dirty="0"/>
              <a:t>4. Minimum type is Dual Circuit with ABS, ABS with BAS, Vacuum assisted hydraulic dual circuit w, Single Piston Sliding </a:t>
            </a:r>
            <a:r>
              <a:rPr lang="en-IN" dirty="0" err="1"/>
              <a:t>Caliper</a:t>
            </a:r>
            <a:r>
              <a:rPr lang="en-IN" dirty="0"/>
              <a:t>, Vented Disc.</a:t>
            </a:r>
          </a:p>
          <a:p>
            <a:r>
              <a:rPr lang="en-IN" dirty="0"/>
              <a:t>5. The car price is high if </a:t>
            </a:r>
            <a:r>
              <a:rPr lang="en-IN" dirty="0" err="1"/>
              <a:t>Front_Brake_Type</a:t>
            </a:r>
            <a:r>
              <a:rPr lang="en-IN" dirty="0"/>
              <a:t> is Six piston </a:t>
            </a:r>
            <a:r>
              <a:rPr lang="en-IN" dirty="0" err="1"/>
              <a:t>claipers</a:t>
            </a:r>
            <a:r>
              <a:rPr lang="en-IN" dirty="0"/>
              <a:t>.</a:t>
            </a:r>
          </a:p>
          <a:p>
            <a:r>
              <a:rPr lang="en-IN" dirty="0"/>
              <a:t>6. Maximum car are Power </a:t>
            </a:r>
            <a:r>
              <a:rPr lang="en-IN" dirty="0" err="1"/>
              <a:t>Steering_Type</a:t>
            </a:r>
            <a:r>
              <a:rPr lang="en-IN" dirty="0"/>
              <a:t> and it's price is also high compare to other steering types.</a:t>
            </a:r>
          </a:p>
          <a:p>
            <a:r>
              <a:rPr lang="en-IN" dirty="0"/>
              <a:t>7. Hydraulic </a:t>
            </a:r>
            <a:r>
              <a:rPr lang="en-IN" dirty="0" err="1"/>
              <a:t>Steering_Type</a:t>
            </a:r>
            <a:r>
              <a:rPr lang="en-IN" dirty="0"/>
              <a:t> is most rare.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1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8. The car price is low if the </a:t>
            </a:r>
            <a:r>
              <a:rPr lang="en-IN" dirty="0" err="1"/>
              <a:t>Steering_Type</a:t>
            </a:r>
            <a:r>
              <a:rPr lang="en-IN" dirty="0"/>
              <a:t> is Hydraulic or Manual.</a:t>
            </a:r>
          </a:p>
          <a:p>
            <a:r>
              <a:rPr lang="en-IN" dirty="0"/>
              <a:t>9. Maximum tyre is </a:t>
            </a:r>
            <a:r>
              <a:rPr lang="en-IN" dirty="0" err="1"/>
              <a:t>Tubeless_Radial</a:t>
            </a:r>
            <a:r>
              <a:rPr lang="en-IN" dirty="0"/>
              <a:t> and it's price is low.</a:t>
            </a:r>
          </a:p>
          <a:p>
            <a:r>
              <a:rPr lang="en-IN" dirty="0"/>
              <a:t>10. Tubeless_ </a:t>
            </a:r>
            <a:r>
              <a:rPr lang="en-IN" dirty="0" err="1"/>
              <a:t>Runflat</a:t>
            </a:r>
            <a:r>
              <a:rPr lang="en-IN" dirty="0"/>
              <a:t> is the most rare type and it is the cosier tyre compare to other types.</a:t>
            </a:r>
          </a:p>
          <a:p>
            <a:r>
              <a:rPr lang="en-IN" dirty="0"/>
              <a:t>11. For maximum case, car age is 5 followed by 4.</a:t>
            </a:r>
          </a:p>
          <a:p>
            <a:r>
              <a:rPr lang="en-IN" dirty="0"/>
              <a:t>12. Car price is high for 1 and 2 year old car.</a:t>
            </a:r>
          </a:p>
          <a:p>
            <a:r>
              <a:rPr lang="en-IN" dirty="0"/>
              <a:t>13. The car price is very low if the age of the car is above 12 years.</a:t>
            </a:r>
          </a:p>
          <a:p>
            <a:r>
              <a:rPr lang="en-IN" dirty="0"/>
              <a:t>14. Maximum </a:t>
            </a:r>
            <a:r>
              <a:rPr lang="en-IN" dirty="0" err="1"/>
              <a:t>milage</a:t>
            </a:r>
            <a:r>
              <a:rPr lang="en-IN" dirty="0"/>
              <a:t> is around 20 (range is 10 to 30)</a:t>
            </a:r>
          </a:p>
          <a:p>
            <a:r>
              <a:rPr lang="en-IN" dirty="0"/>
              <a:t>15. Most of the cases the price is high if the torque is high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4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562896"/>
            <a:ext cx="3876256" cy="3373292"/>
          </a:xfrm>
        </p:spPr>
        <p:txBody>
          <a:bodyPr anchor="t">
            <a:normAutofit/>
          </a:bodyPr>
          <a:lstStyle/>
          <a:p>
            <a:r>
              <a:rPr lang="en-IN" sz="2000" dirty="0" smtClean="0"/>
              <a:t>1. </a:t>
            </a:r>
            <a:r>
              <a:rPr lang="en-IN" sz="2000" dirty="0" err="1" smtClean="0"/>
              <a:t>Brand_Name</a:t>
            </a:r>
            <a:r>
              <a:rPr lang="en-IN" sz="2000" dirty="0" smtClean="0"/>
              <a:t> </a:t>
            </a:r>
            <a:r>
              <a:rPr lang="en-IN" sz="2000" dirty="0"/>
              <a:t>and </a:t>
            </a:r>
            <a:r>
              <a:rPr lang="en-IN" sz="2000" dirty="0" err="1"/>
              <a:t>Model_Name</a:t>
            </a:r>
            <a:r>
              <a:rPr lang="en-IN" sz="2000" dirty="0"/>
              <a:t> is very less correlated with target variable.</a:t>
            </a:r>
          </a:p>
          <a:p>
            <a:r>
              <a:rPr lang="en-IN" sz="2000" dirty="0"/>
              <a:t>2. Maximum correlation observe in Width and </a:t>
            </a:r>
            <a:r>
              <a:rPr lang="en-IN" sz="2000" dirty="0" err="1"/>
              <a:t>Engine_displacement</a:t>
            </a:r>
            <a:r>
              <a:rPr lang="en-IN" sz="2000" dirty="0"/>
              <a:t> followed by torque &amp; length.</a:t>
            </a:r>
          </a:p>
          <a:p>
            <a:r>
              <a:rPr lang="en-IN" sz="2000" dirty="0"/>
              <a:t>3. Most of features are moderately &amp; poorly correlated with each other.</a:t>
            </a:r>
            <a:endParaRPr lang="en-IN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09" y="2658867"/>
            <a:ext cx="6191250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4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37138"/>
            <a:ext cx="8144134" cy="1569641"/>
          </a:xfrm>
        </p:spPr>
        <p:txBody>
          <a:bodyPr/>
          <a:lstStyle/>
          <a:p>
            <a:pPr algn="ctr"/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9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Algorithm </a:t>
            </a:r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sz="20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/>
            <a:r>
              <a:rPr lang="en-IN" sz="2000" dirty="0"/>
              <a:t>Linear Regression</a:t>
            </a:r>
          </a:p>
          <a:p>
            <a:pPr lvl="0"/>
            <a:r>
              <a:rPr lang="en-IN" sz="2000" dirty="0" err="1"/>
              <a:t>DecisionTree</a:t>
            </a:r>
            <a:r>
              <a:rPr lang="en-IN" sz="2000" dirty="0"/>
              <a:t> </a:t>
            </a:r>
            <a:r>
              <a:rPr lang="en-IN" sz="2000" dirty="0" err="1"/>
              <a:t>Regressor</a:t>
            </a:r>
            <a:endParaRPr lang="en-IN" sz="2000" dirty="0"/>
          </a:p>
          <a:p>
            <a:pPr lvl="0"/>
            <a:r>
              <a:rPr lang="en-IN" sz="2000" dirty="0" err="1"/>
              <a:t>KNeighbors</a:t>
            </a:r>
            <a:r>
              <a:rPr lang="en-IN" sz="2000" dirty="0"/>
              <a:t> </a:t>
            </a:r>
            <a:r>
              <a:rPr lang="en-IN" sz="2000" dirty="0" err="1"/>
              <a:t>Regressor</a:t>
            </a:r>
            <a:endParaRPr lang="en-IN" sz="2000" dirty="0"/>
          </a:p>
          <a:p>
            <a:pPr lvl="0"/>
            <a:r>
              <a:rPr lang="en-IN" sz="2000" dirty="0" err="1"/>
              <a:t>GradientBoosting</a:t>
            </a:r>
            <a:r>
              <a:rPr lang="en-IN" sz="2000" dirty="0"/>
              <a:t> </a:t>
            </a:r>
            <a:r>
              <a:rPr lang="en-IN" sz="2000" dirty="0" err="1"/>
              <a:t>Regressor</a:t>
            </a:r>
            <a:endParaRPr lang="en-IN" sz="2000" dirty="0"/>
          </a:p>
          <a:p>
            <a:pPr lvl="0"/>
            <a:r>
              <a:rPr lang="en-IN" sz="2000" dirty="0" err="1"/>
              <a:t>RandomForest</a:t>
            </a:r>
            <a:r>
              <a:rPr lang="en-IN" sz="2000" dirty="0"/>
              <a:t> </a:t>
            </a:r>
            <a:r>
              <a:rPr lang="en-IN" sz="2000" dirty="0" err="1"/>
              <a:t>Regressor</a:t>
            </a:r>
            <a:endParaRPr lang="en-IN" sz="2000" dirty="0"/>
          </a:p>
          <a:p>
            <a:pPr lvl="0"/>
            <a:r>
              <a:rPr lang="en-IN" sz="2000" dirty="0"/>
              <a:t>Support Vector Regression </a:t>
            </a:r>
          </a:p>
          <a:p>
            <a:pPr lvl="0"/>
            <a:r>
              <a:rPr lang="en-IN" sz="2000" dirty="0" err="1"/>
              <a:t>AdaBoost</a:t>
            </a:r>
            <a:r>
              <a:rPr lang="en-IN" sz="2000" dirty="0"/>
              <a:t> </a:t>
            </a:r>
            <a:r>
              <a:rPr lang="en-IN" sz="2000" dirty="0" err="1"/>
              <a:t>Regressor</a:t>
            </a:r>
            <a:endParaRPr lang="en-IN" sz="2000" dirty="0"/>
          </a:p>
          <a:p>
            <a:pPr marL="0" lv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36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64108"/>
            <a:ext cx="9613861" cy="10162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</a:t>
            </a:r>
            <a:r>
              <a:rPr lang="en-US" dirty="0" smtClean="0"/>
              <a:t>Micro Credit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4" y="2446986"/>
            <a:ext cx="4971245" cy="28204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Used car sales are rising across the globe as a result of rising new automobile prices and consumers' inability to afford </a:t>
            </a:r>
            <a:r>
              <a:rPr lang="en-US" dirty="0" err="1"/>
              <a:t>them.The</a:t>
            </a:r>
            <a:r>
              <a:rPr lang="en-US" dirty="0"/>
              <a:t> current system involves a procedure where a vendor chooses a price at random and the buyer is unaware of the car and its current market </a:t>
            </a:r>
            <a:r>
              <a:rPr lang="en-US" dirty="0" err="1"/>
              <a:t>value.In</a:t>
            </a:r>
            <a:r>
              <a:rPr lang="en-US" dirty="0"/>
              <a:t> actuality, the seller is also ignorant of the car's current value or the appropriate selling price.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ars price prediction through linear regression with PyTorch | by Sergio  Alve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5" y="2446986"/>
            <a:ext cx="5794465" cy="325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Standard Scaling of Data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Splitting Training Data Using </a:t>
            </a:r>
            <a:r>
              <a:rPr lang="en-US" sz="2200" dirty="0" err="1"/>
              <a:t>test_train_split</a:t>
            </a:r>
            <a:endParaRPr lang="en-US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Finding Best Random state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Training ML Model on Different </a:t>
            </a:r>
            <a:r>
              <a:rPr lang="en-US" sz="2200" dirty="0" smtClean="0"/>
              <a:t>Algorithms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Hyper Parameter </a:t>
            </a:r>
            <a:r>
              <a:rPr lang="en-IN" sz="2200" dirty="0" smtClean="0"/>
              <a:t>Tuning of every model</a:t>
            </a:r>
            <a:endParaRPr lang="en-US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 smtClean="0"/>
              <a:t>Apply 5 </a:t>
            </a:r>
            <a:r>
              <a:rPr lang="en-IN" sz="2200" dirty="0"/>
              <a:t>Fold Cross Validation </a:t>
            </a:r>
            <a:r>
              <a:rPr lang="en-IN" sz="2200" dirty="0" smtClean="0"/>
              <a:t>with every different </a:t>
            </a:r>
            <a:r>
              <a:rPr lang="en-IN" sz="2200" dirty="0"/>
              <a:t>Model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Selection of Best Model Based on Evaluation </a:t>
            </a:r>
            <a:r>
              <a:rPr lang="en-IN" sz="2200" dirty="0" smtClean="0"/>
              <a:t>Criteria</a:t>
            </a:r>
            <a:endParaRPr lang="en-IN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Saving final </a:t>
            </a:r>
            <a:r>
              <a:rPr lang="en-IN" sz="2200" dirty="0" smtClean="0"/>
              <a:t>Model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Find best contributed feature among all of the features.</a:t>
            </a:r>
            <a:endParaRPr lang="en-IN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Predicating Test Dataset using Final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1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and Conclusions of the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As car model get old eventually its price reduces with time.</a:t>
            </a:r>
          </a:p>
          <a:p>
            <a:pPr lvl="0"/>
            <a:r>
              <a:rPr lang="en-IN" dirty="0"/>
              <a:t>In terms of Avg. Price as number of cylinders increases the average price increases.</a:t>
            </a:r>
          </a:p>
          <a:p>
            <a:pPr lvl="0"/>
            <a:r>
              <a:rPr lang="en-IN" dirty="0"/>
              <a:t>Electric cars are a very tiny market and also relatively expensive when compared to gasoline-powered vehicles.</a:t>
            </a:r>
          </a:p>
          <a:p>
            <a:pPr lvl="0"/>
            <a:r>
              <a:rPr lang="en-IN" dirty="0"/>
              <a:t>More than 50 % of car users prefer Power steering compares to others.</a:t>
            </a:r>
          </a:p>
          <a:p>
            <a:pPr lvl="0"/>
            <a:r>
              <a:rPr lang="en-IN" dirty="0"/>
              <a:t>Most cars with manual steering are at least ten years old.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2305318"/>
            <a:ext cx="5988677" cy="20734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dirty="0"/>
              <a:t>Here </a:t>
            </a:r>
            <a:r>
              <a:rPr lang="en-IN" sz="2000" dirty="0"/>
              <a:t>Gradient Boosting </a:t>
            </a:r>
            <a:r>
              <a:rPr lang="en-IN" sz="2000" dirty="0" err="1"/>
              <a:t>Regressor</a:t>
            </a:r>
            <a:r>
              <a:rPr lang="en-IN" sz="2000" dirty="0"/>
              <a:t> </a:t>
            </a:r>
            <a:r>
              <a:rPr lang="en-IN" sz="2000" dirty="0" smtClean="0"/>
              <a:t>giving </a:t>
            </a:r>
            <a:r>
              <a:rPr lang="en-IN" sz="2000" dirty="0"/>
              <a:t>maximum </a:t>
            </a:r>
            <a:r>
              <a:rPr lang="en-IN" sz="2000" dirty="0" smtClean="0"/>
              <a:t>R2 Score</a:t>
            </a:r>
            <a:r>
              <a:rPr lang="en-IN" sz="2000" dirty="0"/>
              <a:t>, minimum RMSE Value, Maximum CV Score and minimum Standard Deviation. So </a:t>
            </a:r>
            <a:r>
              <a:rPr lang="en-IN" sz="2000" dirty="0"/>
              <a:t>Gradient Boosting </a:t>
            </a:r>
            <a:r>
              <a:rPr lang="en-IN" sz="2000" dirty="0" err="1"/>
              <a:t>Regressor</a:t>
            </a:r>
            <a:r>
              <a:rPr lang="en-IN" sz="2000" dirty="0"/>
              <a:t> is </a:t>
            </a:r>
            <a:r>
              <a:rPr lang="en-IN" sz="2000" dirty="0"/>
              <a:t>selected as best model</a:t>
            </a:r>
            <a:r>
              <a:rPr lang="en-IN" sz="2000" dirty="0" smtClean="0"/>
              <a:t>. Here we can see the actual Vs Predicted data of this used car details dataset. </a:t>
            </a:r>
          </a:p>
          <a:p>
            <a:pPr marL="0" indent="0" algn="just">
              <a:buNone/>
            </a:pPr>
            <a:r>
              <a:rPr lang="en-US" sz="2000" dirty="0" smtClean="0"/>
              <a:t>Final score is shown in the below picture.</a:t>
            </a:r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95" y="2305318"/>
            <a:ext cx="5144373" cy="337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6" y="4496537"/>
            <a:ext cx="6181725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4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the important feature: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0321" y="2936383"/>
            <a:ext cx="4612895" cy="2202287"/>
          </a:xfrm>
        </p:spPr>
        <p:txBody>
          <a:bodyPr>
            <a:normAutofit/>
          </a:bodyPr>
          <a:lstStyle/>
          <a:p>
            <a:r>
              <a:rPr lang="en-IN" dirty="0"/>
              <a:t>1. Wheel base, width are the most important feature for predicting price.</a:t>
            </a:r>
          </a:p>
          <a:p>
            <a:r>
              <a:rPr lang="en-IN" dirty="0"/>
              <a:t>2. Interestingly Brand name, model name, steering type is the less importance feature.</a:t>
            </a:r>
          </a:p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336873"/>
            <a:ext cx="6181725" cy="372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3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40158"/>
            <a:ext cx="9613861" cy="8940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Limitations of this work and Scope for 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62895"/>
            <a:ext cx="9613861" cy="3373293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R2 score can increase with hyper parameter tuning with several different parameter. As it takes a lot of time, I am not able to use lot of parameters here for tuning. </a:t>
            </a:r>
          </a:p>
          <a:p>
            <a:pPr lvl="0"/>
            <a:r>
              <a:rPr lang="en-IN" sz="2000" dirty="0"/>
              <a:t>We can scrape more information from many internet marketplaces like </a:t>
            </a:r>
            <a:r>
              <a:rPr lang="en-IN" sz="2000" dirty="0" err="1"/>
              <a:t>olx</a:t>
            </a:r>
            <a:r>
              <a:rPr lang="en-IN" sz="2000" dirty="0"/>
              <a:t> and car24. Clearly, more information leads to more accurate forecasting.</a:t>
            </a:r>
          </a:p>
          <a:p>
            <a:r>
              <a:rPr lang="en-IN" sz="2000" dirty="0"/>
              <a:t>Data needs to be much precise and detailed for much better score.</a:t>
            </a:r>
          </a:p>
          <a:p>
            <a:pPr lvl="0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50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82" y="1300766"/>
            <a:ext cx="7365686" cy="41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908147"/>
          </a:xfrm>
        </p:spPr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2472744"/>
            <a:ext cx="9890975" cy="382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With the </a:t>
            </a:r>
            <a:r>
              <a:rPr lang="en-US" sz="2000" dirty="0" err="1"/>
              <a:t>covid</a:t>
            </a:r>
            <a:r>
              <a:rPr lang="en-US" sz="2000" dirty="0"/>
              <a:t> 19 impact in the market, we have seen lot of changes in the car market. Now some </a:t>
            </a:r>
            <a:r>
              <a:rPr lang="en-US" sz="2000" dirty="0" smtClean="0"/>
              <a:t>cars </a:t>
            </a:r>
            <a:r>
              <a:rPr lang="en-US" sz="2000" dirty="0"/>
              <a:t>are in demand hence making them costly and some are not in demand hence cheaper. One </a:t>
            </a:r>
            <a:r>
              <a:rPr lang="en-US" sz="2000" dirty="0" smtClean="0"/>
              <a:t>of </a:t>
            </a:r>
            <a:r>
              <a:rPr lang="en-US" sz="2000" dirty="0"/>
              <a:t>our clients works with small traders, who sell used cars. With the change in market due to </a:t>
            </a:r>
            <a:r>
              <a:rPr lang="en-US" sz="2000" dirty="0" err="1"/>
              <a:t>covid</a:t>
            </a:r>
            <a:r>
              <a:rPr lang="en-US" sz="2000" dirty="0"/>
              <a:t> </a:t>
            </a:r>
            <a:r>
              <a:rPr lang="en-US" sz="2000" dirty="0" smtClean="0"/>
              <a:t>19 </a:t>
            </a:r>
            <a:r>
              <a:rPr lang="en-US" sz="2000" dirty="0"/>
              <a:t>impact, our client is facing problems with their previous car price valuation machine learning </a:t>
            </a:r>
            <a:r>
              <a:rPr lang="en-US" sz="2000" dirty="0" smtClean="0"/>
              <a:t>models</a:t>
            </a:r>
            <a:r>
              <a:rPr lang="en-US" sz="2000" dirty="0"/>
              <a:t>. So, they are looking for new machine learning models from new data. We have to make </a:t>
            </a:r>
            <a:r>
              <a:rPr lang="en-US" sz="2000" dirty="0" smtClean="0"/>
              <a:t>car </a:t>
            </a:r>
            <a:r>
              <a:rPr lang="en-US" sz="2000" dirty="0"/>
              <a:t>price valuation model. This project contains two </a:t>
            </a:r>
            <a:r>
              <a:rPr lang="en-US" sz="2000" dirty="0" smtClean="0"/>
              <a:t>phase: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Data Collection Phase: In this section </a:t>
            </a:r>
            <a:r>
              <a:rPr lang="en-US" sz="2000" dirty="0" smtClean="0"/>
              <a:t>we </a:t>
            </a:r>
            <a:r>
              <a:rPr lang="en-US" sz="2000" dirty="0"/>
              <a:t>need to scrape the data of used cars from websites (</a:t>
            </a:r>
            <a:r>
              <a:rPr lang="en-US" sz="2000" dirty="0" err="1"/>
              <a:t>Olx</a:t>
            </a:r>
            <a:r>
              <a:rPr lang="en-US" sz="2000" dirty="0"/>
              <a:t>, </a:t>
            </a:r>
            <a:r>
              <a:rPr lang="en-US" sz="2000" dirty="0" err="1"/>
              <a:t>cardekho</a:t>
            </a:r>
            <a:r>
              <a:rPr lang="en-US" sz="2000" dirty="0"/>
              <a:t>, Cars24 </a:t>
            </a:r>
            <a:r>
              <a:rPr lang="en-US" sz="2000" dirty="0" smtClean="0"/>
              <a:t>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Model Building </a:t>
            </a:r>
            <a:r>
              <a:rPr lang="en-US" sz="2000" dirty="0" smtClean="0"/>
              <a:t>Phase:</a:t>
            </a:r>
            <a:r>
              <a:rPr lang="en-US" sz="2000" dirty="0"/>
              <a:t> </a:t>
            </a:r>
            <a:r>
              <a:rPr lang="en-US" sz="2000" dirty="0"/>
              <a:t>After collecting the data, </a:t>
            </a:r>
            <a:r>
              <a:rPr lang="en-US" sz="2000" dirty="0" smtClean="0"/>
              <a:t>need </a:t>
            </a:r>
            <a:r>
              <a:rPr lang="en-US" sz="2000" dirty="0"/>
              <a:t>to build a machine learning model. </a:t>
            </a:r>
          </a:p>
        </p:txBody>
      </p:sp>
    </p:spTree>
    <p:extLst>
      <p:ext uri="{BB962C8B-B14F-4D97-AF65-F5344CB8AC3E}">
        <p14:creationId xmlns:p14="http://schemas.microsoft.com/office/powerpoint/2010/main" val="25099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753228"/>
            <a:ext cx="9839459" cy="1080938"/>
          </a:xfrm>
        </p:spPr>
        <p:txBody>
          <a:bodyPr/>
          <a:lstStyle/>
          <a:p>
            <a:pPr algn="ctr"/>
            <a:r>
              <a:rPr lang="en-IN" dirty="0"/>
              <a:t>Data Sources and their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53047"/>
            <a:ext cx="9379782" cy="3283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1. This dataset contain 5467 rows and 25 columns.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2. Our target feature is </a:t>
            </a:r>
            <a:r>
              <a:rPr lang="en-US" sz="2000" dirty="0" err="1"/>
              <a:t>Price_Rs</a:t>
            </a:r>
            <a:r>
              <a:rPr lang="en-US" sz="20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3. Most of the features are categorical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55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753228"/>
            <a:ext cx="9122205" cy="1080938"/>
          </a:xfrm>
        </p:spPr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88653"/>
            <a:ext cx="9613861" cy="3347535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1. Null value is </a:t>
            </a:r>
            <a:r>
              <a:rPr lang="en-US" b="1" dirty="0" smtClean="0"/>
              <a:t>present, need to </a:t>
            </a:r>
            <a:r>
              <a:rPr lang="en-US" b="1" dirty="0"/>
              <a:t>impute this (All of the Categorical variable can be </a:t>
            </a:r>
            <a:r>
              <a:rPr lang="en-US" b="1" dirty="0" err="1"/>
              <a:t>imputate</a:t>
            </a:r>
            <a:r>
              <a:rPr lang="en-US" b="1" dirty="0"/>
              <a:t> with </a:t>
            </a:r>
            <a:r>
              <a:rPr lang="en-US" b="1" dirty="0" smtClean="0"/>
              <a:t>mode. All </a:t>
            </a:r>
            <a:r>
              <a:rPr lang="en-US" b="1" dirty="0"/>
              <a:t>of the Numerical value can be </a:t>
            </a:r>
            <a:r>
              <a:rPr lang="en-US" b="1" dirty="0" err="1"/>
              <a:t>imputate</a:t>
            </a:r>
            <a:r>
              <a:rPr lang="en-US" b="1" dirty="0"/>
              <a:t> with Mean and Median. We can decide imputation method based on boxplot &amp; </a:t>
            </a:r>
            <a:r>
              <a:rPr lang="en-US" b="1" dirty="0" err="1"/>
              <a:t>Distplot</a:t>
            </a:r>
            <a:r>
              <a:rPr lang="en-US" b="1" dirty="0" smtClean="0"/>
              <a:t>.)</a:t>
            </a: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2. Seems outliers are present as there is a difference between 75% and max of some features.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3. Minimum </a:t>
            </a:r>
            <a:r>
              <a:rPr lang="en-US" b="1" dirty="0" err="1"/>
              <a:t>Engine_displacement</a:t>
            </a:r>
            <a:r>
              <a:rPr lang="en-US" b="1" dirty="0"/>
              <a:t> is 0. Seems it is a error,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4. Minimum </a:t>
            </a:r>
            <a:r>
              <a:rPr lang="en-US" b="1" dirty="0" err="1"/>
              <a:t>Length_mm</a:t>
            </a:r>
            <a:r>
              <a:rPr lang="en-US" b="1" dirty="0"/>
              <a:t> is 4 where </a:t>
            </a:r>
            <a:r>
              <a:rPr lang="en-US" b="1" dirty="0" err="1"/>
              <a:t>maximim</a:t>
            </a:r>
            <a:r>
              <a:rPr lang="en-US" b="1" dirty="0"/>
              <a:t> 5453.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5. Minimum </a:t>
            </a:r>
            <a:r>
              <a:rPr lang="en-US" b="1" dirty="0" err="1"/>
              <a:t>Car_age</a:t>
            </a:r>
            <a:r>
              <a:rPr lang="en-US" b="1" dirty="0"/>
              <a:t> is 0 where maximum is 20 years.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6. Maximum Color of car is White.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7. In maximum cases </a:t>
            </a:r>
            <a:r>
              <a:rPr lang="en-US" b="1" dirty="0" err="1"/>
              <a:t>Max_Torque</a:t>
            </a:r>
            <a:r>
              <a:rPr lang="en-US" b="1" dirty="0"/>
              <a:t> of car is 200Nm@1750rpm.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8. In maximum cases </a:t>
            </a:r>
            <a:r>
              <a:rPr lang="en-US" b="1" dirty="0" err="1"/>
              <a:t>Engine_Type</a:t>
            </a:r>
            <a:r>
              <a:rPr lang="en-US" b="1" dirty="0"/>
              <a:t> is In-Line Engine</a:t>
            </a: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Let’s start the observation exploration of feature analysis.  </a:t>
            </a:r>
          </a:p>
        </p:txBody>
      </p:sp>
    </p:spTree>
    <p:extLst>
      <p:ext uri="{BB962C8B-B14F-4D97-AF65-F5344CB8AC3E}">
        <p14:creationId xmlns:p14="http://schemas.microsoft.com/office/powerpoint/2010/main" val="865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Check the </a:t>
            </a:r>
            <a:r>
              <a:rPr lang="en-US" sz="2200" dirty="0"/>
              <a:t>presence of duplicate or any data error.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Missing values present in data </a:t>
            </a:r>
            <a:r>
              <a:rPr lang="en-US" sz="2200" dirty="0" smtClean="0"/>
              <a:t>set.</a:t>
            </a:r>
            <a:endParaRPr lang="en-US" sz="2200" dirty="0"/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Imputation of missing value with mean, median or mode is performed.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Feature Engineering for extraction of few new features out of existing features.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Feature selection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Label Encoding of Categorical features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Splitting of dataset into input &amp; target feature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Standard Scaling of </a:t>
            </a:r>
            <a:r>
              <a:rPr lang="en-US" sz="2200" dirty="0" smtClean="0"/>
              <a:t>data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Finding Final model with respect to best Accuracy Score, CV Score.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Different feature’s data Distribution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800" b="1" dirty="0"/>
              <a:t>Observations:</a:t>
            </a:r>
            <a:endParaRPr lang="en-IN" sz="2800" dirty="0"/>
          </a:p>
          <a:p>
            <a:endParaRPr lang="en-IN" dirty="0"/>
          </a:p>
          <a:p>
            <a:r>
              <a:rPr lang="en-IN" sz="1800" dirty="0" smtClean="0"/>
              <a:t>1.Maximum </a:t>
            </a:r>
            <a:r>
              <a:rPr lang="en-IN" sz="1800" dirty="0"/>
              <a:t>Fuel type is Petrol which is 57 %.</a:t>
            </a:r>
          </a:p>
          <a:p>
            <a:r>
              <a:rPr lang="en-IN" sz="1800" dirty="0"/>
              <a:t>2. Minimum Fuel type is Electric.</a:t>
            </a:r>
          </a:p>
          <a:p>
            <a:r>
              <a:rPr lang="en-IN" sz="1800" dirty="0"/>
              <a:t>3. Maximum price is for Petrol and LPG car is the least price car.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70" y="2836438"/>
            <a:ext cx="618172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95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153808" cy="411544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1.Maximum </a:t>
            </a:r>
            <a:r>
              <a:rPr lang="en-IN" sz="2400" dirty="0"/>
              <a:t>ownership is First owner around 76%.</a:t>
            </a:r>
          </a:p>
          <a:p>
            <a:r>
              <a:rPr lang="en-IN" sz="2400" dirty="0"/>
              <a:t>2. Minimum is fifth owner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3. </a:t>
            </a:r>
            <a:r>
              <a:rPr lang="en-IN" sz="2400" dirty="0"/>
              <a:t>Car from first owner is high </a:t>
            </a:r>
            <a:r>
              <a:rPr lang="en-IN" sz="2400" dirty="0" smtClean="0"/>
              <a:t>price.</a:t>
            </a:r>
            <a:endParaRPr lang="en-IN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4" y="2244009"/>
            <a:ext cx="61817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19" y="4705618"/>
            <a:ext cx="619125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192</TotalTime>
  <Words>1366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SemiLight</vt:lpstr>
      <vt:lpstr>Mangal</vt:lpstr>
      <vt:lpstr>Trebuchet MS</vt:lpstr>
      <vt:lpstr>Wingdings</vt:lpstr>
      <vt:lpstr>Berlin</vt:lpstr>
      <vt:lpstr>USED CAR PRICE PREDICTION using Machine Learning</vt:lpstr>
      <vt:lpstr>Introduction to Micro Credit </vt:lpstr>
      <vt:lpstr>Problem Statement </vt:lpstr>
      <vt:lpstr>Data Sources and their formats</vt:lpstr>
      <vt:lpstr>Data Pre-processing</vt:lpstr>
      <vt:lpstr>Exploratory Data Analysis</vt:lpstr>
      <vt:lpstr>Project Flow Tasks Perform</vt:lpstr>
      <vt:lpstr>Different feature’s data Distribution</vt:lpstr>
      <vt:lpstr>Observations:</vt:lpstr>
      <vt:lpstr>1. There are two Transmission type, Manual and Automatic. 2. Maximim transmission is Manual. 3. The pricing is high if the Transmission is Automatic 4. Maximim Insurance_Validity is Comprehensive which is 2055. 5. No such relationship between Insurance_Validity and corrosponding price.</vt:lpstr>
      <vt:lpstr>PowerPoint Presentation</vt:lpstr>
      <vt:lpstr>Observations:</vt:lpstr>
      <vt:lpstr>PowerPoint Presentation</vt:lpstr>
      <vt:lpstr>Observations:</vt:lpstr>
      <vt:lpstr>Some more observations:</vt:lpstr>
      <vt:lpstr>Continue…</vt:lpstr>
      <vt:lpstr>Correlation:</vt:lpstr>
      <vt:lpstr>Machine Learning Model Building</vt:lpstr>
      <vt:lpstr>Machine Learning Algorithm Used</vt:lpstr>
      <vt:lpstr>ML Model Building Flow</vt:lpstr>
      <vt:lpstr>Key Findings and Conclusions of the Study</vt:lpstr>
      <vt:lpstr>Conclusion:</vt:lpstr>
      <vt:lpstr>Check the important feature:</vt:lpstr>
      <vt:lpstr>Limitations of this work and Scope for Future Work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Predication &amp; Analysis Project</dc:title>
  <dc:creator>user</dc:creator>
  <cp:lastModifiedBy>user</cp:lastModifiedBy>
  <cp:revision>67</cp:revision>
  <dcterms:created xsi:type="dcterms:W3CDTF">2022-10-22T10:42:16Z</dcterms:created>
  <dcterms:modified xsi:type="dcterms:W3CDTF">2022-11-19T18:07:37Z</dcterms:modified>
</cp:coreProperties>
</file>