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sldIdLst>
    <p:sldId id="256" r:id="rId2"/>
    <p:sldId id="257" r:id="rId3"/>
    <p:sldId id="294" r:id="rId4"/>
    <p:sldId id="259" r:id="rId5"/>
    <p:sldId id="260" r:id="rId6"/>
    <p:sldId id="261" r:id="rId7"/>
    <p:sldId id="301" r:id="rId8"/>
    <p:sldId id="265" r:id="rId9"/>
    <p:sldId id="291" r:id="rId10"/>
    <p:sldId id="299" r:id="rId11"/>
    <p:sldId id="300" r:id="rId12"/>
    <p:sldId id="283" r:id="rId13"/>
    <p:sldId id="284" r:id="rId14"/>
    <p:sldId id="293" r:id="rId15"/>
    <p:sldId id="302" r:id="rId16"/>
    <p:sldId id="2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288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742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5031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278893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38686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82821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74308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883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654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70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15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243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27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427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742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60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359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8366006"/>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9362941" cy="1373070"/>
          </a:xfrm>
        </p:spPr>
        <p:txBody>
          <a:bodyPr>
            <a:normAutofit/>
          </a:bodyPr>
          <a:lstStyle/>
          <a:p>
            <a:pPr algn="ctr"/>
            <a:r>
              <a:rPr lang="en-US" sz="4400" dirty="0"/>
              <a:t>FAKE NEWS CLASSIFICATION </a:t>
            </a:r>
            <a:r>
              <a:rPr lang="en-US" sz="4400" dirty="0" smtClean="0"/>
              <a:t>PROJECT</a:t>
            </a:r>
            <a:endParaRPr lang="en-IN" sz="4400" dirty="0"/>
          </a:p>
        </p:txBody>
      </p:sp>
      <p:sp>
        <p:nvSpPr>
          <p:cNvPr id="3" name="Subtitle 2"/>
          <p:cNvSpPr>
            <a:spLocks noGrp="1"/>
          </p:cNvSpPr>
          <p:nvPr>
            <p:ph type="subTitle" idx="1"/>
          </p:nvPr>
        </p:nvSpPr>
        <p:spPr>
          <a:xfrm>
            <a:off x="680322" y="5357611"/>
            <a:ext cx="8144134" cy="1094704"/>
          </a:xfrm>
        </p:spPr>
        <p:txBody>
          <a:bodyPr/>
          <a:lstStyle/>
          <a:p>
            <a:r>
              <a:rPr lang="en-US" dirty="0" smtClean="0"/>
              <a:t>By- TAMALI SAHA</a:t>
            </a:r>
            <a:endParaRPr lang="en-US" dirty="0"/>
          </a:p>
          <a:p>
            <a:r>
              <a:rPr lang="en-US" dirty="0" smtClean="0"/>
              <a:t>Internship Batch No- 33</a:t>
            </a:r>
            <a:endParaRPr lang="en-IN" dirty="0"/>
          </a:p>
          <a:p>
            <a:endParaRPr lang="en-IN" dirty="0"/>
          </a:p>
        </p:txBody>
      </p:sp>
      <p:pic>
        <p:nvPicPr>
          <p:cNvPr id="4" name="Picture 3">
            <a:extLst>
              <a:ext uri="{FF2B5EF4-FFF2-40B4-BE49-F238E27FC236}">
                <a16:creationId xmlns=""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1309" y="267911"/>
            <a:ext cx="3287530" cy="2126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a:t>
            </a:r>
            <a:r>
              <a:rPr lang="en-US" dirty="0" smtClean="0"/>
              <a:t>News Subject column:</a:t>
            </a:r>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983069" y="3043828"/>
            <a:ext cx="6366992" cy="3165050"/>
          </a:xfrm>
          <a:prstGeom prst="rect">
            <a:avLst/>
          </a:prstGeom>
          <a:noFill/>
          <a:ln>
            <a:noFill/>
          </a:ln>
        </p:spPr>
      </p:pic>
      <p:sp>
        <p:nvSpPr>
          <p:cNvPr id="3" name="Rectangle 2"/>
          <p:cNvSpPr/>
          <p:nvPr/>
        </p:nvSpPr>
        <p:spPr>
          <a:xfrm>
            <a:off x="950780" y="2397497"/>
            <a:ext cx="10034899"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There are total 8 types of subject. Of them , </a:t>
            </a:r>
            <a:r>
              <a:rPr lang="en-US" dirty="0" err="1">
                <a:latin typeface="Times New Roman" panose="02020603050405020304" pitchFamily="18" charset="0"/>
                <a:ea typeface="Times New Roman" panose="02020603050405020304" pitchFamily="18" charset="0"/>
              </a:rPr>
              <a:t>politicsNews</a:t>
            </a:r>
            <a:r>
              <a:rPr lang="en-US" dirty="0">
                <a:latin typeface="Times New Roman" panose="02020603050405020304" pitchFamily="18" charset="0"/>
                <a:ea typeface="Times New Roman" panose="02020603050405020304" pitchFamily="18" charset="0"/>
              </a:rPr>
              <a:t> type is maximum(25%) and Middle-east is minimum (just 1</a:t>
            </a:r>
            <a:r>
              <a:rPr lang="en-US" dirty="0" smtClean="0">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5983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Word Cloud for </a:t>
            </a:r>
            <a:r>
              <a:rPr lang="en-IN" dirty="0" smtClean="0"/>
              <a:t>Fake and True</a:t>
            </a:r>
            <a:r>
              <a:rPr lang="en-IN" dirty="0" smtClean="0"/>
              <a:t>: </a:t>
            </a:r>
            <a:r>
              <a:rPr lang="en-IN" dirty="0" smtClean="0"/>
              <a:t/>
            </a:r>
            <a:br>
              <a:rPr lang="en-IN" dirty="0" smtClean="0"/>
            </a:br>
            <a:r>
              <a:rPr lang="en-IN" sz="2400" dirty="0" smtClean="0">
                <a:latin typeface="Arial" panose="020B0604020202020204" pitchFamily="34" charset="0"/>
                <a:cs typeface="Arial" panose="020B0604020202020204" pitchFamily="34" charset="0"/>
              </a:rPr>
              <a:t>No such observation is noted from the below images.</a:t>
            </a:r>
            <a:endParaRPr lang="en-IN" sz="24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80323" y="2437327"/>
            <a:ext cx="4991100" cy="3657600"/>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492025" y="2465902"/>
            <a:ext cx="5029200" cy="3629025"/>
          </a:xfrm>
          <a:prstGeom prst="rect">
            <a:avLst/>
          </a:prstGeom>
          <a:noFill/>
          <a:ln>
            <a:noFill/>
          </a:ln>
        </p:spPr>
      </p:pic>
    </p:spTree>
    <p:extLst>
      <p:ext uri="{BB962C8B-B14F-4D97-AF65-F5344CB8AC3E}">
        <p14:creationId xmlns:p14="http://schemas.microsoft.com/office/powerpoint/2010/main" val="303167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a:t>
            </a:r>
            <a:r>
              <a:rPr lang="en-US" dirty="0" smtClean="0"/>
              <a:t>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a:t>
            </a:r>
            <a:r>
              <a:rPr lang="en-IN" sz="2000" b="1" dirty="0" smtClean="0">
                <a:ea typeface="Bahnschrift SemiLight" panose="020B0502040204020203" pitchFamily="34" charset="0"/>
                <a:cs typeface="Mangal" panose="02040503050203030202" pitchFamily="18" charset="0"/>
              </a:rPr>
              <a:t>classification algorithm </a:t>
            </a:r>
            <a:r>
              <a:rPr lang="en-IN" sz="2000" b="1" dirty="0">
                <a:ea typeface="Bahnschrift SemiLight" panose="020B0502040204020203" pitchFamily="34" charset="0"/>
                <a:cs typeface="Mangal" panose="02040503050203030202" pitchFamily="18" charset="0"/>
              </a:rPr>
              <a:t>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smtClean="0"/>
              <a:t>Linear SVC</a:t>
            </a:r>
            <a:endParaRPr lang="en-IN" sz="2000" dirty="0" smtClean="0"/>
          </a:p>
          <a:p>
            <a:pPr lvl="0"/>
            <a:r>
              <a:rPr lang="en-IN" sz="2000" dirty="0"/>
              <a:t>Multinomial Naïve Bayes Classifier</a:t>
            </a:r>
          </a:p>
          <a:p>
            <a:pPr marL="0" lvl="0" indent="0">
              <a:buNone/>
            </a:pPr>
            <a:r>
              <a:rPr lang="en-US" sz="2000" dirty="0"/>
              <a:t>As per 4 different model, Both </a:t>
            </a:r>
            <a:r>
              <a:rPr lang="en-US" sz="2000" dirty="0" err="1"/>
              <a:t>DecisionTreeClassifier</a:t>
            </a:r>
            <a:r>
              <a:rPr lang="en-US" sz="2000" dirty="0"/>
              <a:t> and </a:t>
            </a:r>
            <a:r>
              <a:rPr lang="en-US" sz="2000" dirty="0" err="1"/>
              <a:t>LinearSVC</a:t>
            </a:r>
            <a:r>
              <a:rPr lang="en-US" sz="2000" dirty="0"/>
              <a:t> is good for this particular dataset</a:t>
            </a:r>
            <a:r>
              <a:rPr lang="en-US" sz="2000" dirty="0" smtClean="0"/>
              <a:t>. </a:t>
            </a:r>
            <a:r>
              <a:rPr lang="en-US" sz="2000" dirty="0"/>
              <a:t>By AUC- ROC curve also every 4 models are good. Here we take </a:t>
            </a:r>
            <a:r>
              <a:rPr lang="en-US" sz="2000" dirty="0" smtClean="0"/>
              <a:t>linear SVC </a:t>
            </a:r>
            <a:r>
              <a:rPr lang="en-US" sz="2000" dirty="0"/>
              <a:t>as final </a:t>
            </a:r>
            <a:r>
              <a:rPr lang="en-US" sz="2000" dirty="0" smtClean="0"/>
              <a:t>one.</a:t>
            </a:r>
            <a:endParaRPr lang="en-IN" sz="2000" dirty="0" smtClean="0"/>
          </a:p>
        </p:txBody>
      </p:sp>
    </p:spTree>
    <p:extLst>
      <p:ext uri="{BB962C8B-B14F-4D97-AF65-F5344CB8AC3E}">
        <p14:creationId xmlns:p14="http://schemas.microsoft.com/office/powerpoint/2010/main" val="1283693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a:t>
            </a:r>
            <a:r>
              <a:rPr lang="en-IN" dirty="0" smtClean="0"/>
              <a:t>Model and </a:t>
            </a:r>
            <a:r>
              <a:rPr lang="en-IN" dirty="0"/>
              <a:t>Confusion Matrix</a:t>
            </a:r>
            <a:r>
              <a:rPr lang="en-IN" dirty="0" smtClean="0"/>
              <a:t>:</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56000" y="2477707"/>
            <a:ext cx="5628136" cy="3241988"/>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7361282" y="2355626"/>
            <a:ext cx="3419475" cy="3486150"/>
          </a:xfrm>
          <a:prstGeom prst="rect">
            <a:avLst/>
          </a:prstGeom>
          <a:noFill/>
          <a:ln>
            <a:noFill/>
          </a:ln>
        </p:spPr>
      </p:pic>
    </p:spTree>
    <p:extLst>
      <p:ext uri="{BB962C8B-B14F-4D97-AF65-F5344CB8AC3E}">
        <p14:creationId xmlns:p14="http://schemas.microsoft.com/office/powerpoint/2010/main" val="38083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Let’s </a:t>
            </a:r>
            <a:r>
              <a:rPr lang="en-IN" sz="2400" dirty="0"/>
              <a:t>see the 6 random dataset of actual and predicted </a:t>
            </a:r>
            <a:r>
              <a:rPr lang="en-IN" sz="2400" dirty="0" smtClean="0"/>
              <a:t>target variable.</a:t>
            </a:r>
            <a:endParaRPr lang="en-IN" sz="2400" dirty="0"/>
          </a:p>
        </p:txBody>
      </p:sp>
      <p:pic>
        <p:nvPicPr>
          <p:cNvPr id="4" name="Content Placeholder 3"/>
          <p:cNvPicPr>
            <a:picLocks noGrp="1" noChangeAspect="1"/>
          </p:cNvPicPr>
          <p:nvPr>
            <p:ph idx="1"/>
          </p:nvPr>
        </p:nvPicPr>
        <p:blipFill>
          <a:blip r:embed="rId2"/>
          <a:stretch>
            <a:fillRect/>
          </a:stretch>
        </p:blipFill>
        <p:spPr>
          <a:xfrm>
            <a:off x="3531999" y="2859278"/>
            <a:ext cx="3910504" cy="2556868"/>
          </a:xfrm>
          <a:prstGeom prst="rect">
            <a:avLst/>
          </a:prstGeom>
        </p:spPr>
      </p:pic>
    </p:spTree>
    <p:extLst>
      <p:ext uri="{BB962C8B-B14F-4D97-AF65-F5344CB8AC3E}">
        <p14:creationId xmlns:p14="http://schemas.microsoft.com/office/powerpoint/2010/main" val="211528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86,981 Thank You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810" y="2017468"/>
            <a:ext cx="53530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smtClean="0"/>
              <a:t>INTRODUCTION TO </a:t>
            </a:r>
            <a:r>
              <a:rPr lang="en-US" dirty="0" smtClean="0"/>
              <a:t>FAKE </a:t>
            </a:r>
            <a:r>
              <a:rPr lang="en-US" dirty="0"/>
              <a:t>NEWS </a:t>
            </a:r>
            <a:r>
              <a:rPr lang="en-US" dirty="0" smtClean="0"/>
              <a:t>CLASSIFICATION</a:t>
            </a:r>
            <a:r>
              <a:rPr lang="en-IN" dirty="0"/>
              <a:t/>
            </a:r>
            <a:br>
              <a:rPr lang="en-IN" dirty="0"/>
            </a:br>
            <a:endParaRPr lang="en-IN" dirty="0"/>
          </a:p>
        </p:txBody>
      </p:sp>
      <p:sp>
        <p:nvSpPr>
          <p:cNvPr id="3" name="Content Placeholder 2"/>
          <p:cNvSpPr>
            <a:spLocks noGrp="1"/>
          </p:cNvSpPr>
          <p:nvPr>
            <p:ph idx="1"/>
          </p:nvPr>
        </p:nvSpPr>
        <p:spPr>
          <a:xfrm>
            <a:off x="6568224" y="2446986"/>
            <a:ext cx="5177308" cy="3734873"/>
          </a:xfrm>
        </p:spPr>
        <p:txBody>
          <a:bodyPr>
            <a:normAutofit fontScale="92500" lnSpcReduction="10000"/>
          </a:bodyPr>
          <a:lstStyle/>
          <a:p>
            <a:pPr marL="0" indent="0">
              <a:buNone/>
            </a:pPr>
            <a:endParaRPr lang="en-US" dirty="0" smtClean="0"/>
          </a:p>
          <a:p>
            <a:pPr marL="0" indent="0" algn="just">
              <a:buNone/>
            </a:pPr>
            <a:r>
              <a:rPr lang="en-US" dirty="0"/>
              <a:t>For both printed and digital media, the reliability of information has long since become a problem that has an impact on society and business. Because of how quickly and magnified information spreads on social networks, faulty or misleading material has a great chance of having a real-world influence on millions of users in a matter of minutes. Many public concerns regarding this issue, as well as proposed solutions, have recently been </a:t>
            </a:r>
            <a:r>
              <a:rPr lang="en-US" dirty="0" smtClean="0"/>
              <a:t>voiced.</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668350" y="2446986"/>
            <a:ext cx="5514910" cy="3026535"/>
          </a:xfrm>
          <a:prstGeom prst="rect">
            <a:avLst/>
          </a:prstGeom>
        </p:spPr>
      </p:pic>
    </p:spTree>
    <p:extLst>
      <p:ext uri="{BB962C8B-B14F-4D97-AF65-F5344CB8AC3E}">
        <p14:creationId xmlns:p14="http://schemas.microsoft.com/office/powerpoint/2010/main" val="49884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lstStyle/>
          <a:p>
            <a:r>
              <a:rPr lang="en-US" dirty="0"/>
              <a:t>INTRODUCTION TO FAKE NEWS </a:t>
            </a:r>
            <a:r>
              <a:rPr lang="en-US" dirty="0" smtClean="0"/>
              <a:t>CLASSIFICATION</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One of the biggest issues of our time is fake news. It has a significant impact on both our offline and online conversation. One can even argue that false news currently represents a clear and present threat to the democracy and social stability of the West. Fake news has been around for a very long time, almost as long as it took for news to become widely disseminated following the invention of the printing press in 1439. There is no universally accepted definition of what constitutes "fake news," despite the fact that there has been a long history of fake news on social media. Appropriate clarifications are required in order to effectively direct the future paths of false news detection research.</a:t>
            </a:r>
            <a:endParaRPr lang="en-IN" dirty="0"/>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smtClean="0"/>
              <a:t>Problem Statement </a:t>
            </a:r>
            <a:endParaRPr lang="en-IN" dirty="0"/>
          </a:p>
        </p:txBody>
      </p:sp>
      <p:sp>
        <p:nvSpPr>
          <p:cNvPr id="3" name="Content Placeholder 2"/>
          <p:cNvSpPr>
            <a:spLocks noGrp="1"/>
          </p:cNvSpPr>
          <p:nvPr>
            <p:ph idx="1"/>
          </p:nvPr>
        </p:nvSpPr>
        <p:spPr>
          <a:xfrm>
            <a:off x="772732" y="2562896"/>
            <a:ext cx="5125791" cy="2859110"/>
          </a:xfrm>
        </p:spPr>
        <p:txBody>
          <a:bodyPr>
            <a:normAutofit fontScale="92500" lnSpcReduction="10000"/>
          </a:bodyPr>
          <a:lstStyle/>
          <a:p>
            <a:pPr marL="0" indent="0" algn="just">
              <a:buNone/>
            </a:pPr>
            <a:r>
              <a:rPr lang="en-IN" dirty="0"/>
              <a:t>You can find many datasets for fake news detection on </a:t>
            </a:r>
            <a:r>
              <a:rPr lang="en-IN" dirty="0" err="1"/>
              <a:t>Kaggle</a:t>
            </a:r>
            <a:r>
              <a:rPr lang="en-IN" dirty="0"/>
              <a:t> or many other sites. I download these datasets from </a:t>
            </a:r>
            <a:r>
              <a:rPr lang="en-IN" dirty="0" err="1"/>
              <a:t>Kaggle</a:t>
            </a:r>
            <a:r>
              <a:rPr lang="en-IN" dirty="0"/>
              <a:t>. There are two datasets one for fake news and one for true news. In true news, there is 21417 news, and in fake news, there is 23481 news. You have to insert one label column zero for fake news and one for true news. We are combined both datasets using pandas built-in function.</a:t>
            </a:r>
          </a:p>
          <a:p>
            <a:pPr marL="0" indent="0" algn="just">
              <a:buNone/>
            </a:pPr>
            <a:endParaRPr lang="en-US" b="1" dirty="0">
              <a:ea typeface="Calibri" panose="020F0502020204030204" pitchFamily="34" charset="0"/>
              <a:cs typeface="Mangal" panose="02040503050203030202" pitchFamily="18" charset="0"/>
            </a:endParaRPr>
          </a:p>
        </p:txBody>
      </p:sp>
      <p:pic>
        <p:nvPicPr>
          <p:cNvPr id="1026" name="Picture 2" descr="Software and Machine Learning Algorithms for Automatic Detection of Fake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346" y="2807371"/>
            <a:ext cx="5112913" cy="286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7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t>Data Sources and their formats</a:t>
            </a:r>
          </a:p>
        </p:txBody>
      </p:sp>
      <p:sp>
        <p:nvSpPr>
          <p:cNvPr id="3" name="Content Placeholder 2"/>
          <p:cNvSpPr>
            <a:spLocks noGrp="1"/>
          </p:cNvSpPr>
          <p:nvPr>
            <p:ph idx="1"/>
          </p:nvPr>
        </p:nvSpPr>
        <p:spPr>
          <a:xfrm>
            <a:off x="914399" y="2653047"/>
            <a:ext cx="10689465" cy="1352283"/>
          </a:xfrm>
        </p:spPr>
        <p:txBody>
          <a:bodyPr>
            <a:normAutofit/>
          </a:bodyPr>
          <a:lstStyle/>
          <a:p>
            <a:r>
              <a:rPr lang="en-US" sz="2000" dirty="0"/>
              <a:t>There are one set of data. The dataset has 44898 rows and 5 columns. Primarily it has 5 columns where some columns are unnecessary.</a:t>
            </a:r>
            <a:endParaRPr lang="en-IN" sz="2000" dirty="0"/>
          </a:p>
          <a:p>
            <a:r>
              <a:rPr lang="en-US" sz="2000" dirty="0"/>
              <a:t>Later the dataset is divided into two parts, training and testing. After determine the proper model, the model is applied to predict the target variable for the test dataset.</a:t>
            </a:r>
            <a:endParaRPr lang="en-IN" sz="2000" dirty="0"/>
          </a:p>
          <a:p>
            <a:pPr marL="0" indent="0" algn="just">
              <a:buNone/>
            </a:pPr>
            <a:endParaRPr lang="en-US" sz="2000"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431011" y="4192920"/>
            <a:ext cx="5107681" cy="1924545"/>
          </a:xfrm>
          <a:prstGeom prst="rect">
            <a:avLst/>
          </a:prstGeom>
          <a:noFill/>
          <a:ln>
            <a:noFill/>
          </a:ln>
        </p:spPr>
      </p:pic>
    </p:spTree>
    <p:extLst>
      <p:ext uri="{BB962C8B-B14F-4D97-AF65-F5344CB8AC3E}">
        <p14:creationId xmlns:p14="http://schemas.microsoft.com/office/powerpoint/2010/main" val="258555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US" b="1" dirty="0"/>
              <a:t>1. </a:t>
            </a:r>
            <a:r>
              <a:rPr lang="en-IN" dirty="0"/>
              <a:t>' --', 'null', 'NA', '  ' are not present in the </a:t>
            </a:r>
            <a:r>
              <a:rPr lang="en-IN" dirty="0" smtClean="0"/>
              <a:t>dataset.</a:t>
            </a:r>
          </a:p>
          <a:p>
            <a:pPr algn="just">
              <a:buFont typeface="Wingdings" panose="05000000000000000000" pitchFamily="2" charset="2"/>
              <a:buChar char="Ø"/>
            </a:pPr>
            <a:r>
              <a:rPr lang="en-US" dirty="0" smtClean="0"/>
              <a:t>2. </a:t>
            </a:r>
            <a:r>
              <a:rPr lang="en-IN" dirty="0" smtClean="0"/>
              <a:t>Drop </a:t>
            </a:r>
            <a:r>
              <a:rPr lang="en-IN" dirty="0"/>
              <a:t>the unnecessary column </a:t>
            </a:r>
            <a:r>
              <a:rPr lang="en-IN" dirty="0" smtClean="0"/>
              <a:t>from </a:t>
            </a:r>
            <a:r>
              <a:rPr lang="en-IN" dirty="0"/>
              <a:t>both dataset</a:t>
            </a:r>
            <a:r>
              <a:rPr lang="en-IN" dirty="0" smtClean="0"/>
              <a:t>.</a:t>
            </a:r>
          </a:p>
          <a:p>
            <a:pPr algn="just">
              <a:buFont typeface="Wingdings" panose="05000000000000000000" pitchFamily="2" charset="2"/>
              <a:buChar char="Ø"/>
            </a:pPr>
            <a:r>
              <a:rPr lang="en-US" dirty="0" smtClean="0"/>
              <a:t>3. </a:t>
            </a:r>
            <a:r>
              <a:rPr lang="en-IN" dirty="0"/>
              <a:t>calculate the comment length before cleaning</a:t>
            </a:r>
            <a:r>
              <a:rPr lang="en-IN" dirty="0" smtClean="0"/>
              <a:t>.</a:t>
            </a:r>
          </a:p>
          <a:p>
            <a:pPr algn="just">
              <a:buFont typeface="Wingdings" panose="05000000000000000000" pitchFamily="2" charset="2"/>
              <a:buChar char="Ø"/>
            </a:pPr>
            <a:r>
              <a:rPr lang="en-IN" dirty="0" smtClean="0"/>
              <a:t>4</a:t>
            </a:r>
            <a:r>
              <a:rPr lang="en-US" dirty="0" smtClean="0"/>
              <a:t>. </a:t>
            </a:r>
            <a:r>
              <a:rPr lang="en-IN" dirty="0" smtClean="0"/>
              <a:t>Rename the two final columns as </a:t>
            </a:r>
            <a:r>
              <a:rPr lang="en-IN" dirty="0" err="1" smtClean="0"/>
              <a:t>news_type</a:t>
            </a:r>
            <a:r>
              <a:rPr lang="en-IN" dirty="0" smtClean="0"/>
              <a:t> </a:t>
            </a:r>
            <a:r>
              <a:rPr lang="en-IN" dirty="0" smtClean="0"/>
              <a:t>and </a:t>
            </a:r>
            <a:r>
              <a:rPr lang="en-IN" dirty="0" smtClean="0"/>
              <a:t>text.</a:t>
            </a:r>
            <a:endParaRPr lang="en-IN" dirty="0" smtClean="0"/>
          </a:p>
          <a:p>
            <a:pPr algn="just">
              <a:buFont typeface="Wingdings" panose="05000000000000000000" pitchFamily="2" charset="2"/>
              <a:buChar char="Ø"/>
            </a:pPr>
            <a:r>
              <a:rPr lang="en-US" dirty="0" smtClean="0"/>
              <a:t>5. </a:t>
            </a:r>
            <a:r>
              <a:rPr lang="en-IN" dirty="0"/>
              <a:t>Encoding type </a:t>
            </a:r>
            <a:r>
              <a:rPr lang="en-IN" dirty="0" smtClean="0"/>
              <a:t>column.</a:t>
            </a:r>
          </a:p>
          <a:p>
            <a:pPr algn="just">
              <a:buFont typeface="Wingdings" panose="05000000000000000000" pitchFamily="2" charset="2"/>
              <a:buChar char="Ø"/>
            </a:pPr>
            <a:r>
              <a:rPr lang="en-US" dirty="0" smtClean="0"/>
              <a:t>6. Doing NLP steps.</a:t>
            </a:r>
          </a:p>
          <a:p>
            <a:pPr algn="just">
              <a:buFont typeface="Wingdings" panose="05000000000000000000" pitchFamily="2" charset="2"/>
              <a:buChar char="Ø"/>
            </a:pPr>
            <a:endParaRPr lang="en-US" dirty="0" smtClean="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Natural Language </a:t>
            </a:r>
            <a:r>
              <a:rPr lang="en-IN" dirty="0" smtClean="0"/>
              <a:t>Processing:</a:t>
            </a:r>
            <a:endParaRPr lang="en-IN" dirty="0"/>
          </a:p>
        </p:txBody>
      </p:sp>
      <p:sp>
        <p:nvSpPr>
          <p:cNvPr id="5" name="Content Placeholder 4"/>
          <p:cNvSpPr>
            <a:spLocks noGrp="1"/>
          </p:cNvSpPr>
          <p:nvPr>
            <p:ph idx="1"/>
          </p:nvPr>
        </p:nvSpPr>
        <p:spPr>
          <a:xfrm>
            <a:off x="680322" y="2336872"/>
            <a:ext cx="6209875" cy="3793471"/>
          </a:xfrm>
        </p:spPr>
        <p:txBody>
          <a:bodyPr>
            <a:normAutofit fontScale="92500" lnSpcReduction="10000"/>
          </a:bodyPr>
          <a:lstStyle/>
          <a:p>
            <a:pPr marL="0" indent="0">
              <a:buNone/>
            </a:pPr>
            <a:r>
              <a:rPr lang="en-US" dirty="0" smtClean="0"/>
              <a:t>Apply </a:t>
            </a:r>
            <a:r>
              <a:rPr lang="en-US" dirty="0"/>
              <a:t>all necessary steps on massage body column for cleaning the dataset. The steps are as follows</a:t>
            </a:r>
            <a:r>
              <a:rPr lang="en-US" dirty="0" smtClean="0"/>
              <a:t>.</a:t>
            </a:r>
            <a:r>
              <a:rPr lang="en-US" dirty="0"/>
              <a:t> </a:t>
            </a:r>
            <a:endParaRPr lang="en-IN" dirty="0"/>
          </a:p>
          <a:p>
            <a:r>
              <a:rPr lang="en-US" dirty="0"/>
              <a:t>1. First lowercased strings from the given string by converting each uppercase character to lowercase for the full news text.</a:t>
            </a:r>
            <a:endParaRPr lang="en-IN" dirty="0"/>
          </a:p>
          <a:p>
            <a:r>
              <a:rPr lang="en-US" dirty="0"/>
              <a:t>2. Now simplifying text by converting different short form of words (contractions) to the actual words.</a:t>
            </a:r>
            <a:endParaRPr lang="en-IN" dirty="0"/>
          </a:p>
          <a:p>
            <a:r>
              <a:rPr lang="en-US" dirty="0"/>
              <a:t>3. Then removing any special characters.</a:t>
            </a:r>
            <a:endParaRPr lang="en-IN" dirty="0"/>
          </a:p>
          <a:p>
            <a:r>
              <a:rPr lang="en-US" dirty="0"/>
              <a:t>4. By using </a:t>
            </a:r>
            <a:r>
              <a:rPr lang="en-US" dirty="0" err="1"/>
              <a:t>WordNetLemmatizer</a:t>
            </a:r>
            <a:r>
              <a:rPr lang="en-US" dirty="0"/>
              <a:t>, lemmatize the news text.</a:t>
            </a:r>
            <a:endParaRPr lang="en-US" dirty="0"/>
          </a:p>
          <a:p>
            <a:pPr marL="0" indent="0">
              <a:buNone/>
            </a:pPr>
            <a:endParaRPr lang="en-IN" dirty="0"/>
          </a:p>
        </p:txBody>
      </p:sp>
      <p:pic>
        <p:nvPicPr>
          <p:cNvPr id="2050" name="Picture 2" descr="5 Amazing Examples Of Natural Language Processing (NLP) In Pract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138" y="2710145"/>
            <a:ext cx="4296908" cy="259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01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Different feature’s data Distribution</a:t>
            </a:r>
            <a:endParaRPr lang="en-IN" dirty="0"/>
          </a:p>
        </p:txBody>
      </p:sp>
      <p:sp>
        <p:nvSpPr>
          <p:cNvPr id="4" name="Text Placeholder 3"/>
          <p:cNvSpPr>
            <a:spLocks noGrp="1"/>
          </p:cNvSpPr>
          <p:nvPr>
            <p:ph type="body" sz="half" idx="2"/>
          </p:nvPr>
        </p:nvSpPr>
        <p:spPr>
          <a:xfrm>
            <a:off x="680322" y="2951273"/>
            <a:ext cx="5993281" cy="1646485"/>
          </a:xfrm>
        </p:spPr>
        <p:txBody>
          <a:bodyPr>
            <a:normAutofit fontScale="85000" lnSpcReduction="20000"/>
          </a:bodyPr>
          <a:lstStyle/>
          <a:p>
            <a:r>
              <a:rPr lang="en-IN" sz="2800" b="1" dirty="0"/>
              <a:t>Observations</a:t>
            </a:r>
            <a:r>
              <a:rPr lang="en-IN" sz="2800" b="1" dirty="0" smtClean="0"/>
              <a:t>:</a:t>
            </a:r>
          </a:p>
          <a:p>
            <a:pPr algn="just"/>
            <a:r>
              <a:rPr lang="en-US" sz="2800" dirty="0"/>
              <a:t>There are two type of </a:t>
            </a:r>
            <a:r>
              <a:rPr lang="en-US" sz="2800" dirty="0" err="1"/>
              <a:t>News_type</a:t>
            </a:r>
            <a:r>
              <a:rPr lang="en-US" sz="2800" dirty="0"/>
              <a:t>, True and False. The percentage of two different type is around 50%. We can say that, the dataset is totally balanced.</a:t>
            </a:r>
            <a:endParaRPr lang="en-IN" sz="2800" dirty="0"/>
          </a:p>
          <a:p>
            <a:endParaRPr lang="en-IN" sz="2800" dirty="0"/>
          </a:p>
        </p:txBody>
      </p:sp>
      <p:pic>
        <p:nvPicPr>
          <p:cNvPr id="6" name="Picture 5"/>
          <p:cNvPicPr>
            <a:picLocks noChangeAspect="1"/>
          </p:cNvPicPr>
          <p:nvPr/>
        </p:nvPicPr>
        <p:blipFill>
          <a:blip r:embed="rId2"/>
          <a:stretch>
            <a:fillRect/>
          </a:stretch>
        </p:blipFill>
        <p:spPr>
          <a:xfrm>
            <a:off x="6944061" y="3195972"/>
            <a:ext cx="4349973" cy="2548005"/>
          </a:xfrm>
          <a:prstGeom prst="rect">
            <a:avLst/>
          </a:prstGeom>
        </p:spPr>
      </p:pic>
    </p:spTree>
    <p:extLst>
      <p:ext uri="{BB962C8B-B14F-4D97-AF65-F5344CB8AC3E}">
        <p14:creationId xmlns:p14="http://schemas.microsoft.com/office/powerpoint/2010/main" val="3844956455"/>
      </p:ext>
    </p:extLst>
  </p:cSld>
  <p:clrMapOvr>
    <a:masterClrMapping/>
  </p:clrMapOvr>
</p:sld>
</file>

<file path=ppt/theme/theme1.xml><?xml version="1.0" encoding="utf-8"?>
<a:theme xmlns:a="http://schemas.openxmlformats.org/drawingml/2006/main" name="Berli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271</TotalTime>
  <Words>643</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SemiLight</vt:lpstr>
      <vt:lpstr>Calibri</vt:lpstr>
      <vt:lpstr>Mangal</vt:lpstr>
      <vt:lpstr>Times New Roman</vt:lpstr>
      <vt:lpstr>Wingdings</vt:lpstr>
      <vt:lpstr>Berlin</vt:lpstr>
      <vt:lpstr>FAKE NEWS CLASSIFICATION PROJECT</vt:lpstr>
      <vt:lpstr>INTRODUCTION TO FAKE NEWS CLASSIFICATION </vt:lpstr>
      <vt:lpstr>INTRODUCTION TO FAKE NEWS CLASSIFICATION</vt:lpstr>
      <vt:lpstr>Problem Statement </vt:lpstr>
      <vt:lpstr>Data Sources and their formats</vt:lpstr>
      <vt:lpstr>Data Pre-processing</vt:lpstr>
      <vt:lpstr>Natural Language Processing:</vt:lpstr>
      <vt:lpstr>Exploratory Data Analysis</vt:lpstr>
      <vt:lpstr>Different feature’s data Distribution</vt:lpstr>
      <vt:lpstr>Visualize the News Subject column:</vt:lpstr>
      <vt:lpstr>Word Cloud for Fake and True:  No such observation is noted from the below images.</vt:lpstr>
      <vt:lpstr>Machine Learning Model Building</vt:lpstr>
      <vt:lpstr>Machine Learning Algorithm Used</vt:lpstr>
      <vt:lpstr>Final Model and Confusion Matrix:</vt:lpstr>
      <vt:lpstr>Let’s see the 6 random dataset of actual and predicted target variable.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user</cp:lastModifiedBy>
  <cp:revision>105</cp:revision>
  <dcterms:created xsi:type="dcterms:W3CDTF">2022-10-22T10:42:16Z</dcterms:created>
  <dcterms:modified xsi:type="dcterms:W3CDTF">2023-02-11T18:14:41Z</dcterms:modified>
</cp:coreProperties>
</file>