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77" r:id="rId4"/>
    <p:sldId id="278" r:id="rId5"/>
    <p:sldId id="279" r:id="rId6"/>
    <p:sldId id="265" r:id="rId7"/>
    <p:sldId id="266" r:id="rId8"/>
    <p:sldId id="273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80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10/02/2023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10/02/2023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v4.4/esp32/api-reference/peripherals/ad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latest/esp32/api-reference/peripherals/gpi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latest/esp32/api-reference/peripherals/gp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andutech/KnowledgeBase_LineFollower/tree/master/Workshop/Examples/ExampleLedF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Programação - </a:t>
            </a:r>
            <a:r>
              <a:rPr lang="pt-BR" sz="5400" dirty="0" err="1" smtClean="0">
                <a:latin typeface="Rockwell" panose="02060603020205020403" pitchFamily="18" charset="0"/>
              </a:rPr>
              <a:t>Esp</a:t>
            </a:r>
            <a:r>
              <a:rPr lang="pt-BR" sz="5400" dirty="0" smtClean="0">
                <a:latin typeface="Rockwell" panose="02060603020205020403" pitchFamily="18" charset="0"/>
              </a:rPr>
              <a:t> 32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pt-BR" sz="2400" dirty="0"/>
              <a:t>Workshop da programação do </a:t>
            </a:r>
            <a:r>
              <a:rPr lang="pt-BR" sz="2400" dirty="0" err="1"/>
              <a:t>microcontrolador</a:t>
            </a:r>
            <a:r>
              <a:rPr lang="pt-BR" sz="2400" dirty="0"/>
              <a:t> </a:t>
            </a:r>
            <a:r>
              <a:rPr lang="pt-BR" sz="2400" dirty="0" smtClean="0"/>
              <a:t>esp32 com o framework </a:t>
            </a:r>
            <a:r>
              <a:rPr lang="pt-BR" sz="2400" dirty="0" err="1" smtClean="0"/>
              <a:t>esp-idf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" dirty="0">
                <a:solidFill>
                  <a:srgbClr val="FFFFFF"/>
                </a:solidFill>
              </a:rPr>
              <a:t>Leitura analógica no esp32 (ADC</a:t>
            </a:r>
            <a:r>
              <a:rPr lang="pt-BR" spc="-1" dirty="0" smtClean="0">
                <a:solidFill>
                  <a:srgbClr val="FFFFFF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4409382" cy="4357375"/>
          </a:xfrm>
        </p:spPr>
        <p:txBody>
          <a:bodyPr>
            <a:normAutofit/>
          </a:bodyPr>
          <a:lstStyle/>
          <a:p>
            <a:r>
              <a:rPr lang="pt-BR" sz="2000" spc="-1" dirty="0" err="1">
                <a:solidFill>
                  <a:srgbClr val="FFFFFF"/>
                </a:solidFill>
              </a:rPr>
              <a:t>ADCs</a:t>
            </a:r>
            <a:r>
              <a:rPr lang="pt-BR" sz="2000" spc="-1" dirty="0">
                <a:solidFill>
                  <a:srgbClr val="FFFFFF"/>
                </a:solidFill>
              </a:rPr>
              <a:t> do </a:t>
            </a:r>
            <a:r>
              <a:rPr lang="pt-BR" sz="2000" spc="-1" dirty="0" err="1">
                <a:solidFill>
                  <a:srgbClr val="FFFFFF"/>
                </a:solidFill>
              </a:rPr>
              <a:t>esp</a:t>
            </a:r>
            <a:r>
              <a:rPr lang="pt-BR" sz="2000" spc="-1" dirty="0">
                <a:solidFill>
                  <a:srgbClr val="FFFFFF"/>
                </a:solidFill>
              </a:rPr>
              <a:t>;</a:t>
            </a:r>
            <a:endParaRPr lang="pt-BR" sz="2000" spc="-1" dirty="0">
              <a:latin typeface="Arial"/>
            </a:endParaRPr>
          </a:p>
          <a:p>
            <a:pPr lvl="1"/>
            <a:r>
              <a:rPr lang="pt-BR" sz="1800" spc="-1" dirty="0">
                <a:solidFill>
                  <a:srgbClr val="FFFFFF"/>
                </a:solidFill>
              </a:rPr>
              <a:t>ADC1 com 8 canais; </a:t>
            </a:r>
            <a:endParaRPr lang="pt-BR" sz="1800" spc="-1" dirty="0">
              <a:latin typeface="Arial"/>
            </a:endParaRPr>
          </a:p>
          <a:p>
            <a:pPr lvl="1"/>
            <a:r>
              <a:rPr lang="pt-BR" sz="1800" spc="-1" dirty="0">
                <a:solidFill>
                  <a:srgbClr val="FFFFFF"/>
                </a:solidFill>
              </a:rPr>
              <a:t>ADC2 com 10 canais.</a:t>
            </a:r>
            <a:endParaRPr lang="pt-BR" sz="1800" spc="-1" dirty="0">
              <a:latin typeface="Arial"/>
            </a:endParaRPr>
          </a:p>
          <a:p>
            <a:r>
              <a:rPr lang="pt-BR" sz="2000" spc="-1" dirty="0">
                <a:solidFill>
                  <a:srgbClr val="FFFFFF"/>
                </a:solidFill>
              </a:rPr>
              <a:t>Relação do </a:t>
            </a:r>
            <a:r>
              <a:rPr lang="pt-BR" sz="2000" spc="-1" dirty="0" err="1">
                <a:solidFill>
                  <a:srgbClr val="FFFFFF"/>
                </a:solidFill>
              </a:rPr>
              <a:t>Vref</a:t>
            </a:r>
            <a:r>
              <a:rPr lang="pt-BR" sz="2000" spc="-1" dirty="0">
                <a:solidFill>
                  <a:srgbClr val="FFFFFF"/>
                </a:solidFill>
              </a:rPr>
              <a:t> com a saída do ADC;</a:t>
            </a:r>
            <a:endParaRPr lang="pt-BR" sz="2000" spc="-1" dirty="0">
              <a:latin typeface="Arial"/>
            </a:endParaRPr>
          </a:p>
          <a:p>
            <a:r>
              <a:rPr lang="pt-BR" sz="2000" spc="-1" dirty="0">
                <a:solidFill>
                  <a:srgbClr val="FFFFFF"/>
                </a:solidFill>
              </a:rPr>
              <a:t>Resolução em bits;</a:t>
            </a:r>
            <a:endParaRPr lang="pt-BR" sz="2000" spc="-1" dirty="0">
              <a:latin typeface="Arial"/>
            </a:endParaRPr>
          </a:p>
          <a:p>
            <a:r>
              <a:rPr lang="pt-BR" sz="2000" spc="-1" dirty="0">
                <a:solidFill>
                  <a:srgbClr val="FFFFFF"/>
                </a:solidFill>
              </a:rPr>
              <a:t>Limitações de uso do ADC2 com o </a:t>
            </a:r>
            <a:r>
              <a:rPr lang="pt-BR" sz="2000" spc="-1" dirty="0" err="1">
                <a:solidFill>
                  <a:srgbClr val="FFFFFF"/>
                </a:solidFill>
              </a:rPr>
              <a:t>wifi</a:t>
            </a:r>
            <a:r>
              <a:rPr lang="pt-BR" sz="2000" spc="-1" dirty="0">
                <a:solidFill>
                  <a:srgbClr val="FFFFFF"/>
                </a:solidFill>
              </a:rPr>
              <a:t>;</a:t>
            </a:r>
            <a:endParaRPr lang="pt-BR" sz="2000" spc="-1" dirty="0">
              <a:latin typeface="Arial"/>
            </a:endParaRPr>
          </a:p>
          <a:p>
            <a:r>
              <a:rPr lang="pt-BR" sz="2000" spc="-1" dirty="0">
                <a:solidFill>
                  <a:srgbClr val="FFFFFF"/>
                </a:solidFill>
              </a:rPr>
              <a:t>Leituras de sinais analógicos de sensores e </a:t>
            </a:r>
            <a:r>
              <a:rPr lang="pt-BR" sz="2000" spc="-1" dirty="0" err="1">
                <a:solidFill>
                  <a:srgbClr val="FFFFFF"/>
                </a:solidFill>
              </a:rPr>
              <a:t>multisampling</a:t>
            </a:r>
            <a:r>
              <a:rPr lang="pt-BR" sz="2000" spc="-1" dirty="0">
                <a:solidFill>
                  <a:srgbClr val="FFFFFF"/>
                </a:solidFill>
              </a:rPr>
              <a:t>;</a:t>
            </a:r>
            <a:endParaRPr lang="pt-BR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5550795" y="2274996"/>
            <a:ext cx="5969205" cy="283791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4171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" dirty="0">
                <a:solidFill>
                  <a:srgbClr val="FFFFFF"/>
                </a:solidFill>
              </a:rPr>
              <a:t>Funções para a leitura do </a:t>
            </a:r>
            <a:r>
              <a:rPr lang="pt-BR" spc="-1" dirty="0" smtClean="0">
                <a:solidFill>
                  <a:srgbClr val="FFFFFF"/>
                </a:solidFill>
              </a:rPr>
              <a:t>ADC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900" spc="-1" dirty="0">
                <a:solidFill>
                  <a:srgbClr val="FFFFFF"/>
                </a:solidFill>
              </a:rPr>
              <a:t>adc1_config_channel_atten </a:t>
            </a:r>
            <a:r>
              <a:rPr lang="pt-BR" sz="2900" spc="-1" dirty="0" smtClean="0">
                <a:solidFill>
                  <a:srgbClr val="FFFFFF"/>
                </a:solidFill>
              </a:rPr>
              <a:t>- configura </a:t>
            </a:r>
            <a:r>
              <a:rPr lang="pt-BR" sz="2900" spc="-1" dirty="0">
                <a:solidFill>
                  <a:srgbClr val="FFFFFF"/>
                </a:solidFill>
              </a:rPr>
              <a:t>a atenuação;</a:t>
            </a:r>
            <a:endParaRPr lang="pt-BR" sz="2900" spc="-1" dirty="0">
              <a:latin typeface="Arial"/>
            </a:endParaRPr>
          </a:p>
          <a:p>
            <a:pPr marL="0" indent="0">
              <a:buNone/>
            </a:pPr>
            <a:r>
              <a:rPr lang="pt-BR" sz="2900" spc="-1" dirty="0">
                <a:solidFill>
                  <a:srgbClr val="FFFFFF"/>
                </a:solidFill>
              </a:rPr>
              <a:t>adc1_config_width – resolução do canal do </a:t>
            </a:r>
            <a:r>
              <a:rPr lang="pt-BR" sz="2900" spc="-1" dirty="0" err="1">
                <a:solidFill>
                  <a:srgbClr val="FFFFFF"/>
                </a:solidFill>
              </a:rPr>
              <a:t>adc</a:t>
            </a:r>
            <a:r>
              <a:rPr lang="pt-BR" sz="2900" spc="-1" dirty="0">
                <a:solidFill>
                  <a:srgbClr val="FFFFFF"/>
                </a:solidFill>
              </a:rPr>
              <a:t>;</a:t>
            </a:r>
            <a:endParaRPr lang="pt-BR" sz="2900" spc="-1" dirty="0">
              <a:latin typeface="Arial"/>
            </a:endParaRPr>
          </a:p>
          <a:p>
            <a:pPr marL="0" indent="0">
              <a:buNone/>
            </a:pPr>
            <a:r>
              <a:rPr lang="pt-BR" sz="2900" spc="-1" dirty="0">
                <a:solidFill>
                  <a:srgbClr val="FFFFFF"/>
                </a:solidFill>
              </a:rPr>
              <a:t>adc1_get_raw – Lê o valor do </a:t>
            </a:r>
            <a:r>
              <a:rPr lang="pt-BR" sz="2900" spc="-1" dirty="0" err="1">
                <a:solidFill>
                  <a:srgbClr val="FFFFFF"/>
                </a:solidFill>
              </a:rPr>
              <a:t>adc</a:t>
            </a:r>
            <a:r>
              <a:rPr lang="pt-BR" sz="2900" spc="-1" dirty="0">
                <a:solidFill>
                  <a:srgbClr val="FFFFFF"/>
                </a:solidFill>
              </a:rPr>
              <a:t>;</a:t>
            </a:r>
            <a:endParaRPr lang="pt-BR" sz="2900" spc="-1" dirty="0">
              <a:latin typeface="Arial"/>
            </a:endParaRPr>
          </a:p>
          <a:p>
            <a:pPr marL="0" indent="0">
              <a:buNone/>
            </a:pPr>
            <a:r>
              <a:rPr lang="pt-BR" sz="2900" spc="-1" dirty="0">
                <a:solidFill>
                  <a:srgbClr val="FFFFFF"/>
                </a:solidFill>
              </a:rPr>
              <a:t>Funções para ler a </a:t>
            </a:r>
            <a:r>
              <a:rPr lang="pt-BR" sz="2900" spc="-1" dirty="0" err="1">
                <a:solidFill>
                  <a:srgbClr val="FFFFFF"/>
                </a:solidFill>
              </a:rPr>
              <a:t>tesnão</a:t>
            </a:r>
            <a:r>
              <a:rPr lang="pt-BR" sz="2900" spc="-1" dirty="0">
                <a:solidFill>
                  <a:srgbClr val="FFFFFF"/>
                </a:solidFill>
              </a:rPr>
              <a:t>;</a:t>
            </a:r>
            <a:endParaRPr lang="pt-BR" sz="2900" spc="-1" dirty="0">
              <a:latin typeface="Arial"/>
            </a:endParaRPr>
          </a:p>
          <a:p>
            <a:pPr marL="0" indent="0">
              <a:buNone/>
            </a:pPr>
            <a:r>
              <a:rPr lang="pt-BR" sz="2900" spc="-1" dirty="0">
                <a:solidFill>
                  <a:srgbClr val="FFFFFF"/>
                </a:solidFill>
              </a:rPr>
              <a:t>Funções para calibração do </a:t>
            </a:r>
            <a:r>
              <a:rPr lang="pt-BR" sz="2900" spc="-1" dirty="0" err="1">
                <a:solidFill>
                  <a:srgbClr val="FFFFFF"/>
                </a:solidFill>
              </a:rPr>
              <a:t>vref</a:t>
            </a:r>
            <a:r>
              <a:rPr lang="pt-BR" sz="2900" spc="-1" dirty="0" smtClean="0">
                <a:solidFill>
                  <a:srgbClr val="FFFFFF"/>
                </a:solidFill>
              </a:rPr>
              <a:t>;</a:t>
            </a:r>
            <a:endParaRPr lang="pt-BR" spc="-1" dirty="0">
              <a:latin typeface="Arial"/>
            </a:endParaRPr>
          </a:p>
          <a:p>
            <a:pPr marL="0" indent="0">
              <a:buNone/>
            </a:pPr>
            <a:r>
              <a:rPr lang="pt-BR" sz="2600" spc="-1" dirty="0">
                <a:solidFill>
                  <a:srgbClr val="FFFFFF"/>
                </a:solidFill>
              </a:rPr>
              <a:t>Mais informações: </a:t>
            </a:r>
            <a:r>
              <a:rPr lang="pt-BR" sz="2600" spc="-1" dirty="0">
                <a:solidFill>
                  <a:srgbClr val="FFFFFF"/>
                </a:solidFill>
                <a:hlinkClick r:id="rId2"/>
              </a:rPr>
              <a:t>https://docs.espressif.com/projects/esp-idf/en/v4.4/esp32/api-reference/peripherals/adc.html</a:t>
            </a:r>
            <a:endParaRPr lang="pt-BR" sz="2600" spc="-1" dirty="0">
              <a:latin typeface="Arial"/>
            </a:endParaRPr>
          </a:p>
          <a:p>
            <a:pPr marL="0" indent="0">
              <a:buNone/>
            </a:pPr>
            <a:r>
              <a:rPr lang="pt-BR" sz="2600" spc="-1" dirty="0">
                <a:solidFill>
                  <a:srgbClr val="FFFFFF"/>
                </a:solidFill>
              </a:rPr>
              <a:t>https://</a:t>
            </a:r>
            <a:r>
              <a:rPr lang="pt-BR" sz="2600" spc="-1" dirty="0" smtClean="0">
                <a:solidFill>
                  <a:srgbClr val="FFFFFF"/>
                </a:solidFill>
              </a:rPr>
              <a:t>github.com/Tamandutech/KnowledgeBase_LineFollower/tree/master/Workshop/Examples/ExampleADC/ExampleADC</a:t>
            </a:r>
            <a:endParaRPr lang="pt-BR" sz="2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66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FreeRTOS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 err="1" smtClean="0"/>
              <a:t>freertos</a:t>
            </a:r>
            <a:r>
              <a:rPr lang="pt-BR" dirty="0" smtClean="0"/>
              <a:t> permite a implementação de um sistema operacional RTOS (real-time </a:t>
            </a:r>
            <a:r>
              <a:rPr lang="pt-BR" dirty="0" err="1" smtClean="0"/>
              <a:t>operating</a:t>
            </a:r>
            <a:r>
              <a:rPr lang="pt-BR" dirty="0" smtClean="0"/>
              <a:t> system)  em </a:t>
            </a:r>
            <a:r>
              <a:rPr lang="pt-BR" dirty="0" err="1" smtClean="0"/>
              <a:t>microcontroladores</a:t>
            </a:r>
            <a:r>
              <a:rPr lang="pt-BR" dirty="0" smtClean="0"/>
              <a:t>, como o esp32, e com isso permite a execução de várias tarefas (</a:t>
            </a:r>
            <a:r>
              <a:rPr lang="pt-BR" dirty="0" err="1" smtClean="0"/>
              <a:t>tasks</a:t>
            </a:r>
            <a:r>
              <a:rPr lang="pt-BR" dirty="0" smtClean="0"/>
              <a:t>) com grande exatidão temporal no processamento delas, pois o RTOS utiliza </a:t>
            </a:r>
            <a:r>
              <a:rPr lang="pt-BR" dirty="0" err="1" smtClean="0"/>
              <a:t>multitasking</a:t>
            </a:r>
            <a:r>
              <a:rPr lang="pt-BR" dirty="0" smtClean="0"/>
              <a:t> para gerenciar as tarefas de modo que elas possam executar em paralelo entre elas.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FREERTOS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Kernel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Scheduler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Tarefas;</a:t>
            </a:r>
          </a:p>
          <a:p>
            <a:r>
              <a:rPr lang="pt-BR" dirty="0" smtClean="0"/>
              <a:t>Temporização.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29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</a:t>
            </a:r>
            <a:r>
              <a:rPr lang="pt-BR" dirty="0" err="1" smtClean="0"/>
              <a:t>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xTaskCreate</a:t>
            </a:r>
            <a:r>
              <a:rPr lang="pt-BR" dirty="0" smtClean="0"/>
              <a:t> e </a:t>
            </a:r>
            <a:r>
              <a:rPr lang="pt-BR" dirty="0" err="1" smtClean="0"/>
              <a:t>xTaskCreatePinnedToCore</a:t>
            </a:r>
            <a:r>
              <a:rPr lang="pt-BR" dirty="0" smtClean="0"/>
              <a:t>;</a:t>
            </a:r>
          </a:p>
          <a:p>
            <a:r>
              <a:rPr lang="pt-BR" dirty="0" smtClean="0"/>
              <a:t>Dados adicionais para a </a:t>
            </a:r>
            <a:r>
              <a:rPr lang="pt-BR" dirty="0" err="1" smtClean="0"/>
              <a:t>task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Prioridade;</a:t>
            </a:r>
          </a:p>
          <a:p>
            <a:r>
              <a:rPr lang="pt-BR" dirty="0" smtClean="0"/>
              <a:t>Tamanho da </a:t>
            </a:r>
            <a:r>
              <a:rPr lang="pt-BR" dirty="0" err="1" smtClean="0"/>
              <a:t>stack</a:t>
            </a:r>
            <a:r>
              <a:rPr lang="pt-BR" dirty="0" smtClean="0"/>
              <a:t> </a:t>
            </a:r>
            <a:r>
              <a:rPr lang="pt-BR" dirty="0"/>
              <a:t>d</a:t>
            </a:r>
            <a:r>
              <a:rPr lang="pt-BR" dirty="0" smtClean="0"/>
              <a:t>a </a:t>
            </a:r>
            <a:r>
              <a:rPr lang="pt-BR" dirty="0" err="1" smtClean="0"/>
              <a:t>task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Handle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57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uma </a:t>
            </a:r>
            <a:r>
              <a:rPr lang="pt-BR" dirty="0" err="1" smtClean="0"/>
              <a:t>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901756"/>
            <a:ext cx="9905999" cy="4473285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Suspend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Task</a:t>
            </a:r>
            <a:r>
              <a:rPr lang="pt-BR" dirty="0" smtClean="0"/>
              <a:t> Resume;</a:t>
            </a:r>
          </a:p>
          <a:p>
            <a:r>
              <a:rPr lang="pt-BR" dirty="0" err="1" smtClean="0"/>
              <a:t>Task</a:t>
            </a:r>
            <a:r>
              <a:rPr lang="pt-BR" dirty="0" smtClean="0"/>
              <a:t> delete;</a:t>
            </a:r>
          </a:p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Tick</a:t>
            </a:r>
            <a:r>
              <a:rPr lang="pt-BR" dirty="0" smtClean="0"/>
              <a:t> </a:t>
            </a:r>
            <a:r>
              <a:rPr lang="pt-BR" dirty="0" err="1" smtClean="0"/>
              <a:t>Count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delay</a:t>
            </a:r>
            <a:r>
              <a:rPr lang="pt-BR" dirty="0" smtClean="0"/>
              <a:t> e </a:t>
            </a:r>
            <a:r>
              <a:rPr lang="pt-BR" dirty="0" err="1" smtClean="0"/>
              <a:t>delayUntil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Context</a:t>
            </a:r>
            <a:r>
              <a:rPr lang="pt-BR" dirty="0" smtClean="0"/>
              <a:t> Switch.</a:t>
            </a:r>
          </a:p>
          <a:p>
            <a:pPr marL="0" indent="0">
              <a:buNone/>
            </a:pPr>
            <a:r>
              <a:rPr lang="pt-BR" dirty="0" smtClean="0"/>
              <a:t>Mais informações:</a:t>
            </a:r>
          </a:p>
          <a:p>
            <a:pPr marL="0" indent="0">
              <a:buNone/>
            </a:pPr>
            <a:r>
              <a:rPr lang="pt-BR" dirty="0"/>
              <a:t>https://docs.espressif.com/projects/esp-idf/en/latest/esp32/api-reference/system/freertos.html</a:t>
            </a:r>
          </a:p>
        </p:txBody>
      </p:sp>
    </p:spTree>
    <p:extLst>
      <p:ext uri="{BB962C8B-B14F-4D97-AF65-F5344CB8AC3E}">
        <p14:creationId xmlns:p14="http://schemas.microsoft.com/office/powerpoint/2010/main" val="396415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</a:t>
            </a:r>
            <a:r>
              <a:rPr lang="pt-BR" dirty="0" err="1" smtClean="0"/>
              <a:t>tasks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Semáforos</a:t>
            </a:r>
          </a:p>
          <a:p>
            <a:pPr lvl="1"/>
            <a:r>
              <a:rPr lang="pt-BR" dirty="0" err="1" smtClean="0"/>
              <a:t>SemaphoreCreateBinary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SemaphoreCreateMutex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SemaphoreTake</a:t>
            </a:r>
            <a:r>
              <a:rPr lang="pt-BR" dirty="0" smtClean="0"/>
              <a:t> e </a:t>
            </a:r>
            <a:r>
              <a:rPr lang="pt-BR" dirty="0" err="1" smtClean="0"/>
              <a:t>SemaphoreGive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Mutex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xQueue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Atomic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69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Timers</a:t>
            </a:r>
            <a:r>
              <a:rPr lang="pt-BR" dirty="0" smtClean="0"/>
              <a:t> e 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Timer:</a:t>
            </a:r>
            <a:r>
              <a:rPr lang="pt-BR" dirty="0" smtClean="0"/>
              <a:t> </a:t>
            </a:r>
            <a:r>
              <a:rPr lang="pt-BR" dirty="0"/>
              <a:t>O timer pode funcionar como um relógio mantendo data e horário atualizado, pode funcionar como um alarme que pode criar eventos programados e também para trabalhar com threads, pode o timer também funcionar como um cronômetro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Interrupção</a:t>
            </a:r>
            <a:r>
              <a:rPr lang="pt-BR" b="1" dirty="0"/>
              <a:t>:</a:t>
            </a:r>
            <a:r>
              <a:rPr lang="pt-BR" dirty="0"/>
              <a:t> Interrupção é um evento que obriga o microprocessador a suspender suas atividades temporariamente, para atender exclusivamente uma rotina indicada pelo evento que o interrompeu. Interrupção pode ser considerada um desvio de um ponto do software para outro preestabelecido.</a:t>
            </a:r>
          </a:p>
        </p:txBody>
      </p:sp>
    </p:spTree>
    <p:extLst>
      <p:ext uri="{BB962C8B-B14F-4D97-AF65-F5344CB8AC3E}">
        <p14:creationId xmlns:p14="http://schemas.microsoft.com/office/powerpoint/2010/main" val="58211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Interrupção externa com GPIO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04787"/>
            <a:ext cx="9905999" cy="412555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GPIO </a:t>
            </a:r>
            <a:r>
              <a:rPr lang="pt-BR" dirty="0" err="1" smtClean="0"/>
              <a:t>Interrupt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Alteração de estado de uma GPIO;</a:t>
            </a:r>
          </a:p>
          <a:p>
            <a:r>
              <a:rPr lang="pt-BR" dirty="0" smtClean="0"/>
              <a:t>ISR (</a:t>
            </a:r>
            <a:r>
              <a:rPr lang="pt-BR" dirty="0" err="1" smtClean="0"/>
              <a:t>Interrupt</a:t>
            </a:r>
            <a:r>
              <a:rPr lang="pt-BR" dirty="0" smtClean="0"/>
              <a:t> Service </a:t>
            </a:r>
            <a:r>
              <a:rPr lang="pt-BR" dirty="0" err="1" smtClean="0"/>
              <a:t>Routine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Seção crítica de código;</a:t>
            </a:r>
          </a:p>
          <a:p>
            <a:r>
              <a:rPr lang="pt-BR" dirty="0" smtClean="0"/>
              <a:t>Configuração da GPIO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Mais informações: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docs.espressif.com/projects/esp-idf/en/latest/esp32/api-reference/peripherals/gpio.html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https://github.com/Tamandutech/KnowledgeBase_LineFollower/tree/master/Workshop/Examples/ExampleGPIOINTR/Example_GPIOINTR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2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888878"/>
            <a:ext cx="9905999" cy="451192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Manipulação de </a:t>
            </a:r>
            <a:r>
              <a:rPr lang="pt-BR" sz="2800" dirty="0" err="1" smtClean="0"/>
              <a:t>GPIOs</a:t>
            </a:r>
            <a:endParaRPr lang="pt-BR" sz="2800" dirty="0"/>
          </a:p>
          <a:p>
            <a:pPr lvl="1"/>
            <a:r>
              <a:rPr lang="pt-BR" sz="2400" dirty="0" smtClean="0"/>
              <a:t>Leitura/Escrita </a:t>
            </a:r>
            <a:r>
              <a:rPr lang="pt-BR" sz="2400" dirty="0" err="1" smtClean="0"/>
              <a:t>GPIOs</a:t>
            </a:r>
            <a:endParaRPr lang="pt-BR" sz="2400" dirty="0" smtClean="0"/>
          </a:p>
          <a:p>
            <a:pPr lvl="1"/>
            <a:r>
              <a:rPr lang="pt-BR" sz="2400" dirty="0" smtClean="0"/>
              <a:t>Sinal </a:t>
            </a:r>
            <a:r>
              <a:rPr lang="pt-BR" sz="2400" dirty="0" err="1" smtClean="0"/>
              <a:t>Pwm</a:t>
            </a:r>
            <a:endParaRPr lang="pt-BR" sz="2400" dirty="0" smtClean="0"/>
          </a:p>
          <a:p>
            <a:pPr lvl="1"/>
            <a:r>
              <a:rPr lang="pt-BR" sz="2400" dirty="0" smtClean="0"/>
              <a:t>Leitura do ADC</a:t>
            </a:r>
            <a:endParaRPr lang="pt-BR" sz="2400" dirty="0"/>
          </a:p>
          <a:p>
            <a:r>
              <a:rPr lang="pt-BR" sz="2800" dirty="0" err="1" smtClean="0"/>
              <a:t>Multitasking</a:t>
            </a:r>
            <a:r>
              <a:rPr lang="pt-BR" sz="2800" dirty="0" smtClean="0"/>
              <a:t> e interrupções</a:t>
            </a:r>
          </a:p>
          <a:p>
            <a:pPr lvl="1"/>
            <a:r>
              <a:rPr lang="pt-BR" sz="2400" dirty="0" smtClean="0"/>
              <a:t>Interrupção externa</a:t>
            </a:r>
          </a:p>
          <a:p>
            <a:pPr lvl="1"/>
            <a:r>
              <a:rPr lang="pt-BR" sz="2400" dirty="0" smtClean="0"/>
              <a:t>Timer </a:t>
            </a:r>
            <a:r>
              <a:rPr lang="pt-BR" sz="2400" dirty="0" err="1" smtClean="0"/>
              <a:t>interrupt</a:t>
            </a:r>
            <a:endParaRPr lang="pt-BR" sz="2400" dirty="0" smtClean="0"/>
          </a:p>
          <a:p>
            <a:pPr lvl="1"/>
            <a:r>
              <a:rPr lang="pt-BR" sz="2400" dirty="0" err="1" smtClean="0"/>
              <a:t>FreeRtos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0032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ESP32 -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7707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</a:t>
            </a:r>
            <a:r>
              <a:rPr lang="pt-BR" dirty="0" smtClean="0"/>
              <a:t>ois microprocessadores</a:t>
            </a:r>
            <a:r>
              <a:rPr lang="pt-BR" dirty="0"/>
              <a:t>  </a:t>
            </a:r>
            <a:r>
              <a:rPr lang="pt-BR" dirty="0" err="1"/>
              <a:t>Xtensa</a:t>
            </a:r>
            <a:r>
              <a:rPr lang="pt-BR" dirty="0"/>
              <a:t> 32-bit LX6 </a:t>
            </a:r>
            <a:r>
              <a:rPr lang="pt-BR" dirty="0" smtClean="0"/>
              <a:t> com </a:t>
            </a:r>
            <a:r>
              <a:rPr lang="pt-BR" dirty="0" err="1" smtClean="0"/>
              <a:t>clock</a:t>
            </a:r>
            <a:r>
              <a:rPr lang="pt-BR" dirty="0" smtClean="0"/>
              <a:t> até 240MhHz</a:t>
            </a:r>
            <a:endParaRPr lang="pt-BR" dirty="0"/>
          </a:p>
          <a:p>
            <a:r>
              <a:rPr lang="pt-BR" dirty="0" smtClean="0"/>
              <a:t>memória </a:t>
            </a:r>
            <a:r>
              <a:rPr lang="pt-BR" dirty="0"/>
              <a:t>ROM  interna de 448K Bytes (para Boot e Core)</a:t>
            </a:r>
          </a:p>
          <a:p>
            <a:r>
              <a:rPr lang="pt-BR" dirty="0"/>
              <a:t>memória RAM estática interna de 520K Bytes</a:t>
            </a:r>
          </a:p>
          <a:p>
            <a:r>
              <a:rPr lang="pt-BR" dirty="0"/>
              <a:t>Memória externa (total </a:t>
            </a:r>
            <a:r>
              <a:rPr lang="pt-BR" dirty="0" smtClean="0"/>
              <a:t>4MB) </a:t>
            </a:r>
            <a:r>
              <a:rPr lang="pt-BR" dirty="0"/>
              <a:t>– suporte para até 16M Bytes Flash e 16M Bytes SRAM</a:t>
            </a:r>
          </a:p>
          <a:p>
            <a:r>
              <a:rPr lang="pt-BR" dirty="0" smtClean="0"/>
              <a:t>Real </a:t>
            </a:r>
            <a:r>
              <a:rPr lang="pt-BR" dirty="0"/>
              <a:t>Time </a:t>
            </a:r>
            <a:r>
              <a:rPr lang="pt-BR" dirty="0" err="1"/>
              <a:t>Clock</a:t>
            </a:r>
            <a:r>
              <a:rPr lang="pt-BR" dirty="0"/>
              <a:t> com 16K Bytes de SRAM</a:t>
            </a:r>
          </a:p>
          <a:p>
            <a:r>
              <a:rPr lang="pt-BR" dirty="0"/>
              <a:t>Interface WIFI 802.11 b/g/n – 802.11 n (2.4 GHz), até 150 Mbps</a:t>
            </a:r>
          </a:p>
          <a:p>
            <a:r>
              <a:rPr lang="pt-BR" dirty="0"/>
              <a:t>Interface Bluetooth v4.2 BR/EDR e  Bluetooth LE (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energy</a:t>
            </a:r>
            <a:r>
              <a:rPr lang="pt-BR" dirty="0"/>
              <a:t>)</a:t>
            </a:r>
          </a:p>
          <a:p>
            <a:r>
              <a:rPr lang="pt-BR" dirty="0"/>
              <a:t>Dois grupos de </a:t>
            </a:r>
            <a:r>
              <a:rPr lang="pt-BR" dirty="0" err="1"/>
              <a:t>Timers</a:t>
            </a:r>
            <a:r>
              <a:rPr lang="pt-BR" dirty="0"/>
              <a:t> – 4 </a:t>
            </a:r>
            <a:r>
              <a:rPr lang="pt-BR" dirty="0" err="1"/>
              <a:t>timers</a:t>
            </a:r>
            <a:r>
              <a:rPr lang="pt-BR" dirty="0"/>
              <a:t> de 64 Bits</a:t>
            </a:r>
          </a:p>
          <a:p>
            <a:r>
              <a:rPr lang="pt-BR" dirty="0" smtClean="0"/>
              <a:t>Alimentação </a:t>
            </a:r>
            <a:r>
              <a:rPr lang="pt-BR" dirty="0"/>
              <a:t>VCC de 2,3V a 3,6V CC</a:t>
            </a:r>
          </a:p>
          <a:p>
            <a:r>
              <a:rPr lang="pt-BR" dirty="0"/>
              <a:t>Consumo de corrente </a:t>
            </a:r>
            <a:r>
              <a:rPr lang="pt-BR" dirty="0" err="1"/>
              <a:t>max</a:t>
            </a:r>
            <a:r>
              <a:rPr lang="pt-BR" dirty="0"/>
              <a:t> com WIFI – 240 </a:t>
            </a:r>
            <a:r>
              <a:rPr lang="pt-BR" dirty="0" err="1"/>
              <a:t>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5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ESP32 – Periféricos e 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97521"/>
          </a:xfrm>
        </p:spPr>
        <p:txBody>
          <a:bodyPr numCol="2">
            <a:normAutofit fontScale="70000" lnSpcReduction="20000"/>
          </a:bodyPr>
          <a:lstStyle/>
          <a:p>
            <a:r>
              <a:rPr lang="pt-BR" dirty="0"/>
              <a:t>34 × Portas programáveis </a:t>
            </a:r>
            <a:r>
              <a:rPr lang="pt-BR" dirty="0" err="1"/>
              <a:t>GPIOs</a:t>
            </a:r>
            <a:endParaRPr lang="pt-BR" dirty="0"/>
          </a:p>
          <a:p>
            <a:r>
              <a:rPr lang="pt-BR" dirty="0"/>
              <a:t>2 x Conversores ADC SAR 12-bits com até 18 canais</a:t>
            </a:r>
          </a:p>
          <a:p>
            <a:r>
              <a:rPr lang="pt-BR" dirty="0"/>
              <a:t>2 × Conversores DAC de 8-bits</a:t>
            </a:r>
          </a:p>
          <a:p>
            <a:r>
              <a:rPr lang="pt-BR" dirty="0"/>
              <a:t>10 ×  sensores de toque</a:t>
            </a:r>
          </a:p>
          <a:p>
            <a:r>
              <a:rPr lang="pt-BR" dirty="0"/>
              <a:t>Sensor de Temperatura</a:t>
            </a:r>
          </a:p>
          <a:p>
            <a:r>
              <a:rPr lang="pt-BR" dirty="0"/>
              <a:t>4 × interfaces SPI – </a:t>
            </a:r>
            <a:r>
              <a:rPr lang="pt-BR" dirty="0" err="1"/>
              <a:t>clock</a:t>
            </a:r>
            <a:r>
              <a:rPr lang="pt-BR" dirty="0"/>
              <a:t> até 40 MHz !</a:t>
            </a:r>
          </a:p>
          <a:p>
            <a:r>
              <a:rPr lang="pt-BR" dirty="0"/>
              <a:t>2 × interfaces I2S – </a:t>
            </a:r>
            <a:r>
              <a:rPr lang="pt-BR" dirty="0" err="1"/>
              <a:t>clock</a:t>
            </a:r>
            <a:r>
              <a:rPr lang="pt-BR" dirty="0"/>
              <a:t> até 40 MHz !</a:t>
            </a:r>
          </a:p>
          <a:p>
            <a:r>
              <a:rPr lang="pt-BR" dirty="0"/>
              <a:t>2 × interfaces I2C – até 5 Mbps</a:t>
            </a:r>
          </a:p>
          <a:p>
            <a:r>
              <a:rPr lang="pt-BR" dirty="0"/>
              <a:t>3 × interfaces seriais UART – até 5 Mbps !</a:t>
            </a:r>
          </a:p>
          <a:p>
            <a:r>
              <a:rPr lang="pt-BR" dirty="0"/>
              <a:t>1 Host (SD/</a:t>
            </a:r>
            <a:r>
              <a:rPr lang="pt-BR" dirty="0" err="1"/>
              <a:t>eMMC</a:t>
            </a:r>
            <a:r>
              <a:rPr lang="pt-BR" dirty="0"/>
              <a:t>/SDIO) para controle de SD </a:t>
            </a:r>
            <a:r>
              <a:rPr lang="pt-BR" dirty="0" err="1"/>
              <a:t>Cards</a:t>
            </a:r>
            <a:endParaRPr lang="pt-BR" dirty="0"/>
          </a:p>
          <a:p>
            <a:r>
              <a:rPr lang="pt-BR" dirty="0"/>
              <a:t>1 Escravo (SDIO/SPI)</a:t>
            </a:r>
          </a:p>
          <a:p>
            <a:r>
              <a:rPr lang="pt-BR" dirty="0"/>
              <a:t>Interface Ethernet MAC (necessita acessório)</a:t>
            </a:r>
          </a:p>
          <a:p>
            <a:r>
              <a:rPr lang="pt-BR" dirty="0"/>
              <a:t>Interface CAN 2.0</a:t>
            </a:r>
          </a:p>
          <a:p>
            <a:r>
              <a:rPr lang="pt-BR" dirty="0"/>
              <a:t>Interface </a:t>
            </a:r>
            <a:r>
              <a:rPr lang="pt-BR" dirty="0" err="1"/>
              <a:t>Infra-vermelho</a:t>
            </a:r>
            <a:r>
              <a:rPr lang="pt-BR" dirty="0"/>
              <a:t>  (</a:t>
            </a:r>
            <a:r>
              <a:rPr lang="pt-BR" dirty="0" err="1"/>
              <a:t>Tx</a:t>
            </a:r>
            <a:r>
              <a:rPr lang="pt-BR" dirty="0"/>
              <a:t>/</a:t>
            </a:r>
            <a:r>
              <a:rPr lang="pt-BR" dirty="0" err="1"/>
              <a:t>Rx</a:t>
            </a:r>
            <a:r>
              <a:rPr lang="pt-BR" dirty="0"/>
              <a:t>)</a:t>
            </a:r>
          </a:p>
          <a:p>
            <a:r>
              <a:rPr lang="pt-BR" dirty="0"/>
              <a:t>Controle de Motor PWM</a:t>
            </a:r>
          </a:p>
          <a:p>
            <a:r>
              <a:rPr lang="pt-BR" dirty="0"/>
              <a:t>Controle de LED PWM até 16 canais</a:t>
            </a:r>
          </a:p>
          <a:p>
            <a:r>
              <a:rPr lang="pt-BR" dirty="0"/>
              <a:t>Sensor interno Hall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8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ESP-IDF e </a:t>
            </a:r>
            <a:r>
              <a:rPr lang="pt-BR" dirty="0" err="1" smtClean="0"/>
              <a:t>Arduino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b="1" dirty="0"/>
              <a:t>ESP-IDF</a:t>
            </a:r>
            <a:r>
              <a:rPr lang="pt-BR" dirty="0"/>
              <a:t> – Framework de desenvolvimento </a:t>
            </a:r>
            <a:r>
              <a:rPr lang="pt-BR" dirty="0" err="1"/>
              <a:t>IoT</a:t>
            </a:r>
            <a:r>
              <a:rPr lang="pt-BR" dirty="0"/>
              <a:t> oficial da ESPRESSIF para o ESP32. Ele é o mais completo, mas é complicado de usar.  </a:t>
            </a:r>
          </a:p>
          <a:p>
            <a:pPr fontAlgn="base"/>
            <a:r>
              <a:rPr lang="pt-BR" b="1" dirty="0" err="1" smtClean="0"/>
              <a:t>Arduino</a:t>
            </a:r>
            <a:r>
              <a:rPr lang="pt-BR" b="1" dirty="0" smtClean="0"/>
              <a:t>-IDE </a:t>
            </a:r>
            <a:r>
              <a:rPr lang="pt-BR" b="1" dirty="0"/>
              <a:t>:</a:t>
            </a:r>
            <a:r>
              <a:rPr lang="pt-BR" dirty="0"/>
              <a:t> é o Ambiente de desenvolvimento mais conhecido de todos e bem mais fácil de usar. 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/>
              <a:t>A ESP-IDF é um Framework , isto é, um conjunto de programas, compiladores, bibliotecas e tudo mais que for preciso para o desenvolvimento de uma aplicação. Essa IDF foi criada pela ESPRESSIF e esta sendo continuamente  melhorada e aumentada, com inúmeros exemplos de aplicações, aproveitando praticamente todos os recursos de hardware e software do ESP32. A linguagem usada é a C.</a:t>
            </a:r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44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GPIO – General </a:t>
            </a:r>
            <a:r>
              <a:rPr lang="pt-BR" dirty="0" err="1" smtClean="0"/>
              <a:t>Purpose</a:t>
            </a:r>
            <a:r>
              <a:rPr lang="pt-BR" dirty="0" smtClean="0"/>
              <a:t> input output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14635"/>
            <a:ext cx="9905999" cy="4627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chip ESP32 possui 34 pinos GPIO físicos (GPIO0 ~ GPIO19, GPIO21 ~ GPIO23, GPIO25 ~ GPIO27 e GPIO32 ~ GPIO39). Cada pino </a:t>
            </a:r>
            <a:r>
              <a:rPr lang="pt-BR" sz="1800" dirty="0" smtClean="0"/>
              <a:t>pode ser usado como uma entrada ou saída de uso geral ou ser </a:t>
            </a:r>
            <a:r>
              <a:rPr lang="pt-BR" sz="1800" dirty="0"/>
              <a:t>conectado a um sinal periférico interno. Por meio de IO MUX, RTC IO MUX e da matriz GPIO, os sinais de entrada periféricos podem ser de qualquer pino IO e os sinais de saída periféricos podem ser roteados para qualquer pino IO. Juntos, esses módulos fornecem </a:t>
            </a:r>
            <a:r>
              <a:rPr lang="pt-BR" sz="1800" dirty="0" smtClean="0"/>
              <a:t>Entrada/Saída </a:t>
            </a:r>
            <a:r>
              <a:rPr lang="pt-BR" sz="1800" dirty="0"/>
              <a:t>altamente configuráveis</a:t>
            </a:r>
            <a:r>
              <a:rPr lang="pt-BR" sz="1800" dirty="0" smtClean="0"/>
              <a:t>.</a:t>
            </a:r>
          </a:p>
          <a:p>
            <a:r>
              <a:rPr lang="pt-BR" sz="2000" dirty="0" smtClean="0"/>
              <a:t>Algumas GPIOS são Input </a:t>
            </a:r>
            <a:r>
              <a:rPr lang="pt-BR" sz="2000" dirty="0" err="1" smtClean="0"/>
              <a:t>Only</a:t>
            </a:r>
            <a:r>
              <a:rPr lang="pt-BR" sz="2000" dirty="0" smtClean="0"/>
              <a:t>;</a:t>
            </a:r>
          </a:p>
          <a:p>
            <a:r>
              <a:rPr lang="pt-BR" sz="2000" dirty="0" err="1" smtClean="0"/>
              <a:t>ADCs</a:t>
            </a:r>
            <a:endParaRPr lang="pt-BR" sz="2000" dirty="0" smtClean="0"/>
          </a:p>
          <a:p>
            <a:pPr lvl="1"/>
            <a:r>
              <a:rPr lang="pt-BR" sz="1600" dirty="0" smtClean="0"/>
              <a:t>ADC1 com 8 canais; </a:t>
            </a:r>
          </a:p>
          <a:p>
            <a:pPr lvl="1"/>
            <a:r>
              <a:rPr lang="pt-BR" sz="1600" dirty="0" smtClean="0"/>
              <a:t>ADC2 com 10 canais.</a:t>
            </a:r>
          </a:p>
          <a:p>
            <a:r>
              <a:rPr lang="pt-BR" sz="2000" dirty="0" smtClean="0"/>
              <a:t>DAC – 2 canais de 8 bits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4262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73820"/>
            <a:ext cx="9905998" cy="1478570"/>
          </a:xfrm>
        </p:spPr>
        <p:txBody>
          <a:bodyPr/>
          <a:lstStyle/>
          <a:p>
            <a:r>
              <a:rPr lang="pt-BR" dirty="0" smtClean="0"/>
              <a:t>Leitura/Escrita de GPIOS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52390"/>
            <a:ext cx="9905999" cy="4267224"/>
          </a:xfrm>
        </p:spPr>
        <p:txBody>
          <a:bodyPr>
            <a:normAutofit fontScale="70000" lnSpcReduction="20000"/>
          </a:bodyPr>
          <a:lstStyle/>
          <a:p>
            <a:r>
              <a:rPr lang="pt-BR" sz="2900" dirty="0" err="1"/>
              <a:t>esp_err_t</a:t>
            </a:r>
            <a:r>
              <a:rPr lang="pt-BR" sz="2900" dirty="0"/>
              <a:t> </a:t>
            </a:r>
            <a:r>
              <a:rPr lang="pt-BR" sz="2900" dirty="0" err="1"/>
              <a:t>gpio_set_direction</a:t>
            </a:r>
            <a:r>
              <a:rPr lang="pt-BR" sz="2900" dirty="0"/>
              <a:t> ( </a:t>
            </a:r>
            <a:r>
              <a:rPr lang="pt-BR" sz="2900" dirty="0" err="1"/>
              <a:t>gpio_num_t</a:t>
            </a:r>
            <a:r>
              <a:rPr lang="pt-BR" sz="2900" dirty="0"/>
              <a:t> </a:t>
            </a:r>
            <a:r>
              <a:rPr lang="pt-BR" sz="2900" dirty="0" err="1"/>
              <a:t>gpio_num</a:t>
            </a:r>
            <a:r>
              <a:rPr lang="pt-BR" sz="2900" dirty="0"/>
              <a:t> , </a:t>
            </a:r>
            <a:r>
              <a:rPr lang="pt-BR" sz="2900" dirty="0" err="1" smtClean="0"/>
              <a:t>mode</a:t>
            </a:r>
            <a:r>
              <a:rPr lang="pt-BR" sz="2900" dirty="0" smtClean="0"/>
              <a:t> </a:t>
            </a:r>
            <a:r>
              <a:rPr lang="pt-BR" sz="2900" dirty="0" err="1"/>
              <a:t>gpio_mode_t</a:t>
            </a:r>
            <a:r>
              <a:rPr lang="pt-BR" sz="2900" dirty="0"/>
              <a:t> </a:t>
            </a:r>
            <a:r>
              <a:rPr lang="pt-BR" sz="2900" dirty="0" smtClean="0"/>
              <a:t>)</a:t>
            </a:r>
          </a:p>
          <a:p>
            <a:pPr marL="457200" lvl="1" indent="0">
              <a:buNone/>
            </a:pPr>
            <a:r>
              <a:rPr lang="en-US" sz="2600" dirty="0"/>
              <a:t>Configure a </a:t>
            </a:r>
            <a:r>
              <a:rPr lang="en-US" sz="2600" dirty="0" err="1"/>
              <a:t>direção</a:t>
            </a:r>
            <a:r>
              <a:rPr lang="en-US" sz="2600" dirty="0"/>
              <a:t> do GPIO,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 smtClean="0"/>
              <a:t>output_only,input_only,output_and_input</a:t>
            </a:r>
            <a:endParaRPr lang="en-US" sz="2600" dirty="0"/>
          </a:p>
          <a:p>
            <a:r>
              <a:rPr lang="en-US" sz="2900" dirty="0" err="1"/>
              <a:t>esp_err_t</a:t>
            </a:r>
            <a:r>
              <a:rPr lang="en-US" sz="2900" dirty="0"/>
              <a:t> </a:t>
            </a:r>
            <a:r>
              <a:rPr lang="en-US" sz="2900" dirty="0" err="1"/>
              <a:t>gpio_set_level</a:t>
            </a:r>
            <a:r>
              <a:rPr lang="en-US" sz="2900" dirty="0"/>
              <a:t>(</a:t>
            </a:r>
            <a:r>
              <a:rPr lang="en-US" sz="2900" dirty="0" err="1"/>
              <a:t>gpio_num_t</a:t>
            </a:r>
            <a:r>
              <a:rPr lang="en-US" sz="2900" dirty="0"/>
              <a:t> </a:t>
            </a:r>
            <a:r>
              <a:rPr lang="en-US" sz="2900" dirty="0" err="1"/>
              <a:t>gpio_num</a:t>
            </a:r>
            <a:r>
              <a:rPr lang="en-US" sz="2900" dirty="0"/>
              <a:t>, uint32_t level</a:t>
            </a:r>
            <a:r>
              <a:rPr lang="en-US" sz="2900" dirty="0" smtClean="0"/>
              <a:t>)</a:t>
            </a:r>
          </a:p>
          <a:p>
            <a:pPr marL="457200" lvl="1" indent="0">
              <a:buNone/>
            </a:pPr>
            <a:r>
              <a:rPr lang="en-US" sz="2600" dirty="0" err="1" smtClean="0"/>
              <a:t>Configura</a:t>
            </a:r>
            <a:r>
              <a:rPr lang="en-US" sz="2600" dirty="0" smtClean="0"/>
              <a:t> o </a:t>
            </a:r>
            <a:r>
              <a:rPr lang="en-US" sz="2600" dirty="0" err="1" smtClean="0"/>
              <a:t>nível</a:t>
            </a:r>
            <a:r>
              <a:rPr lang="en-US" sz="2600" dirty="0" smtClean="0"/>
              <a:t> </a:t>
            </a:r>
            <a:r>
              <a:rPr lang="en-US" sz="2600" dirty="0" err="1" smtClean="0"/>
              <a:t>lógico</a:t>
            </a:r>
            <a:r>
              <a:rPr lang="en-US" sz="2600" dirty="0" smtClean="0"/>
              <a:t> da GPIO</a:t>
            </a:r>
            <a:endParaRPr lang="en-US" sz="2600" dirty="0"/>
          </a:p>
          <a:p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gpio_get_level</a:t>
            </a:r>
            <a:r>
              <a:rPr lang="en-US" sz="2900" dirty="0"/>
              <a:t>(</a:t>
            </a:r>
            <a:r>
              <a:rPr lang="en-US" sz="2900" dirty="0" err="1"/>
              <a:t>gpio_num_t</a:t>
            </a:r>
            <a:r>
              <a:rPr lang="en-US" sz="2900" dirty="0"/>
              <a:t> </a:t>
            </a:r>
            <a:r>
              <a:rPr lang="en-US" sz="2900" dirty="0" err="1"/>
              <a:t>gpio_num</a:t>
            </a:r>
            <a:r>
              <a:rPr lang="en-US" sz="2900" dirty="0" smtClean="0"/>
              <a:t>)</a:t>
            </a:r>
          </a:p>
          <a:p>
            <a:pPr marL="457200" lvl="1" indent="0">
              <a:buNone/>
            </a:pPr>
            <a:r>
              <a:rPr lang="en-US" sz="2600" dirty="0" err="1" smtClean="0"/>
              <a:t>Lê</a:t>
            </a:r>
            <a:r>
              <a:rPr lang="en-US" sz="2600" dirty="0" smtClean="0"/>
              <a:t> o </a:t>
            </a:r>
            <a:r>
              <a:rPr lang="en-US" sz="2600" dirty="0" err="1" smtClean="0"/>
              <a:t>nível</a:t>
            </a:r>
            <a:r>
              <a:rPr lang="en-US" sz="2600" dirty="0" smtClean="0"/>
              <a:t> </a:t>
            </a:r>
            <a:r>
              <a:rPr lang="en-US" sz="2600" dirty="0" err="1" smtClean="0"/>
              <a:t>lógico</a:t>
            </a:r>
            <a:r>
              <a:rPr lang="en-US" sz="2600" dirty="0" smtClean="0"/>
              <a:t> da GPIO</a:t>
            </a:r>
          </a:p>
          <a:p>
            <a:r>
              <a:rPr lang="en-US" sz="2900" dirty="0" err="1"/>
              <a:t>esp_err_t</a:t>
            </a:r>
            <a:r>
              <a:rPr lang="en-US" sz="2900" dirty="0"/>
              <a:t> </a:t>
            </a:r>
            <a:r>
              <a:rPr lang="en-US" sz="2900" dirty="0" err="1"/>
              <a:t>gpio_set_pull_mode</a:t>
            </a:r>
            <a:r>
              <a:rPr lang="en-US" sz="2900" dirty="0"/>
              <a:t>(</a:t>
            </a:r>
            <a:r>
              <a:rPr lang="en-US" sz="2900" dirty="0" err="1"/>
              <a:t>gpio_num_t</a:t>
            </a:r>
            <a:r>
              <a:rPr lang="en-US" sz="2900" dirty="0"/>
              <a:t> </a:t>
            </a:r>
            <a:r>
              <a:rPr lang="en-US" sz="2900" dirty="0" err="1"/>
              <a:t>gpio_num</a:t>
            </a:r>
            <a:r>
              <a:rPr lang="en-US" sz="2900" dirty="0"/>
              <a:t>, </a:t>
            </a:r>
            <a:r>
              <a:rPr lang="en-US" sz="2900" dirty="0" err="1"/>
              <a:t>gpio_pull_mode_t</a:t>
            </a:r>
            <a:r>
              <a:rPr lang="en-US" sz="2900" dirty="0"/>
              <a:t> pull</a:t>
            </a:r>
            <a:r>
              <a:rPr lang="en-US" sz="2900" dirty="0" smtClean="0"/>
              <a:t>)</a:t>
            </a:r>
          </a:p>
          <a:p>
            <a:pPr marL="457200" lvl="1" indent="0">
              <a:buNone/>
            </a:pPr>
            <a:r>
              <a:rPr lang="en-US" sz="2600" dirty="0" err="1" smtClean="0"/>
              <a:t>Configura</a:t>
            </a:r>
            <a:r>
              <a:rPr lang="en-US" sz="2600" dirty="0" smtClean="0"/>
              <a:t> </a:t>
            </a:r>
            <a:r>
              <a:rPr lang="en-US" sz="2600" dirty="0" err="1" smtClean="0"/>
              <a:t>os</a:t>
            </a:r>
            <a:r>
              <a:rPr lang="en-US" sz="2600" dirty="0" smtClean="0"/>
              <a:t> resistors de pull-up/pull-down da GPIO</a:t>
            </a:r>
            <a:endParaRPr lang="en-US" sz="2600" dirty="0"/>
          </a:p>
          <a:p>
            <a:pPr marL="0" indent="0"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docs.espressif.com/projects/esp-idf/en/latest/esp32/api-reference/peripherals/gpio.html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https://github.com/Tamandutech/KnowledgeBase_LineFollower/tree/master/Workshop/Examples/ExampleIO</a:t>
            </a:r>
          </a:p>
        </p:txBody>
      </p:sp>
    </p:spTree>
    <p:extLst>
      <p:ext uri="{BB962C8B-B14F-4D97-AF65-F5344CB8AC3E}">
        <p14:creationId xmlns:p14="http://schemas.microsoft.com/office/powerpoint/2010/main" val="1083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" dirty="0">
                <a:solidFill>
                  <a:srgbClr val="FFFFFF"/>
                </a:solidFill>
              </a:rPr>
              <a:t>PWM (Pulse </a:t>
            </a:r>
            <a:r>
              <a:rPr lang="pt-BR" spc="-1" dirty="0" err="1">
                <a:solidFill>
                  <a:srgbClr val="FFFFFF"/>
                </a:solidFill>
              </a:rPr>
              <a:t>Width</a:t>
            </a:r>
            <a:r>
              <a:rPr lang="pt-BR" spc="-1" dirty="0">
                <a:solidFill>
                  <a:srgbClr val="FFFFFF"/>
                </a:solidFill>
              </a:rPr>
              <a:t> </a:t>
            </a:r>
            <a:r>
              <a:rPr lang="pt-BR" spc="-1" dirty="0" err="1">
                <a:solidFill>
                  <a:srgbClr val="FFFFFF"/>
                </a:solidFill>
              </a:rPr>
              <a:t>Modulation</a:t>
            </a:r>
            <a:r>
              <a:rPr lang="pt-BR" spc="-1" dirty="0" smtClean="0">
                <a:solidFill>
                  <a:srgbClr val="FFFFFF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805" y="2178360"/>
            <a:ext cx="5027568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FFFFFF"/>
                </a:solidFill>
              </a:rPr>
              <a:t>Controle de potência com sinais digitais;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 err="1">
                <a:solidFill>
                  <a:srgbClr val="FFFFFF"/>
                </a:solidFill>
              </a:rPr>
              <a:t>Duty</a:t>
            </a:r>
            <a:r>
              <a:rPr lang="pt-BR" sz="2000" spc="-1" dirty="0">
                <a:solidFill>
                  <a:srgbClr val="FFFFFF"/>
                </a:solidFill>
              </a:rPr>
              <a:t> </a:t>
            </a:r>
            <a:r>
              <a:rPr lang="pt-BR" sz="2000" spc="-1" dirty="0" err="1">
                <a:solidFill>
                  <a:srgbClr val="FFFFFF"/>
                </a:solidFill>
              </a:rPr>
              <a:t>cycle</a:t>
            </a:r>
            <a:r>
              <a:rPr lang="pt-BR" sz="2000" spc="-1" dirty="0">
                <a:solidFill>
                  <a:srgbClr val="FFFFFF"/>
                </a:solidFill>
              </a:rPr>
              <a:t>;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FFFFFF"/>
                </a:solidFill>
              </a:rPr>
              <a:t>Controle de velocidade de motor;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FFFFFF"/>
                </a:solidFill>
              </a:rPr>
              <a:t>Controle de brilho de Led;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FFFFFF"/>
                </a:solidFill>
              </a:rPr>
              <a:t>Resolução do sinal </a:t>
            </a:r>
            <a:r>
              <a:rPr lang="pt-BR" sz="2000" spc="-1" dirty="0" err="1">
                <a:solidFill>
                  <a:srgbClr val="FFFFFF"/>
                </a:solidFill>
              </a:rPr>
              <a:t>pwm</a:t>
            </a:r>
            <a:r>
              <a:rPr lang="pt-BR" sz="2000" spc="-1" dirty="0">
                <a:solidFill>
                  <a:srgbClr val="FFFFFF"/>
                </a:solidFill>
              </a:rPr>
              <a:t> ao usar o esp32 é relacionada com o número de bits;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FFFFFF"/>
                </a:solidFill>
              </a:rPr>
              <a:t>Maiores frequências = Menores resoluções. </a:t>
            </a:r>
            <a:endParaRPr lang="pt-BR" sz="20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5589431" y="2097088"/>
            <a:ext cx="6274473" cy="325652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86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" dirty="0">
                <a:solidFill>
                  <a:srgbClr val="FFFFFF"/>
                </a:solidFill>
              </a:rPr>
              <a:t>PWM no esp32 com </a:t>
            </a:r>
            <a:r>
              <a:rPr lang="pt-BR" spc="-1" dirty="0" err="1" smtClean="0">
                <a:solidFill>
                  <a:srgbClr val="FFFFFF"/>
                </a:solidFill>
              </a:rPr>
              <a:t>ledc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85847"/>
            <a:ext cx="9905999" cy="42672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</a:rPr>
              <a:t>LEDC é um periférico do esp32;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</a:rPr>
              <a:t>Configuração do timer do LEDC;</a:t>
            </a:r>
            <a:endParaRPr lang="pt-BR" spc="-1" dirty="0">
              <a:latin typeface="Arial"/>
            </a:endParaRPr>
          </a:p>
          <a:p>
            <a:pPr lvl="1">
              <a:lnSpc>
                <a:spcPct val="100000"/>
              </a:lnSpc>
            </a:pPr>
            <a:r>
              <a:rPr lang="pt-BR" sz="2300" spc="-1" dirty="0" smtClean="0">
                <a:solidFill>
                  <a:srgbClr val="FFFFFF"/>
                </a:solidFill>
              </a:rPr>
              <a:t>Frequência</a:t>
            </a:r>
            <a:r>
              <a:rPr lang="pt-BR" sz="2300" spc="-1" dirty="0">
                <a:solidFill>
                  <a:srgbClr val="FFFFFF"/>
                </a:solidFill>
              </a:rPr>
              <a:t>;</a:t>
            </a:r>
            <a:endParaRPr lang="pt-BR" sz="2300" spc="-1" dirty="0">
              <a:latin typeface="Arial"/>
            </a:endParaRPr>
          </a:p>
          <a:p>
            <a:pPr lvl="1">
              <a:lnSpc>
                <a:spcPct val="100000"/>
              </a:lnSpc>
            </a:pPr>
            <a:r>
              <a:rPr lang="pt-BR" sz="2300" spc="-1" dirty="0" smtClean="0">
                <a:solidFill>
                  <a:srgbClr val="FFFFFF"/>
                </a:solidFill>
              </a:rPr>
              <a:t>Resolução</a:t>
            </a:r>
            <a:r>
              <a:rPr lang="pt-BR" sz="2300" spc="-1" dirty="0">
                <a:solidFill>
                  <a:srgbClr val="FFFFFF"/>
                </a:solidFill>
              </a:rPr>
              <a:t>.</a:t>
            </a:r>
            <a:endParaRPr lang="pt-BR" sz="23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</a:rPr>
              <a:t>Configuração do canal do </a:t>
            </a:r>
            <a:r>
              <a:rPr lang="pt-BR" spc="-1" dirty="0" smtClean="0">
                <a:solidFill>
                  <a:srgbClr val="FFFFFF"/>
                </a:solidFill>
              </a:rPr>
              <a:t>LEDC;</a:t>
            </a:r>
            <a:endParaRPr lang="pt-BR" spc="-1" dirty="0">
              <a:latin typeface="Arial"/>
            </a:endParaRPr>
          </a:p>
          <a:p>
            <a:pPr lvl="1">
              <a:lnSpc>
                <a:spcPct val="100000"/>
              </a:lnSpc>
            </a:pPr>
            <a:r>
              <a:rPr lang="pt-BR" sz="2300" spc="-1" dirty="0" smtClean="0">
                <a:solidFill>
                  <a:srgbClr val="FFFFFF"/>
                </a:solidFill>
              </a:rPr>
              <a:t>GPIO </a:t>
            </a:r>
            <a:r>
              <a:rPr lang="pt-BR" sz="2300" spc="-1" dirty="0">
                <a:solidFill>
                  <a:srgbClr val="FFFFFF"/>
                </a:solidFill>
              </a:rPr>
              <a:t>do sinal;</a:t>
            </a:r>
            <a:endParaRPr lang="pt-BR" sz="2300" spc="-1" dirty="0">
              <a:latin typeface="Arial"/>
            </a:endParaRPr>
          </a:p>
          <a:p>
            <a:pPr lvl="1">
              <a:lnSpc>
                <a:spcPct val="100000"/>
              </a:lnSpc>
            </a:pPr>
            <a:r>
              <a:rPr lang="pt-BR" sz="2300" spc="-1" dirty="0" err="1" smtClean="0">
                <a:solidFill>
                  <a:srgbClr val="FFFFFF"/>
                </a:solidFill>
              </a:rPr>
              <a:t>Duty</a:t>
            </a:r>
            <a:r>
              <a:rPr lang="pt-BR" sz="2300" spc="-1" dirty="0" smtClean="0">
                <a:solidFill>
                  <a:srgbClr val="FFFFFF"/>
                </a:solidFill>
              </a:rPr>
              <a:t> </a:t>
            </a:r>
            <a:r>
              <a:rPr lang="pt-BR" sz="2300" spc="-1" dirty="0">
                <a:solidFill>
                  <a:srgbClr val="FFFFFF"/>
                </a:solidFill>
              </a:rPr>
              <a:t>inicial;</a:t>
            </a:r>
            <a:endParaRPr lang="pt-BR" sz="2300" spc="-1" dirty="0">
              <a:latin typeface="Arial"/>
            </a:endParaRPr>
          </a:p>
          <a:p>
            <a:pPr lvl="1">
              <a:lnSpc>
                <a:spcPct val="100000"/>
              </a:lnSpc>
            </a:pPr>
            <a:r>
              <a:rPr lang="pt-BR" sz="2300" spc="-1" dirty="0" smtClean="0">
                <a:solidFill>
                  <a:srgbClr val="FFFFFF"/>
                </a:solidFill>
              </a:rPr>
              <a:t>Ponto </a:t>
            </a:r>
            <a:r>
              <a:rPr lang="pt-BR" sz="2300" spc="-1" dirty="0">
                <a:solidFill>
                  <a:srgbClr val="FFFFFF"/>
                </a:solidFill>
              </a:rPr>
              <a:t>de início do </a:t>
            </a:r>
            <a:r>
              <a:rPr lang="pt-BR" sz="2300" spc="-1" dirty="0" err="1">
                <a:solidFill>
                  <a:srgbClr val="FFFFFF"/>
                </a:solidFill>
              </a:rPr>
              <a:t>duty</a:t>
            </a:r>
            <a:r>
              <a:rPr lang="pt-BR" sz="2300" spc="-1" dirty="0">
                <a:solidFill>
                  <a:srgbClr val="FFFFFF"/>
                </a:solidFill>
              </a:rPr>
              <a:t> </a:t>
            </a:r>
            <a:r>
              <a:rPr lang="pt-BR" sz="2300" spc="-1" dirty="0" err="1" smtClean="0">
                <a:solidFill>
                  <a:srgbClr val="FFFFFF"/>
                </a:solidFill>
              </a:rPr>
              <a:t>cycle</a:t>
            </a:r>
            <a:r>
              <a:rPr lang="pt-BR" sz="2300" spc="-1" dirty="0" smtClean="0">
                <a:solidFill>
                  <a:srgbClr val="FFFFFF"/>
                </a:solidFill>
              </a:rPr>
              <a:t>.</a:t>
            </a:r>
            <a:endParaRPr lang="pt-BR" sz="23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 err="1">
                <a:solidFill>
                  <a:srgbClr val="FFFFFF"/>
                </a:solidFill>
              </a:rPr>
              <a:t>Definicão</a:t>
            </a:r>
            <a:r>
              <a:rPr lang="pt-BR" spc="-1" dirty="0">
                <a:solidFill>
                  <a:srgbClr val="FFFFFF"/>
                </a:solidFill>
              </a:rPr>
              <a:t> e atualização do </a:t>
            </a:r>
            <a:r>
              <a:rPr lang="pt-BR" spc="-1" dirty="0" err="1">
                <a:solidFill>
                  <a:srgbClr val="FFFFFF"/>
                </a:solidFill>
              </a:rPr>
              <a:t>duty</a:t>
            </a:r>
            <a:r>
              <a:rPr lang="pt-BR" spc="-1" dirty="0">
                <a:solidFill>
                  <a:srgbClr val="FFFFFF"/>
                </a:solidFill>
              </a:rPr>
              <a:t> </a:t>
            </a:r>
            <a:r>
              <a:rPr lang="pt-BR" spc="-1" dirty="0" err="1">
                <a:solidFill>
                  <a:srgbClr val="FFFFFF"/>
                </a:solidFill>
              </a:rPr>
              <a:t>cycle</a:t>
            </a:r>
            <a:r>
              <a:rPr lang="pt-BR" spc="-1" dirty="0">
                <a:solidFill>
                  <a:srgbClr val="FFFFFF"/>
                </a:solidFill>
              </a:rPr>
              <a:t>.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pc="-1" dirty="0">
                <a:solidFill>
                  <a:srgbClr val="FFFFFF"/>
                </a:solidFill>
              </a:rPr>
              <a:t>Mais informações: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https://github.com/Tamandutech/KnowledgeBase_LineFollower/tree/master/Workshop/Examples/ExampleLedFade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pc="-1" dirty="0">
                <a:solidFill>
                  <a:srgbClr val="FFFFFF"/>
                </a:solidFill>
              </a:rPr>
              <a:t>https://docs.espressif.com/projects/esp-idf/en/latest/esp32/api-reference/peripherals/ledc.html </a:t>
            </a:r>
            <a:endParaRPr lang="pt-BR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4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649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Tahoma</vt:lpstr>
      <vt:lpstr>Trebuchet MS</vt:lpstr>
      <vt:lpstr>Tw Cen MT</vt:lpstr>
      <vt:lpstr>Circuito</vt:lpstr>
      <vt:lpstr>Programação - Esp 32</vt:lpstr>
      <vt:lpstr>Tópicos</vt:lpstr>
      <vt:lpstr>ESP32 - Hardware</vt:lpstr>
      <vt:lpstr>ESP32 – Periféricos e recursos</vt:lpstr>
      <vt:lpstr>ESP-IDF e Arduino Framework</vt:lpstr>
      <vt:lpstr>GPIO – General Purpose input output </vt:lpstr>
      <vt:lpstr>Leitura/Escrita de GPIOS</vt:lpstr>
      <vt:lpstr>PWM (Pulse Width Modulation)</vt:lpstr>
      <vt:lpstr>PWM no esp32 com ledc</vt:lpstr>
      <vt:lpstr>Leitura analógica no esp32 (ADC)</vt:lpstr>
      <vt:lpstr>Funções para a leitura do ADC</vt:lpstr>
      <vt:lpstr>FreeRTOS</vt:lpstr>
      <vt:lpstr>FREERTOS</vt:lpstr>
      <vt:lpstr>Criando uma Task</vt:lpstr>
      <vt:lpstr>Gerenciando uma task</vt:lpstr>
      <vt:lpstr>Comunicação entre tasks</vt:lpstr>
      <vt:lpstr>Timers e interrupções</vt:lpstr>
      <vt:lpstr>Interrupção externa com GPIO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2023-02-07T08:40:47Z</dcterms:created>
  <dcterms:modified xsi:type="dcterms:W3CDTF">2023-02-10T17:47:25Z</dcterms:modified>
</cp:coreProperties>
</file>