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8"/>
  </p:notesMasterIdLst>
  <p:handoutMasterIdLst>
    <p:handoutMasterId r:id="rId19"/>
  </p:handoutMasterIdLst>
  <p:sldIdLst>
    <p:sldId id="256" r:id="rId5"/>
    <p:sldId id="263" r:id="rId6"/>
    <p:sldId id="262" r:id="rId7"/>
    <p:sldId id="264" r:id="rId8"/>
    <p:sldId id="265" r:id="rId9"/>
    <p:sldId id="272" r:id="rId10"/>
    <p:sldId id="271" r:id="rId11"/>
    <p:sldId id="270" r:id="rId12"/>
    <p:sldId id="269" r:id="rId13"/>
    <p:sldId id="273" r:id="rId14"/>
    <p:sldId id="274" r:id="rId15"/>
    <p:sldId id="267" r:id="rId16"/>
    <p:sldId id="2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E6DF44-2EDB-4469-A26E-B5BE20DD1A53}" v="5" dt="2024-02-28T15:23:05.9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2/28/2024</a:t>
            </a:fld>
            <a:endParaRPr lang="en-US" dirty="0"/>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dirty="0"/>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2/28/2024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dirty="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a:t>
            </a:fld>
            <a:endParaRPr lang="en-US" dirty="0"/>
          </a:p>
        </p:txBody>
      </p:sp>
    </p:spTree>
    <p:extLst>
      <p:ext uri="{BB962C8B-B14F-4D97-AF65-F5344CB8AC3E}">
        <p14:creationId xmlns:p14="http://schemas.microsoft.com/office/powerpoint/2010/main" val="3264305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13</a:t>
            </a:fld>
            <a:endParaRPr lang="en-US" dirty="0"/>
          </a:p>
        </p:txBody>
      </p:sp>
    </p:spTree>
    <p:extLst>
      <p:ext uri="{BB962C8B-B14F-4D97-AF65-F5344CB8AC3E}">
        <p14:creationId xmlns:p14="http://schemas.microsoft.com/office/powerpoint/2010/main" val="1004962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2/28/2024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2/28/2024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2">
                <a:shade val="48000"/>
                <a:hueMod val="106000"/>
                <a:satMod val="140000"/>
                <a:lumMod val="42000"/>
              </a:schemeClr>
              <a:schemeClr val="bg2">
                <a:tint val="98000"/>
                <a:hueMod val="92000"/>
                <a:satMod val="220000"/>
                <a:lumMod val="9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88D5DFD-FA42-4EB0-B24E-4180C0CC5A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CC864817-5955-484B-9D1F-9BC8DB739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a:extLst>
                <a:ext uri="{FF2B5EF4-FFF2-40B4-BE49-F238E27FC236}">
                  <a16:creationId xmlns:a16="http://schemas.microsoft.com/office/drawing/2014/main" id="{280C083F-71A6-4E55-AE35-586518FE29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5" name="Picture 4" descr="Lightbulb">
            <a:extLst>
              <a:ext uri="{FF2B5EF4-FFF2-40B4-BE49-F238E27FC236}">
                <a16:creationId xmlns:a16="http://schemas.microsoft.com/office/drawing/2014/main" id="{AC06F95D-BA5D-4DEE-93EF-3FE3173D13FF}"/>
              </a:ext>
            </a:extLst>
          </p:cNvPr>
          <p:cNvPicPr>
            <a:picLocks noChangeAspect="1"/>
          </p:cNvPicPr>
          <p:nvPr/>
        </p:nvPicPr>
        <p:blipFill rotWithShape="1">
          <a:blip r:embed="rId5" cstate="email">
            <a:alphaModFix/>
            <a:extLst>
              <a:ext uri="{28A0092B-C50C-407E-A947-70E740481C1C}">
                <a14:useLocalDpi xmlns:a14="http://schemas.microsoft.com/office/drawing/2010/main"/>
              </a:ext>
            </a:extLst>
          </a:blip>
          <a:srcRect/>
          <a:stretch/>
        </p:blipFill>
        <p:spPr>
          <a:xfrm>
            <a:off x="-3" y="-44710"/>
            <a:ext cx="12188389" cy="6857990"/>
          </a:xfrm>
          <a:prstGeom prst="rect">
            <a:avLst/>
          </a:prstGeom>
        </p:spPr>
      </p:pic>
      <p:grpSp>
        <p:nvGrpSpPr>
          <p:cNvPr id="14" name="Group 13">
            <a:extLst>
              <a:ext uri="{FF2B5EF4-FFF2-40B4-BE49-F238E27FC236}">
                <a16:creationId xmlns:a16="http://schemas.microsoft.com/office/drawing/2014/main" id="{D44056DF-7985-4692-968A-466E9E6AF7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 name="Round Diagonal Corner Rectangle 7">
              <a:extLst>
                <a:ext uri="{FF2B5EF4-FFF2-40B4-BE49-F238E27FC236}">
                  <a16:creationId xmlns:a16="http://schemas.microsoft.com/office/drawing/2014/main" id="{B414A174-532A-4602-934F-9858D1D86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40B0C0C-7F94-4725-8108-62B3B7A5AE7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7" name="Freeform 32">
                <a:extLst>
                  <a:ext uri="{FF2B5EF4-FFF2-40B4-BE49-F238E27FC236}">
                    <a16:creationId xmlns:a16="http://schemas.microsoft.com/office/drawing/2014/main" id="{367EAC5B-1891-480A-A3AD-B9F6A88FA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18" name="Freeform 33">
                <a:extLst>
                  <a:ext uri="{FF2B5EF4-FFF2-40B4-BE49-F238E27FC236}">
                    <a16:creationId xmlns:a16="http://schemas.microsoft.com/office/drawing/2014/main" id="{E33FF633-15BA-464F-8F5B-26C56665F7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19" name="Freeform 34">
                <a:extLst>
                  <a:ext uri="{FF2B5EF4-FFF2-40B4-BE49-F238E27FC236}">
                    <a16:creationId xmlns:a16="http://schemas.microsoft.com/office/drawing/2014/main" id="{0C949DF6-E66B-4DB8-AB52-30CA781B4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0" name="Freeform 37">
                <a:extLst>
                  <a:ext uri="{FF2B5EF4-FFF2-40B4-BE49-F238E27FC236}">
                    <a16:creationId xmlns:a16="http://schemas.microsoft.com/office/drawing/2014/main" id="{309C2298-5EF9-4B09-8995-014F6D3BF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1" name="Freeform 35">
                <a:extLst>
                  <a:ext uri="{FF2B5EF4-FFF2-40B4-BE49-F238E27FC236}">
                    <a16:creationId xmlns:a16="http://schemas.microsoft.com/office/drawing/2014/main" id="{319B2AFC-EBFF-477C-A364-6D575BE5A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2" name="Freeform 36">
                <a:extLst>
                  <a:ext uri="{FF2B5EF4-FFF2-40B4-BE49-F238E27FC236}">
                    <a16:creationId xmlns:a16="http://schemas.microsoft.com/office/drawing/2014/main" id="{CC6B7D67-F2F8-4B07-B954-EAC9135B2B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3" name="Freeform 38">
                <a:extLst>
                  <a:ext uri="{FF2B5EF4-FFF2-40B4-BE49-F238E27FC236}">
                    <a16:creationId xmlns:a16="http://schemas.microsoft.com/office/drawing/2014/main" id="{7FF1659D-33DA-4F62-8567-A54020D2E2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4" name="Freeform 39">
                <a:extLst>
                  <a:ext uri="{FF2B5EF4-FFF2-40B4-BE49-F238E27FC236}">
                    <a16:creationId xmlns:a16="http://schemas.microsoft.com/office/drawing/2014/main" id="{9110F572-DC3D-4AB3-B731-B73BD6505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5" name="Freeform 40">
                <a:extLst>
                  <a:ext uri="{FF2B5EF4-FFF2-40B4-BE49-F238E27FC236}">
                    <a16:creationId xmlns:a16="http://schemas.microsoft.com/office/drawing/2014/main" id="{A2F7D0E9-68CE-40F9-B0E9-F915103ECF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6" name="Rectangle 41">
                <a:extLst>
                  <a:ext uri="{FF2B5EF4-FFF2-40B4-BE49-F238E27FC236}">
                    <a16:creationId xmlns:a16="http://schemas.microsoft.com/office/drawing/2014/main" id="{AB69A438-1FB7-454A-A3E9-0C329643CD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7" name="Freeform 32">
                <a:extLst>
                  <a:ext uri="{FF2B5EF4-FFF2-40B4-BE49-F238E27FC236}">
                    <a16:creationId xmlns:a16="http://schemas.microsoft.com/office/drawing/2014/main" id="{E64598D0-3A2C-4570-9E7C-C52C89549B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8" name="Freeform 33">
                <a:extLst>
                  <a:ext uri="{FF2B5EF4-FFF2-40B4-BE49-F238E27FC236}">
                    <a16:creationId xmlns:a16="http://schemas.microsoft.com/office/drawing/2014/main" id="{CC17CF42-8908-477B-9F36-DA1306CA01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9" name="Freeform 34">
                <a:extLst>
                  <a:ext uri="{FF2B5EF4-FFF2-40B4-BE49-F238E27FC236}">
                    <a16:creationId xmlns:a16="http://schemas.microsoft.com/office/drawing/2014/main" id="{A2457851-D4A0-404C-BF3F-99AE00B9E9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30" name="Freeform 37">
                <a:extLst>
                  <a:ext uri="{FF2B5EF4-FFF2-40B4-BE49-F238E27FC236}">
                    <a16:creationId xmlns:a16="http://schemas.microsoft.com/office/drawing/2014/main" id="{ECC300FA-EE4A-489E-9A47-79BEBF05D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31" name="Freeform 35">
                <a:extLst>
                  <a:ext uri="{FF2B5EF4-FFF2-40B4-BE49-F238E27FC236}">
                    <a16:creationId xmlns:a16="http://schemas.microsoft.com/office/drawing/2014/main" id="{0D1F26E2-902B-416B-A1DB-80DAF78D8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32" name="Freeform 36">
                <a:extLst>
                  <a:ext uri="{FF2B5EF4-FFF2-40B4-BE49-F238E27FC236}">
                    <a16:creationId xmlns:a16="http://schemas.microsoft.com/office/drawing/2014/main" id="{491346A0-BF6D-45A5-806A-2150768722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33" name="Freeform 38">
                <a:extLst>
                  <a:ext uri="{FF2B5EF4-FFF2-40B4-BE49-F238E27FC236}">
                    <a16:creationId xmlns:a16="http://schemas.microsoft.com/office/drawing/2014/main" id="{A8A5AAC9-38FD-4A03-AB91-236F2AAC62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34" name="Freeform 39">
                <a:extLst>
                  <a:ext uri="{FF2B5EF4-FFF2-40B4-BE49-F238E27FC236}">
                    <a16:creationId xmlns:a16="http://schemas.microsoft.com/office/drawing/2014/main" id="{7AD4105C-55AA-47FF-AC5D-5BCB0B78C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35" name="Freeform 40">
                <a:extLst>
                  <a:ext uri="{FF2B5EF4-FFF2-40B4-BE49-F238E27FC236}">
                    <a16:creationId xmlns:a16="http://schemas.microsoft.com/office/drawing/2014/main" id="{1C4B42B1-B112-4057-82C3-E5AF3BC7F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36" name="Rectangle 41">
                <a:extLst>
                  <a:ext uri="{FF2B5EF4-FFF2-40B4-BE49-F238E27FC236}">
                    <a16:creationId xmlns:a16="http://schemas.microsoft.com/office/drawing/2014/main" id="{C8B37395-3651-4E66-A62E-31529FABC8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grpSp>
      </p:grpSp>
      <p:sp>
        <p:nvSpPr>
          <p:cNvPr id="2" name="Title 1">
            <a:extLst>
              <a:ext uri="{FF2B5EF4-FFF2-40B4-BE49-F238E27FC236}">
                <a16:creationId xmlns:a16="http://schemas.microsoft.com/office/drawing/2014/main" id="{4D687081-16D7-4BC5-A7DB-E70117439F85}"/>
              </a:ext>
            </a:extLst>
          </p:cNvPr>
          <p:cNvSpPr>
            <a:spLocks noGrp="1"/>
          </p:cNvSpPr>
          <p:nvPr>
            <p:ph type="ctrTitle"/>
          </p:nvPr>
        </p:nvSpPr>
        <p:spPr>
          <a:xfrm>
            <a:off x="2688034" y="2624136"/>
            <a:ext cx="6858000" cy="1367896"/>
          </a:xfrm>
        </p:spPr>
        <p:txBody>
          <a:bodyPr anchor="ctr">
            <a:normAutofit fontScale="90000"/>
          </a:bodyPr>
          <a:lstStyle/>
          <a:p>
            <a:pPr algn="ctr"/>
            <a:r>
              <a:rPr lang="en-US" dirty="0">
                <a:latin typeface="Times New Roman" panose="02020603050405020304" pitchFamily="18" charset="0"/>
                <a:cs typeface="Times New Roman" panose="02020603050405020304" pitchFamily="18" charset="0"/>
              </a:rPr>
              <a:t>INDUSTRIAL</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AUTOMATION</a:t>
            </a:r>
          </a:p>
        </p:txBody>
      </p:sp>
      <p:sp>
        <p:nvSpPr>
          <p:cNvPr id="3" name="Subtitle 2">
            <a:extLst>
              <a:ext uri="{FF2B5EF4-FFF2-40B4-BE49-F238E27FC236}">
                <a16:creationId xmlns:a16="http://schemas.microsoft.com/office/drawing/2014/main" id="{1841851F-203A-4F8E-AA75-478526ABA894}"/>
              </a:ext>
            </a:extLst>
          </p:cNvPr>
          <p:cNvSpPr>
            <a:spLocks noGrp="1"/>
          </p:cNvSpPr>
          <p:nvPr>
            <p:ph type="subTitle" idx="1"/>
          </p:nvPr>
        </p:nvSpPr>
        <p:spPr>
          <a:xfrm>
            <a:off x="2667001" y="4925683"/>
            <a:ext cx="6857999" cy="1009290"/>
          </a:xfrm>
        </p:spPr>
        <p:txBody>
          <a:bodyPr>
            <a:normAutofit/>
          </a:bodyPr>
          <a:lstStyle/>
          <a:p>
            <a:pPr algn="ctr"/>
            <a:r>
              <a:rPr lang="en-US" dirty="0"/>
              <a:t>  </a:t>
            </a:r>
          </a:p>
        </p:txBody>
      </p:sp>
      <p:sp>
        <p:nvSpPr>
          <p:cNvPr id="38" name="Rectangle 37">
            <a:extLst>
              <a:ext uri="{FF2B5EF4-FFF2-40B4-BE49-F238E27FC236}">
                <a16:creationId xmlns:a16="http://schemas.microsoft.com/office/drawing/2014/main" id="{6B6D540F-1E2F-416F-819F-D8216BC8F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218587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9992-C518-A50B-ADC6-83F3494C41A0}"/>
              </a:ext>
            </a:extLst>
          </p:cNvPr>
          <p:cNvSpPr>
            <a:spLocks noGrp="1"/>
          </p:cNvSpPr>
          <p:nvPr>
            <p:ph type="title"/>
          </p:nvPr>
        </p:nvSpPr>
        <p:spPr/>
        <p:txBody>
          <a:bodyPr/>
          <a:lstStyle/>
          <a:p>
            <a:r>
              <a:rPr lang="en-IN" sz="3600" dirty="0">
                <a:latin typeface="Times New Roman" panose="02020603050405020304" pitchFamily="18" charset="0"/>
                <a:cs typeface="Times New Roman" panose="02020603050405020304" pitchFamily="18" charset="0"/>
              </a:rPr>
              <a:t>LANGUAGES OF PLC</a:t>
            </a:r>
            <a:endParaRPr lang="en-IN" dirty="0"/>
          </a:p>
        </p:txBody>
      </p:sp>
      <p:sp>
        <p:nvSpPr>
          <p:cNvPr id="3" name="Content Placeholder 2">
            <a:extLst>
              <a:ext uri="{FF2B5EF4-FFF2-40B4-BE49-F238E27FC236}">
                <a16:creationId xmlns:a16="http://schemas.microsoft.com/office/drawing/2014/main" id="{DBEE12C5-6222-EF52-9E26-83D6D715013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Ladder Logic</a:t>
            </a:r>
          </a:p>
          <a:p>
            <a:r>
              <a:rPr lang="en-US" dirty="0">
                <a:latin typeface="Times New Roman" panose="02020603050405020304" pitchFamily="18" charset="0"/>
                <a:cs typeface="Times New Roman" panose="02020603050405020304" pitchFamily="18" charset="0"/>
              </a:rPr>
              <a:t>Functional Block </a:t>
            </a:r>
            <a:r>
              <a:rPr lang="en-IN" dirty="0">
                <a:latin typeface="Times New Roman" panose="02020603050405020304" pitchFamily="18" charset="0"/>
                <a:cs typeface="Times New Roman" panose="02020603050405020304" pitchFamily="18" charset="0"/>
              </a:rPr>
              <a:t>Diagram </a:t>
            </a:r>
          </a:p>
          <a:p>
            <a:r>
              <a:rPr lang="en-IN" dirty="0">
                <a:latin typeface="Times New Roman" panose="02020603050405020304" pitchFamily="18" charset="0"/>
                <a:cs typeface="Times New Roman" panose="02020603050405020304" pitchFamily="18" charset="0"/>
              </a:rPr>
              <a:t>Structured Text</a:t>
            </a:r>
          </a:p>
          <a:p>
            <a:r>
              <a:rPr lang="en-US" dirty="0">
                <a:latin typeface="Times New Roman" panose="02020603050405020304" pitchFamily="18" charset="0"/>
                <a:cs typeface="Times New Roman" panose="02020603050405020304" pitchFamily="18" charset="0"/>
              </a:rPr>
              <a:t>Instruction List</a:t>
            </a:r>
          </a:p>
          <a:p>
            <a:r>
              <a:rPr lang="en-US" dirty="0">
                <a:latin typeface="Times New Roman" panose="02020603050405020304" pitchFamily="18" charset="0"/>
                <a:cs typeface="Times New Roman" panose="02020603050405020304" pitchFamily="18" charset="0"/>
              </a:rPr>
              <a:t>Sequential Functional Chart</a:t>
            </a:r>
          </a:p>
        </p:txBody>
      </p:sp>
    </p:spTree>
    <p:extLst>
      <p:ext uri="{BB962C8B-B14F-4D97-AF65-F5344CB8AC3E}">
        <p14:creationId xmlns:p14="http://schemas.microsoft.com/office/powerpoint/2010/main" val="108675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5EC18-BA24-76DD-84BB-49F9A6D8298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ADVANTAGES</a:t>
            </a:r>
            <a:r>
              <a:rPr lang="en-IN" sz="3600" dirty="0">
                <a:latin typeface="Times New Roman" panose="02020603050405020304" pitchFamily="18" charset="0"/>
                <a:cs typeface="Times New Roman" panose="02020603050405020304" pitchFamily="18" charset="0"/>
              </a:rPr>
              <a:t> OF PLC</a:t>
            </a:r>
            <a:br>
              <a:rPr lang="en-IN" sz="36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8FCE29B-CE35-0C88-0CC0-659D3D2C5DB7}"/>
              </a:ext>
            </a:extLst>
          </p:cNvPr>
          <p:cNvSpPr>
            <a:spLocks noGrp="1"/>
          </p:cNvSpPr>
          <p:nvPr>
            <p:ph idx="1"/>
          </p:nvPr>
        </p:nvSpPr>
        <p:spPr>
          <a:xfrm>
            <a:off x="1141412" y="1725283"/>
            <a:ext cx="9905999" cy="4065918"/>
          </a:xfrm>
        </p:spPr>
        <p:txBody>
          <a:bodyPr/>
          <a:lstStyle/>
          <a:p>
            <a:r>
              <a:rPr lang="en-US" dirty="0">
                <a:latin typeface="Times New Roman" panose="02020603050405020304" pitchFamily="18" charset="0"/>
                <a:cs typeface="Times New Roman" panose="02020603050405020304" pitchFamily="18" charset="0"/>
              </a:rPr>
              <a:t>Reliability &amp; Maintainability</a:t>
            </a:r>
          </a:p>
          <a:p>
            <a:r>
              <a:rPr lang="en-US" dirty="0">
                <a:latin typeface="Times New Roman" panose="02020603050405020304" pitchFamily="18" charset="0"/>
                <a:cs typeface="Times New Roman" panose="02020603050405020304" pitchFamily="18" charset="0"/>
              </a:rPr>
              <a:t>Flexibility</a:t>
            </a:r>
          </a:p>
          <a:p>
            <a:r>
              <a:rPr lang="en-US" dirty="0">
                <a:latin typeface="Times New Roman" panose="02020603050405020304" pitchFamily="18" charset="0"/>
                <a:cs typeface="Times New Roman" panose="02020603050405020304" pitchFamily="18" charset="0"/>
              </a:rPr>
              <a:t>Correcting  error and implementing</a:t>
            </a:r>
          </a:p>
          <a:p>
            <a:r>
              <a:rPr lang="en-US" dirty="0">
                <a:latin typeface="Times New Roman" panose="02020603050405020304" pitchFamily="18" charset="0"/>
                <a:cs typeface="Times New Roman" panose="02020603050405020304" pitchFamily="18" charset="0"/>
              </a:rPr>
              <a:t>Large quantity of contexts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9932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F8B73-E129-B1C4-FDD8-A4AF994EF68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DISADVANTAGES</a:t>
            </a:r>
            <a:r>
              <a:rPr lang="en-IN" sz="3600" dirty="0">
                <a:latin typeface="Times New Roman" panose="02020603050405020304" pitchFamily="18" charset="0"/>
                <a:cs typeface="Times New Roman" panose="02020603050405020304" pitchFamily="18" charset="0"/>
              </a:rPr>
              <a:t> OF PLC</a:t>
            </a:r>
            <a:br>
              <a:rPr lang="en-IN" sz="36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CA80A2B-A485-336C-4518-88A12001F87C}"/>
              </a:ext>
            </a:extLst>
          </p:cNvPr>
          <p:cNvSpPr>
            <a:spLocks noGrp="1"/>
          </p:cNvSpPr>
          <p:nvPr>
            <p:ph idx="1"/>
          </p:nvPr>
        </p:nvSpPr>
        <p:spPr>
          <a:xfrm>
            <a:off x="1141412" y="1699404"/>
            <a:ext cx="9905999" cy="4091797"/>
          </a:xfrm>
        </p:spPr>
        <p:txBody>
          <a:bodyPr/>
          <a:lstStyle/>
          <a:p>
            <a:r>
              <a:rPr lang="en-US" dirty="0">
                <a:latin typeface="Times New Roman" panose="02020603050405020304" pitchFamily="18" charset="0"/>
                <a:cs typeface="Times New Roman" panose="02020603050405020304" pitchFamily="18" charset="0"/>
              </a:rPr>
              <a:t>Skilled person required.</a:t>
            </a:r>
          </a:p>
          <a:p>
            <a:r>
              <a:rPr lang="en-US" dirty="0">
                <a:latin typeface="Times New Roman" panose="02020603050405020304" pitchFamily="18" charset="0"/>
                <a:cs typeface="Times New Roman" panose="02020603050405020304" pitchFamily="18" charset="0"/>
              </a:rPr>
              <a:t>Electricity is required for all task</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It has fixed circuit operation.</a:t>
            </a:r>
          </a:p>
          <a:p>
            <a:r>
              <a:rPr lang="en-IN" dirty="0">
                <a:latin typeface="Times New Roman" panose="02020603050405020304" pitchFamily="18" charset="0"/>
                <a:cs typeface="Times New Roman" panose="02020603050405020304" pitchFamily="18" charset="0"/>
              </a:rPr>
              <a:t>PLC can offer only closed loop architecture</a:t>
            </a:r>
          </a:p>
          <a:p>
            <a:endParaRPr lang="en-US" dirty="0"/>
          </a:p>
        </p:txBody>
      </p:sp>
    </p:spTree>
    <p:extLst>
      <p:ext uri="{BB962C8B-B14F-4D97-AF65-F5344CB8AC3E}">
        <p14:creationId xmlns:p14="http://schemas.microsoft.com/office/powerpoint/2010/main" val="548955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9467-D86A-4D44-9E01-5796E5BDA396}"/>
              </a:ext>
            </a:extLst>
          </p:cNvPr>
          <p:cNvSpPr>
            <a:spLocks noGrp="1"/>
          </p:cNvSpPr>
          <p:nvPr>
            <p:ph type="title"/>
          </p:nvPr>
        </p:nvSpPr>
        <p:spPr/>
        <p:txBody>
          <a:bodyPr anchor="ctr"/>
          <a:lstStyle/>
          <a:p>
            <a:pPr algn="ctr"/>
            <a:r>
              <a:rPr lang="en-US" dirty="0"/>
              <a:t>  </a:t>
            </a:r>
          </a:p>
        </p:txBody>
      </p:sp>
      <p:sp>
        <p:nvSpPr>
          <p:cNvPr id="4" name="Text Placeholder 3">
            <a:extLst>
              <a:ext uri="{FF2B5EF4-FFF2-40B4-BE49-F238E27FC236}">
                <a16:creationId xmlns:a16="http://schemas.microsoft.com/office/drawing/2014/main" id="{41A79215-653F-4996-95E5-0FD4B247B21F}"/>
              </a:ext>
            </a:extLst>
          </p:cNvPr>
          <p:cNvSpPr>
            <a:spLocks noGrp="1"/>
          </p:cNvSpPr>
          <p:nvPr>
            <p:ph type="body" sz="half" idx="2"/>
          </p:nvPr>
        </p:nvSpPr>
        <p:spPr>
          <a:xfrm>
            <a:off x="1457863" y="2665562"/>
            <a:ext cx="8574657" cy="2622429"/>
          </a:xfrm>
        </p:spPr>
        <p:txBody>
          <a:bodyPr>
            <a:noAutofit/>
          </a:bodyPr>
          <a:lstStyle/>
          <a:p>
            <a:pPr algn="ctr"/>
            <a:r>
              <a:rPr lang="en-US" sz="44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906540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6349D-CD07-F4CB-5332-30F89AB3CAF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Members.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79C6D9-847A-2438-E549-C54E89867E2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Anish Kumar (2007232)</a:t>
            </a:r>
          </a:p>
          <a:p>
            <a:r>
              <a:rPr lang="en-US" dirty="0" err="1">
                <a:latin typeface="Times New Roman" panose="02020603050405020304" pitchFamily="18" charset="0"/>
                <a:cs typeface="Times New Roman" panose="02020603050405020304" pitchFamily="18" charset="0"/>
              </a:rPr>
              <a:t>Balwinder</a:t>
            </a:r>
            <a:r>
              <a:rPr lang="en-US" dirty="0">
                <a:latin typeface="Times New Roman" panose="02020603050405020304" pitchFamily="18" charset="0"/>
                <a:cs typeface="Times New Roman" panose="02020603050405020304" pitchFamily="18" charset="0"/>
              </a:rPr>
              <a:t> Rana (2007233)</a:t>
            </a:r>
          </a:p>
          <a:p>
            <a:r>
              <a:rPr lang="en-US" dirty="0" err="1">
                <a:latin typeface="Times New Roman" panose="02020603050405020304" pitchFamily="18" charset="0"/>
                <a:cs typeface="Times New Roman" panose="02020603050405020304" pitchFamily="18" charset="0"/>
              </a:rPr>
              <a:t>Charnjot</a:t>
            </a:r>
            <a:r>
              <a:rPr lang="en-US" dirty="0">
                <a:latin typeface="Times New Roman" panose="02020603050405020304" pitchFamily="18" charset="0"/>
                <a:cs typeface="Times New Roman" panose="02020603050405020304" pitchFamily="18" charset="0"/>
              </a:rPr>
              <a:t> Singh (2007234)</a:t>
            </a:r>
          </a:p>
          <a:p>
            <a:r>
              <a:rPr lang="en-US" dirty="0">
                <a:latin typeface="Times New Roman" panose="02020603050405020304" pitchFamily="18" charset="0"/>
                <a:cs typeface="Times New Roman" panose="02020603050405020304" pitchFamily="18" charset="0"/>
              </a:rPr>
              <a:t>Harpreet Singh (2007235)</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889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D8CA-F491-8855-12F1-973AF8979C1B}"/>
              </a:ext>
            </a:extLst>
          </p:cNvPr>
          <p:cNvSpPr>
            <a:spLocks noGrp="1"/>
          </p:cNvSpPr>
          <p:nvPr>
            <p:ph type="title"/>
          </p:nvPr>
        </p:nvSpPr>
        <p:spPr>
          <a:xfrm>
            <a:off x="1141413" y="560716"/>
            <a:ext cx="9905998" cy="940279"/>
          </a:xfrm>
        </p:spPr>
        <p:txBody>
          <a:bodyPr>
            <a:normAutofit/>
          </a:bodyPr>
          <a:lstStyle/>
          <a:p>
            <a:r>
              <a:rPr lang="en-IN" sz="3200"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C4F6FF7C-A7CB-4525-76DD-6759C735834F}"/>
              </a:ext>
            </a:extLst>
          </p:cNvPr>
          <p:cNvSpPr>
            <a:spLocks noGrp="1"/>
          </p:cNvSpPr>
          <p:nvPr>
            <p:ph idx="1"/>
          </p:nvPr>
        </p:nvSpPr>
        <p:spPr>
          <a:xfrm>
            <a:off x="1331193" y="1431985"/>
            <a:ext cx="9905999" cy="4502988"/>
          </a:xfrm>
        </p:spPr>
        <p:txBody>
          <a:bodyPr>
            <a:normAutofit fontScale="92500" lnSpcReduction="10000"/>
          </a:bodyPr>
          <a:lstStyle/>
          <a:p>
            <a:r>
              <a:rPr lang="en-IN" dirty="0">
                <a:latin typeface="Times New Roman" panose="02020603050405020304" pitchFamily="18" charset="0"/>
                <a:cs typeface="Times New Roman" panose="02020603050405020304" pitchFamily="18" charset="0"/>
              </a:rPr>
              <a:t>AUTOMATION</a:t>
            </a:r>
          </a:p>
          <a:p>
            <a:r>
              <a:rPr lang="en-IN" dirty="0">
                <a:latin typeface="Times New Roman" panose="02020603050405020304" pitchFamily="18" charset="0"/>
                <a:cs typeface="Times New Roman" panose="02020603050405020304" pitchFamily="18" charset="0"/>
              </a:rPr>
              <a:t>NEED OF AUTOMATION</a:t>
            </a:r>
          </a:p>
          <a:p>
            <a:r>
              <a:rPr lang="en-IN" dirty="0">
                <a:latin typeface="Times New Roman" panose="02020603050405020304" pitchFamily="18" charset="0"/>
                <a:cs typeface="Times New Roman" panose="02020603050405020304" pitchFamily="18" charset="0"/>
              </a:rPr>
              <a:t>COMPONENTS OF AUTOMATION</a:t>
            </a:r>
          </a:p>
          <a:p>
            <a:r>
              <a:rPr lang="en-IN" dirty="0">
                <a:latin typeface="Times New Roman" panose="02020603050405020304" pitchFamily="18" charset="0"/>
                <a:cs typeface="Times New Roman" panose="02020603050405020304" pitchFamily="18" charset="0"/>
              </a:rPr>
              <a:t>WHAT IS PLC</a:t>
            </a:r>
          </a:p>
          <a:p>
            <a:r>
              <a:rPr lang="en-IN" dirty="0">
                <a:latin typeface="Times New Roman" panose="02020603050405020304" pitchFamily="18" charset="0"/>
                <a:cs typeface="Times New Roman" panose="02020603050405020304" pitchFamily="18" charset="0"/>
              </a:rPr>
              <a:t>HISTORY OF PLC</a:t>
            </a:r>
          </a:p>
          <a:p>
            <a:r>
              <a:rPr lang="en-IN" dirty="0">
                <a:latin typeface="Times New Roman" panose="02020603050405020304" pitchFamily="18" charset="0"/>
                <a:cs typeface="Times New Roman" panose="02020603050405020304" pitchFamily="18" charset="0"/>
              </a:rPr>
              <a:t>MAJOR BRANDS OF PLC</a:t>
            </a:r>
          </a:p>
          <a:p>
            <a:r>
              <a:rPr lang="en-IN" dirty="0">
                <a:latin typeface="Times New Roman" panose="02020603050405020304" pitchFamily="18" charset="0"/>
                <a:cs typeface="Times New Roman" panose="02020603050405020304" pitchFamily="18" charset="0"/>
              </a:rPr>
              <a:t>LANGUAGES OF PLC </a:t>
            </a:r>
          </a:p>
          <a:p>
            <a:r>
              <a:rPr lang="en-IN" dirty="0">
                <a:latin typeface="Times New Roman" panose="02020603050405020304" pitchFamily="18" charset="0"/>
                <a:cs typeface="Times New Roman" panose="02020603050405020304" pitchFamily="18" charset="0"/>
              </a:rPr>
              <a:t>ADVANTAGES OF PLC</a:t>
            </a:r>
          </a:p>
          <a:p>
            <a:r>
              <a:rPr lang="en-IN" dirty="0">
                <a:latin typeface="Times New Roman" panose="02020603050405020304" pitchFamily="18" charset="0"/>
                <a:cs typeface="Times New Roman" panose="02020603050405020304" pitchFamily="18" charset="0"/>
              </a:rPr>
              <a:t> DISADVANTAGES OF PLC</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1225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326E9-443F-FE6D-3ED7-3126997CC3E3}"/>
              </a:ext>
            </a:extLst>
          </p:cNvPr>
          <p:cNvSpPr>
            <a:spLocks noGrp="1"/>
          </p:cNvSpPr>
          <p:nvPr>
            <p:ph type="title"/>
          </p:nvPr>
        </p:nvSpPr>
        <p:spPr>
          <a:xfrm>
            <a:off x="1141413" y="618517"/>
            <a:ext cx="9905998" cy="1727867"/>
          </a:xfrm>
        </p:spPr>
        <p:txBody>
          <a:bodyPr/>
          <a:lstStyle/>
          <a:p>
            <a:r>
              <a:rPr lang="en-US" dirty="0">
                <a:latin typeface="Times New Roman" panose="02020603050405020304" pitchFamily="18" charset="0"/>
                <a:cs typeface="Times New Roman" panose="02020603050405020304" pitchFamily="18" charset="0"/>
              </a:rPr>
              <a:t>AUTOMATION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B64458-7BEE-0BD9-C0F9-65743A4E2674}"/>
              </a:ext>
            </a:extLst>
          </p:cNvPr>
          <p:cNvSpPr>
            <a:spLocks noGrp="1"/>
          </p:cNvSpPr>
          <p:nvPr>
            <p:ph idx="1"/>
          </p:nvPr>
        </p:nvSpPr>
        <p:spPr>
          <a:xfrm>
            <a:off x="1141412" y="2493033"/>
            <a:ext cx="9905999" cy="3298167"/>
          </a:xfrm>
        </p:spPr>
        <p:txBody>
          <a:bodyPr/>
          <a:lstStyle/>
          <a:p>
            <a:r>
              <a:rPr lang="en-US" dirty="0">
                <a:latin typeface="Times New Roman" panose="02020603050405020304" pitchFamily="18" charset="0"/>
                <a:cs typeface="Times New Roman" panose="02020603050405020304" pitchFamily="18" charset="0"/>
              </a:rPr>
              <a:t>Auto means self and Motion means moving. Automation is the use of control systems and industrial technologies to reduces of the need of human work and the production of goods and services.</a:t>
            </a:r>
          </a:p>
        </p:txBody>
      </p:sp>
    </p:spTree>
    <p:extLst>
      <p:ext uri="{BB962C8B-B14F-4D97-AF65-F5344CB8AC3E}">
        <p14:creationId xmlns:p14="http://schemas.microsoft.com/office/powerpoint/2010/main" val="481674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88884-D2A3-2163-FCE5-AF98523A73DC}"/>
              </a:ext>
            </a:extLst>
          </p:cNvPr>
          <p:cNvSpPr>
            <a:spLocks noGrp="1"/>
          </p:cNvSpPr>
          <p:nvPr>
            <p:ph type="title"/>
          </p:nvPr>
        </p:nvSpPr>
        <p:spPr/>
        <p:txBody>
          <a:bodyPr/>
          <a:lstStyle/>
          <a:p>
            <a:r>
              <a:rPr lang="en-IN" sz="3600" dirty="0">
                <a:latin typeface="Times New Roman" panose="02020603050405020304" pitchFamily="18" charset="0"/>
                <a:cs typeface="Times New Roman" panose="02020603050405020304" pitchFamily="18" charset="0"/>
              </a:rPr>
              <a:t>NEED OF AUTOMATION</a:t>
            </a:r>
            <a:br>
              <a:rPr lang="en-IN" sz="36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2F5D9F6-40A6-D39F-F254-08AFFE511BF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To reduce human effort.</a:t>
            </a:r>
          </a:p>
          <a:p>
            <a:r>
              <a:rPr lang="en-US" b="0" i="0" dirty="0">
                <a:solidFill>
                  <a:srgbClr val="ECECEC"/>
                </a:solidFill>
                <a:effectLst/>
                <a:latin typeface="Times New Roman" panose="02020603050405020304" pitchFamily="18" charset="0"/>
                <a:cs typeface="Times New Roman" panose="02020603050405020304" pitchFamily="18" charset="0"/>
              </a:rPr>
              <a:t>Reduces costs over time.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Reliable and precision.</a:t>
            </a:r>
          </a:p>
          <a:p>
            <a:r>
              <a:rPr lang="en-US" dirty="0">
                <a:latin typeface="Times New Roman" panose="02020603050405020304" pitchFamily="18" charset="0"/>
                <a:cs typeface="Times New Roman" panose="02020603050405020304" pitchFamily="18" charset="0"/>
              </a:rPr>
              <a:t>Flexibility to get maximum production in minimum time.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7489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834C4-FB2B-9415-9936-CC326588157D}"/>
              </a:ext>
            </a:extLst>
          </p:cNvPr>
          <p:cNvSpPr>
            <a:spLocks noGrp="1"/>
          </p:cNvSpPr>
          <p:nvPr>
            <p:ph type="title"/>
          </p:nvPr>
        </p:nvSpPr>
        <p:spPr/>
        <p:txBody>
          <a:bodyPr/>
          <a:lstStyle/>
          <a:p>
            <a:r>
              <a:rPr lang="en-IN" sz="3600" dirty="0">
                <a:latin typeface="Times New Roman" panose="02020603050405020304" pitchFamily="18" charset="0"/>
                <a:cs typeface="Times New Roman" panose="02020603050405020304" pitchFamily="18" charset="0"/>
              </a:rPr>
              <a:t>COMPONENTS OF AUTOMATION</a:t>
            </a:r>
            <a:br>
              <a:rPr lang="en-IN" sz="36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C8093DA-FFD3-92DD-4AC4-5D3669981AAE}"/>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PLC :- </a:t>
            </a:r>
            <a:r>
              <a:rPr lang="en-US" dirty="0">
                <a:latin typeface="Times New Roman" panose="02020603050405020304" pitchFamily="18" charset="0"/>
                <a:cs typeface="Times New Roman" panose="02020603050405020304" pitchFamily="18" charset="0"/>
              </a:rPr>
              <a:t>Programmable Logic Controller</a:t>
            </a:r>
          </a:p>
          <a:p>
            <a:r>
              <a:rPr lang="en-US" b="1" dirty="0">
                <a:latin typeface="Times New Roman" panose="02020603050405020304" pitchFamily="18" charset="0"/>
                <a:cs typeface="Times New Roman" panose="02020603050405020304" pitchFamily="18" charset="0"/>
              </a:rPr>
              <a:t>SCADA :- </a:t>
            </a:r>
            <a:r>
              <a:rPr lang="en-US" dirty="0">
                <a:latin typeface="Times New Roman" panose="02020603050405020304" pitchFamily="18" charset="0"/>
                <a:cs typeface="Times New Roman" panose="02020603050405020304" pitchFamily="18" charset="0"/>
              </a:rPr>
              <a:t>Supervisory Control and Data </a:t>
            </a:r>
            <a:r>
              <a:rPr lang="en-US" dirty="0" err="1">
                <a:latin typeface="Times New Roman" panose="02020603050405020304" pitchFamily="18" charset="0"/>
                <a:cs typeface="Times New Roman" panose="02020603050405020304" pitchFamily="18" charset="0"/>
              </a:rPr>
              <a:t>Acquiestion</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HMI :- </a:t>
            </a:r>
            <a:r>
              <a:rPr lang="en-US" dirty="0">
                <a:latin typeface="Times New Roman" panose="02020603050405020304" pitchFamily="18" charset="0"/>
                <a:cs typeface="Times New Roman" panose="02020603050405020304" pitchFamily="18" charset="0"/>
              </a:rPr>
              <a:t>Human Machine Interface</a:t>
            </a:r>
          </a:p>
          <a:p>
            <a:r>
              <a:rPr lang="en-US" b="1" dirty="0">
                <a:latin typeface="Times New Roman" panose="02020603050405020304" pitchFamily="18" charset="0"/>
                <a:cs typeface="Times New Roman" panose="02020603050405020304" pitchFamily="18" charset="0"/>
              </a:rPr>
              <a:t>VFD :- </a:t>
            </a:r>
            <a:r>
              <a:rPr lang="en-US" dirty="0">
                <a:latin typeface="Times New Roman" panose="02020603050405020304" pitchFamily="18" charset="0"/>
                <a:cs typeface="Times New Roman" panose="02020603050405020304" pitchFamily="18" charset="0"/>
              </a:rPr>
              <a:t>Variable Frequency Drive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37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EC32A-FF5B-D1D4-FA82-4FAA637311FB}"/>
              </a:ext>
            </a:extLst>
          </p:cNvPr>
          <p:cNvSpPr>
            <a:spLocks noGrp="1"/>
          </p:cNvSpPr>
          <p:nvPr>
            <p:ph type="title"/>
          </p:nvPr>
        </p:nvSpPr>
        <p:spPr>
          <a:xfrm>
            <a:off x="1141410" y="327804"/>
            <a:ext cx="9912355" cy="1449238"/>
          </a:xfrm>
        </p:spPr>
        <p:txBody>
          <a:bodyPr>
            <a:normAutofit/>
          </a:bodyPr>
          <a:lstStyle/>
          <a:p>
            <a:r>
              <a:rPr lang="en-IN" sz="3600" dirty="0">
                <a:latin typeface="Times New Roman" panose="02020603050405020304" pitchFamily="18" charset="0"/>
                <a:cs typeface="Times New Roman" panose="02020603050405020304" pitchFamily="18" charset="0"/>
              </a:rPr>
              <a:t>WHAT IS PLC ?</a:t>
            </a:r>
            <a:br>
              <a:rPr lang="en-IN" sz="3600" dirty="0">
                <a:latin typeface="Times New Roman" panose="02020603050405020304" pitchFamily="18" charset="0"/>
                <a:cs typeface="Times New Roman" panose="02020603050405020304" pitchFamily="18" charset="0"/>
              </a:rPr>
            </a:br>
            <a:endParaRPr lang="en-IN" dirty="0"/>
          </a:p>
        </p:txBody>
      </p:sp>
      <p:sp>
        <p:nvSpPr>
          <p:cNvPr id="8" name="Text Placeholder 7">
            <a:extLst>
              <a:ext uri="{FF2B5EF4-FFF2-40B4-BE49-F238E27FC236}">
                <a16:creationId xmlns:a16="http://schemas.microsoft.com/office/drawing/2014/main" id="{FF4EFF01-48F8-7FD2-FED5-03BB96C9AB48}"/>
              </a:ext>
            </a:extLst>
          </p:cNvPr>
          <p:cNvSpPr>
            <a:spLocks noGrp="1"/>
          </p:cNvSpPr>
          <p:nvPr>
            <p:ph type="body" sz="half" idx="2"/>
          </p:nvPr>
        </p:nvSpPr>
        <p:spPr>
          <a:xfrm>
            <a:off x="1259457" y="2001327"/>
            <a:ext cx="10060185" cy="3778371"/>
          </a:xfrm>
        </p:spPr>
        <p:txBody>
          <a:bodyPr>
            <a:noAutofit/>
          </a:bodyPr>
          <a:lstStyle/>
          <a:p>
            <a:pPr algn="just"/>
            <a:r>
              <a:rPr lang="en-US" sz="2400" b="0" i="0" dirty="0">
                <a:solidFill>
                  <a:srgbClr val="ECECEC"/>
                </a:solidFill>
                <a:effectLst/>
                <a:latin typeface="Times New Roman" panose="02020603050405020304" pitchFamily="18" charset="0"/>
                <a:cs typeface="Times New Roman" panose="02020603050405020304" pitchFamily="18" charset="0"/>
              </a:rPr>
              <a:t>PLC stands for Programmable Logic Controller.</a:t>
            </a:r>
            <a:r>
              <a:rPr lang="en-US" sz="2400" dirty="0">
                <a:solidFill>
                  <a:srgbClr val="ECECEC"/>
                </a:solidFill>
                <a:latin typeface="Times New Roman" panose="02020603050405020304" pitchFamily="18" charset="0"/>
                <a:cs typeface="Times New Roman" panose="02020603050405020304" pitchFamily="18" charset="0"/>
              </a:rPr>
              <a:t> It is a general purpose computer modified specifically to perform control task. It is used for industrial automation. These controllers can automate a specific process, machine function or even an entire production line. PLC is developed for an electronic replacement for hardwired relay logic system for machine control.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6544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0D3D1-F2EC-2A64-4D4E-044E030BA018}"/>
              </a:ext>
            </a:extLst>
          </p:cNvPr>
          <p:cNvSpPr>
            <a:spLocks noGrp="1"/>
          </p:cNvSpPr>
          <p:nvPr>
            <p:ph type="title"/>
          </p:nvPr>
        </p:nvSpPr>
        <p:spPr/>
        <p:txBody>
          <a:bodyPr/>
          <a:lstStyle/>
          <a:p>
            <a:r>
              <a:rPr lang="en-IN" sz="3600" dirty="0">
                <a:latin typeface="Times New Roman" panose="02020603050405020304" pitchFamily="18" charset="0"/>
                <a:cs typeface="Times New Roman" panose="02020603050405020304" pitchFamily="18" charset="0"/>
              </a:rPr>
              <a:t>HISTORY OF PLC</a:t>
            </a:r>
            <a:br>
              <a:rPr lang="en-IN" sz="36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29311C4-844B-265B-C62E-3768D723D08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PLC was introduced in late 1960s.</a:t>
            </a:r>
            <a:r>
              <a:rPr lang="en-IN" dirty="0">
                <a:latin typeface="Times New Roman" panose="02020603050405020304" pitchFamily="18" charset="0"/>
                <a:cs typeface="Times New Roman" panose="02020603050405020304" pitchFamily="18" charset="0"/>
              </a:rPr>
              <a:t> First commercial and successful programmable logic controller was designed and developed by as a relay replacer for general motors. </a:t>
            </a:r>
          </a:p>
          <a:p>
            <a:r>
              <a:rPr lang="en-US" dirty="0">
                <a:latin typeface="Times New Roman" panose="02020603050405020304" pitchFamily="18" charset="0"/>
                <a:cs typeface="Times New Roman" panose="02020603050405020304" pitchFamily="18" charset="0"/>
              </a:rPr>
              <a:t>PLC were invented by </a:t>
            </a:r>
            <a:r>
              <a:rPr lang="en-US" b="1" dirty="0" err="1">
                <a:latin typeface="Times New Roman" panose="02020603050405020304" pitchFamily="18" charset="0"/>
                <a:cs typeface="Times New Roman" panose="02020603050405020304" pitchFamily="18" charset="0"/>
              </a:rPr>
              <a:t>Dic</a:t>
            </a:r>
            <a:r>
              <a:rPr lang="en-US" b="1" dirty="0">
                <a:latin typeface="Times New Roman" panose="02020603050405020304" pitchFamily="18" charset="0"/>
                <a:cs typeface="Times New Roman" panose="02020603050405020304" pitchFamily="18" charset="0"/>
              </a:rPr>
              <a:t> Morley </a:t>
            </a:r>
            <a:r>
              <a:rPr lang="en-US" dirty="0">
                <a:latin typeface="Times New Roman" panose="02020603050405020304" pitchFamily="18" charset="0"/>
                <a:cs typeface="Times New Roman" panose="02020603050405020304" pitchFamily="18" charset="0"/>
              </a:rPr>
              <a:t>in 1964.</a:t>
            </a:r>
          </a:p>
          <a:p>
            <a:r>
              <a:rPr lang="en-US" dirty="0">
                <a:latin typeface="Times New Roman" panose="02020603050405020304" pitchFamily="18" charset="0"/>
                <a:cs typeface="Times New Roman" panose="02020603050405020304" pitchFamily="18" charset="0"/>
              </a:rPr>
              <a:t>The term PLC is the register trademark by </a:t>
            </a:r>
            <a:r>
              <a:rPr lang="en-US" b="1" dirty="0">
                <a:latin typeface="Times New Roman" panose="02020603050405020304" pitchFamily="18" charset="0"/>
                <a:cs typeface="Times New Roman" panose="02020603050405020304" pitchFamily="18" charset="0"/>
              </a:rPr>
              <a:t>Allen Bradley </a:t>
            </a:r>
            <a:r>
              <a:rPr lang="en-US" dirty="0">
                <a:latin typeface="Times New Roman" panose="02020603050405020304" pitchFamily="18" charset="0"/>
                <a:cs typeface="Times New Roman" panose="02020603050405020304" pitchFamily="18" charset="0"/>
              </a:rPr>
              <a:t>company.</a:t>
            </a:r>
          </a:p>
        </p:txBody>
      </p:sp>
    </p:spTree>
    <p:extLst>
      <p:ext uri="{BB962C8B-B14F-4D97-AF65-F5344CB8AC3E}">
        <p14:creationId xmlns:p14="http://schemas.microsoft.com/office/powerpoint/2010/main" val="3706984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3BC4A-2BEF-8DF9-5BE5-6220BD111CB9}"/>
              </a:ext>
            </a:extLst>
          </p:cNvPr>
          <p:cNvSpPr>
            <a:spLocks noGrp="1"/>
          </p:cNvSpPr>
          <p:nvPr>
            <p:ph type="title"/>
          </p:nvPr>
        </p:nvSpPr>
        <p:spPr/>
        <p:txBody>
          <a:bodyPr/>
          <a:lstStyle/>
          <a:p>
            <a:r>
              <a:rPr lang="en-IN" sz="3600" dirty="0">
                <a:latin typeface="Times New Roman" panose="02020603050405020304" pitchFamily="18" charset="0"/>
                <a:cs typeface="Times New Roman" panose="02020603050405020304" pitchFamily="18" charset="0"/>
              </a:rPr>
              <a:t>MAJOR BRANDS OF PLC</a:t>
            </a:r>
            <a:br>
              <a:rPr lang="en-IN" sz="36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81924B2-047D-DA67-60F7-0D5271A37BB9}"/>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EUROPEAN :- </a:t>
            </a:r>
            <a:r>
              <a:rPr lang="en-US" dirty="0">
                <a:latin typeface="Times New Roman" panose="02020603050405020304" pitchFamily="18" charset="0"/>
                <a:cs typeface="Times New Roman" panose="02020603050405020304" pitchFamily="18" charset="0"/>
              </a:rPr>
              <a:t>Siemens, Klockner Moeller, Festo, </a:t>
            </a:r>
            <a:r>
              <a:rPr lang="en-US" dirty="0" err="1">
                <a:latin typeface="Times New Roman" panose="02020603050405020304" pitchFamily="18" charset="0"/>
                <a:cs typeface="Times New Roman" panose="02020603050405020304" pitchFamily="18" charset="0"/>
              </a:rPr>
              <a:t>Telemechnique</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JAPANESE :- </a:t>
            </a:r>
            <a:r>
              <a:rPr lang="en-US" dirty="0">
                <a:latin typeface="Times New Roman" panose="02020603050405020304" pitchFamily="18" charset="0"/>
                <a:cs typeface="Times New Roman" panose="02020603050405020304" pitchFamily="18" charset="0"/>
              </a:rPr>
              <a:t>Toshiba, Omron, Fanuc, </a:t>
            </a:r>
            <a:r>
              <a:rPr lang="en-US" dirty="0" err="1">
                <a:latin typeface="Times New Roman" panose="02020603050405020304" pitchFamily="18" charset="0"/>
                <a:cs typeface="Times New Roman" panose="02020603050405020304" pitchFamily="18" charset="0"/>
              </a:rPr>
              <a:t>Mistibushi</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AMERICAN :- </a:t>
            </a:r>
            <a:r>
              <a:rPr lang="en-US" dirty="0">
                <a:latin typeface="Times New Roman" panose="02020603050405020304" pitchFamily="18" charset="0"/>
                <a:cs typeface="Times New Roman" panose="02020603050405020304" pitchFamily="18" charset="0"/>
              </a:rPr>
              <a:t>Allen Bradley, Square D, General Electric</a:t>
            </a:r>
          </a:p>
          <a:p>
            <a:r>
              <a:rPr lang="en-US" b="1" dirty="0">
                <a:latin typeface="Times New Roman" panose="02020603050405020304" pitchFamily="18" charset="0"/>
                <a:cs typeface="Times New Roman" panose="02020603050405020304" pitchFamily="18" charset="0"/>
              </a:rPr>
              <a:t>TAIWAN :- </a:t>
            </a:r>
            <a:r>
              <a:rPr lang="en-US" dirty="0">
                <a:latin typeface="Times New Roman" panose="02020603050405020304" pitchFamily="18" charset="0"/>
                <a:cs typeface="Times New Roman" panose="02020603050405020304" pitchFamily="18" charset="0"/>
              </a:rPr>
              <a:t>Delta</a:t>
            </a:r>
          </a:p>
          <a:p>
            <a:r>
              <a:rPr lang="en-IN" b="1" dirty="0">
                <a:latin typeface="Times New Roman" panose="02020603050405020304" pitchFamily="18" charset="0"/>
                <a:cs typeface="Times New Roman" panose="02020603050405020304" pitchFamily="18" charset="0"/>
              </a:rPr>
              <a:t>CHINA :- </a:t>
            </a:r>
            <a:r>
              <a:rPr lang="en-IN" dirty="0" err="1">
                <a:latin typeface="Times New Roman" panose="02020603050405020304" pitchFamily="18" charset="0"/>
                <a:cs typeface="Times New Roman" panose="02020603050405020304" pitchFamily="18" charset="0"/>
              </a:rPr>
              <a:t>Kinco</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INDIA :- </a:t>
            </a:r>
            <a:r>
              <a:rPr lang="en-IN" dirty="0">
                <a:latin typeface="Times New Roman" panose="02020603050405020304" pitchFamily="18" charset="0"/>
                <a:cs typeface="Times New Roman" panose="02020603050405020304" pitchFamily="18" charset="0"/>
              </a:rPr>
              <a:t>L&amp;T</a:t>
            </a:r>
          </a:p>
        </p:txBody>
      </p:sp>
    </p:spTree>
    <p:extLst>
      <p:ext uri="{BB962C8B-B14F-4D97-AF65-F5344CB8AC3E}">
        <p14:creationId xmlns:p14="http://schemas.microsoft.com/office/powerpoint/2010/main" val="15279418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148DD94209DD42B84FAB074660CFB4" ma:contentTypeVersion="4" ma:contentTypeDescription="Create a new document." ma:contentTypeScope="" ma:versionID="1644c3c74e64a08b452d6db5d7f8dbf9">
  <xsd:schema xmlns:xsd="http://www.w3.org/2001/XMLSchema" xmlns:xs="http://www.w3.org/2001/XMLSchema" xmlns:p="http://schemas.microsoft.com/office/2006/metadata/properties" xmlns:ns3="fa992e36-b38c-4647-9177-a4eef3e080ee" targetNamespace="http://schemas.microsoft.com/office/2006/metadata/properties" ma:root="true" ma:fieldsID="e22707146b9878e3e6b5dc5f8eacd2e1" ns3:_="">
    <xsd:import namespace="fa992e36-b38c-4647-9177-a4eef3e080ee"/>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992e36-b38c-4647-9177-a4eef3e080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fa992e36-b38c-4647-9177-a4eef3e080e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CCCADF-688B-4F5B-A42C-1B1F282021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992e36-b38c-4647-9177-a4eef3e080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18BD99-41E9-467C-9777-74587F831718}">
  <ds:schemaRefs>
    <ds:schemaRef ds:uri="http://schemas.microsoft.com/office/2006/documentManagement/types"/>
    <ds:schemaRef ds:uri="http://purl.org/dc/elements/1.1/"/>
    <ds:schemaRef ds:uri="http://schemas.microsoft.com/office/2006/metadata/properties"/>
    <ds:schemaRef ds:uri="http://purl.org/dc/dcmitype/"/>
    <ds:schemaRef ds:uri="http://schemas.microsoft.com/office/infopath/2007/PartnerControls"/>
    <ds:schemaRef ds:uri="http://purl.org/dc/terms/"/>
    <ds:schemaRef ds:uri="http://schemas.openxmlformats.org/package/2006/metadata/core-properties"/>
    <ds:schemaRef ds:uri="fa992e36-b38c-4647-9177-a4eef3e080ee"/>
    <ds:schemaRef ds:uri="http://www.w3.org/XML/1998/namespace"/>
  </ds:schemaRefs>
</ds:datastoreItem>
</file>

<file path=customXml/itemProps3.xml><?xml version="1.0" encoding="utf-8"?>
<ds:datastoreItem xmlns:ds="http://schemas.openxmlformats.org/officeDocument/2006/customXml" ds:itemID="{C03EF818-EDF6-480C-9B86-0A3B979BCCF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design</Template>
  <TotalTime>144</TotalTime>
  <Words>369</Words>
  <Application>Microsoft Office PowerPoint</Application>
  <PresentationFormat>Widescreen</PresentationFormat>
  <Paragraphs>62</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Tw Cen MT</vt:lpstr>
      <vt:lpstr>Circuit</vt:lpstr>
      <vt:lpstr>INDUSTRIAL AUTOMATION</vt:lpstr>
      <vt:lpstr>Members.</vt:lpstr>
      <vt:lpstr>CONTENTS.</vt:lpstr>
      <vt:lpstr>AUTOMATION</vt:lpstr>
      <vt:lpstr>NEED OF AUTOMATION </vt:lpstr>
      <vt:lpstr>COMPONENTS OF AUTOMATION </vt:lpstr>
      <vt:lpstr>WHAT IS PLC ? </vt:lpstr>
      <vt:lpstr>HISTORY OF PLC </vt:lpstr>
      <vt:lpstr>MAJOR BRANDS OF PLC </vt:lpstr>
      <vt:lpstr>LANGUAGES OF PLC</vt:lpstr>
      <vt:lpstr>ADVANTAGES OF PLC </vt:lpstr>
      <vt:lpstr>DISADVANTAGES OF PLC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AUTOMATION</dc:title>
  <dc:creator>FNU LNU</dc:creator>
  <cp:lastModifiedBy>FNU LNU</cp:lastModifiedBy>
  <cp:revision>3</cp:revision>
  <dcterms:created xsi:type="dcterms:W3CDTF">2024-02-28T06:36:12Z</dcterms:created>
  <dcterms:modified xsi:type="dcterms:W3CDTF">2024-02-28T17:40:52Z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0x01010044148DD94209DD42B84FAB074660CFB4</vt:lpwstr>
  </property>
  <property fmtid="{D5CDD505-2E9C-101B-9397-08002B2CF9AE}" pid="3" name="MSIP_Label_defa4170-0d19-0005-0004-bc88714345d2_Enabled">
    <vt:lpwstr>true</vt:lpwstr>
  </property>
  <property fmtid="{D5CDD505-2E9C-101B-9397-08002B2CF9AE}" pid="4" name="MSIP_Label_defa4170-0d19-0005-0004-bc88714345d2_SetDate">
    <vt:lpwstr>2024-02-28T06:47:45Z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25b93109-ffd9-40cb-a75e-9da56ae1e650</vt:lpwstr>
  </property>
  <property fmtid="{D5CDD505-2E9C-101B-9397-08002B2CF9AE}" pid="8" name="MSIP_Label_defa4170-0d19-0005-0004-bc88714345d2_ActionId">
    <vt:lpwstr>7608447e-7ca4-4f0c-9cec-b1de15fa861f</vt:lpwstr>
  </property>
  <property fmtid="{D5CDD505-2E9C-101B-9397-08002B2CF9AE}" pid="9" name="MSIP_Label_defa4170-0d19-0005-0004-bc88714345d2_ContentBits">
    <vt:lpwstr>0</vt:lpwstr>
  </property>
</Properties>
</file>