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75" r:id="rId4"/>
    <p:sldId id="261" r:id="rId5"/>
    <p:sldId id="264" r:id="rId6"/>
    <p:sldId id="268" r:id="rId7"/>
    <p:sldId id="269" r:id="rId8"/>
    <p:sldId id="270" r:id="rId9"/>
    <p:sldId id="271" r:id="rId10"/>
    <p:sldId id="272" r:id="rId11"/>
    <p:sldId id="266" r:id="rId12"/>
    <p:sldId id="267" r:id="rId13"/>
    <p:sldId id="276" r:id="rId14"/>
    <p:sldId id="258" r:id="rId15"/>
    <p:sldId id="262" r:id="rId16"/>
    <p:sldId id="263" r:id="rId17"/>
    <p:sldId id="273" r:id="rId18"/>
    <p:sldId id="27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2"/>
    <p:restoredTop sz="94683"/>
  </p:normalViewPr>
  <p:slideViewPr>
    <p:cSldViewPr snapToGrid="0" snapToObjects="1">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142788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1CD19-AB07-D543-9C53-FBD222AA4DD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416966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176349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3887159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2364996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E1CD19-AB07-D543-9C53-FBD222AA4DD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52646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E1CD19-AB07-D543-9C53-FBD222AA4DDC}" type="datetimeFigureOut">
              <a:rPr lang="en-US" smtClean="0"/>
              <a:t>11/2/2021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1286912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2309014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217180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837873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1CD19-AB07-D543-9C53-FBD222AA4DD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299235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1CD19-AB07-D543-9C53-FBD222AA4DD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387839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1CD19-AB07-D543-9C53-FBD222AA4DD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310308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1CD19-AB07-D543-9C53-FBD222AA4DD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137778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1CD19-AB07-D543-9C53-FBD222AA4DD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10642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1CD19-AB07-D543-9C53-FBD222AA4DD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295375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1CD19-AB07-D543-9C53-FBD222AA4DD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560511-DE53-5A4F-80F8-AA0926701E1D}" type="slidenum">
              <a:rPr lang="en-US" smtClean="0"/>
              <a:t>‹#›</a:t>
            </a:fld>
            <a:endParaRPr lang="en-US"/>
          </a:p>
        </p:txBody>
      </p:sp>
    </p:spTree>
    <p:extLst>
      <p:ext uri="{BB962C8B-B14F-4D97-AF65-F5344CB8AC3E}">
        <p14:creationId xmlns:p14="http://schemas.microsoft.com/office/powerpoint/2010/main" val="54164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CE1CD19-AB07-D543-9C53-FBD222AA4DDC}" type="datetimeFigureOut">
              <a:rPr lang="en-US" smtClean="0"/>
              <a:t>11/2/2021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4560511-DE53-5A4F-80F8-AA0926701E1D}" type="slidenum">
              <a:rPr lang="en-US" smtClean="0"/>
              <a:t>‹#›</a:t>
            </a:fld>
            <a:endParaRPr lang="en-US"/>
          </a:p>
        </p:txBody>
      </p:sp>
    </p:spTree>
    <p:extLst>
      <p:ext uri="{BB962C8B-B14F-4D97-AF65-F5344CB8AC3E}">
        <p14:creationId xmlns:p14="http://schemas.microsoft.com/office/powerpoint/2010/main" val="32853009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ser/pythonproject.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5ECC-20CF-E64E-8B8E-7540F623493E}"/>
              </a:ext>
            </a:extLst>
          </p:cNvPr>
          <p:cNvSpPr>
            <a:spLocks noGrp="1"/>
          </p:cNvSpPr>
          <p:nvPr>
            <p:ph type="ctrTitle"/>
          </p:nvPr>
        </p:nvSpPr>
        <p:spPr>
          <a:xfrm>
            <a:off x="1248261" y="1642533"/>
            <a:ext cx="9649894" cy="1786467"/>
          </a:xfrm>
        </p:spPr>
        <p:txBody>
          <a:bodyPr/>
          <a:lstStyle/>
          <a:p>
            <a:r>
              <a:rPr lang="en-US" b="1" dirty="0"/>
              <a:t>GIT (Version Control System)</a:t>
            </a:r>
          </a:p>
        </p:txBody>
      </p:sp>
    </p:spTree>
    <p:extLst>
      <p:ext uri="{BB962C8B-B14F-4D97-AF65-F5344CB8AC3E}">
        <p14:creationId xmlns:p14="http://schemas.microsoft.com/office/powerpoint/2010/main" val="75840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C01C-59C7-0D40-898C-CD3043C12AC2}"/>
              </a:ext>
            </a:extLst>
          </p:cNvPr>
          <p:cNvSpPr>
            <a:spLocks noGrp="1"/>
          </p:cNvSpPr>
          <p:nvPr>
            <p:ph type="title"/>
          </p:nvPr>
        </p:nvSpPr>
        <p:spPr/>
        <p:txBody>
          <a:bodyPr/>
          <a:lstStyle/>
          <a:p>
            <a:r>
              <a:rPr lang="en-US" b="1" dirty="0"/>
              <a:t>Git - Managing Branches (Git merge)</a:t>
            </a:r>
            <a:endParaRPr lang="en-US" dirty="0"/>
          </a:p>
        </p:txBody>
      </p:sp>
      <p:sp>
        <p:nvSpPr>
          <p:cNvPr id="3" name="Content Placeholder 2">
            <a:extLst>
              <a:ext uri="{FF2B5EF4-FFF2-40B4-BE49-F238E27FC236}">
                <a16:creationId xmlns:a16="http://schemas.microsoft.com/office/drawing/2014/main" id="{5D0E33C7-FFFB-2E47-AAF2-2697240B4841}"/>
              </a:ext>
            </a:extLst>
          </p:cNvPr>
          <p:cNvSpPr>
            <a:spLocks noGrp="1"/>
          </p:cNvSpPr>
          <p:nvPr>
            <p:ph idx="1"/>
          </p:nvPr>
        </p:nvSpPr>
        <p:spPr/>
        <p:txBody>
          <a:bodyPr/>
          <a:lstStyle/>
          <a:p>
            <a:pPr>
              <a:lnSpc>
                <a:spcPct val="150000"/>
              </a:lnSpc>
            </a:pPr>
            <a:r>
              <a:rPr lang="en-US" b="1" dirty="0"/>
              <a:t>To merge a </a:t>
            </a:r>
            <a:r>
              <a:rPr lang="en-US" b="1" dirty="0" err="1"/>
              <a:t>feature_branch</a:t>
            </a:r>
            <a:r>
              <a:rPr lang="en-US" b="1" dirty="0"/>
              <a:t> with master branch</a:t>
            </a:r>
          </a:p>
          <a:p>
            <a:pPr>
              <a:lnSpc>
                <a:spcPct val="150000"/>
              </a:lnSpc>
            </a:pPr>
            <a:r>
              <a:rPr lang="en-US" b="1" dirty="0"/>
              <a:t>&gt; git branch</a:t>
            </a:r>
          </a:p>
          <a:p>
            <a:pPr>
              <a:lnSpc>
                <a:spcPct val="150000"/>
              </a:lnSpc>
            </a:pPr>
            <a:r>
              <a:rPr lang="en-US" b="1" dirty="0"/>
              <a:t>&gt; git checkout master</a:t>
            </a:r>
          </a:p>
          <a:p>
            <a:pPr>
              <a:lnSpc>
                <a:spcPct val="150000"/>
              </a:lnSpc>
            </a:pPr>
            <a:r>
              <a:rPr lang="en-US" b="1" dirty="0"/>
              <a:t>&gt; git merge origin/</a:t>
            </a:r>
            <a:r>
              <a:rPr lang="en-US" b="1" dirty="0" err="1"/>
              <a:t>feature_branch</a:t>
            </a:r>
            <a:endParaRPr lang="en-US" b="1" dirty="0"/>
          </a:p>
          <a:p>
            <a:pPr>
              <a:lnSpc>
                <a:spcPct val="150000"/>
              </a:lnSpc>
            </a:pPr>
            <a:r>
              <a:rPr lang="en-US" b="1" dirty="0"/>
              <a:t>&gt; git push origin master</a:t>
            </a:r>
          </a:p>
        </p:txBody>
      </p:sp>
    </p:spTree>
    <p:extLst>
      <p:ext uri="{BB962C8B-B14F-4D97-AF65-F5344CB8AC3E}">
        <p14:creationId xmlns:p14="http://schemas.microsoft.com/office/powerpoint/2010/main" val="201964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F210-BE1A-0C4E-A543-C54A06976972}"/>
              </a:ext>
            </a:extLst>
          </p:cNvPr>
          <p:cNvSpPr>
            <a:spLocks noGrp="1"/>
          </p:cNvSpPr>
          <p:nvPr>
            <p:ph type="title"/>
          </p:nvPr>
        </p:nvSpPr>
        <p:spPr/>
        <p:txBody>
          <a:bodyPr/>
          <a:lstStyle/>
          <a:p>
            <a:r>
              <a:rPr lang="en-US" b="1" dirty="0"/>
              <a:t>Git - Review Changes</a:t>
            </a:r>
            <a:br>
              <a:rPr lang="en-US" b="1" dirty="0"/>
            </a:br>
            <a:endParaRPr lang="en-US" dirty="0"/>
          </a:p>
        </p:txBody>
      </p:sp>
      <p:sp>
        <p:nvSpPr>
          <p:cNvPr id="3" name="Content Placeholder 2">
            <a:extLst>
              <a:ext uri="{FF2B5EF4-FFF2-40B4-BE49-F238E27FC236}">
                <a16:creationId xmlns:a16="http://schemas.microsoft.com/office/drawing/2014/main" id="{4E4794CF-F453-A043-93A6-22B44D3D7DA8}"/>
              </a:ext>
            </a:extLst>
          </p:cNvPr>
          <p:cNvSpPr>
            <a:spLocks noGrp="1"/>
          </p:cNvSpPr>
          <p:nvPr>
            <p:ph idx="1"/>
          </p:nvPr>
        </p:nvSpPr>
        <p:spPr>
          <a:xfrm>
            <a:off x="1154954" y="2236580"/>
            <a:ext cx="8825659" cy="3657341"/>
          </a:xfrm>
        </p:spPr>
        <p:txBody>
          <a:bodyPr>
            <a:normAutofit/>
          </a:bodyPr>
          <a:lstStyle/>
          <a:p>
            <a:pPr>
              <a:lnSpc>
                <a:spcPct val="150000"/>
              </a:lnSpc>
            </a:pPr>
            <a:r>
              <a:rPr lang="en-US" b="1" dirty="0"/>
              <a:t>&gt; git log</a:t>
            </a:r>
          </a:p>
          <a:p>
            <a:pPr marL="400050" lvl="1" indent="0">
              <a:lnSpc>
                <a:spcPct val="150000"/>
              </a:lnSpc>
              <a:buNone/>
            </a:pPr>
            <a:r>
              <a:rPr lang="en-US" b="1" dirty="0">
                <a:solidFill>
                  <a:schemeClr val="tx1">
                    <a:lumMod val="65000"/>
                    <a:lumOff val="35000"/>
                  </a:schemeClr>
                </a:solidFill>
              </a:rPr>
              <a:t>commit cbe1249b140dad24b2c35b15cc7e26a6f02d2277 </a:t>
            </a:r>
          </a:p>
          <a:p>
            <a:pPr marL="400050" lvl="1" indent="0">
              <a:lnSpc>
                <a:spcPct val="150000"/>
              </a:lnSpc>
              <a:buNone/>
            </a:pPr>
            <a:r>
              <a:rPr lang="en-US" b="1" dirty="0">
                <a:solidFill>
                  <a:schemeClr val="tx1">
                    <a:lumMod val="65000"/>
                    <a:lumOff val="35000"/>
                  </a:schemeClr>
                </a:solidFill>
              </a:rPr>
              <a:t>Author: Mohsin Uddin &lt;</a:t>
            </a:r>
            <a:r>
              <a:rPr lang="en-US" b="1" dirty="0" err="1">
                <a:solidFill>
                  <a:schemeClr val="tx1">
                    <a:lumMod val="65000"/>
                    <a:lumOff val="35000"/>
                  </a:schemeClr>
                </a:solidFill>
              </a:rPr>
              <a:t>mmuddin@ewubd.edu</a:t>
            </a:r>
            <a:r>
              <a:rPr lang="en-US" b="1" dirty="0">
                <a:solidFill>
                  <a:schemeClr val="tx1">
                    <a:lumMod val="65000"/>
                    <a:lumOff val="35000"/>
                  </a:schemeClr>
                </a:solidFill>
              </a:rPr>
              <a:t>&gt; </a:t>
            </a:r>
          </a:p>
          <a:p>
            <a:pPr marL="400050" lvl="1" indent="0">
              <a:lnSpc>
                <a:spcPct val="150000"/>
              </a:lnSpc>
              <a:buNone/>
            </a:pPr>
            <a:r>
              <a:rPr lang="en-US" b="1" dirty="0">
                <a:solidFill>
                  <a:schemeClr val="tx1">
                    <a:lumMod val="65000"/>
                    <a:lumOff val="35000"/>
                  </a:schemeClr>
                </a:solidFill>
              </a:rPr>
              <a:t>Date: Wed Sep 11 08:05:26 2013 +0530 </a:t>
            </a:r>
          </a:p>
          <a:p>
            <a:pPr marL="400050" lvl="1" indent="0">
              <a:lnSpc>
                <a:spcPct val="150000"/>
              </a:lnSpc>
              <a:buNone/>
            </a:pPr>
            <a:r>
              <a:rPr lang="en-US" b="1" dirty="0">
                <a:solidFill>
                  <a:schemeClr val="tx1">
                    <a:lumMod val="65000"/>
                    <a:lumOff val="35000"/>
                  </a:schemeClr>
                </a:solidFill>
              </a:rPr>
              <a:t>Implemented Student function</a:t>
            </a:r>
          </a:p>
          <a:p>
            <a:pPr marL="0" indent="0">
              <a:lnSpc>
                <a:spcPct val="150000"/>
              </a:lnSpc>
              <a:buNone/>
            </a:pPr>
            <a:r>
              <a:rPr lang="en-US" b="1" dirty="0"/>
              <a:t>&gt; git show cbe1249b140dad24b2c35b15cc7e26a6f02d2277</a:t>
            </a:r>
          </a:p>
          <a:p>
            <a:pPr marL="400050" lvl="1" indent="0">
              <a:lnSpc>
                <a:spcPct val="150000"/>
              </a:lnSpc>
              <a:buNone/>
            </a:pPr>
            <a:r>
              <a:rPr lang="en-US" b="1" dirty="0">
                <a:solidFill>
                  <a:schemeClr val="tx1">
                    <a:lumMod val="65000"/>
                    <a:lumOff val="35000"/>
                  </a:schemeClr>
                </a:solidFill>
              </a:rPr>
              <a:t>For viewing the commit details</a:t>
            </a:r>
          </a:p>
        </p:txBody>
      </p:sp>
    </p:spTree>
    <p:extLst>
      <p:ext uri="{BB962C8B-B14F-4D97-AF65-F5344CB8AC3E}">
        <p14:creationId xmlns:p14="http://schemas.microsoft.com/office/powerpoint/2010/main" val="301945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210F-8960-E649-AA44-FBAC2E317ED5}"/>
              </a:ext>
            </a:extLst>
          </p:cNvPr>
          <p:cNvSpPr>
            <a:spLocks noGrp="1"/>
          </p:cNvSpPr>
          <p:nvPr>
            <p:ph type="title"/>
          </p:nvPr>
        </p:nvSpPr>
        <p:spPr/>
        <p:txBody>
          <a:bodyPr/>
          <a:lstStyle/>
          <a:p>
            <a:r>
              <a:rPr lang="en-US" b="1" dirty="0"/>
              <a:t>Git stash</a:t>
            </a:r>
            <a:endParaRPr lang="en-US" dirty="0"/>
          </a:p>
        </p:txBody>
      </p:sp>
      <p:sp>
        <p:nvSpPr>
          <p:cNvPr id="3" name="Content Placeholder 2">
            <a:extLst>
              <a:ext uri="{FF2B5EF4-FFF2-40B4-BE49-F238E27FC236}">
                <a16:creationId xmlns:a16="http://schemas.microsoft.com/office/drawing/2014/main" id="{E38BFB17-DEBA-4746-ABB7-BF2988550901}"/>
              </a:ext>
            </a:extLst>
          </p:cNvPr>
          <p:cNvSpPr>
            <a:spLocks noGrp="1"/>
          </p:cNvSpPr>
          <p:nvPr>
            <p:ph idx="1"/>
          </p:nvPr>
        </p:nvSpPr>
        <p:spPr>
          <a:xfrm>
            <a:off x="1154954" y="2407298"/>
            <a:ext cx="10228393" cy="3834882"/>
          </a:xfrm>
        </p:spPr>
        <p:txBody>
          <a:bodyPr>
            <a:normAutofit/>
          </a:bodyPr>
          <a:lstStyle/>
          <a:p>
            <a:pPr algn="just"/>
            <a:r>
              <a:rPr lang="en-US" sz="2000" dirty="0">
                <a:latin typeface="Times New Roman" panose="02020603050405020304" pitchFamily="18" charset="0"/>
                <a:cs typeface="Times New Roman" panose="02020603050405020304" pitchFamily="18" charset="0"/>
              </a:rPr>
              <a:t>Suppose you are implementing a new feature for your product. Your code is in progress and suddenly a customer escalation comes. Because of this, you have to keep aside your new feature work for a few hours. You cannot commit your partial code and also cannot throw away your changes. So you need some temporary space, where you can store your partial changes and later on commit it.</a:t>
            </a:r>
          </a:p>
          <a:p>
            <a:pPr algn="just"/>
            <a:r>
              <a:rPr lang="en-US" sz="2000" dirty="0">
                <a:latin typeface="Times New Roman" panose="02020603050405020304" pitchFamily="18" charset="0"/>
                <a:cs typeface="Times New Roman" panose="02020603050405020304" pitchFamily="18" charset="0"/>
              </a:rPr>
              <a:t>&gt; </a:t>
            </a:r>
            <a:r>
              <a:rPr lang="en-US" sz="2000" b="1" dirty="0">
                <a:latin typeface="Times New Roman" panose="02020603050405020304" pitchFamily="18" charset="0"/>
                <a:cs typeface="Times New Roman" panose="02020603050405020304" pitchFamily="18" charset="0"/>
              </a:rPr>
              <a:t>git stash</a:t>
            </a:r>
          </a:p>
          <a:p>
            <a:pPr algn="just"/>
            <a:r>
              <a:rPr lang="en-US" sz="2000" b="1" dirty="0">
                <a:latin typeface="Times New Roman" panose="02020603050405020304" pitchFamily="18" charset="0"/>
                <a:cs typeface="Times New Roman" panose="02020603050405020304" pitchFamily="18" charset="0"/>
              </a:rPr>
              <a:t>Now you can safely switch the branch and work elsewhere. </a:t>
            </a:r>
          </a:p>
          <a:p>
            <a:pPr algn="just"/>
            <a:r>
              <a:rPr lang="en-US" sz="2000" b="1" dirty="0">
                <a:latin typeface="Times New Roman" panose="02020603050405020304" pitchFamily="18" charset="0"/>
                <a:cs typeface="Times New Roman" panose="02020603050405020304" pitchFamily="18" charset="0"/>
              </a:rPr>
              <a:t>&gt; git stash list</a:t>
            </a:r>
          </a:p>
          <a:p>
            <a:pPr algn="just"/>
            <a:r>
              <a:rPr lang="en-US" sz="2000" b="1" dirty="0">
                <a:latin typeface="Times New Roman" panose="02020603050405020304" pitchFamily="18" charset="0"/>
                <a:cs typeface="Times New Roman" panose="02020603050405020304" pitchFamily="18" charset="0"/>
              </a:rPr>
              <a:t>&gt; git stash pop</a:t>
            </a:r>
          </a:p>
        </p:txBody>
      </p:sp>
    </p:spTree>
    <p:extLst>
      <p:ext uri="{BB962C8B-B14F-4D97-AF65-F5344CB8AC3E}">
        <p14:creationId xmlns:p14="http://schemas.microsoft.com/office/powerpoint/2010/main" val="263746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5ECC-20CF-E64E-8B8E-7540F623493E}"/>
              </a:ext>
            </a:extLst>
          </p:cNvPr>
          <p:cNvSpPr>
            <a:spLocks noGrp="1"/>
          </p:cNvSpPr>
          <p:nvPr>
            <p:ph type="ctrTitle"/>
          </p:nvPr>
        </p:nvSpPr>
        <p:spPr>
          <a:xfrm>
            <a:off x="1513732" y="2055488"/>
            <a:ext cx="9649894" cy="1786467"/>
          </a:xfrm>
        </p:spPr>
        <p:txBody>
          <a:bodyPr/>
          <a:lstStyle/>
          <a:p>
            <a:r>
              <a:rPr lang="en-US" sz="6000" b="1"/>
              <a:t>Admin Level Git Features</a:t>
            </a:r>
            <a:endParaRPr lang="en-US" sz="6000" b="1" dirty="0"/>
          </a:p>
        </p:txBody>
      </p:sp>
    </p:spTree>
    <p:extLst>
      <p:ext uri="{BB962C8B-B14F-4D97-AF65-F5344CB8AC3E}">
        <p14:creationId xmlns:p14="http://schemas.microsoft.com/office/powerpoint/2010/main" val="85210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FC09-9FAB-E345-86FA-952528F5E3D1}"/>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2D547F4D-C282-3B40-9B64-D3FE03275451}"/>
              </a:ext>
            </a:extLst>
          </p:cNvPr>
          <p:cNvSpPr>
            <a:spLocks noGrp="1"/>
          </p:cNvSpPr>
          <p:nvPr>
            <p:ph idx="1"/>
          </p:nvPr>
        </p:nvSpPr>
        <p:spPr>
          <a:xfrm>
            <a:off x="1154954" y="2286000"/>
            <a:ext cx="8825659" cy="3733800"/>
          </a:xfrm>
        </p:spPr>
        <p:txBody>
          <a:bodyPr/>
          <a:lstStyle/>
          <a:p>
            <a:pPr>
              <a:lnSpc>
                <a:spcPct val="150000"/>
              </a:lnSpc>
            </a:pPr>
            <a:r>
              <a:rPr lang="en-US" b="1" dirty="0"/>
              <a:t>&gt; </a:t>
            </a:r>
            <a:r>
              <a:rPr lang="en-US" b="1" dirty="0" err="1"/>
              <a:t>sudo</a:t>
            </a:r>
            <a:r>
              <a:rPr lang="en-US" b="1" dirty="0"/>
              <a:t> apt-get install git-core</a:t>
            </a:r>
          </a:p>
          <a:p>
            <a:pPr>
              <a:lnSpc>
                <a:spcPct val="150000"/>
              </a:lnSpc>
            </a:pPr>
            <a:r>
              <a:rPr lang="en-US" b="1" dirty="0"/>
              <a:t>&gt; git --version</a:t>
            </a:r>
          </a:p>
          <a:p>
            <a:pPr>
              <a:lnSpc>
                <a:spcPct val="150000"/>
              </a:lnSpc>
            </a:pPr>
            <a:r>
              <a:rPr lang="en-US" b="1" dirty="0"/>
              <a:t>&gt; git config --global </a:t>
            </a:r>
            <a:r>
              <a:rPr lang="en-US" b="1" dirty="0" err="1"/>
              <a:t>user.name</a:t>
            </a:r>
            <a:r>
              <a:rPr lang="en-US" b="1" dirty="0"/>
              <a:t> “Mohsin”</a:t>
            </a:r>
          </a:p>
          <a:p>
            <a:pPr>
              <a:lnSpc>
                <a:spcPct val="150000"/>
              </a:lnSpc>
            </a:pPr>
            <a:r>
              <a:rPr lang="en-US" b="1" dirty="0"/>
              <a:t>&gt; git config --global </a:t>
            </a:r>
            <a:r>
              <a:rPr lang="en-US" b="1" dirty="0" err="1"/>
              <a:t>user.email</a:t>
            </a:r>
            <a:r>
              <a:rPr lang="en-US" b="1" dirty="0"/>
              <a:t> “mmuddin@ewubd.edu”</a:t>
            </a:r>
          </a:p>
          <a:p>
            <a:pPr>
              <a:lnSpc>
                <a:spcPct val="150000"/>
              </a:lnSpc>
            </a:pPr>
            <a:r>
              <a:rPr lang="en-US" b="1" dirty="0"/>
              <a:t>&gt; git config --list</a:t>
            </a:r>
          </a:p>
          <a:p>
            <a:endParaRPr lang="en-US" dirty="0"/>
          </a:p>
        </p:txBody>
      </p:sp>
    </p:spTree>
    <p:extLst>
      <p:ext uri="{BB962C8B-B14F-4D97-AF65-F5344CB8AC3E}">
        <p14:creationId xmlns:p14="http://schemas.microsoft.com/office/powerpoint/2010/main" val="3168068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3F63-CEF5-AF45-88E1-5CF6F8D54DE5}"/>
              </a:ext>
            </a:extLst>
          </p:cNvPr>
          <p:cNvSpPr>
            <a:spLocks noGrp="1"/>
          </p:cNvSpPr>
          <p:nvPr>
            <p:ph type="title"/>
          </p:nvPr>
        </p:nvSpPr>
        <p:spPr/>
        <p:txBody>
          <a:bodyPr/>
          <a:lstStyle/>
          <a:p>
            <a:r>
              <a:rPr lang="en-US" b="1" dirty="0"/>
              <a:t>Git - Create New User</a:t>
            </a:r>
            <a:br>
              <a:rPr lang="en-US" b="1" dirty="0"/>
            </a:br>
            <a:endParaRPr lang="en-US" dirty="0"/>
          </a:p>
        </p:txBody>
      </p:sp>
      <p:sp>
        <p:nvSpPr>
          <p:cNvPr id="3" name="Content Placeholder 2">
            <a:extLst>
              <a:ext uri="{FF2B5EF4-FFF2-40B4-BE49-F238E27FC236}">
                <a16:creationId xmlns:a16="http://schemas.microsoft.com/office/drawing/2014/main" id="{F4B49C42-B7E9-D34B-B099-04C9494FFE16}"/>
              </a:ext>
            </a:extLst>
          </p:cNvPr>
          <p:cNvSpPr>
            <a:spLocks noGrp="1"/>
          </p:cNvSpPr>
          <p:nvPr>
            <p:ph idx="1"/>
          </p:nvPr>
        </p:nvSpPr>
        <p:spPr>
          <a:xfrm>
            <a:off x="1154954" y="2295331"/>
            <a:ext cx="8825659" cy="4040155"/>
          </a:xfrm>
        </p:spPr>
        <p:txBody>
          <a:bodyPr>
            <a:normAutofit/>
          </a:bodyPr>
          <a:lstStyle/>
          <a:p>
            <a:pPr>
              <a:lnSpc>
                <a:spcPct val="150000"/>
              </a:lnSpc>
            </a:pPr>
            <a:r>
              <a:rPr lang="en-US" sz="2400" b="1" dirty="0"/>
              <a:t>add new group </a:t>
            </a:r>
          </a:p>
          <a:p>
            <a:pPr>
              <a:lnSpc>
                <a:spcPct val="150000"/>
              </a:lnSpc>
            </a:pPr>
            <a:r>
              <a:rPr lang="en-US" b="1" dirty="0"/>
              <a:t>&gt; </a:t>
            </a:r>
            <a:r>
              <a:rPr lang="en-US" b="1" dirty="0" err="1"/>
              <a:t>groupadd</a:t>
            </a:r>
            <a:r>
              <a:rPr lang="en-US" b="1" dirty="0"/>
              <a:t> dev </a:t>
            </a:r>
          </a:p>
          <a:p>
            <a:pPr>
              <a:lnSpc>
                <a:spcPct val="150000"/>
              </a:lnSpc>
            </a:pPr>
            <a:r>
              <a:rPr lang="en-US" sz="2400" b="1" dirty="0"/>
              <a:t>add new user </a:t>
            </a:r>
          </a:p>
          <a:p>
            <a:pPr>
              <a:lnSpc>
                <a:spcPct val="150000"/>
              </a:lnSpc>
            </a:pPr>
            <a:r>
              <a:rPr lang="en-US" b="1" dirty="0"/>
              <a:t>&gt; </a:t>
            </a:r>
            <a:r>
              <a:rPr lang="en-US" b="1" dirty="0" err="1"/>
              <a:t>useradd</a:t>
            </a:r>
            <a:r>
              <a:rPr lang="en-US" b="1" dirty="0"/>
              <a:t> -G dev -d /home/</a:t>
            </a:r>
            <a:r>
              <a:rPr lang="en-US" b="1" dirty="0" err="1"/>
              <a:t>gituser</a:t>
            </a:r>
            <a:r>
              <a:rPr lang="en-US" b="1" dirty="0"/>
              <a:t> -m -s /bin/bash </a:t>
            </a:r>
            <a:r>
              <a:rPr lang="en-US" b="1" dirty="0" err="1"/>
              <a:t>gituser</a:t>
            </a:r>
            <a:r>
              <a:rPr lang="en-US" b="1" dirty="0"/>
              <a:t> </a:t>
            </a:r>
          </a:p>
          <a:p>
            <a:pPr>
              <a:lnSpc>
                <a:spcPct val="150000"/>
              </a:lnSpc>
            </a:pPr>
            <a:r>
              <a:rPr lang="en-US" sz="2400" b="1" dirty="0"/>
              <a:t>change password </a:t>
            </a:r>
          </a:p>
          <a:p>
            <a:pPr>
              <a:lnSpc>
                <a:spcPct val="150000"/>
              </a:lnSpc>
            </a:pPr>
            <a:r>
              <a:rPr lang="en-US" b="1" dirty="0"/>
              <a:t>&gt; passwd </a:t>
            </a:r>
            <a:r>
              <a:rPr lang="en-US" b="1" dirty="0" err="1"/>
              <a:t>gituser</a:t>
            </a:r>
            <a:endParaRPr lang="en-US" b="1" dirty="0"/>
          </a:p>
        </p:txBody>
      </p:sp>
    </p:spTree>
    <p:extLst>
      <p:ext uri="{BB962C8B-B14F-4D97-AF65-F5344CB8AC3E}">
        <p14:creationId xmlns:p14="http://schemas.microsoft.com/office/powerpoint/2010/main" val="161374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FF5F-B0CE-BE4E-B49C-9A1F6DF1395E}"/>
              </a:ext>
            </a:extLst>
          </p:cNvPr>
          <p:cNvSpPr>
            <a:spLocks noGrp="1"/>
          </p:cNvSpPr>
          <p:nvPr>
            <p:ph type="title"/>
          </p:nvPr>
        </p:nvSpPr>
        <p:spPr/>
        <p:txBody>
          <a:bodyPr/>
          <a:lstStyle/>
          <a:p>
            <a:r>
              <a:rPr lang="en-US" b="1" dirty="0"/>
              <a:t>Git- Create a Bare Repository</a:t>
            </a:r>
            <a:br>
              <a:rPr lang="en-US" b="1" dirty="0"/>
            </a:br>
            <a:endParaRPr lang="en-US" dirty="0"/>
          </a:p>
        </p:txBody>
      </p:sp>
      <p:sp>
        <p:nvSpPr>
          <p:cNvPr id="3" name="Content Placeholder 2">
            <a:extLst>
              <a:ext uri="{FF2B5EF4-FFF2-40B4-BE49-F238E27FC236}">
                <a16:creationId xmlns:a16="http://schemas.microsoft.com/office/drawing/2014/main" id="{93D0B86E-4152-6F4B-B72B-E902C9BA2C34}"/>
              </a:ext>
            </a:extLst>
          </p:cNvPr>
          <p:cNvSpPr>
            <a:spLocks noGrp="1"/>
          </p:cNvSpPr>
          <p:nvPr>
            <p:ph idx="1"/>
          </p:nvPr>
        </p:nvSpPr>
        <p:spPr>
          <a:xfrm>
            <a:off x="1219200" y="2189669"/>
            <a:ext cx="8825659" cy="3694663"/>
          </a:xfrm>
        </p:spPr>
        <p:txBody>
          <a:bodyPr>
            <a:normAutofit/>
          </a:bodyPr>
          <a:lstStyle/>
          <a:p>
            <a:pPr>
              <a:lnSpc>
                <a:spcPct val="150000"/>
              </a:lnSpc>
            </a:pPr>
            <a:r>
              <a:rPr lang="en-US" b="1" dirty="0"/>
              <a:t>&gt; </a:t>
            </a:r>
            <a:r>
              <a:rPr lang="en-US" b="1" dirty="0" err="1"/>
              <a:t>pwd</a:t>
            </a:r>
            <a:endParaRPr lang="en-US" b="1" dirty="0"/>
          </a:p>
          <a:p>
            <a:pPr marL="400050" lvl="1" indent="0">
              <a:lnSpc>
                <a:spcPct val="150000"/>
              </a:lnSpc>
              <a:buNone/>
            </a:pPr>
            <a:r>
              <a:rPr lang="en-US" b="1" dirty="0">
                <a:solidFill>
                  <a:schemeClr val="bg2">
                    <a:lumMod val="50000"/>
                  </a:schemeClr>
                </a:solidFill>
              </a:rPr>
              <a:t>/home/</a:t>
            </a:r>
            <a:r>
              <a:rPr lang="en-US" b="1" dirty="0" err="1">
                <a:solidFill>
                  <a:schemeClr val="bg2">
                    <a:lumMod val="50000"/>
                  </a:schemeClr>
                </a:solidFill>
              </a:rPr>
              <a:t>gituser</a:t>
            </a:r>
            <a:endParaRPr lang="en-US" b="1" dirty="0">
              <a:solidFill>
                <a:schemeClr val="bg2">
                  <a:lumMod val="50000"/>
                </a:schemeClr>
              </a:solidFill>
            </a:endParaRPr>
          </a:p>
          <a:p>
            <a:pPr>
              <a:lnSpc>
                <a:spcPct val="150000"/>
              </a:lnSpc>
            </a:pPr>
            <a:r>
              <a:rPr lang="en-US" b="1" dirty="0"/>
              <a:t>&gt; </a:t>
            </a:r>
            <a:r>
              <a:rPr lang="en-US" b="1" dirty="0" err="1"/>
              <a:t>mkdir</a:t>
            </a:r>
            <a:r>
              <a:rPr lang="en-US" b="1" dirty="0"/>
              <a:t> </a:t>
            </a:r>
            <a:r>
              <a:rPr lang="en-US" b="1" dirty="0" err="1"/>
              <a:t>project.git</a:t>
            </a:r>
            <a:endParaRPr lang="en-US" b="1" dirty="0"/>
          </a:p>
          <a:p>
            <a:pPr>
              <a:lnSpc>
                <a:spcPct val="150000"/>
              </a:lnSpc>
            </a:pPr>
            <a:r>
              <a:rPr lang="en-US" b="1" dirty="0"/>
              <a:t>&gt; cd </a:t>
            </a:r>
            <a:r>
              <a:rPr lang="en-US" b="1" dirty="0" err="1"/>
              <a:t>project.git</a:t>
            </a:r>
            <a:endParaRPr lang="en-US" b="1" dirty="0"/>
          </a:p>
          <a:p>
            <a:pPr>
              <a:lnSpc>
                <a:spcPct val="150000"/>
              </a:lnSpc>
            </a:pPr>
            <a:r>
              <a:rPr lang="en-US" b="1" dirty="0"/>
              <a:t>&gt; ls</a:t>
            </a:r>
          </a:p>
          <a:p>
            <a:pPr>
              <a:lnSpc>
                <a:spcPct val="150000"/>
              </a:lnSpc>
            </a:pPr>
            <a:r>
              <a:rPr lang="en-US" b="1" dirty="0"/>
              <a:t>&gt; git -- bare </a:t>
            </a:r>
            <a:r>
              <a:rPr lang="en-US" b="1" dirty="0" err="1"/>
              <a:t>init</a:t>
            </a:r>
            <a:endParaRPr lang="en-US" b="1" dirty="0"/>
          </a:p>
          <a:p>
            <a:pPr marL="400050" lvl="1" indent="0">
              <a:lnSpc>
                <a:spcPct val="150000"/>
              </a:lnSpc>
              <a:buNone/>
            </a:pPr>
            <a:r>
              <a:rPr lang="en-US" b="1" dirty="0">
                <a:solidFill>
                  <a:schemeClr val="bg2">
                    <a:lumMod val="50000"/>
                  </a:schemeClr>
                </a:solidFill>
              </a:rPr>
              <a:t>Initialized empty Git repository in /home/</a:t>
            </a:r>
            <a:r>
              <a:rPr lang="en-US" b="1" dirty="0" err="1">
                <a:solidFill>
                  <a:schemeClr val="bg2">
                    <a:lumMod val="50000"/>
                  </a:schemeClr>
                </a:solidFill>
              </a:rPr>
              <a:t>gituser</a:t>
            </a:r>
            <a:r>
              <a:rPr lang="en-US" b="1" dirty="0">
                <a:solidFill>
                  <a:schemeClr val="bg2">
                    <a:lumMod val="50000"/>
                  </a:schemeClr>
                </a:solidFill>
              </a:rPr>
              <a:t>-m/</a:t>
            </a:r>
            <a:r>
              <a:rPr lang="en-US" b="1" dirty="0" err="1">
                <a:solidFill>
                  <a:schemeClr val="bg2">
                    <a:lumMod val="50000"/>
                  </a:schemeClr>
                </a:solidFill>
              </a:rPr>
              <a:t>project.git</a:t>
            </a:r>
            <a:r>
              <a:rPr lang="en-US" b="1" dirty="0">
                <a:solidFill>
                  <a:schemeClr val="bg2">
                    <a:lumMod val="50000"/>
                  </a:schemeClr>
                </a:solidFill>
              </a:rPr>
              <a:t>/</a:t>
            </a:r>
          </a:p>
          <a:p>
            <a:pPr marL="0" indent="0">
              <a:buNone/>
            </a:pPr>
            <a:endParaRPr lang="en-US" dirty="0"/>
          </a:p>
          <a:p>
            <a:endParaRPr lang="en-US" dirty="0"/>
          </a:p>
        </p:txBody>
      </p:sp>
    </p:spTree>
    <p:extLst>
      <p:ext uri="{BB962C8B-B14F-4D97-AF65-F5344CB8AC3E}">
        <p14:creationId xmlns:p14="http://schemas.microsoft.com/office/powerpoint/2010/main" val="1845965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8D6E-88F1-EC46-9568-2FF605F0F60D}"/>
              </a:ext>
            </a:extLst>
          </p:cNvPr>
          <p:cNvSpPr>
            <a:spLocks noGrp="1"/>
          </p:cNvSpPr>
          <p:nvPr>
            <p:ph type="title"/>
          </p:nvPr>
        </p:nvSpPr>
        <p:spPr/>
        <p:txBody>
          <a:bodyPr/>
          <a:lstStyle/>
          <a:p>
            <a:r>
              <a:rPr lang="en-US" dirty="0"/>
              <a:t>Git tagging</a:t>
            </a:r>
          </a:p>
        </p:txBody>
      </p:sp>
      <p:sp>
        <p:nvSpPr>
          <p:cNvPr id="3" name="Content Placeholder 2">
            <a:extLst>
              <a:ext uri="{FF2B5EF4-FFF2-40B4-BE49-F238E27FC236}">
                <a16:creationId xmlns:a16="http://schemas.microsoft.com/office/drawing/2014/main" id="{7CBB63EC-12B0-8142-B66C-D33C90696AC1}"/>
              </a:ext>
            </a:extLst>
          </p:cNvPr>
          <p:cNvSpPr>
            <a:spLocks noGrp="1"/>
          </p:cNvSpPr>
          <p:nvPr>
            <p:ph idx="1"/>
          </p:nvPr>
        </p:nvSpPr>
        <p:spPr>
          <a:xfrm>
            <a:off x="1296955" y="2603500"/>
            <a:ext cx="8683658" cy="3416300"/>
          </a:xfrm>
        </p:spPr>
        <p:txBody>
          <a:bodyPr>
            <a:normAutofit/>
          </a:bodyPr>
          <a:lstStyle/>
          <a:p>
            <a:pPr>
              <a:buFont typeface="Wingdings" panose="05000000000000000000" pitchFamily="2" charset="2"/>
              <a:buChar char="§"/>
            </a:pPr>
            <a:r>
              <a:rPr lang="en-US" sz="2000" b="1" dirty="0"/>
              <a:t>&gt; git tag</a:t>
            </a:r>
          </a:p>
          <a:p>
            <a:pPr marL="1085850" lvl="2" indent="-285750">
              <a:buFont typeface="Wingdings" panose="05000000000000000000" pitchFamily="2" charset="2"/>
              <a:buChar char="§"/>
            </a:pPr>
            <a:r>
              <a:rPr lang="en-US" sz="1600" b="1" dirty="0">
                <a:solidFill>
                  <a:schemeClr val="bg2">
                    <a:lumMod val="50000"/>
                  </a:schemeClr>
                </a:solidFill>
              </a:rPr>
              <a:t>v1.0</a:t>
            </a:r>
          </a:p>
          <a:p>
            <a:pPr marL="1085850" lvl="2" indent="-285750">
              <a:buFont typeface="Wingdings" panose="05000000000000000000" pitchFamily="2" charset="2"/>
              <a:buChar char="§"/>
            </a:pPr>
            <a:r>
              <a:rPr lang="en-US" sz="1600" b="1" dirty="0">
                <a:solidFill>
                  <a:schemeClr val="bg2">
                    <a:lumMod val="50000"/>
                  </a:schemeClr>
                </a:solidFill>
              </a:rPr>
              <a:t>V2.0</a:t>
            </a:r>
          </a:p>
          <a:p>
            <a:pPr>
              <a:buFont typeface="Wingdings" panose="05000000000000000000" pitchFamily="2" charset="2"/>
              <a:buChar char="§"/>
            </a:pPr>
            <a:r>
              <a:rPr lang="en-US" sz="2000" b="1" dirty="0">
                <a:solidFill>
                  <a:schemeClr val="bg2">
                    <a:lumMod val="50000"/>
                  </a:schemeClr>
                </a:solidFill>
              </a:rPr>
              <a:t>&gt; </a:t>
            </a:r>
            <a:r>
              <a:rPr lang="en-US" sz="2000" b="1" dirty="0"/>
              <a:t>git tag -l "v1.8.5*”</a:t>
            </a:r>
          </a:p>
          <a:p>
            <a:pPr marL="1085850" lvl="2" indent="-285750">
              <a:buFont typeface="Wingdings" panose="05000000000000000000" pitchFamily="2" charset="2"/>
              <a:buChar char="§"/>
            </a:pPr>
            <a:r>
              <a:rPr lang="en-US" sz="1600" b="1" dirty="0">
                <a:solidFill>
                  <a:schemeClr val="bg2">
                    <a:lumMod val="50000"/>
                  </a:schemeClr>
                </a:solidFill>
              </a:rPr>
              <a:t>v1.8.5 </a:t>
            </a:r>
          </a:p>
          <a:p>
            <a:pPr marL="1085850" lvl="2" indent="-285750">
              <a:buFont typeface="Wingdings" panose="05000000000000000000" pitchFamily="2" charset="2"/>
              <a:buChar char="§"/>
            </a:pPr>
            <a:r>
              <a:rPr lang="en-US" sz="1600" b="1" dirty="0">
                <a:solidFill>
                  <a:schemeClr val="bg2">
                    <a:lumMod val="50000"/>
                  </a:schemeClr>
                </a:solidFill>
              </a:rPr>
              <a:t>v1.8.5-rc0 </a:t>
            </a:r>
          </a:p>
          <a:p>
            <a:pPr marL="1085850" lvl="2" indent="-285750">
              <a:buFont typeface="Wingdings" panose="05000000000000000000" pitchFamily="2" charset="2"/>
              <a:buChar char="§"/>
            </a:pPr>
            <a:r>
              <a:rPr lang="en-US" sz="1600" b="1" dirty="0">
                <a:solidFill>
                  <a:schemeClr val="bg2">
                    <a:lumMod val="50000"/>
                  </a:schemeClr>
                </a:solidFill>
              </a:rPr>
              <a:t>v1.8.5-rc1</a:t>
            </a:r>
          </a:p>
        </p:txBody>
      </p:sp>
    </p:spTree>
    <p:extLst>
      <p:ext uri="{BB962C8B-B14F-4D97-AF65-F5344CB8AC3E}">
        <p14:creationId xmlns:p14="http://schemas.microsoft.com/office/powerpoint/2010/main" val="331835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46CF-5144-314E-867F-062BAC63F864}"/>
              </a:ext>
            </a:extLst>
          </p:cNvPr>
          <p:cNvSpPr>
            <a:spLocks noGrp="1"/>
          </p:cNvSpPr>
          <p:nvPr>
            <p:ph type="title"/>
          </p:nvPr>
        </p:nvSpPr>
        <p:spPr/>
        <p:txBody>
          <a:bodyPr/>
          <a:lstStyle/>
          <a:p>
            <a:r>
              <a:rPr lang="en-US" dirty="0"/>
              <a:t>Git Tagging</a:t>
            </a:r>
          </a:p>
        </p:txBody>
      </p:sp>
      <p:sp>
        <p:nvSpPr>
          <p:cNvPr id="3" name="Content Placeholder 2">
            <a:extLst>
              <a:ext uri="{FF2B5EF4-FFF2-40B4-BE49-F238E27FC236}">
                <a16:creationId xmlns:a16="http://schemas.microsoft.com/office/drawing/2014/main" id="{02B243C2-E786-3A41-BB8A-E92A1DB13516}"/>
              </a:ext>
            </a:extLst>
          </p:cNvPr>
          <p:cNvSpPr>
            <a:spLocks noGrp="1"/>
          </p:cNvSpPr>
          <p:nvPr>
            <p:ph idx="1"/>
          </p:nvPr>
        </p:nvSpPr>
        <p:spPr/>
        <p:txBody>
          <a:bodyPr>
            <a:normAutofit/>
          </a:bodyPr>
          <a:lstStyle/>
          <a:p>
            <a:r>
              <a:rPr lang="en-US" sz="2000" b="1" dirty="0"/>
              <a:t>&gt; git tag -a v1.4 -m "my version 1.4”</a:t>
            </a:r>
          </a:p>
          <a:p>
            <a:r>
              <a:rPr lang="en-US" sz="2000" b="1" dirty="0"/>
              <a:t>&gt; git show v1.4</a:t>
            </a:r>
          </a:p>
          <a:p>
            <a:r>
              <a:rPr lang="en-US" sz="2000" b="1" dirty="0"/>
              <a:t>&gt; git push origin v1.4</a:t>
            </a:r>
          </a:p>
          <a:p>
            <a:r>
              <a:rPr lang="en-US" sz="2000" b="1" dirty="0"/>
              <a:t>&gt; git push origin - - tags</a:t>
            </a:r>
          </a:p>
          <a:p>
            <a:r>
              <a:rPr lang="en-US" sz="2000" b="1" dirty="0"/>
              <a:t>&gt; git tag -d v1.4</a:t>
            </a:r>
          </a:p>
        </p:txBody>
      </p:sp>
    </p:spTree>
    <p:extLst>
      <p:ext uri="{BB962C8B-B14F-4D97-AF65-F5344CB8AC3E}">
        <p14:creationId xmlns:p14="http://schemas.microsoft.com/office/powerpoint/2010/main" val="206801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8F4F-1CFD-7845-A989-7AA90060AF6F}"/>
              </a:ext>
            </a:extLst>
          </p:cNvPr>
          <p:cNvSpPr>
            <a:spLocks noGrp="1"/>
          </p:cNvSpPr>
          <p:nvPr>
            <p:ph type="title"/>
          </p:nvPr>
        </p:nvSpPr>
        <p:spPr/>
        <p:txBody>
          <a:bodyPr/>
          <a:lstStyle/>
          <a:p>
            <a:r>
              <a:rPr lang="en-US" b="1" dirty="0"/>
              <a:t>Useful links</a:t>
            </a:r>
          </a:p>
        </p:txBody>
      </p:sp>
      <p:sp>
        <p:nvSpPr>
          <p:cNvPr id="3" name="Content Placeholder 2">
            <a:extLst>
              <a:ext uri="{FF2B5EF4-FFF2-40B4-BE49-F238E27FC236}">
                <a16:creationId xmlns:a16="http://schemas.microsoft.com/office/drawing/2014/main" id="{1485E846-F79B-BE45-AD2B-6527E462C068}"/>
              </a:ext>
            </a:extLst>
          </p:cNvPr>
          <p:cNvSpPr>
            <a:spLocks noGrp="1"/>
          </p:cNvSpPr>
          <p:nvPr>
            <p:ph idx="1"/>
          </p:nvPr>
        </p:nvSpPr>
        <p:spPr/>
        <p:txBody>
          <a:bodyPr>
            <a:normAutofit/>
          </a:bodyPr>
          <a:lstStyle/>
          <a:p>
            <a:pPr>
              <a:lnSpc>
                <a:spcPct val="150000"/>
              </a:lnSpc>
            </a:pPr>
            <a:r>
              <a:rPr lang="en-US" sz="2400" b="1" dirty="0">
                <a:hlinkClick r:id="rId2"/>
              </a:rPr>
              <a:t>https://www.sourcetreeapp.com/</a:t>
            </a:r>
            <a:endParaRPr lang="en-US" sz="2400" b="1" dirty="0"/>
          </a:p>
          <a:p>
            <a:pPr>
              <a:lnSpc>
                <a:spcPct val="150000"/>
              </a:lnSpc>
            </a:pPr>
            <a:r>
              <a:rPr lang="en-US" sz="2400" b="1" dirty="0">
                <a:hlinkClick r:id="rId3"/>
              </a:rPr>
              <a:t>https://gitforwindows.org/</a:t>
            </a:r>
            <a:endParaRPr lang="en-US" sz="2400" b="1" dirty="0"/>
          </a:p>
          <a:p>
            <a:pPr>
              <a:lnSpc>
                <a:spcPct val="150000"/>
              </a:lnSpc>
            </a:pPr>
            <a:r>
              <a:rPr lang="en-US" sz="2400" b="1" dirty="0"/>
              <a:t>https://git-</a:t>
            </a:r>
            <a:r>
              <a:rPr lang="en-US" sz="2400" b="1" dirty="0" err="1"/>
              <a:t>scm.com</a:t>
            </a:r>
            <a:r>
              <a:rPr lang="en-US" sz="2400" b="1" dirty="0"/>
              <a:t>/download/win</a:t>
            </a:r>
          </a:p>
        </p:txBody>
      </p:sp>
    </p:spTree>
    <p:extLst>
      <p:ext uri="{BB962C8B-B14F-4D97-AF65-F5344CB8AC3E}">
        <p14:creationId xmlns:p14="http://schemas.microsoft.com/office/powerpoint/2010/main" val="335612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9431-D3CD-A64A-ABDE-3268C6EEEB44}"/>
              </a:ext>
            </a:extLst>
          </p:cNvPr>
          <p:cNvSpPr>
            <a:spLocks noGrp="1"/>
          </p:cNvSpPr>
          <p:nvPr>
            <p:ph type="title"/>
          </p:nvPr>
        </p:nvSpPr>
        <p:spPr/>
        <p:txBody>
          <a:bodyPr/>
          <a:lstStyle/>
          <a:p>
            <a:r>
              <a:rPr lang="en-US" dirty="0"/>
              <a:t>Version control system</a:t>
            </a:r>
          </a:p>
        </p:txBody>
      </p:sp>
      <p:sp>
        <p:nvSpPr>
          <p:cNvPr id="3" name="Content Placeholder 2">
            <a:extLst>
              <a:ext uri="{FF2B5EF4-FFF2-40B4-BE49-F238E27FC236}">
                <a16:creationId xmlns:a16="http://schemas.microsoft.com/office/drawing/2014/main" id="{C37580A4-BB80-4845-B7A2-7487953E7D94}"/>
              </a:ext>
            </a:extLst>
          </p:cNvPr>
          <p:cNvSpPr>
            <a:spLocks noGrp="1"/>
          </p:cNvSpPr>
          <p:nvPr>
            <p:ph idx="1"/>
          </p:nvPr>
        </p:nvSpPr>
        <p:spPr>
          <a:xfrm>
            <a:off x="1154954" y="2416629"/>
            <a:ext cx="10517642" cy="3603171"/>
          </a:xfrm>
        </p:spPr>
        <p:txBody>
          <a:bodyPr>
            <a:normAutofit/>
          </a:bodyPr>
          <a:lstStyle/>
          <a:p>
            <a:r>
              <a:rPr lang="en-US" sz="2000" b="1" dirty="0"/>
              <a:t>GIT – Open source, Fast, Distributed version control and source code management system.</a:t>
            </a:r>
          </a:p>
          <a:p>
            <a:r>
              <a:rPr lang="en-US" sz="2000" b="1" dirty="0"/>
              <a:t>Subversion (SVN) – has one central repository </a:t>
            </a:r>
          </a:p>
          <a:p>
            <a:endParaRPr lang="en-US" sz="2000" b="1" dirty="0"/>
          </a:p>
        </p:txBody>
      </p:sp>
      <p:pic>
        <p:nvPicPr>
          <p:cNvPr id="5" name="Picture 4">
            <a:extLst>
              <a:ext uri="{FF2B5EF4-FFF2-40B4-BE49-F238E27FC236}">
                <a16:creationId xmlns:a16="http://schemas.microsoft.com/office/drawing/2014/main" id="{C4931565-4CB5-7E4E-B06B-CA6950DFEE88}"/>
              </a:ext>
            </a:extLst>
          </p:cNvPr>
          <p:cNvPicPr>
            <a:picLocks noChangeAspect="1"/>
          </p:cNvPicPr>
          <p:nvPr/>
        </p:nvPicPr>
        <p:blipFill>
          <a:blip r:embed="rId2"/>
          <a:stretch>
            <a:fillRect/>
          </a:stretch>
        </p:blipFill>
        <p:spPr>
          <a:xfrm>
            <a:off x="1231052" y="3884554"/>
            <a:ext cx="4740540" cy="2135246"/>
          </a:xfrm>
          <a:prstGeom prst="rect">
            <a:avLst/>
          </a:prstGeom>
        </p:spPr>
      </p:pic>
      <p:pic>
        <p:nvPicPr>
          <p:cNvPr id="7" name="Picture 6">
            <a:extLst>
              <a:ext uri="{FF2B5EF4-FFF2-40B4-BE49-F238E27FC236}">
                <a16:creationId xmlns:a16="http://schemas.microsoft.com/office/drawing/2014/main" id="{9EDC4CAE-5855-A746-8B45-BE1765321A4B}"/>
              </a:ext>
            </a:extLst>
          </p:cNvPr>
          <p:cNvPicPr>
            <a:picLocks noChangeAspect="1"/>
          </p:cNvPicPr>
          <p:nvPr/>
        </p:nvPicPr>
        <p:blipFill>
          <a:blip r:embed="rId3"/>
          <a:stretch>
            <a:fillRect/>
          </a:stretch>
        </p:blipFill>
        <p:spPr>
          <a:xfrm>
            <a:off x="6994364" y="3884554"/>
            <a:ext cx="4557037" cy="2236328"/>
          </a:xfrm>
          <a:prstGeom prst="rect">
            <a:avLst/>
          </a:prstGeom>
        </p:spPr>
      </p:pic>
    </p:spTree>
    <p:extLst>
      <p:ext uri="{BB962C8B-B14F-4D97-AF65-F5344CB8AC3E}">
        <p14:creationId xmlns:p14="http://schemas.microsoft.com/office/powerpoint/2010/main" val="261304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F2C91DC8-7CD7-4D82-960E-663D61BBA653}"/>
              </a:ext>
            </a:extLst>
          </p:cNvPr>
          <p:cNvPicPr>
            <a:picLocks noChangeAspect="1"/>
          </p:cNvPicPr>
          <p:nvPr/>
        </p:nvPicPr>
        <p:blipFill>
          <a:blip r:embed="rId2"/>
          <a:stretch>
            <a:fillRect/>
          </a:stretch>
        </p:blipFill>
        <p:spPr bwMode="gray">
          <a:xfrm>
            <a:off x="475861" y="382555"/>
            <a:ext cx="11374017" cy="6055567"/>
          </a:xfrm>
          <a:prstGeom prst="rect">
            <a:avLst/>
          </a:prstGeom>
        </p:spPr>
      </p:pic>
    </p:spTree>
    <p:extLst>
      <p:ext uri="{BB962C8B-B14F-4D97-AF65-F5344CB8AC3E}">
        <p14:creationId xmlns:p14="http://schemas.microsoft.com/office/powerpoint/2010/main" val="194287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D507-091D-BE45-A70C-410D2EAFAD0C}"/>
              </a:ext>
            </a:extLst>
          </p:cNvPr>
          <p:cNvSpPr>
            <a:spLocks noGrp="1"/>
          </p:cNvSpPr>
          <p:nvPr>
            <p:ph type="title"/>
          </p:nvPr>
        </p:nvSpPr>
        <p:spPr/>
        <p:txBody>
          <a:bodyPr/>
          <a:lstStyle/>
          <a:p>
            <a:r>
              <a:rPr lang="en-US" b="1" dirty="0"/>
              <a:t>Git - Clone Operation</a:t>
            </a:r>
            <a:br>
              <a:rPr lang="en-US" b="1" dirty="0"/>
            </a:br>
            <a:endParaRPr lang="en-US" dirty="0"/>
          </a:p>
        </p:txBody>
      </p:sp>
      <p:sp>
        <p:nvSpPr>
          <p:cNvPr id="3" name="Content Placeholder 2">
            <a:extLst>
              <a:ext uri="{FF2B5EF4-FFF2-40B4-BE49-F238E27FC236}">
                <a16:creationId xmlns:a16="http://schemas.microsoft.com/office/drawing/2014/main" id="{6B590160-7678-C042-BE0C-E5A7C052C401}"/>
              </a:ext>
            </a:extLst>
          </p:cNvPr>
          <p:cNvSpPr>
            <a:spLocks noGrp="1"/>
          </p:cNvSpPr>
          <p:nvPr>
            <p:ph idx="1"/>
          </p:nvPr>
        </p:nvSpPr>
        <p:spPr/>
        <p:txBody>
          <a:bodyPr>
            <a:normAutofit/>
          </a:bodyPr>
          <a:lstStyle/>
          <a:p>
            <a:pPr>
              <a:lnSpc>
                <a:spcPct val="150000"/>
              </a:lnSpc>
            </a:pPr>
            <a:r>
              <a:rPr lang="en-US" sz="2400" dirty="0">
                <a:latin typeface="Segoe UI Semibold" panose="020B0702040204020203" pitchFamily="34" charset="0"/>
                <a:cs typeface="Segoe UI Semibold" panose="020B0702040204020203" pitchFamily="34" charset="0"/>
              </a:rPr>
              <a:t>&gt; </a:t>
            </a:r>
            <a:r>
              <a:rPr lang="en-US" sz="2400" dirty="0" err="1">
                <a:latin typeface="Segoe UI Semibold" panose="020B0702040204020203" pitchFamily="34" charset="0"/>
                <a:cs typeface="Segoe UI Semibold" panose="020B0702040204020203" pitchFamily="34" charset="0"/>
              </a:rPr>
              <a:t>mkdir</a:t>
            </a:r>
            <a:r>
              <a:rPr lang="en-US" sz="2400" dirty="0">
                <a:latin typeface="Segoe UI Semibold" panose="020B0702040204020203" pitchFamily="34" charset="0"/>
                <a:cs typeface="Segoe UI Semibold" panose="020B0702040204020203" pitchFamily="34" charset="0"/>
              </a:rPr>
              <a:t> projects</a:t>
            </a:r>
          </a:p>
          <a:p>
            <a:pPr>
              <a:lnSpc>
                <a:spcPct val="150000"/>
              </a:lnSpc>
            </a:pPr>
            <a:r>
              <a:rPr lang="en-US" sz="2400" dirty="0">
                <a:latin typeface="Segoe UI Semibold" panose="020B0702040204020203" pitchFamily="34" charset="0"/>
                <a:cs typeface="Segoe UI Semibold" panose="020B0702040204020203" pitchFamily="34" charset="0"/>
              </a:rPr>
              <a:t>&gt; cd projects</a:t>
            </a:r>
          </a:p>
          <a:p>
            <a:pPr>
              <a:lnSpc>
                <a:spcPct val="150000"/>
              </a:lnSpc>
            </a:pPr>
            <a:r>
              <a:rPr lang="en-US" sz="2400" dirty="0">
                <a:latin typeface="Segoe UI Semibold" panose="020B0702040204020203" pitchFamily="34" charset="0"/>
                <a:cs typeface="Segoe UI Semibold" panose="020B0702040204020203" pitchFamily="34" charset="0"/>
              </a:rPr>
              <a:t>&gt; git clone </a:t>
            </a:r>
            <a:r>
              <a:rPr lang="en-US" sz="2400" dirty="0">
                <a:latin typeface="Segoe UI Semibold" panose="020B0702040204020203" pitchFamily="34" charset="0"/>
                <a:cs typeface="Segoe UI Semibold" panose="020B0702040204020203" pitchFamily="34" charset="0"/>
                <a:hlinkClick r:id="rId2"/>
              </a:rPr>
              <a:t>https://github.com/user/pythonproject.git</a:t>
            </a:r>
            <a:endParaRPr lang="en-US" sz="2400" dirty="0">
              <a:latin typeface="Segoe UI Semibold" panose="020B0702040204020203" pitchFamily="34" charset="0"/>
              <a:cs typeface="Segoe UI Semibold" panose="020B0702040204020203" pitchFamily="34" charset="0"/>
            </a:endParaRPr>
          </a:p>
          <a:p>
            <a:pPr>
              <a:lnSpc>
                <a:spcPct val="150000"/>
              </a:lnSpc>
            </a:pPr>
            <a:r>
              <a:rPr lang="en-US" sz="2400" dirty="0">
                <a:latin typeface="Segoe UI Semibold" panose="020B0702040204020203" pitchFamily="34" charset="0"/>
                <a:cs typeface="Segoe UI Semibold" panose="020B0702040204020203" pitchFamily="34" charset="0"/>
              </a:rPr>
              <a:t>&gt; cd </a:t>
            </a:r>
            <a:r>
              <a:rPr lang="en-US" sz="2400" dirty="0" err="1">
                <a:latin typeface="Segoe UI Semibold" panose="020B0702040204020203" pitchFamily="34" charset="0"/>
                <a:cs typeface="Segoe UI Semibold" panose="020B0702040204020203" pitchFamily="34" charset="0"/>
              </a:rPr>
              <a:t>pythonproject</a:t>
            </a:r>
            <a:endParaRPr lang="en-US" sz="2400" dirty="0">
              <a:latin typeface="Segoe UI Semibold" panose="020B0702040204020203" pitchFamily="34" charset="0"/>
              <a:cs typeface="Segoe UI Semibold" panose="020B0702040204020203" pitchFamily="34" charset="0"/>
            </a:endParaRPr>
          </a:p>
          <a:p>
            <a:pPr>
              <a:lnSpc>
                <a:spcPct val="150000"/>
              </a:lnSpc>
            </a:pPr>
            <a:r>
              <a:rPr lang="en-US" sz="2400" dirty="0">
                <a:latin typeface="Segoe UI Semibold" panose="020B0702040204020203" pitchFamily="34" charset="0"/>
                <a:cs typeface="Segoe UI Semibold" panose="020B0702040204020203" pitchFamily="34" charset="0"/>
              </a:rPr>
              <a:t>&gt; ls</a:t>
            </a:r>
          </a:p>
        </p:txBody>
      </p:sp>
    </p:spTree>
    <p:extLst>
      <p:ext uri="{BB962C8B-B14F-4D97-AF65-F5344CB8AC3E}">
        <p14:creationId xmlns:p14="http://schemas.microsoft.com/office/powerpoint/2010/main" val="74393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B019-4F14-1F46-9E11-2C1A830D2BD5}"/>
              </a:ext>
            </a:extLst>
          </p:cNvPr>
          <p:cNvSpPr>
            <a:spLocks noGrp="1"/>
          </p:cNvSpPr>
          <p:nvPr>
            <p:ph type="title"/>
          </p:nvPr>
        </p:nvSpPr>
        <p:spPr/>
        <p:txBody>
          <a:bodyPr/>
          <a:lstStyle/>
          <a:p>
            <a:r>
              <a:rPr lang="en-US" b="1" dirty="0"/>
              <a:t>Git- Perform Changes</a:t>
            </a:r>
          </a:p>
        </p:txBody>
      </p:sp>
      <p:sp>
        <p:nvSpPr>
          <p:cNvPr id="3" name="Content Placeholder 2">
            <a:extLst>
              <a:ext uri="{FF2B5EF4-FFF2-40B4-BE49-F238E27FC236}">
                <a16:creationId xmlns:a16="http://schemas.microsoft.com/office/drawing/2014/main" id="{2C985182-294E-7B45-ADC8-26DE0D2456C0}"/>
              </a:ext>
            </a:extLst>
          </p:cNvPr>
          <p:cNvSpPr>
            <a:spLocks noGrp="1"/>
          </p:cNvSpPr>
          <p:nvPr>
            <p:ph idx="1"/>
          </p:nvPr>
        </p:nvSpPr>
        <p:spPr>
          <a:xfrm>
            <a:off x="1226381" y="2397966"/>
            <a:ext cx="9739238" cy="4058818"/>
          </a:xfrm>
        </p:spPr>
        <p:txBody>
          <a:bodyPr>
            <a:normAutofit lnSpcReduction="10000"/>
          </a:bodyPr>
          <a:lstStyle/>
          <a:p>
            <a:pPr>
              <a:lnSpc>
                <a:spcPct val="150000"/>
              </a:lnSpc>
            </a:pPr>
            <a:r>
              <a:rPr lang="en-US" b="1" dirty="0"/>
              <a:t>&gt; git status</a:t>
            </a:r>
          </a:p>
          <a:p>
            <a:pPr marL="400050" lvl="1" indent="0">
              <a:lnSpc>
                <a:spcPct val="150000"/>
              </a:lnSpc>
              <a:buNone/>
            </a:pPr>
            <a:r>
              <a:rPr lang="en-US" b="1" dirty="0">
                <a:solidFill>
                  <a:schemeClr val="tx1">
                    <a:lumMod val="65000"/>
                    <a:lumOff val="35000"/>
                  </a:schemeClr>
                </a:solidFill>
              </a:rPr>
              <a:t>    On branch master</a:t>
            </a:r>
          </a:p>
          <a:p>
            <a:pPr marL="400050" lvl="1" indent="0">
              <a:lnSpc>
                <a:spcPct val="150000"/>
              </a:lnSpc>
              <a:buNone/>
            </a:pPr>
            <a:r>
              <a:rPr lang="en-US" b="1" dirty="0">
                <a:solidFill>
                  <a:schemeClr val="tx1">
                    <a:lumMod val="65000"/>
                    <a:lumOff val="35000"/>
                  </a:schemeClr>
                </a:solidFill>
              </a:rPr>
              <a:t>    Your branch is up to date with 'origin/master’.</a:t>
            </a:r>
          </a:p>
          <a:p>
            <a:pPr marL="400050" lvl="1" indent="0">
              <a:lnSpc>
                <a:spcPct val="150000"/>
              </a:lnSpc>
              <a:buNone/>
            </a:pPr>
            <a:r>
              <a:rPr lang="en-US" b="1" dirty="0">
                <a:solidFill>
                  <a:schemeClr val="tx1">
                    <a:lumMod val="65000"/>
                    <a:lumOff val="35000"/>
                  </a:schemeClr>
                </a:solidFill>
              </a:rPr>
              <a:t>    nothing to commit, working tree clean</a:t>
            </a:r>
          </a:p>
          <a:p>
            <a:pPr>
              <a:lnSpc>
                <a:spcPct val="150000"/>
              </a:lnSpc>
            </a:pPr>
            <a:r>
              <a:rPr lang="en-US" b="1" dirty="0"/>
              <a:t>&gt; git add </a:t>
            </a:r>
            <a:r>
              <a:rPr lang="en-US" b="1" dirty="0" err="1"/>
              <a:t>student.py</a:t>
            </a:r>
            <a:endParaRPr lang="en-US" b="1" dirty="0"/>
          </a:p>
          <a:p>
            <a:pPr>
              <a:lnSpc>
                <a:spcPct val="150000"/>
              </a:lnSpc>
            </a:pPr>
            <a:r>
              <a:rPr lang="en-US" b="1" dirty="0"/>
              <a:t>&gt; git add </a:t>
            </a:r>
            <a:r>
              <a:rPr lang="en-US" b="1" dirty="0" err="1"/>
              <a:t>src</a:t>
            </a:r>
            <a:r>
              <a:rPr lang="en-US" b="1" dirty="0"/>
              <a:t>/</a:t>
            </a:r>
          </a:p>
          <a:p>
            <a:pPr>
              <a:lnSpc>
                <a:spcPct val="150000"/>
              </a:lnSpc>
            </a:pPr>
            <a:r>
              <a:rPr lang="en-US" b="1" dirty="0"/>
              <a:t>&gt; git commit -m “Implemented student class”</a:t>
            </a:r>
          </a:p>
          <a:p>
            <a:pPr>
              <a:lnSpc>
                <a:spcPct val="150000"/>
              </a:lnSpc>
            </a:pPr>
            <a:r>
              <a:rPr lang="en-US" b="1" dirty="0"/>
              <a:t>&gt; git push origin master</a:t>
            </a:r>
          </a:p>
        </p:txBody>
      </p:sp>
    </p:spTree>
    <p:extLst>
      <p:ext uri="{BB962C8B-B14F-4D97-AF65-F5344CB8AC3E}">
        <p14:creationId xmlns:p14="http://schemas.microsoft.com/office/powerpoint/2010/main" val="40905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6799-342F-A24E-A6B1-617BE83A5CA8}"/>
              </a:ext>
            </a:extLst>
          </p:cNvPr>
          <p:cNvSpPr>
            <a:spLocks noGrp="1"/>
          </p:cNvSpPr>
          <p:nvPr>
            <p:ph type="title"/>
          </p:nvPr>
        </p:nvSpPr>
        <p:spPr/>
        <p:txBody>
          <a:bodyPr/>
          <a:lstStyle/>
          <a:p>
            <a:r>
              <a:rPr lang="en-US" b="1" dirty="0"/>
              <a:t>Git - Managing Branches</a:t>
            </a:r>
            <a:br>
              <a:rPr lang="en-US" b="1" dirty="0"/>
            </a:br>
            <a:endParaRPr lang="en-US" dirty="0"/>
          </a:p>
        </p:txBody>
      </p:sp>
      <p:sp>
        <p:nvSpPr>
          <p:cNvPr id="3" name="Content Placeholder 2">
            <a:extLst>
              <a:ext uri="{FF2B5EF4-FFF2-40B4-BE49-F238E27FC236}">
                <a16:creationId xmlns:a16="http://schemas.microsoft.com/office/drawing/2014/main" id="{8148DC83-2130-834E-8588-7BB1F54B17FF}"/>
              </a:ext>
            </a:extLst>
          </p:cNvPr>
          <p:cNvSpPr>
            <a:spLocks noGrp="1"/>
          </p:cNvSpPr>
          <p:nvPr>
            <p:ph idx="1"/>
          </p:nvPr>
        </p:nvSpPr>
        <p:spPr>
          <a:xfrm>
            <a:off x="1154953" y="2220685"/>
            <a:ext cx="9899901" cy="4245429"/>
          </a:xfrm>
        </p:spPr>
        <p:txBody>
          <a:bodyPr>
            <a:normAutofit fontScale="92500" lnSpcReduction="20000"/>
          </a:bodyPr>
          <a:lstStyle/>
          <a:p>
            <a:pPr marL="0" indent="0">
              <a:lnSpc>
                <a:spcPct val="150000"/>
              </a:lnSpc>
              <a:buNone/>
            </a:pPr>
            <a:r>
              <a:rPr lang="en-US" b="1" dirty="0"/>
              <a:t>To create a new git branch (feature branch, </a:t>
            </a:r>
            <a:r>
              <a:rPr lang="en-US" b="1" dirty="0" err="1"/>
              <a:t>bugfixing</a:t>
            </a:r>
            <a:r>
              <a:rPr lang="en-US" b="1" dirty="0"/>
              <a:t> branch, </a:t>
            </a:r>
            <a:r>
              <a:rPr lang="en-US" b="1" dirty="0" err="1"/>
              <a:t>etc</a:t>
            </a:r>
            <a:r>
              <a:rPr lang="en-US" b="1" dirty="0"/>
              <a:t>)</a:t>
            </a:r>
          </a:p>
          <a:p>
            <a:pPr>
              <a:lnSpc>
                <a:spcPct val="150000"/>
              </a:lnSpc>
            </a:pPr>
            <a:r>
              <a:rPr lang="en-US" b="1" dirty="0"/>
              <a:t>&gt; git branch </a:t>
            </a:r>
            <a:r>
              <a:rPr lang="en-US" b="1" dirty="0" err="1"/>
              <a:t>new_branch</a:t>
            </a:r>
            <a:endParaRPr lang="en-US" b="1" dirty="0"/>
          </a:p>
          <a:p>
            <a:pPr>
              <a:lnSpc>
                <a:spcPct val="150000"/>
              </a:lnSpc>
            </a:pPr>
            <a:r>
              <a:rPr lang="en-US" b="1" dirty="0"/>
              <a:t>&gt; git branch</a:t>
            </a:r>
          </a:p>
          <a:p>
            <a:pPr marL="800100" lvl="2" indent="0">
              <a:lnSpc>
                <a:spcPct val="150000"/>
              </a:lnSpc>
              <a:buNone/>
            </a:pPr>
            <a:r>
              <a:rPr lang="en-US" b="1" dirty="0">
                <a:solidFill>
                  <a:schemeClr val="bg2">
                    <a:lumMod val="50000"/>
                  </a:schemeClr>
                </a:solidFill>
              </a:rPr>
              <a:t>* master </a:t>
            </a:r>
          </a:p>
          <a:p>
            <a:pPr marL="800100" lvl="2" indent="0">
              <a:lnSpc>
                <a:spcPct val="150000"/>
              </a:lnSpc>
              <a:buNone/>
            </a:pPr>
            <a:r>
              <a:rPr lang="en-US" b="1" dirty="0" err="1">
                <a:solidFill>
                  <a:schemeClr val="bg2">
                    <a:lumMod val="50000"/>
                  </a:schemeClr>
                </a:solidFill>
              </a:rPr>
              <a:t>new_branch</a:t>
            </a:r>
            <a:endParaRPr lang="en-US" b="1" dirty="0">
              <a:solidFill>
                <a:schemeClr val="bg2">
                  <a:lumMod val="50000"/>
                </a:schemeClr>
              </a:solidFill>
            </a:endParaRPr>
          </a:p>
          <a:p>
            <a:pPr>
              <a:lnSpc>
                <a:spcPct val="150000"/>
              </a:lnSpc>
            </a:pPr>
            <a:r>
              <a:rPr lang="en-US" b="1" dirty="0"/>
              <a:t>&gt; git checkout </a:t>
            </a:r>
            <a:r>
              <a:rPr lang="en-US" b="1" dirty="0" err="1"/>
              <a:t>new_branch</a:t>
            </a:r>
            <a:endParaRPr lang="en-US" b="1" dirty="0"/>
          </a:p>
          <a:p>
            <a:pPr marL="800100" lvl="2" indent="0">
              <a:lnSpc>
                <a:spcPct val="150000"/>
              </a:lnSpc>
              <a:buNone/>
            </a:pPr>
            <a:r>
              <a:rPr lang="en-US" b="1" dirty="0">
                <a:solidFill>
                  <a:schemeClr val="bg2">
                    <a:lumMod val="50000"/>
                  </a:schemeClr>
                </a:solidFill>
              </a:rPr>
              <a:t>Switched to branch '</a:t>
            </a:r>
            <a:r>
              <a:rPr lang="en-US" b="1" dirty="0" err="1">
                <a:solidFill>
                  <a:schemeClr val="bg2">
                    <a:lumMod val="50000"/>
                  </a:schemeClr>
                </a:solidFill>
              </a:rPr>
              <a:t>new_branch</a:t>
            </a:r>
            <a:r>
              <a:rPr lang="en-US" b="1" dirty="0">
                <a:solidFill>
                  <a:schemeClr val="bg2">
                    <a:lumMod val="50000"/>
                  </a:schemeClr>
                </a:solidFill>
              </a:rPr>
              <a:t>'</a:t>
            </a:r>
          </a:p>
          <a:p>
            <a:pPr>
              <a:lnSpc>
                <a:spcPct val="150000"/>
              </a:lnSpc>
            </a:pPr>
            <a:r>
              <a:rPr lang="en-US" b="1" dirty="0"/>
              <a:t>&gt; git branch</a:t>
            </a:r>
          </a:p>
          <a:p>
            <a:pPr marL="800100" lvl="2" indent="0">
              <a:lnSpc>
                <a:spcPct val="150000"/>
              </a:lnSpc>
              <a:buNone/>
            </a:pPr>
            <a:r>
              <a:rPr lang="en-US" b="1" dirty="0">
                <a:solidFill>
                  <a:schemeClr val="bg2">
                    <a:lumMod val="50000"/>
                  </a:schemeClr>
                </a:solidFill>
              </a:rPr>
              <a:t>master </a:t>
            </a:r>
          </a:p>
          <a:p>
            <a:pPr marL="800100" lvl="2" indent="0">
              <a:lnSpc>
                <a:spcPct val="150000"/>
              </a:lnSpc>
              <a:buNone/>
            </a:pPr>
            <a:r>
              <a:rPr lang="en-US" b="1" dirty="0">
                <a:solidFill>
                  <a:schemeClr val="bg2">
                    <a:lumMod val="50000"/>
                  </a:schemeClr>
                </a:solidFill>
              </a:rPr>
              <a:t>* </a:t>
            </a:r>
            <a:r>
              <a:rPr lang="en-US" b="1" dirty="0" err="1">
                <a:solidFill>
                  <a:schemeClr val="bg2">
                    <a:lumMod val="50000"/>
                  </a:schemeClr>
                </a:solidFill>
              </a:rPr>
              <a:t>new_branch</a:t>
            </a:r>
            <a:endParaRPr lang="en-US" b="1" dirty="0">
              <a:solidFill>
                <a:schemeClr val="bg2">
                  <a:lumMod val="50000"/>
                </a:schemeClr>
              </a:solidFill>
            </a:endParaRPr>
          </a:p>
        </p:txBody>
      </p:sp>
    </p:spTree>
    <p:extLst>
      <p:ext uri="{BB962C8B-B14F-4D97-AF65-F5344CB8AC3E}">
        <p14:creationId xmlns:p14="http://schemas.microsoft.com/office/powerpoint/2010/main" val="173772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3C2D-4B95-9846-AC70-BAE70637A142}"/>
              </a:ext>
            </a:extLst>
          </p:cNvPr>
          <p:cNvSpPr>
            <a:spLocks noGrp="1"/>
          </p:cNvSpPr>
          <p:nvPr>
            <p:ph type="title"/>
          </p:nvPr>
        </p:nvSpPr>
        <p:spPr/>
        <p:txBody>
          <a:bodyPr/>
          <a:lstStyle/>
          <a:p>
            <a:r>
              <a:rPr lang="en-US" b="1" dirty="0"/>
              <a:t>Git - Managing Branches</a:t>
            </a:r>
            <a:endParaRPr lang="en-US" dirty="0"/>
          </a:p>
        </p:txBody>
      </p:sp>
      <p:sp>
        <p:nvSpPr>
          <p:cNvPr id="3" name="Content Placeholder 2">
            <a:extLst>
              <a:ext uri="{FF2B5EF4-FFF2-40B4-BE49-F238E27FC236}">
                <a16:creationId xmlns:a16="http://schemas.microsoft.com/office/drawing/2014/main" id="{41ACADCB-358C-6645-AF76-8586DD618568}"/>
              </a:ext>
            </a:extLst>
          </p:cNvPr>
          <p:cNvSpPr>
            <a:spLocks noGrp="1"/>
          </p:cNvSpPr>
          <p:nvPr>
            <p:ph idx="1"/>
          </p:nvPr>
        </p:nvSpPr>
        <p:spPr>
          <a:xfrm>
            <a:off x="1219200" y="2426218"/>
            <a:ext cx="8825659" cy="3666671"/>
          </a:xfrm>
        </p:spPr>
        <p:txBody>
          <a:bodyPr>
            <a:normAutofit lnSpcReduction="10000"/>
          </a:bodyPr>
          <a:lstStyle/>
          <a:p>
            <a:pPr>
              <a:lnSpc>
                <a:spcPct val="150000"/>
              </a:lnSpc>
            </a:pPr>
            <a:r>
              <a:rPr lang="en-US" b="1" dirty="0"/>
              <a:t>Shortcut to Create and Switch Branch</a:t>
            </a:r>
          </a:p>
          <a:p>
            <a:pPr marL="0" indent="0">
              <a:lnSpc>
                <a:spcPct val="150000"/>
              </a:lnSpc>
              <a:buNone/>
            </a:pPr>
            <a:r>
              <a:rPr lang="en-US" dirty="0"/>
              <a:t>&gt; git checkout -b </a:t>
            </a:r>
            <a:r>
              <a:rPr lang="en-US" dirty="0" err="1"/>
              <a:t>feature_branch</a:t>
            </a:r>
            <a:endParaRPr lang="en-US" dirty="0"/>
          </a:p>
          <a:p>
            <a:pPr marL="0" indent="0">
              <a:lnSpc>
                <a:spcPct val="150000"/>
              </a:lnSpc>
              <a:buNone/>
            </a:pPr>
            <a:r>
              <a:rPr lang="en-US" dirty="0">
                <a:solidFill>
                  <a:schemeClr val="bg2">
                    <a:lumMod val="50000"/>
                  </a:schemeClr>
                </a:solidFill>
              </a:rPr>
              <a:t>Switched to a new branch ‘</a:t>
            </a:r>
            <a:r>
              <a:rPr lang="en-US" dirty="0" err="1">
                <a:solidFill>
                  <a:schemeClr val="bg2">
                    <a:lumMod val="50000"/>
                  </a:schemeClr>
                </a:solidFill>
              </a:rPr>
              <a:t>feature_branch</a:t>
            </a:r>
            <a:r>
              <a:rPr lang="en-US" dirty="0">
                <a:solidFill>
                  <a:schemeClr val="bg2">
                    <a:lumMod val="50000"/>
                  </a:schemeClr>
                </a:solidFill>
              </a:rPr>
              <a:t>’</a:t>
            </a:r>
          </a:p>
          <a:p>
            <a:pPr marL="0" indent="0">
              <a:lnSpc>
                <a:spcPct val="150000"/>
              </a:lnSpc>
              <a:buNone/>
            </a:pPr>
            <a:r>
              <a:rPr lang="en-US" dirty="0"/>
              <a:t>&gt; git branch</a:t>
            </a:r>
          </a:p>
          <a:p>
            <a:pPr marL="0" indent="0">
              <a:lnSpc>
                <a:spcPct val="150000"/>
              </a:lnSpc>
              <a:buNone/>
            </a:pPr>
            <a:r>
              <a:rPr lang="en-US" dirty="0">
                <a:solidFill>
                  <a:schemeClr val="bg2">
                    <a:lumMod val="50000"/>
                  </a:schemeClr>
                </a:solidFill>
              </a:rPr>
              <a:t>master </a:t>
            </a:r>
          </a:p>
          <a:p>
            <a:pPr marL="0" indent="0">
              <a:lnSpc>
                <a:spcPct val="150000"/>
              </a:lnSpc>
              <a:buNone/>
            </a:pPr>
            <a:r>
              <a:rPr lang="en-US" dirty="0" err="1">
                <a:solidFill>
                  <a:schemeClr val="bg2">
                    <a:lumMod val="50000"/>
                  </a:schemeClr>
                </a:solidFill>
              </a:rPr>
              <a:t>new_branch</a:t>
            </a:r>
            <a:r>
              <a:rPr lang="en-US" dirty="0">
                <a:solidFill>
                  <a:schemeClr val="bg2">
                    <a:lumMod val="50000"/>
                  </a:schemeClr>
                </a:solidFill>
              </a:rPr>
              <a:t> </a:t>
            </a:r>
          </a:p>
          <a:p>
            <a:pPr marL="0" indent="0">
              <a:lnSpc>
                <a:spcPct val="150000"/>
              </a:lnSpc>
              <a:buNone/>
            </a:pPr>
            <a:r>
              <a:rPr lang="en-US" dirty="0">
                <a:solidFill>
                  <a:schemeClr val="bg2">
                    <a:lumMod val="50000"/>
                  </a:schemeClr>
                </a:solidFill>
              </a:rPr>
              <a:t>* </a:t>
            </a:r>
            <a:r>
              <a:rPr lang="en-US" dirty="0" err="1">
                <a:solidFill>
                  <a:schemeClr val="bg2">
                    <a:lumMod val="50000"/>
                  </a:schemeClr>
                </a:solidFill>
              </a:rPr>
              <a:t>feature_branch</a:t>
            </a:r>
            <a:endParaRPr lang="en-US" dirty="0">
              <a:solidFill>
                <a:schemeClr val="bg2">
                  <a:lumMod val="50000"/>
                </a:schemeClr>
              </a:solidFill>
            </a:endParaRPr>
          </a:p>
        </p:txBody>
      </p:sp>
    </p:spTree>
    <p:extLst>
      <p:ext uri="{BB962C8B-B14F-4D97-AF65-F5344CB8AC3E}">
        <p14:creationId xmlns:p14="http://schemas.microsoft.com/office/powerpoint/2010/main" val="254271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D9CB-F162-DE47-B0B4-5DDBC4EDAA45}"/>
              </a:ext>
            </a:extLst>
          </p:cNvPr>
          <p:cNvSpPr>
            <a:spLocks noGrp="1"/>
          </p:cNvSpPr>
          <p:nvPr>
            <p:ph type="title"/>
          </p:nvPr>
        </p:nvSpPr>
        <p:spPr/>
        <p:txBody>
          <a:bodyPr/>
          <a:lstStyle/>
          <a:p>
            <a:r>
              <a:rPr lang="en-US" b="1" dirty="0"/>
              <a:t>Git - Managing Branches (Deleting git branch)</a:t>
            </a:r>
            <a:endParaRPr lang="en-US" dirty="0"/>
          </a:p>
        </p:txBody>
      </p:sp>
      <p:sp>
        <p:nvSpPr>
          <p:cNvPr id="3" name="Content Placeholder 2">
            <a:extLst>
              <a:ext uri="{FF2B5EF4-FFF2-40B4-BE49-F238E27FC236}">
                <a16:creationId xmlns:a16="http://schemas.microsoft.com/office/drawing/2014/main" id="{2F84794D-7043-E34D-826F-3C73382ECCC6}"/>
              </a:ext>
            </a:extLst>
          </p:cNvPr>
          <p:cNvSpPr>
            <a:spLocks noGrp="1"/>
          </p:cNvSpPr>
          <p:nvPr>
            <p:ph idx="1"/>
          </p:nvPr>
        </p:nvSpPr>
        <p:spPr>
          <a:xfrm>
            <a:off x="1154954" y="2603499"/>
            <a:ext cx="8825659" cy="3657341"/>
          </a:xfrm>
        </p:spPr>
        <p:txBody>
          <a:bodyPr>
            <a:normAutofit/>
          </a:bodyPr>
          <a:lstStyle/>
          <a:p>
            <a:pPr>
              <a:lnSpc>
                <a:spcPct val="150000"/>
              </a:lnSpc>
            </a:pPr>
            <a:r>
              <a:rPr lang="en-US" dirty="0"/>
              <a:t>&gt; git checkout master </a:t>
            </a:r>
          </a:p>
          <a:p>
            <a:pPr marL="0" indent="0">
              <a:lnSpc>
                <a:spcPct val="150000"/>
              </a:lnSpc>
              <a:buNone/>
            </a:pPr>
            <a:r>
              <a:rPr lang="en-US" dirty="0">
                <a:solidFill>
                  <a:schemeClr val="bg2">
                    <a:lumMod val="50000"/>
                  </a:schemeClr>
                </a:solidFill>
              </a:rPr>
              <a:t>           Switched to branch 'master’ </a:t>
            </a:r>
          </a:p>
          <a:p>
            <a:pPr>
              <a:lnSpc>
                <a:spcPct val="150000"/>
              </a:lnSpc>
            </a:pPr>
            <a:r>
              <a:rPr lang="en-US" dirty="0"/>
              <a:t>&gt; git branch -D </a:t>
            </a:r>
            <a:r>
              <a:rPr lang="en-US" dirty="0" err="1"/>
              <a:t>new_branch</a:t>
            </a:r>
            <a:r>
              <a:rPr lang="en-US" dirty="0"/>
              <a:t> </a:t>
            </a:r>
          </a:p>
          <a:p>
            <a:pPr marL="0" indent="0">
              <a:lnSpc>
                <a:spcPct val="150000"/>
              </a:lnSpc>
              <a:buNone/>
            </a:pPr>
            <a:r>
              <a:rPr lang="en-US" dirty="0">
                <a:solidFill>
                  <a:schemeClr val="bg2">
                    <a:lumMod val="50000"/>
                  </a:schemeClr>
                </a:solidFill>
              </a:rPr>
              <a:t>           Deleted branch </a:t>
            </a:r>
            <a:r>
              <a:rPr lang="en-US" dirty="0" err="1">
                <a:solidFill>
                  <a:schemeClr val="bg2">
                    <a:lumMod val="50000"/>
                  </a:schemeClr>
                </a:solidFill>
              </a:rPr>
              <a:t>new_branch</a:t>
            </a:r>
            <a:r>
              <a:rPr lang="en-US" dirty="0">
                <a:solidFill>
                  <a:schemeClr val="bg2">
                    <a:lumMod val="50000"/>
                  </a:schemeClr>
                </a:solidFill>
              </a:rPr>
              <a:t> (was 5776472).</a:t>
            </a:r>
          </a:p>
          <a:p>
            <a:pPr>
              <a:lnSpc>
                <a:spcPct val="150000"/>
              </a:lnSpc>
            </a:pPr>
            <a:r>
              <a:rPr lang="en-US" dirty="0"/>
              <a:t>&gt; git branch</a:t>
            </a:r>
          </a:p>
          <a:p>
            <a:pPr marL="400050" lvl="1" indent="0">
              <a:lnSpc>
                <a:spcPct val="150000"/>
              </a:lnSpc>
              <a:buNone/>
            </a:pPr>
            <a:r>
              <a:rPr lang="en-US" dirty="0">
                <a:solidFill>
                  <a:schemeClr val="bg2">
                    <a:lumMod val="50000"/>
                  </a:schemeClr>
                </a:solidFill>
              </a:rPr>
              <a:t>* master </a:t>
            </a:r>
          </a:p>
          <a:p>
            <a:pPr marL="400050" lvl="1" indent="0">
              <a:lnSpc>
                <a:spcPct val="150000"/>
              </a:lnSpc>
              <a:buNone/>
            </a:pPr>
            <a:r>
              <a:rPr lang="en-US" dirty="0" err="1">
                <a:solidFill>
                  <a:schemeClr val="bg2">
                    <a:lumMod val="50000"/>
                  </a:schemeClr>
                </a:solidFill>
              </a:rPr>
              <a:t>feature_branch</a:t>
            </a:r>
            <a:endParaRPr lang="en-US" dirty="0">
              <a:solidFill>
                <a:schemeClr val="bg2">
                  <a:lumMod val="50000"/>
                </a:schemeClr>
              </a:solidFill>
            </a:endParaRPr>
          </a:p>
        </p:txBody>
      </p:sp>
    </p:spTree>
    <p:extLst>
      <p:ext uri="{BB962C8B-B14F-4D97-AF65-F5344CB8AC3E}">
        <p14:creationId xmlns:p14="http://schemas.microsoft.com/office/powerpoint/2010/main" val="371694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7590-430B-414B-A886-26DE7BF04D97}"/>
              </a:ext>
            </a:extLst>
          </p:cNvPr>
          <p:cNvSpPr>
            <a:spLocks noGrp="1"/>
          </p:cNvSpPr>
          <p:nvPr>
            <p:ph type="title"/>
          </p:nvPr>
        </p:nvSpPr>
        <p:spPr/>
        <p:txBody>
          <a:bodyPr/>
          <a:lstStyle/>
          <a:p>
            <a:r>
              <a:rPr lang="en-US" b="1" dirty="0"/>
              <a:t>Git - Managing Branches</a:t>
            </a:r>
            <a:endParaRPr lang="en-US" dirty="0"/>
          </a:p>
        </p:txBody>
      </p:sp>
      <p:sp>
        <p:nvSpPr>
          <p:cNvPr id="3" name="Content Placeholder 2">
            <a:extLst>
              <a:ext uri="{FF2B5EF4-FFF2-40B4-BE49-F238E27FC236}">
                <a16:creationId xmlns:a16="http://schemas.microsoft.com/office/drawing/2014/main" id="{D9449E60-7D30-1547-BD54-ADFD8A0C70D4}"/>
              </a:ext>
            </a:extLst>
          </p:cNvPr>
          <p:cNvSpPr>
            <a:spLocks noGrp="1"/>
          </p:cNvSpPr>
          <p:nvPr>
            <p:ph idx="1"/>
          </p:nvPr>
        </p:nvSpPr>
        <p:spPr>
          <a:xfrm>
            <a:off x="1154954" y="2369976"/>
            <a:ext cx="9416630" cy="3946848"/>
          </a:xfrm>
        </p:spPr>
        <p:txBody>
          <a:bodyPr>
            <a:normAutofit/>
          </a:bodyPr>
          <a:lstStyle/>
          <a:p>
            <a:r>
              <a:rPr lang="en-US" dirty="0"/>
              <a:t>Renaming a git branch</a:t>
            </a:r>
          </a:p>
          <a:p>
            <a:r>
              <a:rPr lang="en-US" dirty="0"/>
              <a:t>&gt; git branch -m </a:t>
            </a:r>
            <a:r>
              <a:rPr lang="en-US" dirty="0" err="1"/>
              <a:t>old_branch_name</a:t>
            </a:r>
            <a:r>
              <a:rPr lang="en-US" dirty="0"/>
              <a:t> </a:t>
            </a:r>
            <a:r>
              <a:rPr lang="en-US" dirty="0" err="1"/>
              <a:t>new_branch_name</a:t>
            </a:r>
            <a:endParaRPr lang="en-US" dirty="0"/>
          </a:p>
          <a:p>
            <a:r>
              <a:rPr lang="en-US" dirty="0"/>
              <a:t>Fetching all the latest work of a branch</a:t>
            </a:r>
          </a:p>
          <a:p>
            <a:r>
              <a:rPr lang="en-US" dirty="0"/>
              <a:t>&gt; git fetch origin master</a:t>
            </a:r>
          </a:p>
          <a:p>
            <a:r>
              <a:rPr lang="en-US" dirty="0"/>
              <a:t>&gt; git pull</a:t>
            </a:r>
          </a:p>
          <a:p>
            <a:r>
              <a:rPr lang="en-US" dirty="0"/>
              <a:t>&gt; git pull origin master</a:t>
            </a:r>
          </a:p>
          <a:p>
            <a:r>
              <a:rPr lang="en-US" dirty="0"/>
              <a:t>git pull fetches (git fetch) the new commits and merges (git merge) these into your local branch.</a:t>
            </a:r>
          </a:p>
          <a:p>
            <a:r>
              <a:rPr lang="en-US" dirty="0"/>
              <a:t>If your remote or upstream branch is not created yet then (-u for upstream)</a:t>
            </a:r>
          </a:p>
          <a:p>
            <a:r>
              <a:rPr lang="en-US" dirty="0"/>
              <a:t>&gt; git push -u origin feature</a:t>
            </a:r>
          </a:p>
        </p:txBody>
      </p:sp>
    </p:spTree>
    <p:extLst>
      <p:ext uri="{BB962C8B-B14F-4D97-AF65-F5344CB8AC3E}">
        <p14:creationId xmlns:p14="http://schemas.microsoft.com/office/powerpoint/2010/main" val="513983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1074</TotalTime>
  <Words>734</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Segoe UI Semibold</vt:lpstr>
      <vt:lpstr>Times New Roman</vt:lpstr>
      <vt:lpstr>Wingdings</vt:lpstr>
      <vt:lpstr>Wingdings 3</vt:lpstr>
      <vt:lpstr>Ion Boardroom</vt:lpstr>
      <vt:lpstr>GIT (Version Control System)</vt:lpstr>
      <vt:lpstr>Version control system</vt:lpstr>
      <vt:lpstr>PowerPoint Presentation</vt:lpstr>
      <vt:lpstr>Git - Clone Operation </vt:lpstr>
      <vt:lpstr>Git- Perform Changes</vt:lpstr>
      <vt:lpstr>Git - Managing Branches </vt:lpstr>
      <vt:lpstr>Git - Managing Branches</vt:lpstr>
      <vt:lpstr>Git - Managing Branches (Deleting git branch)</vt:lpstr>
      <vt:lpstr>Git - Managing Branches</vt:lpstr>
      <vt:lpstr>Git - Managing Branches (Git merge)</vt:lpstr>
      <vt:lpstr>Git - Review Changes </vt:lpstr>
      <vt:lpstr>Git stash</vt:lpstr>
      <vt:lpstr>Admin Level Git Features</vt:lpstr>
      <vt:lpstr>Installation</vt:lpstr>
      <vt:lpstr>Git - Create New User </vt:lpstr>
      <vt:lpstr>Git- Create a Bare Repository </vt:lpstr>
      <vt:lpstr>Git tagging</vt:lpstr>
      <vt:lpstr>Git Tagging</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 system)</dc:title>
  <dc:creator>Microsoft Office User</dc:creator>
  <cp:lastModifiedBy>Tamanna Sheme</cp:lastModifiedBy>
  <cp:revision>81</cp:revision>
  <dcterms:created xsi:type="dcterms:W3CDTF">2020-07-15T05:20:14Z</dcterms:created>
  <dcterms:modified xsi:type="dcterms:W3CDTF">2021-11-02T12:18:16Z</dcterms:modified>
</cp:coreProperties>
</file>