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2" r:id="rId5"/>
    <p:sldId id="293" r:id="rId6"/>
    <p:sldId id="294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[33-BATCH-TAMANNA.xlsx]Sheet4!PivotTable4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Sheet4!$A$4:$A$11</c:f>
              <c:strCache>
                <c:ptCount val="7"/>
                <c:pt idx="0">
                  <c:v>Drama</c:v>
                </c:pt>
                <c:pt idx="1">
                  <c:v>Fiction</c:v>
                </c:pt>
                <c:pt idx="2">
                  <c:v>Novel</c:v>
                </c:pt>
                <c:pt idx="3">
                  <c:v>Novella</c:v>
                </c:pt>
                <c:pt idx="4">
                  <c:v>Poem</c:v>
                </c:pt>
                <c:pt idx="5">
                  <c:v>Romantic Novel</c:v>
                </c:pt>
                <c:pt idx="6">
                  <c:v>Short Story</c:v>
                </c:pt>
              </c:strCache>
            </c:strRef>
          </c:cat>
          <c:val>
            <c:numRef>
              <c:f>Sheet4!$B$4:$B$11</c:f>
              <c:numCache>
                <c:formatCode>General</c:formatCode>
                <c:ptCount val="7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6</c:v>
                </c:pt>
                <c:pt idx="4">
                  <c:v>13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C-4884-AFCD-0E3805E30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697552"/>
        <c:axId val="665701872"/>
      </c:barChart>
      <c:catAx>
        <c:axId val="66569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701872"/>
        <c:crosses val="autoZero"/>
        <c:auto val="1"/>
        <c:lblAlgn val="ctr"/>
        <c:lblOffset val="100"/>
        <c:noMultiLvlLbl val="0"/>
      </c:catAx>
      <c:valAx>
        <c:axId val="6657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69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0B-4AB2-A5E7-6AD2A05B90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0B-4AB2-A5E7-6AD2A05B90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0B-4AB2-A5E7-6AD2A05B90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0B-4AB2-A5E7-6AD2A05B90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1-3 hours</c:v>
              </c:pt>
              <c:pt idx="1">
                <c:v>3-5 hours</c:v>
              </c:pt>
              <c:pt idx="2">
                <c:v>Less than 1 hour</c:v>
              </c:pt>
              <c:pt idx="3">
                <c:v>More than 5 hours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17</c:v>
              </c:pt>
              <c:pt idx="2">
                <c:v>13</c:v>
              </c:pt>
              <c:pt idx="3">
                <c:v>18</c:v>
              </c:pt>
            </c:numLit>
          </c:val>
          <c:extLst>
            <c:ext xmlns:c16="http://schemas.microsoft.com/office/drawing/2014/chart" uri="{C3380CC4-5D6E-409C-BE32-E72D297353CC}">
              <c16:uniqueId val="{00000008-2B0B-4AB2-A5E7-6AD2A05B908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66666666666663"/>
          <c:y val="0.43018409157188686"/>
          <c:w val="0.33333333333333331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Audiobooks</c:v>
              </c:pt>
              <c:pt idx="1">
                <c:v>E-books</c:v>
              </c:pt>
              <c:pt idx="2">
                <c:v>Physical books</c:v>
              </c:pt>
              <c:pt idx="3">
                <c:v>(blank)</c:v>
              </c:pt>
            </c:strLit>
          </c:cat>
          <c:val>
            <c:numLit>
              <c:formatCode>General</c:formatCode>
              <c:ptCount val="4"/>
              <c:pt idx="0">
                <c:v>20</c:v>
              </c:pt>
              <c:pt idx="1">
                <c:v>18</c:v>
              </c:pt>
              <c:pt idx="2">
                <c:v>22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9029-4EFA-A280-606DC8556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53422879"/>
        <c:axId val="1753411839"/>
        <c:axId val="0"/>
      </c:bar3DChart>
      <c:catAx>
        <c:axId val="175342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411839"/>
        <c:crosses val="autoZero"/>
        <c:auto val="1"/>
        <c:lblAlgn val="ctr"/>
        <c:lblOffset val="100"/>
        <c:noMultiLvlLbl val="0"/>
      </c:catAx>
      <c:valAx>
        <c:axId val="175341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42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D8E2-1EE0-9DF8-BDB7-BB3A120B3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A45A3-A2AB-09C3-945B-7AE09525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F85E-8058-8D6E-D87B-56A20BBA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5A07-1408-3DA4-BA38-28743E6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F9D0-CEE5-0CCD-0AD4-44B1794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2429-B95E-AA72-CBAA-FAA3019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4AAD2-AB59-8D9F-23D4-3E3913B3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A305-B725-3340-002F-40FAFA9F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CF3E3-674C-C46F-AC4C-C5A87137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6060-1591-085C-D61A-CADA595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C95B3-4B1E-A137-99EB-598E932B1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6DE5-F9C2-3B46-F633-2A85389F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4117-90D5-C18A-E3EF-43FC74A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80C5-21D4-243C-F0D4-E03569F7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2810-DE07-33D5-0242-062C9AB4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36F0-AB3C-D50C-DF06-D2280988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5FA0-B890-54FD-385F-25CDE035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2F69-B493-E355-7C95-9E6A0F91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090F-29FB-F686-EAD7-1D61D2FA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2D39-A487-CE9C-EF12-EC626B2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519-EA26-C988-09A2-369BAC69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E1BC-DD3B-5DBF-DBB4-2A6A1E92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EAE8-4086-F488-9B03-96B99734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3E2F-9390-FD28-CB8D-AAA0472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9E97-BA64-36E9-798E-284FD6B0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B18D-74A3-0A30-1329-D7DA344E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8875-CA79-FD52-2D8B-1EA074099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356F1-6956-BE12-F5DE-5B5D1558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5069-8E6A-3506-F444-3114BA2B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5492-6034-3A03-8835-3A97878D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C476F-9F6F-B3D8-6A6C-D635D4B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66F7-CABC-7700-5510-5F21E696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E5D6-D5DA-CD09-4AD7-3DD5B8D2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3E86-AEF6-DF65-DEAD-63FDEEB9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7A54E-C118-3306-D56C-67550120C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B0041-6C60-418A-6151-82727F2D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ACEE3-94D1-EEAC-76B4-8A7272E2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C5873-B686-B450-6666-368EB505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F20FC-4CFC-D68A-3E95-F72822AB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F4DB-6EBC-78BB-44F4-55FD3013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14DB8-B59A-E81D-0361-8F70C70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213AB-3A0E-10D2-DC0B-6997D20B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0C1-FC96-97DC-4D58-A49CC3F7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34D58-613A-B819-150D-431399D8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10D41-0465-F0C9-7E54-5487279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8953-7E0B-AC19-750A-75A26E74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A5FE-371F-2073-92C3-81BD7364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DEF4-3EEF-60D3-2214-2983FFD7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BA39A-A26C-A161-596F-4FAD608B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DA4D-5E41-A41F-3DD5-84BD78ED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A715A-681D-EC14-B9FB-BA75158C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2D0F-B0C8-D968-4C4F-1D632FB2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B8F9-E538-BA53-CF8E-246FE93F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B827C-678E-1D8D-556C-9271E267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B42E2-9BF6-C35C-8529-EC667BA6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012B-52BC-6CB7-DEC6-040FC2AF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B874-B23E-D79D-701B-87CA7DE1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E9BD-EA53-C1C7-D685-45F9EBFA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40E48-7F72-8417-A6B2-F6F86CCA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8624D-4D1F-CB13-129D-240FAB40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D21F-8B1E-268C-AB85-6F49DB7C8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D748-A5A9-4689-ABC2-F295C6D4589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2240-F09D-AB45-E44F-92A8323E8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9CBF-BDA0-B95D-7FD7-51C338971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A2E3-2CE6-4B33-B16C-EE2B1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3AAECB-1027-1811-8468-14E6C06D27AF}"/>
              </a:ext>
            </a:extLst>
          </p:cNvPr>
          <p:cNvSpPr/>
          <p:nvPr/>
        </p:nvSpPr>
        <p:spPr>
          <a:xfrm>
            <a:off x="1762125" y="3057525"/>
            <a:ext cx="8648700" cy="35071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anose="02020603050405020304" pitchFamily="18" charset="0"/>
              </a:rPr>
              <a:t> Tamanna </a:t>
            </a:r>
            <a:r>
              <a:rPr lang="en-US" sz="2400" b="1" dirty="0">
                <a:latin typeface="Times New Roman" pitchFamily="18" charset="0"/>
                <a:cs typeface="Times New Roman" panose="02020603050405020304" pitchFamily="18" charset="0"/>
              </a:rPr>
              <a:t>Jahan</a:t>
            </a:r>
            <a:endParaRPr lang="en-US" sz="28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21ENG-026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ENGLISH 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Barishal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EE4F9-D2CB-F2DE-5363-5DFF0F19F3C0}"/>
              </a:ext>
            </a:extLst>
          </p:cNvPr>
          <p:cNvSpPr/>
          <p:nvPr/>
        </p:nvSpPr>
        <p:spPr>
          <a:xfrm>
            <a:off x="1652588" y="1705608"/>
            <a:ext cx="8886825" cy="1125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READING HABIT OF DIFFERENT AGES STUDENTS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98362-1526-6E0A-8C4E-B02396B2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20" y="28462"/>
            <a:ext cx="1643061" cy="16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98D4-1A7E-8B6B-E393-ED2AE6C0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READING PRIORITY FOR        DIFFERENT LITERARY GENRE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606CD5-4851-5EA9-5876-A1126A351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587321"/>
              </p:ext>
            </p:extLst>
          </p:nvPr>
        </p:nvGraphicFramePr>
        <p:xfrm>
          <a:off x="599440" y="2611120"/>
          <a:ext cx="4653280" cy="3332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210">
                  <a:extLst>
                    <a:ext uri="{9D8B030D-6E8A-4147-A177-3AD203B41FA5}">
                      <a16:colId xmlns:a16="http://schemas.microsoft.com/office/drawing/2014/main" val="3982980242"/>
                    </a:ext>
                  </a:extLst>
                </a:gridCol>
                <a:gridCol w="2594070">
                  <a:extLst>
                    <a:ext uri="{9D8B030D-6E8A-4147-A177-3AD203B41FA5}">
                      <a16:colId xmlns:a16="http://schemas.microsoft.com/office/drawing/2014/main" val="1008617816"/>
                    </a:ext>
                  </a:extLst>
                </a:gridCol>
              </a:tblGrid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Student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4924388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8159602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9973175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9694032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3137519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531761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Romantic Novel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9587256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Short 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3862562"/>
                  </a:ext>
                </a:extLst>
              </a:tr>
              <a:tr h="370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54592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DBB39A-E554-2FA1-7DB1-6F3E8FAA8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01962"/>
              </p:ext>
            </p:extLst>
          </p:nvPr>
        </p:nvGraphicFramePr>
        <p:xfrm>
          <a:off x="5516880" y="2611120"/>
          <a:ext cx="4927600" cy="333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67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7-D018-3389-1E71-E92A6864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SPENDING READING HOURS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FC571B-E0BA-82E0-B237-CB7403EB7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42017"/>
              </p:ext>
            </p:extLst>
          </p:nvPr>
        </p:nvGraphicFramePr>
        <p:xfrm>
          <a:off x="1097280" y="2529841"/>
          <a:ext cx="3789680" cy="3108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042">
                  <a:extLst>
                    <a:ext uri="{9D8B030D-6E8A-4147-A177-3AD203B41FA5}">
                      <a16:colId xmlns:a16="http://schemas.microsoft.com/office/drawing/2014/main" val="4080744933"/>
                    </a:ext>
                  </a:extLst>
                </a:gridCol>
                <a:gridCol w="2112638">
                  <a:extLst>
                    <a:ext uri="{9D8B030D-6E8A-4147-A177-3AD203B41FA5}">
                      <a16:colId xmlns:a16="http://schemas.microsoft.com/office/drawing/2014/main" val="1690108440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 of Student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517891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388875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6998999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Less than 1 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007262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4429510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155558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733498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C1725F-7BB2-4EA6-A517-E7D66EE1E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941947"/>
              </p:ext>
            </p:extLst>
          </p:nvPr>
        </p:nvGraphicFramePr>
        <p:xfrm>
          <a:off x="5110480" y="2296160"/>
          <a:ext cx="530352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48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6292-B19D-E9D0-56F7-27A7483F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650241"/>
            <a:ext cx="10332720" cy="1564639"/>
          </a:xfrm>
        </p:spPr>
        <p:txBody>
          <a:bodyPr/>
          <a:lstStyle/>
          <a:p>
            <a:r>
              <a:rPr lang="en-US" dirty="0"/>
              <a:t>STUDENTS USING NUMBERS OF SEVERAL BOOK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968960-63B7-4C0B-F4E5-F5B197AF7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352912"/>
              </p:ext>
            </p:extLst>
          </p:nvPr>
        </p:nvGraphicFramePr>
        <p:xfrm>
          <a:off x="508000" y="2499360"/>
          <a:ext cx="4165600" cy="3342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398">
                  <a:extLst>
                    <a:ext uri="{9D8B030D-6E8A-4147-A177-3AD203B41FA5}">
                      <a16:colId xmlns:a16="http://schemas.microsoft.com/office/drawing/2014/main" val="1901407373"/>
                    </a:ext>
                  </a:extLst>
                </a:gridCol>
                <a:gridCol w="2322202">
                  <a:extLst>
                    <a:ext uri="{9D8B030D-6E8A-4147-A177-3AD203B41FA5}">
                      <a16:colId xmlns:a16="http://schemas.microsoft.com/office/drawing/2014/main" val="2424449348"/>
                    </a:ext>
                  </a:extLst>
                </a:gridCol>
              </a:tblGrid>
              <a:tr h="557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Student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2017183"/>
                  </a:ext>
                </a:extLst>
              </a:tr>
              <a:tr h="557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Audiobooks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3919416"/>
                  </a:ext>
                </a:extLst>
              </a:tr>
              <a:tr h="557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0423600"/>
                  </a:ext>
                </a:extLst>
              </a:tr>
              <a:tr h="557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Physical 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9058287"/>
                  </a:ext>
                </a:extLst>
              </a:tr>
              <a:tr h="557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(blank)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3061345"/>
                  </a:ext>
                </a:extLst>
              </a:tr>
              <a:tr h="557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9838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A5D381-5AB6-477C-82A5-0979E421B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19461"/>
              </p:ext>
            </p:extLst>
          </p:nvPr>
        </p:nvGraphicFramePr>
        <p:xfrm>
          <a:off x="5151120" y="2499360"/>
          <a:ext cx="5090160" cy="334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7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B628-8319-F8BC-8396-9E51DF7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the students by age in ascending 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E8363-13EF-E8A8-63D0-E552E4274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978108"/>
              </p:ext>
            </p:extLst>
          </p:nvPr>
        </p:nvGraphicFramePr>
        <p:xfrm>
          <a:off x="2255520" y="2251869"/>
          <a:ext cx="7477760" cy="349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7760">
                  <a:extLst>
                    <a:ext uri="{9D8B030D-6E8A-4147-A177-3AD203B41FA5}">
                      <a16:colId xmlns:a16="http://schemas.microsoft.com/office/drawing/2014/main" val="199360738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243595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85123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880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37363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0934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4708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465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9703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7399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97413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77835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2589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83058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92536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626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81471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92217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1503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68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E5A2-2A81-9047-1267-DADDF0F5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the data only students of the E-book reader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29FFAF-DB46-4999-361E-767B42530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94086"/>
              </p:ext>
            </p:extLst>
          </p:nvPr>
        </p:nvGraphicFramePr>
        <p:xfrm>
          <a:off x="1442720" y="2011680"/>
          <a:ext cx="9011920" cy="4267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104">
                  <a:extLst>
                    <a:ext uri="{9D8B030D-6E8A-4147-A177-3AD203B41FA5}">
                      <a16:colId xmlns:a16="http://schemas.microsoft.com/office/drawing/2014/main" val="3618698562"/>
                    </a:ext>
                  </a:extLst>
                </a:gridCol>
                <a:gridCol w="798104">
                  <a:extLst>
                    <a:ext uri="{9D8B030D-6E8A-4147-A177-3AD203B41FA5}">
                      <a16:colId xmlns:a16="http://schemas.microsoft.com/office/drawing/2014/main" val="1924887744"/>
                    </a:ext>
                  </a:extLst>
                </a:gridCol>
                <a:gridCol w="1646088">
                  <a:extLst>
                    <a:ext uri="{9D8B030D-6E8A-4147-A177-3AD203B41FA5}">
                      <a16:colId xmlns:a16="http://schemas.microsoft.com/office/drawing/2014/main" val="3239145460"/>
                    </a:ext>
                  </a:extLst>
                </a:gridCol>
                <a:gridCol w="1612835">
                  <a:extLst>
                    <a:ext uri="{9D8B030D-6E8A-4147-A177-3AD203B41FA5}">
                      <a16:colId xmlns:a16="http://schemas.microsoft.com/office/drawing/2014/main" val="416485687"/>
                    </a:ext>
                  </a:extLst>
                </a:gridCol>
                <a:gridCol w="2577209">
                  <a:extLst>
                    <a:ext uri="{9D8B030D-6E8A-4147-A177-3AD203B41FA5}">
                      <a16:colId xmlns:a16="http://schemas.microsoft.com/office/drawing/2014/main" val="2548016114"/>
                    </a:ext>
                  </a:extLst>
                </a:gridCol>
                <a:gridCol w="1579580">
                  <a:extLst>
                    <a:ext uri="{9D8B030D-6E8A-4147-A177-3AD203B41FA5}">
                      <a16:colId xmlns:a16="http://schemas.microsoft.com/office/drawing/2014/main" val="2209152630"/>
                    </a:ext>
                  </a:extLst>
                </a:gridCol>
              </a:tblGrid>
              <a:tr h="224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Student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Preferred Genre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Reading Frequency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Time Spent Reading per Week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Preferred Format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650241510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Romantic Novel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1380056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Romantic Novel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Less than 1 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3520651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1185769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Weekly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9794990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6258053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9802129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2996329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Short 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6700542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3224692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7246375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9517730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5181422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Short 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9829631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Rarely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166639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Less than 1 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2228315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Weekly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497796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Weekly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More than 5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E-books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6524228"/>
                  </a:ext>
                </a:extLst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S0047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Short 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1-3 hours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E-books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119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7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A3EC-2465-D224-1C98-03AB187F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90800"/>
            <a:ext cx="7886700" cy="3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       </a:t>
            </a:r>
            <a:r>
              <a:rPr lang="en-US" sz="6600" i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FFC0-0636-3DB6-8208-81BDCCBE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F1E9-DA57-4D0D-A589-0A37BC6CEA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315</Words>
  <Application>Microsoft Office PowerPoint</Application>
  <PresentationFormat>Widescreen</PresentationFormat>
  <Paragraphs>191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STUDENTS READING PRIORITY FOR        DIFFERENT LITERARY GENRE</vt:lpstr>
      <vt:lpstr>STUDENTS SPENDING READING HOURS</vt:lpstr>
      <vt:lpstr>STUDENTS USING NUMBERS OF SEVERAL BOOK FORMAT</vt:lpstr>
      <vt:lpstr>Short the students by age in ascending order</vt:lpstr>
      <vt:lpstr>Filter the data only students of the E-book reader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2024-10-04T07:48:15Z</dcterms:created>
  <dcterms:modified xsi:type="dcterms:W3CDTF">2024-10-08T03:51:51Z</dcterms:modified>
</cp:coreProperties>
</file>