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7" r:id="rId7"/>
    <p:sldId id="268" r:id="rId8"/>
    <p:sldId id="263" r:id="rId9"/>
    <p:sldId id="258" r:id="rId10"/>
    <p:sldId id="266" r:id="rId11"/>
    <p:sldId id="262" r:id="rId12"/>
    <p:sldId id="270" r:id="rId13"/>
    <p:sldId id="265" r:id="rId14"/>
    <p:sldId id="269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1B1B"/>
    <a:srgbClr val="F1CBCB"/>
    <a:srgbClr val="FEBED2"/>
    <a:srgbClr val="FD8BAE"/>
    <a:srgbClr val="645C45"/>
    <a:srgbClr val="AD5653"/>
    <a:srgbClr val="A9504D"/>
    <a:srgbClr val="625533"/>
    <a:srgbClr val="655E42"/>
    <a:srgbClr val="615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1E15C9-DEE1-4867-9387-647059A02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CDD57F1-1F28-4056-8BAF-4E44E905E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31AC7B5-98CF-4400-9046-FE093A65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3D25D9-7BC1-4AF4-83E5-6B152781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2BE98B-256B-4170-8552-9D5B1694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221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CEB2C1-B023-4FA0-BC5B-88D7BDCF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169EC3D-BBBD-42B8-9275-2B8C8E6DB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E953C-F9AD-4762-BBD1-3AC67FEA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48EC98-E5BF-4D43-A8B4-C23C8756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77438E-C561-4F42-A9EE-0E44C3BE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493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CC2E406-ECA0-426F-9468-86AEEB26F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98ECB03-8C25-4DD8-A569-6818B9B0B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3D95A9-E77C-4F65-AAF4-9AA89DBE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093F19-BB02-4064-B6B9-7559652D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CEEEA3-2DB3-4CD3-BD8A-5553AA3F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1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8D2B84-A3F6-40FF-8D85-6A4384E1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63A673-499E-4A6E-AE10-3C8242B9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1404008-FD8F-44FF-8884-5FF4570D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9F0C286-B5D5-4CA8-8D40-7BA994DC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B5001F-67F5-4AB4-88A1-F45FA726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435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638022-7CD0-4B89-9CC3-5D25C352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EA8B56F-BE4F-435D-96DD-7CB92C79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24E3C9-3173-45BF-9DBC-2B2B8612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0B3EF1-0F3B-41E2-B720-6C3D0B1E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6F39A9-5C05-494B-8E74-50738627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42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BDAB82-9372-4E0A-9C26-42229E5E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4821A2-A0BE-43FC-BE22-CB75F2BFA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D77783-4D46-4F44-B743-2D7A1047B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91D16DD-976B-4563-9169-6EB7273A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1F47053-F520-41FD-83B6-F8AB538C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B876551-3C5A-4190-8B0D-6AC85C8E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9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52F46F-5215-4BFC-9031-882D9CB4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DC3DBB-CEDA-42F1-B312-68E998DE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451A672-B0EC-4CAE-87B2-3CF56AB3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011D450-397F-497E-A5FA-0CBC6F20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6A3107E-0178-48FC-A964-DF3524089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67606C0-1CF8-4C9A-9E0B-3660A6A9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7638B48-FBC8-4A10-8C8C-7E72F092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701A11C-FC2C-4203-AFA4-3D568E4B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042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6B544E-25A4-4961-96CD-F366A89A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E22B772-6692-45D7-814F-07C186E0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F98EDFE-EF30-42C9-9440-B64D3D9A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D42413-FB90-4D0B-938F-8EF18963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693055A-4566-4B69-89C4-9EC32554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13FA7E5-0216-4D02-93A8-D94E38E7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3D63791-0C6D-4F91-A998-81FDD5D2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07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F5E74F-DC38-4E4C-95D7-56079D76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4C44FE-D452-45AE-8085-9F5FF6E7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137215-1131-4EFE-814C-FF010627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C53DAFE-4401-4581-9EBB-1FFA67E4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DE58BC0-8683-4909-824A-365485B6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13628A5-34F4-48D8-AF5B-1BC7785C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55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457B40-FE74-47CC-927D-C38DD88B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4EF5C4C-AB3F-47BD-8913-B885A3846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DD5F3E9-3DC8-4143-A76A-7183C14CF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010CD9F-3B41-48D0-A7E0-0AEAF953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49B0DF9-9BB0-4445-96F5-4F7371A6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FAB830-160F-4588-A187-F18824E6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11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8AE759F-E6D7-44EC-9411-2D728FA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3D6576-BBFE-49B1-B45E-DDE397167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258142-B8C6-47EC-8BB5-650CA84E2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CB83C-8513-4CBF-B48F-6A5DC76F1F75}" type="datetimeFigureOut">
              <a:rPr lang="he-IL" smtClean="0"/>
              <a:t>ב'/תמוז/תשפ"ד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14746D-442C-4039-B160-81CA800AF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657917-C949-440D-A283-C73737B26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7866-2390-400B-B8FF-88AA140643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461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1"/>
            </a:gs>
            <a:gs pos="17000">
              <a:srgbClr val="D3D3D3"/>
            </a:gs>
            <a:gs pos="61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A6C2E4-E10E-4FBE-B941-536FAEC37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4728"/>
            <a:ext cx="9144000" cy="1074328"/>
          </a:xfrm>
        </p:spPr>
        <p:txBody>
          <a:bodyPr/>
          <a:lstStyle/>
          <a:p>
            <a:pPr rtl="0"/>
            <a:r>
              <a:rPr lang="he-IL" dirty="0">
                <a:effectLst>
                  <a:outerShdw blurRad="50800" dist="50800" dir="5400000" algn="ctr" rotWithShape="0">
                    <a:srgbClr val="625533"/>
                  </a:outerShdw>
                </a:effectLst>
              </a:rPr>
              <a:t>פרישת מצלמות אבטחה במבנה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268F67E-1F4A-424A-88CD-63DE80710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1898" y="3621773"/>
            <a:ext cx="5324466" cy="2326446"/>
          </a:xfrm>
        </p:spPr>
        <p:txBody>
          <a:bodyPr>
            <a:normAutofit/>
          </a:bodyPr>
          <a:lstStyle/>
          <a:p>
            <a:r>
              <a:rPr lang="he-IL" sz="4000" b="1" dirty="0">
                <a:ln w="12700">
                  <a:solidFill>
                    <a:srgbClr val="A9504D"/>
                  </a:solidFill>
                  <a:prstDash val="solid"/>
                </a:ln>
                <a:solidFill>
                  <a:srgbClr val="FCAAB2"/>
                </a:solidFill>
                <a:latin typeface="OS Luizi Round_FFC" panose="02000500050000020000" pitchFamily="50" charset="-79"/>
                <a:cs typeface="OS Luizi Round_FFC" panose="02000500050000020000" pitchFamily="50" charset="-79"/>
              </a:rPr>
              <a:t>מאת: תמר הולצר</a:t>
            </a:r>
          </a:p>
          <a:p>
            <a:r>
              <a:rPr lang="he-IL" sz="2800" b="1" dirty="0">
                <a:ln w="12700">
                  <a:solidFill>
                    <a:srgbClr val="A9504D"/>
                  </a:solidFill>
                  <a:prstDash val="solid"/>
                </a:ln>
                <a:solidFill>
                  <a:srgbClr val="FCAAB2"/>
                </a:solidFill>
                <a:latin typeface="OS Luizi Round_FFC" panose="02000500050000020000" pitchFamily="50" charset="-79"/>
                <a:cs typeface="OS Luizi Round_FFC" panose="02000500050000020000" pitchFamily="50" charset="-79"/>
              </a:rPr>
              <a:t> 325984011</a:t>
            </a:r>
            <a:r>
              <a:rPr lang="he-IL" sz="2800" b="1" dirty="0">
                <a:ln w="12700">
                  <a:solidFill>
                    <a:srgbClr val="A9504D"/>
                  </a:solidFill>
                </a:ln>
                <a:solidFill>
                  <a:srgbClr val="FCAAB2"/>
                </a:solidFill>
                <a:latin typeface="OS Luizi Round_FFC" panose="02000500050000020000" pitchFamily="50" charset="-79"/>
                <a:cs typeface="OS Luizi Round_FFC" panose="02000500050000020000" pitchFamily="50" charset="-79"/>
              </a:rPr>
              <a:t> </a:t>
            </a:r>
          </a:p>
          <a:p>
            <a:r>
              <a:rPr lang="he-IL" sz="2800" b="1" dirty="0">
                <a:ln w="12700">
                  <a:solidFill>
                    <a:srgbClr val="A9504D"/>
                  </a:solidFill>
                </a:ln>
                <a:solidFill>
                  <a:srgbClr val="FCAAB2"/>
                </a:solidFill>
                <a:latin typeface="OS Luizi Round_FFC" panose="02000500050000020000" pitchFamily="50" charset="-79"/>
                <a:cs typeface="OS Luizi Round_FFC" panose="02000500050000020000" pitchFamily="50" charset="-79"/>
              </a:rPr>
              <a:t>דרכי חנה אלעד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966E83F-600B-4D09-94EB-06CEAAA11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3" y="3129056"/>
            <a:ext cx="3834581" cy="29226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7D0CF2-2699-491B-A229-688657ED553E}"/>
              </a:ext>
            </a:extLst>
          </p:cNvPr>
          <p:cNvSpPr txBox="1"/>
          <p:nvPr/>
        </p:nvSpPr>
        <p:spPr>
          <a:xfrm>
            <a:off x="11120283" y="255638"/>
            <a:ext cx="6882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rgbClr val="AD5653"/>
                </a:solidFill>
              </a:rPr>
              <a:t>בס"ד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764ECD2-2985-45A7-98E8-E1B101106032}"/>
              </a:ext>
            </a:extLst>
          </p:cNvPr>
          <p:cNvSpPr/>
          <p:nvPr/>
        </p:nvSpPr>
        <p:spPr>
          <a:xfrm>
            <a:off x="442452" y="0"/>
            <a:ext cx="678425" cy="1120877"/>
          </a:xfrm>
          <a:prstGeom prst="rect">
            <a:avLst/>
          </a:prstGeom>
          <a:solidFill>
            <a:srgbClr val="FCAAB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901CC-8E3D-4E64-B6F7-37A92A8AA61A}"/>
              </a:ext>
            </a:extLst>
          </p:cNvPr>
          <p:cNvSpPr txBox="1"/>
          <p:nvPr/>
        </p:nvSpPr>
        <p:spPr>
          <a:xfrm>
            <a:off x="344130" y="806245"/>
            <a:ext cx="75708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>
                <a:solidFill>
                  <a:srgbClr val="59484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2127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D7ACEAC0-E1A3-4991-BBA6-614073657F0B}"/>
              </a:ext>
            </a:extLst>
          </p:cNvPr>
          <p:cNvSpPr/>
          <p:nvPr/>
        </p:nvSpPr>
        <p:spPr>
          <a:xfrm>
            <a:off x="2170544" y="1699482"/>
            <a:ext cx="2419927" cy="1311564"/>
          </a:xfrm>
          <a:prstGeom prst="roundRect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הפונקציה הראשית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62C02FE-151C-47C7-BA3D-204C14E19D6B}"/>
              </a:ext>
            </a:extLst>
          </p:cNvPr>
          <p:cNvSpPr/>
          <p:nvPr/>
        </p:nvSpPr>
        <p:spPr>
          <a:xfrm>
            <a:off x="5768107" y="1699482"/>
            <a:ext cx="2419927" cy="1311564"/>
          </a:xfrm>
          <a:prstGeom prst="roundRect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אתחול משתני הכמות וערכם</a:t>
            </a:r>
          </a:p>
        </p:txBody>
      </p:sp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BC9B2CF9-7AA9-4701-AC50-A568CA2D7515}"/>
              </a:ext>
            </a:extLst>
          </p:cNvPr>
          <p:cNvSpPr/>
          <p:nvPr/>
        </p:nvSpPr>
        <p:spPr>
          <a:xfrm>
            <a:off x="4710545" y="2225955"/>
            <a:ext cx="960582" cy="203200"/>
          </a:xfrm>
          <a:prstGeom prst="rightArrow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D59A25AB-7EA3-4661-BD77-34ED2CDB8961}"/>
              </a:ext>
            </a:extLst>
          </p:cNvPr>
          <p:cNvSpPr/>
          <p:nvPr/>
        </p:nvSpPr>
        <p:spPr>
          <a:xfrm>
            <a:off x="9342576" y="1699482"/>
            <a:ext cx="2419927" cy="1311564"/>
          </a:xfrm>
          <a:prstGeom prst="roundRect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בניית בעיית האופטימיזציה</a:t>
            </a: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A4EB7A6C-1BAD-462D-ABB0-5FE8662D39BF}"/>
              </a:ext>
            </a:extLst>
          </p:cNvPr>
          <p:cNvSpPr/>
          <p:nvPr/>
        </p:nvSpPr>
        <p:spPr>
          <a:xfrm>
            <a:off x="8285014" y="2253664"/>
            <a:ext cx="960582" cy="203200"/>
          </a:xfrm>
          <a:prstGeom prst="rightArrow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FE279F9B-3775-4A48-9B76-C5ECCFE2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שירטוט האלגוריתם הראשי</a:t>
            </a:r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193446DF-5F15-41DB-A7C1-E4FCDDDEFDD4}"/>
              </a:ext>
            </a:extLst>
          </p:cNvPr>
          <p:cNvSpPr/>
          <p:nvPr/>
        </p:nvSpPr>
        <p:spPr>
          <a:xfrm>
            <a:off x="9162466" y="4151738"/>
            <a:ext cx="2419927" cy="1311564"/>
          </a:xfrm>
          <a:prstGeom prst="roundRect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אתחול המשתנה </a:t>
            </a:r>
            <a:r>
              <a:rPr lang="en-US" sz="2400" dirty="0">
                <a:solidFill>
                  <a:schemeClr val="tx1"/>
                </a:solidFill>
              </a:rPr>
              <a:t>V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5" name="חץ: ימינה 14">
            <a:extLst>
              <a:ext uri="{FF2B5EF4-FFF2-40B4-BE49-F238E27FC236}">
                <a16:creationId xmlns:a16="http://schemas.microsoft.com/office/drawing/2014/main" id="{4168176F-D217-4AA1-BE55-A6AD0C896B89}"/>
              </a:ext>
            </a:extLst>
          </p:cNvPr>
          <p:cNvSpPr/>
          <p:nvPr/>
        </p:nvSpPr>
        <p:spPr>
          <a:xfrm rot="5400000">
            <a:off x="9712032" y="3479792"/>
            <a:ext cx="960582" cy="203200"/>
          </a:xfrm>
          <a:prstGeom prst="rightArrow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E22AD0B3-2767-44EC-A430-9F6E20EEB3CF}"/>
              </a:ext>
            </a:extLst>
          </p:cNvPr>
          <p:cNvSpPr/>
          <p:nvPr/>
        </p:nvSpPr>
        <p:spPr>
          <a:xfrm>
            <a:off x="5445985" y="4163284"/>
            <a:ext cx="2419927" cy="1311564"/>
          </a:xfrm>
          <a:prstGeom prst="roundRect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פתירת הבעיה על ידי הפותר </a:t>
            </a:r>
            <a:r>
              <a:rPr lang="en-US" sz="2400" dirty="0">
                <a:solidFill>
                  <a:schemeClr val="tx1"/>
                </a:solidFill>
              </a:rPr>
              <a:t>Pulp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17" name="חץ: ימינה 16">
            <a:extLst>
              <a:ext uri="{FF2B5EF4-FFF2-40B4-BE49-F238E27FC236}">
                <a16:creationId xmlns:a16="http://schemas.microsoft.com/office/drawing/2014/main" id="{381D8B03-249F-4034-9448-28176C43EAB0}"/>
              </a:ext>
            </a:extLst>
          </p:cNvPr>
          <p:cNvSpPr/>
          <p:nvPr/>
        </p:nvSpPr>
        <p:spPr>
          <a:xfrm rot="10800000">
            <a:off x="8028702" y="4615865"/>
            <a:ext cx="960582" cy="203200"/>
          </a:xfrm>
          <a:prstGeom prst="rightArrow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21D14A89-73EC-4BE9-97E2-0D2E315B6B58}"/>
              </a:ext>
            </a:extLst>
          </p:cNvPr>
          <p:cNvSpPr/>
          <p:nvPr/>
        </p:nvSpPr>
        <p:spPr>
          <a:xfrm rot="10800000">
            <a:off x="4156363" y="4705920"/>
            <a:ext cx="960582" cy="203200"/>
          </a:xfrm>
          <a:prstGeom prst="rightArrow">
            <a:avLst/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F289D-E35E-49D3-BADF-247413C3525B}"/>
              </a:ext>
            </a:extLst>
          </p:cNvPr>
          <p:cNvSpPr txBox="1"/>
          <p:nvPr/>
        </p:nvSpPr>
        <p:spPr>
          <a:xfrm>
            <a:off x="2499592" y="4311234"/>
            <a:ext cx="169948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פלט</a:t>
            </a:r>
          </a:p>
          <a:p>
            <a:pPr algn="ctr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מיקומי המצלמות הרצויות.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07E6FA-2F5A-4998-84B6-A577A31B913D}"/>
              </a:ext>
            </a:extLst>
          </p:cNvPr>
          <p:cNvSpPr txBox="1"/>
          <p:nvPr/>
        </p:nvSpPr>
        <p:spPr>
          <a:xfrm>
            <a:off x="198589" y="2960257"/>
            <a:ext cx="1699488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קלט</a:t>
            </a:r>
          </a:p>
          <a:p>
            <a:pPr algn="ctr"/>
            <a:r>
              <a:rPr lang="he-IL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קורדינאטות של חדר</a:t>
            </a:r>
          </a:p>
        </p:txBody>
      </p:sp>
      <p:sp>
        <p:nvSpPr>
          <p:cNvPr id="22" name="חץ: מעוקל שמאלה 21">
            <a:extLst>
              <a:ext uri="{FF2B5EF4-FFF2-40B4-BE49-F238E27FC236}">
                <a16:creationId xmlns:a16="http://schemas.microsoft.com/office/drawing/2014/main" id="{5871E638-AACA-448D-9CF7-10DDF6BACDB2}"/>
              </a:ext>
            </a:extLst>
          </p:cNvPr>
          <p:cNvSpPr/>
          <p:nvPr/>
        </p:nvSpPr>
        <p:spPr>
          <a:xfrm rot="14872657">
            <a:off x="1274851" y="1863802"/>
            <a:ext cx="390497" cy="1216638"/>
          </a:xfrm>
          <a:prstGeom prst="curvedLeftArrow">
            <a:avLst>
              <a:gd name="adj1" fmla="val 25000"/>
              <a:gd name="adj2" fmla="val 50000"/>
              <a:gd name="adj3" fmla="val 52472"/>
            </a:avLst>
          </a:prstGeom>
          <a:solidFill>
            <a:srgbClr val="F1CBCB"/>
          </a:solidFill>
          <a:ln>
            <a:solidFill>
              <a:srgbClr val="A31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58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3550A98D-FEFF-4DF3-860D-A0B38978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e-IL" sz="6600" dirty="0" err="1">
                <a:solidFill>
                  <a:srgbClr val="C00000"/>
                </a:solidFill>
              </a:rPr>
              <a:t>פסאודו</a:t>
            </a:r>
            <a:r>
              <a:rPr lang="he-IL" sz="6600" dirty="0">
                <a:solidFill>
                  <a:srgbClr val="C00000"/>
                </a:solidFill>
              </a:rPr>
              <a:t>-קוד</a:t>
            </a:r>
            <a:r>
              <a:rPr lang="he-IL" sz="6600" dirty="0"/>
              <a:t> </a:t>
            </a:r>
            <a:endParaRPr lang="he-IL" sz="6600" dirty="0">
              <a:solidFill>
                <a:srgbClr val="C00000"/>
              </a:solidFill>
            </a:endParaRP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7AAAF3BD-E730-411C-B0A8-F765139B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1" y="1400752"/>
            <a:ext cx="12339781" cy="545724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Algorithm(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list_of_rooms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 algn="l" rtl="0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for each room:</a:t>
            </a:r>
          </a:p>
          <a:p>
            <a:pPr marL="0" indent="0" algn="l" rtl="0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	initialize the properties parameters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</a:t>
            </a:r>
            <a:r>
              <a:rPr lang="he-IL" sz="24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כמו מספר </a:t>
            </a:r>
            <a:r>
              <a:rPr lang="he-IL" sz="24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מזוויות,ושליפת</a:t>
            </a:r>
            <a:r>
              <a:rPr lang="he-IL" sz="24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הרשימה של 			    						 הזוויות </a:t>
            </a:r>
            <a:r>
              <a:rPr lang="he-IL" sz="2400" b="1" dirty="0" err="1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וכו</a:t>
            </a:r>
            <a:r>
              <a:rPr lang="he-IL" sz="24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'#   </a:t>
            </a: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  <a:p>
            <a:pPr marL="0" indent="0" algn="l" rtl="0">
              <a:buNone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create Binary Integer Programming with Pulp solver</a:t>
            </a:r>
          </a:p>
          <a:p>
            <a:pPr marL="0" indent="0" algn="l" rtl="0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	initialize the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dict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V with FOV (Field Of View)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</a:t>
            </a:r>
            <a:r>
              <a:rPr lang="he-IL" sz="2400" b="1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משתנה בינארי המייצג לכל נקודת כיסוי האם 								היא מכוסה על ידי מצלמה ספציפית או לא#</a:t>
            </a:r>
          </a:p>
          <a:p>
            <a:pPr marL="0" indent="0" algn="l" rtl="0">
              <a:buNone/>
            </a:pPr>
            <a:r>
              <a:rPr lang="he-IL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solving the optimize function</a:t>
            </a:r>
          </a:p>
          <a:p>
            <a:pPr marL="0" indent="0" algn="l" rtl="0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		keep the result for this room</a:t>
            </a:r>
          </a:p>
          <a:p>
            <a:pPr marL="0" indent="0" algn="l" rtl="0"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Return the global </a:t>
            </a:r>
            <a:r>
              <a:rPr lang="en-US" sz="24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resulte</a:t>
            </a:r>
            <a:endParaRPr lang="he-IL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1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3550A98D-FEFF-4DF3-860D-A0B38978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דוגמא לפרישת מצלמות שבוצעה על ידי האלגוריתם שלי</a:t>
            </a:r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97B68A51-AF68-4830-BA73-310BD588EA17}"/>
              </a:ext>
            </a:extLst>
          </p:cNvPr>
          <p:cNvGrpSpPr/>
          <p:nvPr/>
        </p:nvGrpSpPr>
        <p:grpSpPr>
          <a:xfrm>
            <a:off x="6264937" y="3334326"/>
            <a:ext cx="5730293" cy="3256673"/>
            <a:chOff x="5532582" y="2623127"/>
            <a:chExt cx="6095999" cy="3376747"/>
          </a:xfrm>
        </p:grpSpPr>
        <p:pic>
          <p:nvPicPr>
            <p:cNvPr id="4" name="תמונה 3">
              <a:extLst>
                <a:ext uri="{FF2B5EF4-FFF2-40B4-BE49-F238E27FC236}">
                  <a16:creationId xmlns:a16="http://schemas.microsoft.com/office/drawing/2014/main" id="{02E84CE0-4460-4E41-94F4-D5C1556C0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2582" y="2623127"/>
              <a:ext cx="6095999" cy="3376747"/>
            </a:xfrm>
            <a:prstGeom prst="rect">
              <a:avLst/>
            </a:prstGeom>
          </p:spPr>
        </p:pic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87C3DD4C-B46F-44B5-8387-35BDAB787639}"/>
                </a:ext>
              </a:extLst>
            </p:cNvPr>
            <p:cNvSpPr/>
            <p:nvPr/>
          </p:nvSpPr>
          <p:spPr>
            <a:xfrm>
              <a:off x="9319029" y="3900229"/>
              <a:ext cx="53571" cy="831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7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C352FF8A-5494-4BF5-9B53-D0DB8DE15938}"/>
              </a:ext>
            </a:extLst>
          </p:cNvPr>
          <p:cNvGrpSpPr/>
          <p:nvPr/>
        </p:nvGrpSpPr>
        <p:grpSpPr>
          <a:xfrm>
            <a:off x="365707" y="3313803"/>
            <a:ext cx="5561357" cy="3277196"/>
            <a:chOff x="365707" y="2722678"/>
            <a:chExt cx="5561357" cy="3277196"/>
          </a:xfrm>
        </p:grpSpPr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C4B23125-7A47-4C8E-82C7-0E3A12B0E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07" y="2722678"/>
              <a:ext cx="5561357" cy="3277196"/>
            </a:xfrm>
            <a:prstGeom prst="rect">
              <a:avLst/>
            </a:prstGeom>
          </p:spPr>
        </p:pic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FDFB2B52-8ABC-4A7C-8FEC-1BF0FF702F14}"/>
                </a:ext>
              </a:extLst>
            </p:cNvPr>
            <p:cNvSpPr/>
            <p:nvPr/>
          </p:nvSpPr>
          <p:spPr>
            <a:xfrm>
              <a:off x="3813956" y="3915835"/>
              <a:ext cx="50357" cy="801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sz="7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7F0191D-B4B7-4B2F-ACC5-F6937162FDE9}"/>
              </a:ext>
            </a:extLst>
          </p:cNvPr>
          <p:cNvSpPr txBox="1"/>
          <p:nvPr/>
        </p:nvSpPr>
        <p:spPr>
          <a:xfrm>
            <a:off x="6264937" y="2179782"/>
            <a:ext cx="534517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dirty="0"/>
              <a:t>בחרתי את הקורדינאטות של המגרש</a:t>
            </a:r>
          </a:p>
          <a:p>
            <a:r>
              <a:rPr lang="he-IL" dirty="0"/>
              <a:t>והכנסתי את החישוב של כמות הפיקסלים הנצרכת לכל מטר בשרטוט לתוך תיבת הטקסט שבצד.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37BCC2-2BF9-45C2-A1C3-940E3D07F8EA}"/>
              </a:ext>
            </a:extLst>
          </p:cNvPr>
          <p:cNvSpPr txBox="1"/>
          <p:nvPr/>
        </p:nvSpPr>
        <p:spPr>
          <a:xfrm>
            <a:off x="358265" y="2165934"/>
            <a:ext cx="5345172" cy="92333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dirty="0"/>
              <a:t>השרת החזיר את התוצאה של האלגוריתם שלי:</a:t>
            </a:r>
          </a:p>
          <a:p>
            <a:r>
              <a:rPr lang="he-IL" dirty="0"/>
              <a:t>2 מצלמות שנצרכות לגודל המגרש.</a:t>
            </a:r>
          </a:p>
          <a:p>
            <a:r>
              <a:rPr lang="he-IL" dirty="0"/>
              <a:t>ב-2 מיקומים אפשריים.</a:t>
            </a:r>
          </a:p>
        </p:txBody>
      </p:sp>
    </p:spTree>
    <p:extLst>
      <p:ext uri="{BB962C8B-B14F-4D97-AF65-F5344CB8AC3E}">
        <p14:creationId xmlns:p14="http://schemas.microsoft.com/office/powerpoint/2010/main" val="345687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3550A98D-FEFF-4DF3-860D-A0B38978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טכנולוגיות הנבחרות</a:t>
            </a:r>
          </a:p>
        </p:txBody>
      </p:sp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7AAAF3BD-E730-411C-B0A8-F765139B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6253" y="1450108"/>
            <a:ext cx="12164289" cy="5181601"/>
          </a:xfrm>
        </p:spPr>
        <p:txBody>
          <a:bodyPr>
            <a:normAutofit fontScale="92500" lnSpcReduction="10000"/>
          </a:bodyPr>
          <a:lstStyle/>
          <a:p>
            <a:pPr marL="0" indent="0" rtl="0">
              <a:buNone/>
            </a:pP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Python</a:t>
            </a:r>
            <a:endParaRPr lang="he-IL" sz="4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rtl="0">
              <a:buNone/>
            </a:pP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בגלל מורכבות האלגוריתם של הפרויקט שלי החלטתי להשתמש בשפת </a:t>
            </a:r>
            <a:r>
              <a:rPr lang="he-IL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פייתון</a:t>
            </a: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הכוללת מבנים המיועדים לאפשר ביטוי של תכניות מורכבות בדרך קצרה וברורה. וכן עקב הצורך בשימוש בספריות בצורה פשוטה וברורה.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rtl="0">
              <a:buNone/>
            </a:pP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en-US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React</a:t>
            </a:r>
          </a:p>
          <a:p>
            <a:pPr marL="0" indent="0" rtl="0">
              <a:buNone/>
            </a:pP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בחרתי להשתמש </a:t>
            </a:r>
            <a:r>
              <a:rPr lang="he-IL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בריאקט</a:t>
            </a: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בגלל הפשטות וחופש הפעולה שהוא מספק איתו והמבנה הגמיש שלו.</a:t>
            </a:r>
          </a:p>
        </p:txBody>
      </p:sp>
    </p:spTree>
    <p:extLst>
      <p:ext uri="{BB962C8B-B14F-4D97-AF65-F5344CB8AC3E}">
        <p14:creationId xmlns:p14="http://schemas.microsoft.com/office/powerpoint/2010/main" val="26609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3550A98D-FEFF-4DF3-860D-A0B38978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35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600" dirty="0">
                <a:solidFill>
                  <a:srgbClr val="C00000"/>
                </a:solidFill>
              </a:rPr>
              <a:t>בהצלחה!!!</a:t>
            </a:r>
          </a:p>
        </p:txBody>
      </p:sp>
    </p:spTree>
    <p:extLst>
      <p:ext uri="{BB962C8B-B14F-4D97-AF65-F5344CB8AC3E}">
        <p14:creationId xmlns:p14="http://schemas.microsoft.com/office/powerpoint/2010/main" val="304738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EB6E6-F96F-4F8A-A8F3-23F7B64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תיאור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99800B-2964-4316-8100-574B19EF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778"/>
            <a:ext cx="10515600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אפליקציה שמקבלת כקלט מהמשתמש רשימת חדרים לכיסוי מתוך מבנה  ומחזירה את כמות המצלמות ומיקומן.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84B16A3-3E9B-43FD-84A4-2C8ED4346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89" y="4338234"/>
            <a:ext cx="2440566" cy="21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EB6E6-F96F-4F8A-A8F3-23F7B64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הבעיה האלגוריתמית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99800B-2964-4316-8100-574B19EF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5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הבעיה היא </a:t>
            </a:r>
            <a:r>
              <a:rPr lang="he-IL" sz="4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בעית</a:t>
            </a: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כיסוי מסוג בעיות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NP</a:t>
            </a: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ומטרתה- מציאת מינימום המצלמות הנדרשות ואת מיקומי מצלמות האבטחה האופטימליים.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63470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EB6E6-F96F-4F8A-A8F3-23F7B64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פתרונות ידועים לבעיה זו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99800B-2964-4316-8100-574B19EF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0801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אלגוריתם חמדן</a:t>
            </a:r>
          </a:p>
          <a:p>
            <a:pPr>
              <a:buFontTx/>
              <a:buChar char="-"/>
            </a:pP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אלגוריתם </a:t>
            </a: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CW-Voronoi</a:t>
            </a:r>
            <a:r>
              <a:rPr lang="he-IL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-</a:t>
            </a:r>
            <a:endParaRPr lang="en-US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Journal of Discrete Algorithms  </a:t>
            </a:r>
            <a:endParaRPr lang="he-IL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endParaRPr lang="en-US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endParaRPr lang="he-IL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Tx/>
              <a:buChar char="-"/>
            </a:pPr>
            <a:endParaRPr lang="he-IL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36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EB6E6-F96F-4F8A-A8F3-23F7B64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אלגוריתם הפתרון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99800B-2964-4316-8100-574B19EF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הפתרון הנבחר: אלגוריתם 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Two-Phase</a:t>
            </a: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.</a:t>
            </a:r>
          </a:p>
          <a:p>
            <a:pPr marL="0" indent="0">
              <a:buNone/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נקרא כך משום שהוא מורכב משני שלבים:</a:t>
            </a:r>
          </a:p>
          <a:p>
            <a:pPr marL="0" indent="0">
              <a:buNone/>
            </a:pPr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1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BIP</a:t>
            </a:r>
            <a:r>
              <a:rPr lang="he-IL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Binary Integer Programing</a:t>
            </a:r>
            <a:endParaRPr lang="he-IL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בונה בעיית אופטימיזציה עם משתנים בינאריים שמייצגים את הבעיה ופותר אותה.</a:t>
            </a:r>
          </a:p>
          <a:p>
            <a:pPr marL="0" indent="0">
              <a:buNone/>
            </a:pPr>
            <a:endParaRPr lang="he-IL" sz="4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חלק זה עונה על דרישותיי מין הפרויקט ולכן בו כאלגוריתם הראשי של הפרויקט שלי.</a:t>
            </a:r>
          </a:p>
        </p:txBody>
      </p:sp>
    </p:spTree>
    <p:extLst>
      <p:ext uri="{BB962C8B-B14F-4D97-AF65-F5344CB8AC3E}">
        <p14:creationId xmlns:p14="http://schemas.microsoft.com/office/powerpoint/2010/main" val="164411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EB6E6-F96F-4F8A-A8F3-23F7B64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משתנים עיקריים של האלגוריתם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99800B-2964-4316-8100-574B19EF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Xijdet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- מייצג האם קיימת מצלמה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עם מיקום </a:t>
            </a:r>
            <a:r>
              <a:rPr lang="en-US" sz="4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,זווית אופקית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, זווית אנכית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גובה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וזווית ראיית המצלמה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1= אם קיים, 0=אם לא קיים.</a:t>
            </a:r>
          </a:p>
          <a:p>
            <a:pPr marL="0" indent="0">
              <a:buNone/>
            </a:pPr>
            <a:endParaRPr lang="he-IL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Yk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= האם הנקודה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שבמיקום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נצפית על ידי מצלמה כלשהי.</a:t>
            </a:r>
          </a:p>
          <a:p>
            <a:pPr marL="0" indent="0">
              <a:buNone/>
            </a:pP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1= אם נכון, 0= אם לא נכון.</a:t>
            </a:r>
          </a:p>
          <a:p>
            <a:pPr marL="0" indent="0">
              <a:buNone/>
            </a:pPr>
            <a:endParaRPr lang="he-IL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4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Vijdetk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- מייצג האם נקודה במיקום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נצפית על ידי מצלמה במיקום </a:t>
            </a:r>
            <a:r>
              <a:rPr lang="en-US" sz="4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,זווית אופקית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, זווית אנכית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גובה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וזווית ראיית המצלמה 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1= אם קיים, 0=אם לא קיים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59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EB6E6-F96F-4F8A-A8F3-23F7B64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חישוב שדה ראית המצלמה </a:t>
            </a:r>
            <a:r>
              <a:rPr lang="en-US" sz="6600" dirty="0">
                <a:solidFill>
                  <a:srgbClr val="C00000"/>
                </a:solidFill>
              </a:rPr>
              <a:t>FOV</a:t>
            </a:r>
            <a:endParaRPr lang="he-IL" sz="6600" dirty="0">
              <a:solidFill>
                <a:srgbClr val="C000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99800B-2964-4316-8100-574B19EF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שדה ראיה של מצלמת אבטחה הינה מיוצגת על ידי טרפז.</a:t>
            </a:r>
          </a:p>
          <a:p>
            <a:pPr marL="0" indent="0">
              <a:buNone/>
            </a:pPr>
            <a:r>
              <a:rPr lang="he-IL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המתייחס לגובה התקנת המצלמה, זוויות אופקיות ואנכיות של ראיית המצלמה וזוויות אופקיות ואנכיות של התקנת המצלמה.</a:t>
            </a:r>
          </a:p>
          <a:p>
            <a:pPr marL="0" indent="0">
              <a:buNone/>
            </a:pPr>
            <a:r>
              <a:rPr lang="he-IL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בחישוב זה נשתמש בכדי לדעת האם המצלמה עם המאפיינים הללו רואה נקודה ספציפית וכך נחשב את המשתנה 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lang="he-IL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A2DF9AE-1F8F-4758-A507-A270C338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4" y="4073877"/>
            <a:ext cx="5038741" cy="25248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941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EB6E6-F96F-4F8A-A8F3-23F7B64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אלגוריתם הפתרון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99800B-2964-4316-8100-574B19EF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הפתרון הנבחר: אלגוריתם 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Two-Phase</a:t>
            </a: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 .</a:t>
            </a:r>
          </a:p>
          <a:p>
            <a:pPr marL="0" indent="0">
              <a:buNone/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נקרא כך משום שהוא מורכב משני שלבים:</a:t>
            </a:r>
          </a:p>
          <a:p>
            <a:pPr marL="0" indent="0">
              <a:buNone/>
            </a:pPr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2</a:t>
            </a:r>
            <a:endParaRPr lang="he-IL" sz="40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Hill Climbing</a:t>
            </a:r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שואף למקסם את קצב הכיסוי עם המספר הקבוע של מצלמות שנקבע בשלב הראשון על ידי אופטימיזציה של התנאים לכל מצלמה.</a:t>
            </a:r>
          </a:p>
          <a:p>
            <a:pPr marL="0" indent="0">
              <a:buNone/>
            </a:pPr>
            <a:endParaRPr lang="he-IL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במידה ונרצה להמשיך בפיתוח הפרויקט ולשפר את התוצאות וליצור כיסוי מושלם יותר על ידי דיוק מיקום המצלמות נעזר ב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Phase 2 </a:t>
            </a:r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2B688F2-FD5B-4320-946B-4AD1CCEA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3" y="638601"/>
            <a:ext cx="4591533" cy="267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8EB6E6-F96F-4F8A-A8F3-23F7B64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6600" dirty="0">
                <a:solidFill>
                  <a:srgbClr val="C00000"/>
                </a:solidFill>
              </a:rPr>
              <a:t>הסיבות שבחרתי באלגוריתם זה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99800B-2964-4316-8100-574B19EFB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החישוב המדויק של שדה הראיה של המצלמה.</a:t>
            </a:r>
          </a:p>
          <a:p>
            <a:r>
              <a:rPr lang="he-IL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בניגוד לאלגוריתם החמדן לא מציבים את המצלמות דווקא בפינות.  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A2DF9AE-1F8F-4758-A507-A270C338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4" y="3578941"/>
            <a:ext cx="6026466" cy="30197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006927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1856</TotalTime>
  <Words>496</Words>
  <Application>Microsoft Office PowerPoint</Application>
  <PresentationFormat>מסך רחב</PresentationFormat>
  <Paragraphs>85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OS Luizi Round_FFC</vt:lpstr>
      <vt:lpstr>Times New Roman</vt:lpstr>
      <vt:lpstr>ערכת נושא Office</vt:lpstr>
      <vt:lpstr>פרישת מצלמות אבטחה במבנה</vt:lpstr>
      <vt:lpstr>תיאור הפרויקט</vt:lpstr>
      <vt:lpstr>הבעיה האלגוריתמית</vt:lpstr>
      <vt:lpstr>פתרונות ידועים לבעיה זו</vt:lpstr>
      <vt:lpstr>אלגוריתם הפתרון</vt:lpstr>
      <vt:lpstr>משתנים עיקריים של האלגוריתם</vt:lpstr>
      <vt:lpstr>חישוב שדה ראית המצלמה FOV</vt:lpstr>
      <vt:lpstr>אלגוריתם הפתרון</vt:lpstr>
      <vt:lpstr>הסיבות שבחרתי באלגוריתם זה</vt:lpstr>
      <vt:lpstr>שירטוט האלגוריתם הראשי</vt:lpstr>
      <vt:lpstr>פסאודו-קוד </vt:lpstr>
      <vt:lpstr>דוגמא לפרישת מצלמות שבוצעה על ידי האלגוריתם שלי</vt:lpstr>
      <vt:lpstr>טכנולוגיות הנבחרות</vt:lpstr>
      <vt:lpstr>בהצלחה!!!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פרישת מצלמות אבטחה במבנה</dc:title>
  <dc:creator>Yehudit</dc:creator>
  <cp:lastModifiedBy>Yehudit</cp:lastModifiedBy>
  <cp:revision>41</cp:revision>
  <dcterms:created xsi:type="dcterms:W3CDTF">2024-06-26T16:21:19Z</dcterms:created>
  <dcterms:modified xsi:type="dcterms:W3CDTF">2024-07-08T20:16:42Z</dcterms:modified>
</cp:coreProperties>
</file>