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543" autoAdjust="0"/>
  </p:normalViewPr>
  <p:slideViewPr>
    <p:cSldViewPr snapToGrid="0">
      <p:cViewPr varScale="1">
        <p:scale>
          <a:sx n="56" d="100"/>
          <a:sy n="56" d="100"/>
        </p:scale>
        <p:origin x="10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C3E30-B25B-4595-A8EA-C718A1B44F02}"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BE7D24-CFC9-4B09-BFA1-4EFF66F50C6E}" type="slidenum">
              <a:rPr lang="en-US" smtClean="0"/>
              <a:t>‹#›</a:t>
            </a:fld>
            <a:endParaRPr lang="en-US"/>
          </a:p>
        </p:txBody>
      </p:sp>
    </p:spTree>
    <p:extLst>
      <p:ext uri="{BB962C8B-B14F-4D97-AF65-F5344CB8AC3E}">
        <p14:creationId xmlns:p14="http://schemas.microsoft.com/office/powerpoint/2010/main" val="3431746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 of the Project: This project explores the Spotify dataset to understand the relationships between various audio features of songs and their popularity. </a:t>
            </a:r>
          </a:p>
        </p:txBody>
      </p:sp>
      <p:sp>
        <p:nvSpPr>
          <p:cNvPr id="4" name="Slide Number Placeholder 3"/>
          <p:cNvSpPr>
            <a:spLocks noGrp="1"/>
          </p:cNvSpPr>
          <p:nvPr>
            <p:ph type="sldNum" sz="quarter" idx="5"/>
          </p:nvPr>
        </p:nvSpPr>
        <p:spPr/>
        <p:txBody>
          <a:bodyPr/>
          <a:lstStyle/>
          <a:p>
            <a:fld id="{04BE7D24-CFC9-4B09-BFA1-4EFF66F50C6E}" type="slidenum">
              <a:rPr lang="en-US" smtClean="0"/>
              <a:t>1</a:t>
            </a:fld>
            <a:endParaRPr lang="en-US"/>
          </a:p>
        </p:txBody>
      </p:sp>
    </p:spTree>
    <p:extLst>
      <p:ext uri="{BB962C8B-B14F-4D97-AF65-F5344CB8AC3E}">
        <p14:creationId xmlns:p14="http://schemas.microsoft.com/office/powerpoint/2010/main" val="74946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highlight>
                  <a:srgbClr val="212121"/>
                </a:highlight>
                <a:latin typeface="Söhne"/>
              </a:rPr>
              <a:t>This slide presents the performance of a model predicting song popularity on a validation set. Key metrics include a Root Mean Square Error (RMSE) of 0.0951 and an </a:t>
            </a:r>
            <a:r>
              <a:rPr lang="en-US" b="0" i="0" dirty="0">
                <a:solidFill>
                  <a:srgbClr val="FFFFFF"/>
                </a:solidFill>
                <a:effectLst/>
                <a:highlight>
                  <a:srgbClr val="212121"/>
                </a:highlight>
                <a:latin typeface="KaTeX_Main"/>
              </a:rPr>
              <a:t>𝑅^2</a:t>
            </a:r>
            <a:r>
              <a:rPr lang="en-US" b="0" i="0" dirty="0">
                <a:solidFill>
                  <a:srgbClr val="FFFFFF"/>
                </a:solidFill>
                <a:effectLst/>
                <a:highlight>
                  <a:srgbClr val="212121"/>
                </a:highlight>
                <a:latin typeface="Söhne"/>
              </a:rPr>
              <a:t> score of 0.73, indicating decent model accuracy. The average popularity score in the training set is 0.3754 (37.5%), while the average predicted popularity in the validation set is slightly higher at 0.3782 (37.8%). The scatter plot compares predicted and actual popularity scores, showing some clustering around high actual popularity values. Additionally, the model correctly identifies 150 common songs (30%) between the top 500 predicted and actual popularity rankings. This highlights the model’s effectiveness in ranking.</a:t>
            </a:r>
          </a:p>
          <a:p>
            <a:br>
              <a:rPr lang="en-US" b="0" i="0" dirty="0">
                <a:solidFill>
                  <a:srgbClr val="FFFFFF"/>
                </a:solidFill>
                <a:effectLst/>
                <a:highlight>
                  <a:srgbClr val="212121"/>
                </a:highlight>
                <a:latin typeface="Inter"/>
              </a:rPr>
            </a:br>
            <a:endParaRPr lang="en-US" dirty="0"/>
          </a:p>
        </p:txBody>
      </p:sp>
      <p:sp>
        <p:nvSpPr>
          <p:cNvPr id="4" name="Slide Number Placeholder 3"/>
          <p:cNvSpPr>
            <a:spLocks noGrp="1"/>
          </p:cNvSpPr>
          <p:nvPr>
            <p:ph type="sldNum" sz="quarter" idx="5"/>
          </p:nvPr>
        </p:nvSpPr>
        <p:spPr/>
        <p:txBody>
          <a:bodyPr/>
          <a:lstStyle/>
          <a:p>
            <a:fld id="{04BE7D24-CFC9-4B09-BFA1-4EFF66F50C6E}" type="slidenum">
              <a:rPr lang="en-US" smtClean="0"/>
              <a:t>10</a:t>
            </a:fld>
            <a:endParaRPr lang="en-US"/>
          </a:p>
        </p:txBody>
      </p:sp>
    </p:spTree>
    <p:extLst>
      <p:ext uri="{BB962C8B-B14F-4D97-AF65-F5344CB8AC3E}">
        <p14:creationId xmlns:p14="http://schemas.microsoft.com/office/powerpoint/2010/main" val="54621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Key metrics show a higher RMSE of 0.1115 compared to the validation set, indicating slightly less accurate predictions. </a:t>
            </a:r>
          </a:p>
          <a:p>
            <a:pPr algn="l"/>
            <a:r>
              <a:rPr lang="en-US" b="0" i="0" dirty="0">
                <a:solidFill>
                  <a:srgbClr val="ECECEC"/>
                </a:solidFill>
                <a:effectLst/>
                <a:highlight>
                  <a:srgbClr val="212121"/>
                </a:highlight>
                <a:latin typeface="Söhne"/>
              </a:rPr>
              <a:t>The average predicted popularity on the test set is significantly lower (0.1054 or 10.5%) than the average actual popularity (0.147 or 14.7%), suggesting the model underestimates popularity on this dataset.</a:t>
            </a:r>
          </a:p>
          <a:p>
            <a:pPr algn="l">
              <a:buFont typeface="Arial" panose="020B0604020202020204" pitchFamily="34" charset="0"/>
              <a:buNone/>
            </a:pPr>
            <a:br>
              <a:rPr lang="en-US" dirty="0"/>
            </a:br>
            <a:r>
              <a:rPr lang="en-US" dirty="0"/>
              <a:t>- </a:t>
            </a:r>
            <a:r>
              <a:rPr lang="en-US" b="0" i="0" dirty="0">
                <a:solidFill>
                  <a:srgbClr val="ECECEC"/>
                </a:solidFill>
                <a:effectLst/>
                <a:highlight>
                  <a:srgbClr val="212121"/>
                </a:highlight>
                <a:latin typeface="Söhne"/>
              </a:rPr>
              <a:t>The test set was retrieved differently, which might have introduced a distribution shift not seen in the training/validation sets.</a:t>
            </a:r>
          </a:p>
          <a:p>
            <a:pPr algn="l">
              <a:buFont typeface="Arial" panose="020B0604020202020204" pitchFamily="34" charset="0"/>
              <a:buNone/>
            </a:pPr>
            <a:br>
              <a:rPr lang="en-US" dirty="0"/>
            </a:br>
            <a:r>
              <a:rPr lang="en-US" dirty="0"/>
              <a:t>- </a:t>
            </a:r>
            <a:r>
              <a:rPr lang="en-US" b="0" i="0" dirty="0">
                <a:solidFill>
                  <a:srgbClr val="ECECEC"/>
                </a:solidFill>
                <a:effectLst/>
                <a:highlight>
                  <a:srgbClr val="212121"/>
                </a:highlight>
                <a:latin typeface="Söhne"/>
              </a:rPr>
              <a:t>This discrepancy may indicate that the audio features the model was trained on are not strongly indicative of a song's popularity.</a:t>
            </a:r>
          </a:p>
          <a:p>
            <a:br>
              <a:rPr lang="en-US" dirty="0"/>
            </a:br>
            <a:r>
              <a:rPr lang="en-US" dirty="0">
                <a:effectLst/>
              </a:rPr>
              <a:t>Overall, the results suggest that while audio features contribute to understanding song popularity, they are not solely sufficient, pointing to the need for incorporating a broader range of features and potentially more sophisticated modeling techniques.</a:t>
            </a:r>
          </a:p>
          <a:p>
            <a:pPr algn="l">
              <a:buFont typeface="Arial" panose="020B0604020202020204" pitchFamily="34" charset="0"/>
              <a:buNone/>
            </a:pPr>
            <a:br>
              <a:rPr lang="en-US" dirty="0">
                <a:effectLst/>
              </a:rPr>
            </a:br>
            <a:r>
              <a:rPr lang="en-US" b="0" i="0" dirty="0">
                <a:solidFill>
                  <a:srgbClr val="ECECEC"/>
                </a:solidFill>
                <a:effectLst/>
                <a:highlight>
                  <a:srgbClr val="212121"/>
                </a:highlight>
                <a:latin typeface="Söhne"/>
              </a:rPr>
              <a:t>If audio features alone were strong predictors of popularity, then all successful songs could theoretically follow the same trend, which is not observed in practice. This suggests that other factors, such as marketing, artist popularity, social media influence, and cultural trends, play significant roles in a song's popularity.</a:t>
            </a:r>
          </a:p>
          <a:p>
            <a:br>
              <a:rPr lang="en-US" dirty="0"/>
            </a:br>
            <a:endParaRPr lang="en-US" dirty="0"/>
          </a:p>
        </p:txBody>
      </p:sp>
      <p:sp>
        <p:nvSpPr>
          <p:cNvPr id="4" name="Slide Number Placeholder 3"/>
          <p:cNvSpPr>
            <a:spLocks noGrp="1"/>
          </p:cNvSpPr>
          <p:nvPr>
            <p:ph type="sldNum" sz="quarter" idx="5"/>
          </p:nvPr>
        </p:nvSpPr>
        <p:spPr/>
        <p:txBody>
          <a:bodyPr/>
          <a:lstStyle/>
          <a:p>
            <a:fld id="{04BE7D24-CFC9-4B09-BFA1-4EFF66F50C6E}" type="slidenum">
              <a:rPr lang="en-US" smtClean="0"/>
              <a:t>11</a:t>
            </a:fld>
            <a:endParaRPr lang="en-US"/>
          </a:p>
        </p:txBody>
      </p:sp>
    </p:spTree>
    <p:extLst>
      <p:ext uri="{BB962C8B-B14F-4D97-AF65-F5344CB8AC3E}">
        <p14:creationId xmlns:p14="http://schemas.microsoft.com/office/powerpoint/2010/main" val="1733464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consists of approximately 130 000 songs with distinct audio features such as </a:t>
            </a:r>
            <a:r>
              <a:rPr lang="en-US" dirty="0" err="1"/>
              <a:t>acousticness</a:t>
            </a:r>
            <a:r>
              <a:rPr lang="en-US" dirty="0"/>
              <a:t>, danceability, energy, </a:t>
            </a:r>
            <a:r>
              <a:rPr lang="en-US" dirty="0" err="1"/>
              <a:t>instrumentalness</a:t>
            </a:r>
            <a:r>
              <a:rPr lang="en-US" dirty="0"/>
              <a:t>, and liveness. It also includes metadata like artist names, song duration, and release year. </a:t>
            </a:r>
          </a:p>
          <a:p>
            <a:r>
              <a:rPr lang="en-US" dirty="0"/>
              <a:t>Numerical Features: Danceability, Energy, Loudness, </a:t>
            </a:r>
            <a:r>
              <a:rPr lang="en-US" dirty="0" err="1"/>
              <a:t>Speechiness</a:t>
            </a:r>
            <a:r>
              <a:rPr lang="en-US" dirty="0"/>
              <a:t>, Tempo Categorical Features: Key, Mode Descriptive Features: Artist names, Song ID Time Frame: The data spans various decades, capturing a wide range of music eras and genres, providing a comprehensive foundation for analysis. Preprocessing Steps: Initial data preparation included removing duplicates and handling missing data, ensuring the analysis is based on accurate and complete information. </a:t>
            </a:r>
          </a:p>
        </p:txBody>
      </p:sp>
      <p:sp>
        <p:nvSpPr>
          <p:cNvPr id="4" name="Slide Number Placeholder 3"/>
          <p:cNvSpPr>
            <a:spLocks noGrp="1"/>
          </p:cNvSpPr>
          <p:nvPr>
            <p:ph type="sldNum" sz="quarter" idx="5"/>
          </p:nvPr>
        </p:nvSpPr>
        <p:spPr/>
        <p:txBody>
          <a:bodyPr/>
          <a:lstStyle/>
          <a:p>
            <a:fld id="{04BE7D24-CFC9-4B09-BFA1-4EFF66F50C6E}" type="slidenum">
              <a:rPr lang="en-US" smtClean="0"/>
              <a:t>2</a:t>
            </a:fld>
            <a:endParaRPr lang="en-US"/>
          </a:p>
        </p:txBody>
      </p:sp>
    </p:spTree>
    <p:extLst>
      <p:ext uri="{BB962C8B-B14F-4D97-AF65-F5344CB8AC3E}">
        <p14:creationId xmlns:p14="http://schemas.microsoft.com/office/powerpoint/2010/main" val="356410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first plot illustrates the top 20 artists by average popularity. This metric reflects contemporary listener preferences and trends on Spotify. Artists like The Scotts and Emilee are notable for their high popularity scores, indicating current relevance and frequent streaming. </a:t>
            </a:r>
          </a:p>
          <a:p>
            <a:r>
              <a:rPr lang="en-US" dirty="0"/>
              <a:t>- The second plot showcases the top 20 artists by the number of appearances in the dataset. This includes a surprising number of classical and legacy artists such as Johann Sebastian Bach, Frank Sinatra, and Bob Dylan. </a:t>
            </a:r>
          </a:p>
          <a:p>
            <a:r>
              <a:rPr lang="en-US" dirty="0"/>
              <a:t>- While the first plot represents current popular tastes, the second plot's inclusion of historical and classical artists highlights the comprehensive nature of Spotify's catalog. It reflects the dataset's vast archival content, which is not only about current hits but also about providing access to a rich repository of influential musical history. </a:t>
            </a:r>
          </a:p>
        </p:txBody>
      </p:sp>
      <p:sp>
        <p:nvSpPr>
          <p:cNvPr id="4" name="Slide Number Placeholder 3"/>
          <p:cNvSpPr>
            <a:spLocks noGrp="1"/>
          </p:cNvSpPr>
          <p:nvPr>
            <p:ph type="sldNum" sz="quarter" idx="5"/>
          </p:nvPr>
        </p:nvSpPr>
        <p:spPr/>
        <p:txBody>
          <a:bodyPr/>
          <a:lstStyle/>
          <a:p>
            <a:fld id="{04BE7D24-CFC9-4B09-BFA1-4EFF66F50C6E}" type="slidenum">
              <a:rPr lang="en-US" smtClean="0"/>
              <a:t>3</a:t>
            </a:fld>
            <a:endParaRPr lang="en-US"/>
          </a:p>
        </p:txBody>
      </p:sp>
    </p:spTree>
    <p:extLst>
      <p:ext uri="{BB962C8B-B14F-4D97-AF65-F5344CB8AC3E}">
        <p14:creationId xmlns:p14="http://schemas.microsoft.com/office/powerpoint/2010/main" val="2318476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First pie chart shows the overall distribution of song modes in the dataset. It reveals a predominant preference for songs in a Major key (70.9%) over Minor (29.1%). This suggests that songs in a Major key are more popular in the dataset, potentially indicating a general listener preference for the typically brighter, happier tonality of Major keys. </a:t>
            </a:r>
          </a:p>
          <a:p>
            <a:r>
              <a:rPr lang="en-US" dirty="0"/>
              <a:t>- The second plot provides a time-series analysis of the distribution of modes over several decades. It shows a consistent dominance of Major mode songs throughout the periods analyzed. Minor mode songs remain less frequent but show a slight increase in later decades. </a:t>
            </a:r>
          </a:p>
          <a:p>
            <a:r>
              <a:rPr lang="en-US" dirty="0"/>
              <a:t>- The preference for Major mode might reflect cultural tendencies towards music that conveys positivity, which is often associated with Major key songs. Evolution Over Time: The slight increase in the proportion of Minor mode songs in recent decades could suggest a diversification in musical tastes, possibly influenced by changes in societal moods, music production techniques, or the influence of different music genres that favor Minor keys. </a:t>
            </a:r>
          </a:p>
        </p:txBody>
      </p:sp>
      <p:sp>
        <p:nvSpPr>
          <p:cNvPr id="4" name="Slide Number Placeholder 3"/>
          <p:cNvSpPr>
            <a:spLocks noGrp="1"/>
          </p:cNvSpPr>
          <p:nvPr>
            <p:ph type="sldNum" sz="quarter" idx="5"/>
          </p:nvPr>
        </p:nvSpPr>
        <p:spPr/>
        <p:txBody>
          <a:bodyPr/>
          <a:lstStyle/>
          <a:p>
            <a:fld id="{04BE7D24-CFC9-4B09-BFA1-4EFF66F50C6E}" type="slidenum">
              <a:rPr lang="en-US" smtClean="0"/>
              <a:t>4</a:t>
            </a:fld>
            <a:endParaRPr lang="en-US"/>
          </a:p>
        </p:txBody>
      </p:sp>
    </p:spTree>
    <p:extLst>
      <p:ext uri="{BB962C8B-B14F-4D97-AF65-F5344CB8AC3E}">
        <p14:creationId xmlns:p14="http://schemas.microsoft.com/office/powerpoint/2010/main" val="1856195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first pie chart illustrates the overall distribution of explicit content within the dataset, where 9.0% of the songs are labeled as explicit. This shows a minority but significant portion of the catalog that includes explicit lyrics. </a:t>
            </a:r>
          </a:p>
          <a:p>
            <a:r>
              <a:rPr lang="en-US" dirty="0"/>
              <a:t>- The second line graph displays the trend in the percentage of songs with explicit content from the 1950s to the 2020s. It reveals a dramatic increase in the proportion of explicit songs over the last few decades. </a:t>
            </a:r>
          </a:p>
          <a:p>
            <a:r>
              <a:rPr lang="en-US" dirty="0"/>
              <a:t>- The rise in explicit content reflects broader cultural shifts towards more openness in expressing themes of adult nature in music. This could be associated with societal changes, where topics that were once considered taboo are now more openly discussed and portrayed in media. </a:t>
            </a:r>
          </a:p>
          <a:p>
            <a:r>
              <a:rPr lang="en-US" dirty="0"/>
              <a:t>- Regulatory and Industry Changes; Artistic Freedom</a:t>
            </a:r>
          </a:p>
        </p:txBody>
      </p:sp>
      <p:sp>
        <p:nvSpPr>
          <p:cNvPr id="4" name="Slide Number Placeholder 3"/>
          <p:cNvSpPr>
            <a:spLocks noGrp="1"/>
          </p:cNvSpPr>
          <p:nvPr>
            <p:ph type="sldNum" sz="quarter" idx="5"/>
          </p:nvPr>
        </p:nvSpPr>
        <p:spPr/>
        <p:txBody>
          <a:bodyPr/>
          <a:lstStyle/>
          <a:p>
            <a:fld id="{04BE7D24-CFC9-4B09-BFA1-4EFF66F50C6E}" type="slidenum">
              <a:rPr lang="en-US" smtClean="0"/>
              <a:t>5</a:t>
            </a:fld>
            <a:endParaRPr lang="en-US"/>
          </a:p>
        </p:txBody>
      </p:sp>
    </p:spTree>
    <p:extLst>
      <p:ext uri="{BB962C8B-B14F-4D97-AF65-F5344CB8AC3E}">
        <p14:creationId xmlns:p14="http://schemas.microsoft.com/office/powerpoint/2010/main" val="360205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first plot shows a clear decline in </a:t>
            </a:r>
            <a:r>
              <a:rPr lang="en-US" dirty="0" err="1"/>
              <a:t>instrumentalness</a:t>
            </a:r>
            <a:r>
              <a:rPr lang="en-US" dirty="0"/>
              <a:t>, suggesting a shift towards more vocal-centric music over time. </a:t>
            </a:r>
          </a:p>
          <a:p>
            <a:pPr marL="0" indent="0">
              <a:buFontTx/>
              <a:buNone/>
            </a:pPr>
            <a:r>
              <a:rPr lang="en-US" dirty="0"/>
              <a:t>    </a:t>
            </a:r>
            <a:r>
              <a:rPr lang="en-US" dirty="0" err="1"/>
              <a:t>Speechiness</a:t>
            </a:r>
            <a:r>
              <a:rPr lang="en-US" dirty="0"/>
              <a:t> remains relatively stable but low, indicating that spoken word is not a predominant element in the majority of popular music. </a:t>
            </a:r>
          </a:p>
          <a:p>
            <a:pPr marL="0" indent="0">
              <a:buFontTx/>
              <a:buNone/>
            </a:pPr>
            <a:r>
              <a:rPr lang="en-US" dirty="0"/>
              <a:t>-  The second plot indicates a rise in all three attributes, particularly in the recent decades. This suggests a trend towards more vibrant, energetic, and danceable music, which aligns with global shifts towards more engaging and rhythmic music forms in mainstream music. </a:t>
            </a:r>
            <a:endParaRPr lang="en-US" b="1" dirty="0"/>
          </a:p>
        </p:txBody>
      </p:sp>
      <p:sp>
        <p:nvSpPr>
          <p:cNvPr id="4" name="Slide Number Placeholder 3"/>
          <p:cNvSpPr>
            <a:spLocks noGrp="1"/>
          </p:cNvSpPr>
          <p:nvPr>
            <p:ph type="sldNum" sz="quarter" idx="5"/>
          </p:nvPr>
        </p:nvSpPr>
        <p:spPr/>
        <p:txBody>
          <a:bodyPr/>
          <a:lstStyle/>
          <a:p>
            <a:fld id="{04BE7D24-CFC9-4B09-BFA1-4EFF66F50C6E}" type="slidenum">
              <a:rPr lang="en-US" smtClean="0"/>
              <a:t>6</a:t>
            </a:fld>
            <a:endParaRPr lang="en-US"/>
          </a:p>
        </p:txBody>
      </p:sp>
    </p:spTree>
    <p:extLst>
      <p:ext uri="{BB962C8B-B14F-4D97-AF65-F5344CB8AC3E}">
        <p14:creationId xmlns:p14="http://schemas.microsoft.com/office/powerpoint/2010/main" val="3435460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correlation matrix provides a detailed view of how different musical features from the Spotify dataset are interrelated. Each cell in the matrix shows the correlation coefficient between two features, ranging from -1 (perfect negative correlation) to +1 (perfect positive correlation), with 0 indicating no correlation. </a:t>
            </a:r>
          </a:p>
        </p:txBody>
      </p:sp>
      <p:sp>
        <p:nvSpPr>
          <p:cNvPr id="4" name="Slide Number Placeholder 3"/>
          <p:cNvSpPr>
            <a:spLocks noGrp="1"/>
          </p:cNvSpPr>
          <p:nvPr>
            <p:ph type="sldNum" sz="quarter" idx="5"/>
          </p:nvPr>
        </p:nvSpPr>
        <p:spPr/>
        <p:txBody>
          <a:bodyPr/>
          <a:lstStyle/>
          <a:p>
            <a:fld id="{04BE7D24-CFC9-4B09-BFA1-4EFF66F50C6E}" type="slidenum">
              <a:rPr lang="en-US" smtClean="0"/>
              <a:t>7</a:t>
            </a:fld>
            <a:endParaRPr lang="en-US"/>
          </a:p>
        </p:txBody>
      </p:sp>
    </p:spTree>
    <p:extLst>
      <p:ext uri="{BB962C8B-B14F-4D97-AF65-F5344CB8AC3E}">
        <p14:creationId xmlns:p14="http://schemas.microsoft.com/office/powerpoint/2010/main" val="2467408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effectLst/>
                <a:highlight>
                  <a:srgbClr val="FFFFFF"/>
                </a:highlight>
                <a:latin typeface="system-ui"/>
              </a:rPr>
              <a:t>The first plot shows a </a:t>
            </a:r>
            <a:r>
              <a:rPr lang="en-US" b="0" i="0" dirty="0" err="1">
                <a:effectLst/>
                <a:highlight>
                  <a:srgbClr val="FFFFFF"/>
                </a:highlight>
                <a:latin typeface="system-ui"/>
              </a:rPr>
              <a:t>hexbin</a:t>
            </a:r>
            <a:r>
              <a:rPr lang="en-US" b="0" i="0" dirty="0">
                <a:effectLst/>
                <a:highlight>
                  <a:srgbClr val="FFFFFF"/>
                </a:highlight>
                <a:latin typeface="system-ui"/>
              </a:rPr>
              <a:t> visualization between valence (the musical positivity) and danceability of songs. The densest area, shown in dark purple, suggests a strong concentration of songs with high danceability and moderate to high valence. This indicates that songs which are more danceable tend to also be more positive, aligning with the idea that upbeat, happy songs are more engaging for dancing.</a:t>
            </a:r>
          </a:p>
          <a:p>
            <a:pPr algn="l">
              <a:buFont typeface="Arial" panose="020B0604020202020204" pitchFamily="34" charset="0"/>
              <a:buChar char="•"/>
            </a:pPr>
            <a:endParaRPr lang="en-US" dirty="0">
              <a:effectLst/>
              <a:latin typeface="var(--jp-content-font-family)"/>
            </a:endParaRPr>
          </a:p>
          <a:p>
            <a:pPr algn="l">
              <a:buFont typeface="Arial" panose="020B0604020202020204" pitchFamily="34" charset="0"/>
              <a:buChar char="•"/>
            </a:pPr>
            <a:r>
              <a:rPr lang="en-US" dirty="0">
                <a:effectLst/>
                <a:latin typeface="var(--jp-content-font-family)"/>
              </a:rPr>
              <a:t>The second plot explores the relationship between </a:t>
            </a:r>
            <a:r>
              <a:rPr lang="en-US" dirty="0" err="1">
                <a:effectLst/>
                <a:latin typeface="var(--jp-content-font-family)"/>
              </a:rPr>
              <a:t>acousticness</a:t>
            </a:r>
            <a:r>
              <a:rPr lang="en-US" dirty="0">
                <a:effectLst/>
                <a:latin typeface="var(--jp-content-font-family)"/>
              </a:rPr>
              <a:t> and song popularity. The concentration of songs is higher at lower levels of </a:t>
            </a:r>
            <a:r>
              <a:rPr lang="en-US" dirty="0" err="1">
                <a:effectLst/>
                <a:latin typeface="var(--jp-content-font-family)"/>
              </a:rPr>
              <a:t>acousticness</a:t>
            </a:r>
            <a:r>
              <a:rPr lang="en-US" dirty="0">
                <a:effectLst/>
                <a:latin typeface="var(--jp-content-font-family)"/>
              </a:rPr>
              <a:t> and moderate popularity levels. This suggests that less acoustic (more electronic or produced) songs tend to be more popular, reflecting a trend towards more produced music in popular genres.</a:t>
            </a:r>
          </a:p>
          <a:p>
            <a:br>
              <a:rPr lang="en-US" b="0" i="0" dirty="0">
                <a:effectLst/>
                <a:highlight>
                  <a:srgbClr val="FFFFFF"/>
                </a:highlight>
                <a:latin typeface="var(--jp-content-font-family)"/>
              </a:rPr>
            </a:br>
            <a:endParaRPr lang="en-US" dirty="0"/>
          </a:p>
        </p:txBody>
      </p:sp>
      <p:sp>
        <p:nvSpPr>
          <p:cNvPr id="4" name="Slide Number Placeholder 3"/>
          <p:cNvSpPr>
            <a:spLocks noGrp="1"/>
          </p:cNvSpPr>
          <p:nvPr>
            <p:ph type="sldNum" sz="quarter" idx="5"/>
          </p:nvPr>
        </p:nvSpPr>
        <p:spPr/>
        <p:txBody>
          <a:bodyPr/>
          <a:lstStyle/>
          <a:p>
            <a:fld id="{04BE7D24-CFC9-4B09-BFA1-4EFF66F50C6E}" type="slidenum">
              <a:rPr lang="en-US" smtClean="0"/>
              <a:t>8</a:t>
            </a:fld>
            <a:endParaRPr lang="en-US"/>
          </a:p>
        </p:txBody>
      </p:sp>
    </p:spTree>
    <p:extLst>
      <p:ext uri="{BB962C8B-B14F-4D97-AF65-F5344CB8AC3E}">
        <p14:creationId xmlns:p14="http://schemas.microsoft.com/office/powerpoint/2010/main" val="4109719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correlation analysis was performed to identify features strongly associated with 'popularity'. Features like '</a:t>
            </a:r>
            <a:r>
              <a:rPr lang="en-US" dirty="0" err="1"/>
              <a:t>acousticness</a:t>
            </a:r>
            <a:r>
              <a:rPr lang="en-US" dirty="0"/>
              <a:t>', 'danceability', 'energy', 'loudness', and 'year' were selected based on their correlation coefficients. </a:t>
            </a:r>
          </a:p>
          <a:p>
            <a:r>
              <a:rPr lang="en-US" dirty="0"/>
              <a:t>This step is critical to ensure that the model uses the most relevant data to predict popularity, enhancing the accuracy and efficiency of the model. </a:t>
            </a:r>
          </a:p>
          <a:p>
            <a:pPr marL="171450" indent="-171450">
              <a:buFontTx/>
              <a:buChar char="-"/>
            </a:pPr>
            <a:r>
              <a:rPr lang="en-US" dirty="0"/>
              <a:t>The dataset was split into training (80%) and validation (20%) sets to evaluate the model’s performance on unseen data. </a:t>
            </a:r>
          </a:p>
          <a:p>
            <a:pPr marL="171450" indent="-171450">
              <a:buFontTx/>
              <a:buChar char="-"/>
            </a:pPr>
            <a:r>
              <a:rPr lang="en-US" dirty="0"/>
              <a:t>Features like 'loudness' and 'year' were scaled using </a:t>
            </a:r>
            <a:r>
              <a:rPr lang="en-US" dirty="0" err="1"/>
              <a:t>MinMaxScaler</a:t>
            </a:r>
            <a:r>
              <a:rPr lang="en-US" dirty="0"/>
              <a:t> to normalize their values, ensuring that no single feature disproportionately influences the model's predictions. </a:t>
            </a:r>
          </a:p>
          <a:p>
            <a:pPr marL="171450" indent="-171450">
              <a:buFontTx/>
              <a:buChar char="-"/>
            </a:pPr>
            <a:r>
              <a:rPr lang="en-US" dirty="0"/>
              <a:t>A </a:t>
            </a:r>
            <a:r>
              <a:rPr lang="en-US" dirty="0" err="1"/>
              <a:t>RandomForestRegressor</a:t>
            </a:r>
            <a:r>
              <a:rPr lang="en-US" dirty="0"/>
              <a:t> was chosen for its ability to handle non-linear relationships and its robustness against overfitting. </a:t>
            </a:r>
          </a:p>
          <a:p>
            <a:pPr marL="171450" indent="-171450">
              <a:buFontTx/>
              <a:buChar char="-"/>
            </a:pPr>
            <a:r>
              <a:rPr lang="en-US" dirty="0"/>
              <a:t>The model was evaluated using cross-validation with negative mean squared error as the scoring method. The RMSE (Root Mean Square Error) was calculated to measure the average error in popularity prediction. </a:t>
            </a:r>
          </a:p>
        </p:txBody>
      </p:sp>
      <p:sp>
        <p:nvSpPr>
          <p:cNvPr id="4" name="Slide Number Placeholder 3"/>
          <p:cNvSpPr>
            <a:spLocks noGrp="1"/>
          </p:cNvSpPr>
          <p:nvPr>
            <p:ph type="sldNum" sz="quarter" idx="5"/>
          </p:nvPr>
        </p:nvSpPr>
        <p:spPr/>
        <p:txBody>
          <a:bodyPr/>
          <a:lstStyle/>
          <a:p>
            <a:fld id="{04BE7D24-CFC9-4B09-BFA1-4EFF66F50C6E}" type="slidenum">
              <a:rPr lang="en-US" smtClean="0"/>
              <a:t>9</a:t>
            </a:fld>
            <a:endParaRPr lang="en-US"/>
          </a:p>
        </p:txBody>
      </p:sp>
    </p:spTree>
    <p:extLst>
      <p:ext uri="{BB962C8B-B14F-4D97-AF65-F5344CB8AC3E}">
        <p14:creationId xmlns:p14="http://schemas.microsoft.com/office/powerpoint/2010/main" val="350282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C484-A410-8F99-FE3D-E1598FDFBC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E7898B-6F1F-C747-D11D-CA17BFDB09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113641-C7CA-3196-FB56-B795B7FFC847}"/>
              </a:ext>
            </a:extLst>
          </p:cNvPr>
          <p:cNvSpPr>
            <a:spLocks noGrp="1"/>
          </p:cNvSpPr>
          <p:nvPr>
            <p:ph type="dt" sz="half" idx="10"/>
          </p:nvPr>
        </p:nvSpPr>
        <p:spPr/>
        <p:txBody>
          <a:bodyPr/>
          <a:lstStyle/>
          <a:p>
            <a:fld id="{8904578E-00F3-4F14-8EFD-011B2EA7B9F2}" type="datetimeFigureOut">
              <a:rPr lang="en-US" smtClean="0"/>
              <a:t>5/21/2024</a:t>
            </a:fld>
            <a:endParaRPr lang="en-US"/>
          </a:p>
        </p:txBody>
      </p:sp>
      <p:sp>
        <p:nvSpPr>
          <p:cNvPr id="5" name="Footer Placeholder 4">
            <a:extLst>
              <a:ext uri="{FF2B5EF4-FFF2-40B4-BE49-F238E27FC236}">
                <a16:creationId xmlns:a16="http://schemas.microsoft.com/office/drawing/2014/main" id="{4C3EB736-1B9C-0BE1-BA6C-B9C984728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E9B30-43BC-90F6-9A31-DE8F02CD999C}"/>
              </a:ext>
            </a:extLst>
          </p:cNvPr>
          <p:cNvSpPr>
            <a:spLocks noGrp="1"/>
          </p:cNvSpPr>
          <p:nvPr>
            <p:ph type="sldNum" sz="quarter" idx="12"/>
          </p:nvPr>
        </p:nvSpPr>
        <p:spPr/>
        <p:txBody>
          <a:bodyPr/>
          <a:lstStyle/>
          <a:p>
            <a:fld id="{BFA1D29D-EF09-4A60-9CCD-A89A539DF29E}" type="slidenum">
              <a:rPr lang="en-US" smtClean="0"/>
              <a:t>‹#›</a:t>
            </a:fld>
            <a:endParaRPr lang="en-US"/>
          </a:p>
        </p:txBody>
      </p:sp>
    </p:spTree>
    <p:extLst>
      <p:ext uri="{BB962C8B-B14F-4D97-AF65-F5344CB8AC3E}">
        <p14:creationId xmlns:p14="http://schemas.microsoft.com/office/powerpoint/2010/main" val="208351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7F33-93BE-21DD-FEEF-FD97B2E906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805DC2-A0FC-7E06-65AA-88284FA25F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0A80CD-89EB-6CB6-B147-B5C6EA3D3197}"/>
              </a:ext>
            </a:extLst>
          </p:cNvPr>
          <p:cNvSpPr>
            <a:spLocks noGrp="1"/>
          </p:cNvSpPr>
          <p:nvPr>
            <p:ph type="dt" sz="half" idx="10"/>
          </p:nvPr>
        </p:nvSpPr>
        <p:spPr/>
        <p:txBody>
          <a:bodyPr/>
          <a:lstStyle/>
          <a:p>
            <a:fld id="{8904578E-00F3-4F14-8EFD-011B2EA7B9F2}" type="datetimeFigureOut">
              <a:rPr lang="en-US" smtClean="0"/>
              <a:t>5/21/2024</a:t>
            </a:fld>
            <a:endParaRPr lang="en-US"/>
          </a:p>
        </p:txBody>
      </p:sp>
      <p:sp>
        <p:nvSpPr>
          <p:cNvPr id="5" name="Footer Placeholder 4">
            <a:extLst>
              <a:ext uri="{FF2B5EF4-FFF2-40B4-BE49-F238E27FC236}">
                <a16:creationId xmlns:a16="http://schemas.microsoft.com/office/drawing/2014/main" id="{285D7CF3-2AF0-8D7A-7B87-0373B24FE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CF40C-A90D-AFC5-5101-48AD45917C02}"/>
              </a:ext>
            </a:extLst>
          </p:cNvPr>
          <p:cNvSpPr>
            <a:spLocks noGrp="1"/>
          </p:cNvSpPr>
          <p:nvPr>
            <p:ph type="sldNum" sz="quarter" idx="12"/>
          </p:nvPr>
        </p:nvSpPr>
        <p:spPr/>
        <p:txBody>
          <a:bodyPr/>
          <a:lstStyle/>
          <a:p>
            <a:fld id="{BFA1D29D-EF09-4A60-9CCD-A89A539DF29E}" type="slidenum">
              <a:rPr lang="en-US" smtClean="0"/>
              <a:t>‹#›</a:t>
            </a:fld>
            <a:endParaRPr lang="en-US"/>
          </a:p>
        </p:txBody>
      </p:sp>
    </p:spTree>
    <p:extLst>
      <p:ext uri="{BB962C8B-B14F-4D97-AF65-F5344CB8AC3E}">
        <p14:creationId xmlns:p14="http://schemas.microsoft.com/office/powerpoint/2010/main" val="4262525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7602F7-68D9-E163-A1AE-772991C67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C2327B-C726-8AC0-5349-E835802BD3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D5114-B66D-EBF2-94EA-A91F090AC0B1}"/>
              </a:ext>
            </a:extLst>
          </p:cNvPr>
          <p:cNvSpPr>
            <a:spLocks noGrp="1"/>
          </p:cNvSpPr>
          <p:nvPr>
            <p:ph type="dt" sz="half" idx="10"/>
          </p:nvPr>
        </p:nvSpPr>
        <p:spPr/>
        <p:txBody>
          <a:bodyPr/>
          <a:lstStyle/>
          <a:p>
            <a:fld id="{8904578E-00F3-4F14-8EFD-011B2EA7B9F2}" type="datetimeFigureOut">
              <a:rPr lang="en-US" smtClean="0"/>
              <a:t>5/21/2024</a:t>
            </a:fld>
            <a:endParaRPr lang="en-US"/>
          </a:p>
        </p:txBody>
      </p:sp>
      <p:sp>
        <p:nvSpPr>
          <p:cNvPr id="5" name="Footer Placeholder 4">
            <a:extLst>
              <a:ext uri="{FF2B5EF4-FFF2-40B4-BE49-F238E27FC236}">
                <a16:creationId xmlns:a16="http://schemas.microsoft.com/office/drawing/2014/main" id="{F673A493-6A0C-5C91-A562-D8674670C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9F405-F787-1AF7-3AE0-2D6C4DCDC183}"/>
              </a:ext>
            </a:extLst>
          </p:cNvPr>
          <p:cNvSpPr>
            <a:spLocks noGrp="1"/>
          </p:cNvSpPr>
          <p:nvPr>
            <p:ph type="sldNum" sz="quarter" idx="12"/>
          </p:nvPr>
        </p:nvSpPr>
        <p:spPr/>
        <p:txBody>
          <a:bodyPr/>
          <a:lstStyle/>
          <a:p>
            <a:fld id="{BFA1D29D-EF09-4A60-9CCD-A89A539DF29E}" type="slidenum">
              <a:rPr lang="en-US" smtClean="0"/>
              <a:t>‹#›</a:t>
            </a:fld>
            <a:endParaRPr lang="en-US"/>
          </a:p>
        </p:txBody>
      </p:sp>
    </p:spTree>
    <p:extLst>
      <p:ext uri="{BB962C8B-B14F-4D97-AF65-F5344CB8AC3E}">
        <p14:creationId xmlns:p14="http://schemas.microsoft.com/office/powerpoint/2010/main" val="4017093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353C-B63E-507B-C66D-0D2CDCC58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AFBD5-1F15-3B8A-5C80-EB131FFCFC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06A75-49D3-374A-EDDF-96189BF87F1F}"/>
              </a:ext>
            </a:extLst>
          </p:cNvPr>
          <p:cNvSpPr>
            <a:spLocks noGrp="1"/>
          </p:cNvSpPr>
          <p:nvPr>
            <p:ph type="dt" sz="half" idx="10"/>
          </p:nvPr>
        </p:nvSpPr>
        <p:spPr/>
        <p:txBody>
          <a:bodyPr/>
          <a:lstStyle/>
          <a:p>
            <a:fld id="{8904578E-00F3-4F14-8EFD-011B2EA7B9F2}" type="datetimeFigureOut">
              <a:rPr lang="en-US" smtClean="0"/>
              <a:t>5/21/2024</a:t>
            </a:fld>
            <a:endParaRPr lang="en-US"/>
          </a:p>
        </p:txBody>
      </p:sp>
      <p:sp>
        <p:nvSpPr>
          <p:cNvPr id="5" name="Footer Placeholder 4">
            <a:extLst>
              <a:ext uri="{FF2B5EF4-FFF2-40B4-BE49-F238E27FC236}">
                <a16:creationId xmlns:a16="http://schemas.microsoft.com/office/drawing/2014/main" id="{8A99E088-7D53-1F01-AE27-FB7470004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00314-0FDB-EE75-90A1-EA199F359497}"/>
              </a:ext>
            </a:extLst>
          </p:cNvPr>
          <p:cNvSpPr>
            <a:spLocks noGrp="1"/>
          </p:cNvSpPr>
          <p:nvPr>
            <p:ph type="sldNum" sz="quarter" idx="12"/>
          </p:nvPr>
        </p:nvSpPr>
        <p:spPr/>
        <p:txBody>
          <a:bodyPr/>
          <a:lstStyle/>
          <a:p>
            <a:fld id="{BFA1D29D-EF09-4A60-9CCD-A89A539DF29E}" type="slidenum">
              <a:rPr lang="en-US" smtClean="0"/>
              <a:t>‹#›</a:t>
            </a:fld>
            <a:endParaRPr lang="en-US"/>
          </a:p>
        </p:txBody>
      </p:sp>
    </p:spTree>
    <p:extLst>
      <p:ext uri="{BB962C8B-B14F-4D97-AF65-F5344CB8AC3E}">
        <p14:creationId xmlns:p14="http://schemas.microsoft.com/office/powerpoint/2010/main" val="110355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1F2F-DA80-990B-1355-6496FBAE67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EF3EC2-6E12-3F08-8023-661F896D6F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83D296-A7F8-9296-57F0-754479DEA918}"/>
              </a:ext>
            </a:extLst>
          </p:cNvPr>
          <p:cNvSpPr>
            <a:spLocks noGrp="1"/>
          </p:cNvSpPr>
          <p:nvPr>
            <p:ph type="dt" sz="half" idx="10"/>
          </p:nvPr>
        </p:nvSpPr>
        <p:spPr/>
        <p:txBody>
          <a:bodyPr/>
          <a:lstStyle/>
          <a:p>
            <a:fld id="{8904578E-00F3-4F14-8EFD-011B2EA7B9F2}" type="datetimeFigureOut">
              <a:rPr lang="en-US" smtClean="0"/>
              <a:t>5/21/2024</a:t>
            </a:fld>
            <a:endParaRPr lang="en-US"/>
          </a:p>
        </p:txBody>
      </p:sp>
      <p:sp>
        <p:nvSpPr>
          <p:cNvPr id="5" name="Footer Placeholder 4">
            <a:extLst>
              <a:ext uri="{FF2B5EF4-FFF2-40B4-BE49-F238E27FC236}">
                <a16:creationId xmlns:a16="http://schemas.microsoft.com/office/drawing/2014/main" id="{088428AF-B733-3E47-C94D-01F8EA1E7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C919E-8A6D-34D6-9EEA-45CB0E3DAB13}"/>
              </a:ext>
            </a:extLst>
          </p:cNvPr>
          <p:cNvSpPr>
            <a:spLocks noGrp="1"/>
          </p:cNvSpPr>
          <p:nvPr>
            <p:ph type="sldNum" sz="quarter" idx="12"/>
          </p:nvPr>
        </p:nvSpPr>
        <p:spPr/>
        <p:txBody>
          <a:bodyPr/>
          <a:lstStyle/>
          <a:p>
            <a:fld id="{BFA1D29D-EF09-4A60-9CCD-A89A539DF29E}" type="slidenum">
              <a:rPr lang="en-US" smtClean="0"/>
              <a:t>‹#›</a:t>
            </a:fld>
            <a:endParaRPr lang="en-US"/>
          </a:p>
        </p:txBody>
      </p:sp>
    </p:spTree>
    <p:extLst>
      <p:ext uri="{BB962C8B-B14F-4D97-AF65-F5344CB8AC3E}">
        <p14:creationId xmlns:p14="http://schemas.microsoft.com/office/powerpoint/2010/main" val="229353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7497-06D0-132D-BB2F-1AAA2452E9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BA8592-494A-DBA3-2C89-EB0F78DF2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27E6C2-96DC-A9CA-A211-1012F8A355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3E9A73-C46E-3A41-6719-0280FA932434}"/>
              </a:ext>
            </a:extLst>
          </p:cNvPr>
          <p:cNvSpPr>
            <a:spLocks noGrp="1"/>
          </p:cNvSpPr>
          <p:nvPr>
            <p:ph type="dt" sz="half" idx="10"/>
          </p:nvPr>
        </p:nvSpPr>
        <p:spPr/>
        <p:txBody>
          <a:bodyPr/>
          <a:lstStyle/>
          <a:p>
            <a:fld id="{8904578E-00F3-4F14-8EFD-011B2EA7B9F2}" type="datetimeFigureOut">
              <a:rPr lang="en-US" smtClean="0"/>
              <a:t>5/21/2024</a:t>
            </a:fld>
            <a:endParaRPr lang="en-US"/>
          </a:p>
        </p:txBody>
      </p:sp>
      <p:sp>
        <p:nvSpPr>
          <p:cNvPr id="6" name="Footer Placeholder 5">
            <a:extLst>
              <a:ext uri="{FF2B5EF4-FFF2-40B4-BE49-F238E27FC236}">
                <a16:creationId xmlns:a16="http://schemas.microsoft.com/office/drawing/2014/main" id="{E7B13A9B-8A99-3783-AA76-19052FFC09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4D205F-078C-B0F0-9F9C-02FB59647B7E}"/>
              </a:ext>
            </a:extLst>
          </p:cNvPr>
          <p:cNvSpPr>
            <a:spLocks noGrp="1"/>
          </p:cNvSpPr>
          <p:nvPr>
            <p:ph type="sldNum" sz="quarter" idx="12"/>
          </p:nvPr>
        </p:nvSpPr>
        <p:spPr/>
        <p:txBody>
          <a:bodyPr/>
          <a:lstStyle/>
          <a:p>
            <a:fld id="{BFA1D29D-EF09-4A60-9CCD-A89A539DF29E}" type="slidenum">
              <a:rPr lang="en-US" smtClean="0"/>
              <a:t>‹#›</a:t>
            </a:fld>
            <a:endParaRPr lang="en-US"/>
          </a:p>
        </p:txBody>
      </p:sp>
    </p:spTree>
    <p:extLst>
      <p:ext uri="{BB962C8B-B14F-4D97-AF65-F5344CB8AC3E}">
        <p14:creationId xmlns:p14="http://schemas.microsoft.com/office/powerpoint/2010/main" val="123192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EE80-55AC-BA8C-53BA-097D87DA36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DD0BF8-A6E9-96F2-1FEE-B60D3E664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CD3CA1-0E8F-E90B-EFC7-1CB831B556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216922-7613-E02C-2C21-4EA834A00A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B9776C-9D19-D65C-822C-B2E9F9126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1F45D9-E2E1-D562-69E0-32315A846F62}"/>
              </a:ext>
            </a:extLst>
          </p:cNvPr>
          <p:cNvSpPr>
            <a:spLocks noGrp="1"/>
          </p:cNvSpPr>
          <p:nvPr>
            <p:ph type="dt" sz="half" idx="10"/>
          </p:nvPr>
        </p:nvSpPr>
        <p:spPr/>
        <p:txBody>
          <a:bodyPr/>
          <a:lstStyle/>
          <a:p>
            <a:fld id="{8904578E-00F3-4F14-8EFD-011B2EA7B9F2}" type="datetimeFigureOut">
              <a:rPr lang="en-US" smtClean="0"/>
              <a:t>5/21/2024</a:t>
            </a:fld>
            <a:endParaRPr lang="en-US"/>
          </a:p>
        </p:txBody>
      </p:sp>
      <p:sp>
        <p:nvSpPr>
          <p:cNvPr id="8" name="Footer Placeholder 7">
            <a:extLst>
              <a:ext uri="{FF2B5EF4-FFF2-40B4-BE49-F238E27FC236}">
                <a16:creationId xmlns:a16="http://schemas.microsoft.com/office/drawing/2014/main" id="{3F68299D-622A-C9A0-7AF9-C0671278E8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B858B2-5872-20E1-3802-86A781D10F8D}"/>
              </a:ext>
            </a:extLst>
          </p:cNvPr>
          <p:cNvSpPr>
            <a:spLocks noGrp="1"/>
          </p:cNvSpPr>
          <p:nvPr>
            <p:ph type="sldNum" sz="quarter" idx="12"/>
          </p:nvPr>
        </p:nvSpPr>
        <p:spPr/>
        <p:txBody>
          <a:bodyPr/>
          <a:lstStyle/>
          <a:p>
            <a:fld id="{BFA1D29D-EF09-4A60-9CCD-A89A539DF29E}" type="slidenum">
              <a:rPr lang="en-US" smtClean="0"/>
              <a:t>‹#›</a:t>
            </a:fld>
            <a:endParaRPr lang="en-US"/>
          </a:p>
        </p:txBody>
      </p:sp>
    </p:spTree>
    <p:extLst>
      <p:ext uri="{BB962C8B-B14F-4D97-AF65-F5344CB8AC3E}">
        <p14:creationId xmlns:p14="http://schemas.microsoft.com/office/powerpoint/2010/main" val="152029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E39C9-2FA1-B3FA-D424-26FBC7CD0B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17F1E-69C0-B6C3-7E37-E1ECE5E0D3C3}"/>
              </a:ext>
            </a:extLst>
          </p:cNvPr>
          <p:cNvSpPr>
            <a:spLocks noGrp="1"/>
          </p:cNvSpPr>
          <p:nvPr>
            <p:ph type="dt" sz="half" idx="10"/>
          </p:nvPr>
        </p:nvSpPr>
        <p:spPr/>
        <p:txBody>
          <a:bodyPr/>
          <a:lstStyle/>
          <a:p>
            <a:fld id="{8904578E-00F3-4F14-8EFD-011B2EA7B9F2}" type="datetimeFigureOut">
              <a:rPr lang="en-US" smtClean="0"/>
              <a:t>5/21/2024</a:t>
            </a:fld>
            <a:endParaRPr lang="en-US"/>
          </a:p>
        </p:txBody>
      </p:sp>
      <p:sp>
        <p:nvSpPr>
          <p:cNvPr id="4" name="Footer Placeholder 3">
            <a:extLst>
              <a:ext uri="{FF2B5EF4-FFF2-40B4-BE49-F238E27FC236}">
                <a16:creationId xmlns:a16="http://schemas.microsoft.com/office/drawing/2014/main" id="{B3FF493A-E359-9B54-FA1B-C5C784A395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8CA331-60BA-309C-EA95-9D5452D3C6AB}"/>
              </a:ext>
            </a:extLst>
          </p:cNvPr>
          <p:cNvSpPr>
            <a:spLocks noGrp="1"/>
          </p:cNvSpPr>
          <p:nvPr>
            <p:ph type="sldNum" sz="quarter" idx="12"/>
          </p:nvPr>
        </p:nvSpPr>
        <p:spPr/>
        <p:txBody>
          <a:bodyPr/>
          <a:lstStyle/>
          <a:p>
            <a:fld id="{BFA1D29D-EF09-4A60-9CCD-A89A539DF29E}" type="slidenum">
              <a:rPr lang="en-US" smtClean="0"/>
              <a:t>‹#›</a:t>
            </a:fld>
            <a:endParaRPr lang="en-US"/>
          </a:p>
        </p:txBody>
      </p:sp>
    </p:spTree>
    <p:extLst>
      <p:ext uri="{BB962C8B-B14F-4D97-AF65-F5344CB8AC3E}">
        <p14:creationId xmlns:p14="http://schemas.microsoft.com/office/powerpoint/2010/main" val="111770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3F86E-CFE7-7A5D-A67D-F2095500D086}"/>
              </a:ext>
            </a:extLst>
          </p:cNvPr>
          <p:cNvSpPr>
            <a:spLocks noGrp="1"/>
          </p:cNvSpPr>
          <p:nvPr>
            <p:ph type="dt" sz="half" idx="10"/>
          </p:nvPr>
        </p:nvSpPr>
        <p:spPr/>
        <p:txBody>
          <a:bodyPr/>
          <a:lstStyle/>
          <a:p>
            <a:fld id="{8904578E-00F3-4F14-8EFD-011B2EA7B9F2}" type="datetimeFigureOut">
              <a:rPr lang="en-US" smtClean="0"/>
              <a:t>5/21/2024</a:t>
            </a:fld>
            <a:endParaRPr lang="en-US"/>
          </a:p>
        </p:txBody>
      </p:sp>
      <p:sp>
        <p:nvSpPr>
          <p:cNvPr id="3" name="Footer Placeholder 2">
            <a:extLst>
              <a:ext uri="{FF2B5EF4-FFF2-40B4-BE49-F238E27FC236}">
                <a16:creationId xmlns:a16="http://schemas.microsoft.com/office/drawing/2014/main" id="{38EDAD46-11B7-A740-6DE2-58A0EC7678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C3D823-15EC-00C6-6B9D-F055E479E45B}"/>
              </a:ext>
            </a:extLst>
          </p:cNvPr>
          <p:cNvSpPr>
            <a:spLocks noGrp="1"/>
          </p:cNvSpPr>
          <p:nvPr>
            <p:ph type="sldNum" sz="quarter" idx="12"/>
          </p:nvPr>
        </p:nvSpPr>
        <p:spPr/>
        <p:txBody>
          <a:bodyPr/>
          <a:lstStyle/>
          <a:p>
            <a:fld id="{BFA1D29D-EF09-4A60-9CCD-A89A539DF29E}" type="slidenum">
              <a:rPr lang="en-US" smtClean="0"/>
              <a:t>‹#›</a:t>
            </a:fld>
            <a:endParaRPr lang="en-US"/>
          </a:p>
        </p:txBody>
      </p:sp>
    </p:spTree>
    <p:extLst>
      <p:ext uri="{BB962C8B-B14F-4D97-AF65-F5344CB8AC3E}">
        <p14:creationId xmlns:p14="http://schemas.microsoft.com/office/powerpoint/2010/main" val="947449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826A-45BE-2B78-D870-6FFB2F285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25D67E-BE44-29D5-9FEA-BD2F4E77FA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5269C7-0EE4-2D63-2D49-4EDAC0D58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44383-0E6A-3D0D-5914-8792511EF380}"/>
              </a:ext>
            </a:extLst>
          </p:cNvPr>
          <p:cNvSpPr>
            <a:spLocks noGrp="1"/>
          </p:cNvSpPr>
          <p:nvPr>
            <p:ph type="dt" sz="half" idx="10"/>
          </p:nvPr>
        </p:nvSpPr>
        <p:spPr/>
        <p:txBody>
          <a:bodyPr/>
          <a:lstStyle/>
          <a:p>
            <a:fld id="{8904578E-00F3-4F14-8EFD-011B2EA7B9F2}" type="datetimeFigureOut">
              <a:rPr lang="en-US" smtClean="0"/>
              <a:t>5/21/2024</a:t>
            </a:fld>
            <a:endParaRPr lang="en-US"/>
          </a:p>
        </p:txBody>
      </p:sp>
      <p:sp>
        <p:nvSpPr>
          <p:cNvPr id="6" name="Footer Placeholder 5">
            <a:extLst>
              <a:ext uri="{FF2B5EF4-FFF2-40B4-BE49-F238E27FC236}">
                <a16:creationId xmlns:a16="http://schemas.microsoft.com/office/drawing/2014/main" id="{B6D3C8B0-7A8D-B365-308C-03531463F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D0E60F-83DC-4392-1640-D8865087B3F5}"/>
              </a:ext>
            </a:extLst>
          </p:cNvPr>
          <p:cNvSpPr>
            <a:spLocks noGrp="1"/>
          </p:cNvSpPr>
          <p:nvPr>
            <p:ph type="sldNum" sz="quarter" idx="12"/>
          </p:nvPr>
        </p:nvSpPr>
        <p:spPr/>
        <p:txBody>
          <a:bodyPr/>
          <a:lstStyle/>
          <a:p>
            <a:fld id="{BFA1D29D-EF09-4A60-9CCD-A89A539DF29E}" type="slidenum">
              <a:rPr lang="en-US" smtClean="0"/>
              <a:t>‹#›</a:t>
            </a:fld>
            <a:endParaRPr lang="en-US"/>
          </a:p>
        </p:txBody>
      </p:sp>
    </p:spTree>
    <p:extLst>
      <p:ext uri="{BB962C8B-B14F-4D97-AF65-F5344CB8AC3E}">
        <p14:creationId xmlns:p14="http://schemas.microsoft.com/office/powerpoint/2010/main" val="3987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2997-CF78-6BDE-510D-B687BD462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8E5C26-ACDC-8A7C-4E23-52E51F3AC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928737-B2E5-0C94-6375-4D6555789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8BF56-711C-EDD9-81A6-44AB4A6C3AE2}"/>
              </a:ext>
            </a:extLst>
          </p:cNvPr>
          <p:cNvSpPr>
            <a:spLocks noGrp="1"/>
          </p:cNvSpPr>
          <p:nvPr>
            <p:ph type="dt" sz="half" idx="10"/>
          </p:nvPr>
        </p:nvSpPr>
        <p:spPr/>
        <p:txBody>
          <a:bodyPr/>
          <a:lstStyle/>
          <a:p>
            <a:fld id="{8904578E-00F3-4F14-8EFD-011B2EA7B9F2}" type="datetimeFigureOut">
              <a:rPr lang="en-US" smtClean="0"/>
              <a:t>5/21/2024</a:t>
            </a:fld>
            <a:endParaRPr lang="en-US"/>
          </a:p>
        </p:txBody>
      </p:sp>
      <p:sp>
        <p:nvSpPr>
          <p:cNvPr id="6" name="Footer Placeholder 5">
            <a:extLst>
              <a:ext uri="{FF2B5EF4-FFF2-40B4-BE49-F238E27FC236}">
                <a16:creationId xmlns:a16="http://schemas.microsoft.com/office/drawing/2014/main" id="{A0FB623D-0769-9556-B91B-4ABAC1EF6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11B3F-D59A-5887-906D-906C0EFA7A1C}"/>
              </a:ext>
            </a:extLst>
          </p:cNvPr>
          <p:cNvSpPr>
            <a:spLocks noGrp="1"/>
          </p:cNvSpPr>
          <p:nvPr>
            <p:ph type="sldNum" sz="quarter" idx="12"/>
          </p:nvPr>
        </p:nvSpPr>
        <p:spPr/>
        <p:txBody>
          <a:bodyPr/>
          <a:lstStyle/>
          <a:p>
            <a:fld id="{BFA1D29D-EF09-4A60-9CCD-A89A539DF29E}" type="slidenum">
              <a:rPr lang="en-US" smtClean="0"/>
              <a:t>‹#›</a:t>
            </a:fld>
            <a:endParaRPr lang="en-US"/>
          </a:p>
        </p:txBody>
      </p:sp>
    </p:spTree>
    <p:extLst>
      <p:ext uri="{BB962C8B-B14F-4D97-AF65-F5344CB8AC3E}">
        <p14:creationId xmlns:p14="http://schemas.microsoft.com/office/powerpoint/2010/main" val="220835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BB1B5B-8B82-0A55-60C9-80B49BF247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611F3D-B711-9C89-D25B-50FC0D85E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26CAD-C786-F00E-F18E-300D495303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4578E-00F3-4F14-8EFD-011B2EA7B9F2}" type="datetimeFigureOut">
              <a:rPr lang="en-US" smtClean="0"/>
              <a:t>5/21/2024</a:t>
            </a:fld>
            <a:endParaRPr lang="en-US"/>
          </a:p>
        </p:txBody>
      </p:sp>
      <p:sp>
        <p:nvSpPr>
          <p:cNvPr id="5" name="Footer Placeholder 4">
            <a:extLst>
              <a:ext uri="{FF2B5EF4-FFF2-40B4-BE49-F238E27FC236}">
                <a16:creationId xmlns:a16="http://schemas.microsoft.com/office/drawing/2014/main" id="{F8344E3A-2ED5-DB4B-5F00-8D52141FB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BF60D3-A2AE-70EC-BC62-782520E3F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1D29D-EF09-4A60-9CCD-A89A539DF29E}" type="slidenum">
              <a:rPr lang="en-US" smtClean="0"/>
              <a:t>‹#›</a:t>
            </a:fld>
            <a:endParaRPr lang="en-US"/>
          </a:p>
        </p:txBody>
      </p:sp>
    </p:spTree>
    <p:extLst>
      <p:ext uri="{BB962C8B-B14F-4D97-AF65-F5344CB8AC3E}">
        <p14:creationId xmlns:p14="http://schemas.microsoft.com/office/powerpoint/2010/main" val="3742180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4DFD-70EA-46F7-64D2-13DF46A02FB0}"/>
              </a:ext>
            </a:extLst>
          </p:cNvPr>
          <p:cNvSpPr>
            <a:spLocks noGrp="1"/>
          </p:cNvSpPr>
          <p:nvPr>
            <p:ph type="ctrTitle"/>
          </p:nvPr>
        </p:nvSpPr>
        <p:spPr>
          <a:xfrm>
            <a:off x="2106599" y="978180"/>
            <a:ext cx="8060082" cy="1067117"/>
          </a:xfrm>
        </p:spPr>
        <p:txBody>
          <a:bodyPr>
            <a:normAutofit/>
          </a:bodyPr>
          <a:lstStyle/>
          <a:p>
            <a:r>
              <a:rPr lang="en-US" sz="5400" dirty="0"/>
              <a:t>Spotify Data Analysis</a:t>
            </a:r>
          </a:p>
        </p:txBody>
      </p:sp>
      <p:pic>
        <p:nvPicPr>
          <p:cNvPr id="1026" name="Picture 2">
            <a:extLst>
              <a:ext uri="{FF2B5EF4-FFF2-40B4-BE49-F238E27FC236}">
                <a16:creationId xmlns:a16="http://schemas.microsoft.com/office/drawing/2014/main" id="{0D6B9573-AA8F-D990-B057-5AC171C6C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9060" y="2512379"/>
            <a:ext cx="9453880" cy="28440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4323F1-2967-D7BC-C50F-F50F4641523E}"/>
              </a:ext>
            </a:extLst>
          </p:cNvPr>
          <p:cNvSpPr txBox="1"/>
          <p:nvPr/>
        </p:nvSpPr>
        <p:spPr>
          <a:xfrm>
            <a:off x="10389211" y="6420088"/>
            <a:ext cx="1722779" cy="369332"/>
          </a:xfrm>
          <a:prstGeom prst="rect">
            <a:avLst/>
          </a:prstGeom>
          <a:noFill/>
        </p:spPr>
        <p:txBody>
          <a:bodyPr wrap="none" rtlCol="0">
            <a:spAutoFit/>
          </a:bodyPr>
          <a:lstStyle/>
          <a:p>
            <a:r>
              <a:rPr lang="en-US" dirty="0"/>
              <a:t>Tamar Noselidze</a:t>
            </a:r>
          </a:p>
        </p:txBody>
      </p:sp>
    </p:spTree>
    <p:extLst>
      <p:ext uri="{BB962C8B-B14F-4D97-AF65-F5344CB8AC3E}">
        <p14:creationId xmlns:p14="http://schemas.microsoft.com/office/powerpoint/2010/main" val="239808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CFD6-2DDA-CF8D-DE92-27E1C06BCFB8}"/>
              </a:ext>
            </a:extLst>
          </p:cNvPr>
          <p:cNvSpPr>
            <a:spLocks noGrp="1"/>
          </p:cNvSpPr>
          <p:nvPr>
            <p:ph type="title"/>
          </p:nvPr>
        </p:nvSpPr>
        <p:spPr>
          <a:xfrm>
            <a:off x="2241819" y="61587"/>
            <a:ext cx="10515600" cy="1325563"/>
          </a:xfrm>
        </p:spPr>
        <p:txBody>
          <a:bodyPr/>
          <a:lstStyle/>
          <a:p>
            <a:r>
              <a:rPr lang="en-US" dirty="0"/>
              <a:t>Performance on validation set</a:t>
            </a:r>
          </a:p>
        </p:txBody>
      </p:sp>
      <p:pic>
        <p:nvPicPr>
          <p:cNvPr id="2050" name="Picture 2">
            <a:extLst>
              <a:ext uri="{FF2B5EF4-FFF2-40B4-BE49-F238E27FC236}">
                <a16:creationId xmlns:a16="http://schemas.microsoft.com/office/drawing/2014/main" id="{C0E12660-31BD-76DD-F0AE-60EF7096062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7161" y="1479617"/>
            <a:ext cx="7212458" cy="46901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E8BA7F0-23D4-77DA-1498-B0133123A6EC}"/>
                  </a:ext>
                </a:extLst>
              </p:cNvPr>
              <p:cNvSpPr txBox="1"/>
              <p:nvPr/>
            </p:nvSpPr>
            <p:spPr>
              <a:xfrm>
                <a:off x="7897917" y="2085235"/>
                <a:ext cx="4161034" cy="3170099"/>
              </a:xfrm>
              <a:prstGeom prst="rect">
                <a:avLst/>
              </a:prstGeom>
              <a:noFill/>
            </p:spPr>
            <p:txBody>
              <a:bodyPr wrap="square" rtlCol="0">
                <a:spAutoFit/>
              </a:bodyPr>
              <a:lstStyle/>
              <a:p>
                <a:pPr marL="285750" indent="-285750">
                  <a:buFontTx/>
                  <a:buChar char="-"/>
                </a:pPr>
                <a:r>
                  <a:rPr lang="en-US" sz="2000" dirty="0"/>
                  <a:t>RMSE: 0.0951</a:t>
                </a:r>
              </a:p>
              <a:p>
                <a:pPr marL="285750" indent="-285750">
                  <a:buFontTx/>
                  <a:buChar char="-"/>
                </a:pP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2</m:t>
                        </m:r>
                      </m:sup>
                    </m:sSup>
                    <m:r>
                      <a:rPr lang="en-US" sz="2000" b="0" i="0" smtClean="0">
                        <a:latin typeface="Cambria Math" panose="02040503050406030204" pitchFamily="18" charset="0"/>
                      </a:rPr>
                      <m:t> </m:t>
                    </m:r>
                  </m:oMath>
                </a14:m>
                <a:r>
                  <a:rPr lang="en-US" sz="2000" dirty="0"/>
                  <a:t>Score: 0.73</a:t>
                </a:r>
              </a:p>
              <a:p>
                <a:pPr marL="285750" indent="-285750">
                  <a:buFontTx/>
                  <a:buChar char="-"/>
                </a:pPr>
                <a:endParaRPr lang="en-US" sz="2000" dirty="0"/>
              </a:p>
              <a:p>
                <a:pPr marL="285750" indent="-285750">
                  <a:buFontTx/>
                  <a:buChar char="-"/>
                </a:pPr>
                <a:r>
                  <a:rPr lang="en-US" sz="2000" dirty="0"/>
                  <a:t>Avg. popularity in </a:t>
                </a:r>
                <a:br>
                  <a:rPr lang="en-US" sz="2000" dirty="0"/>
                </a:br>
                <a:r>
                  <a:rPr lang="en-US" sz="2000" dirty="0"/>
                  <a:t>training set: </a:t>
                </a:r>
                <a:r>
                  <a:rPr lang="en-US" sz="2000" b="1" dirty="0">
                    <a:solidFill>
                      <a:srgbClr val="FF0000"/>
                    </a:solidFill>
                  </a:rPr>
                  <a:t>0.3754</a:t>
                </a:r>
                <a:r>
                  <a:rPr lang="en-US" sz="2000" dirty="0"/>
                  <a:t> or </a:t>
                </a:r>
                <a:r>
                  <a:rPr lang="en-US" sz="2000" b="1" dirty="0">
                    <a:solidFill>
                      <a:srgbClr val="FF0000"/>
                    </a:solidFill>
                  </a:rPr>
                  <a:t>37.5</a:t>
                </a:r>
              </a:p>
              <a:p>
                <a:pPr marL="285750" indent="-285750">
                  <a:buFontTx/>
                  <a:buChar char="-"/>
                </a:pPr>
                <a:r>
                  <a:rPr lang="en-US" sz="2000" dirty="0"/>
                  <a:t>Avg. predicted popularity</a:t>
                </a:r>
                <a:br>
                  <a:rPr lang="en-US" sz="2000" dirty="0"/>
                </a:br>
                <a:r>
                  <a:rPr lang="en-US" sz="2000" dirty="0"/>
                  <a:t>in the val. set: </a:t>
                </a:r>
                <a:r>
                  <a:rPr lang="en-US" sz="2000" b="1" dirty="0">
                    <a:solidFill>
                      <a:srgbClr val="FF0000"/>
                    </a:solidFill>
                  </a:rPr>
                  <a:t>0.3782</a:t>
                </a:r>
                <a:r>
                  <a:rPr lang="en-US" sz="2000" dirty="0"/>
                  <a:t> or </a:t>
                </a:r>
                <a:r>
                  <a:rPr lang="en-US" sz="2000" b="1" dirty="0">
                    <a:solidFill>
                      <a:srgbClr val="FF0000"/>
                    </a:solidFill>
                  </a:rPr>
                  <a:t>37.8</a:t>
                </a:r>
              </a:p>
              <a:p>
                <a:pPr marL="285750" indent="-285750">
                  <a:buFontTx/>
                  <a:buChar char="-"/>
                </a:pPr>
                <a:endParaRPr lang="en-US" sz="2000" b="1" dirty="0">
                  <a:solidFill>
                    <a:srgbClr val="FF0000"/>
                  </a:solidFill>
                </a:endParaRPr>
              </a:p>
              <a:p>
                <a:pPr marL="285750" indent="-285750">
                  <a:buFontTx/>
                  <a:buChar char="-"/>
                </a:pPr>
                <a:r>
                  <a:rPr lang="en-US" sz="2000" dirty="0"/>
                  <a:t>Number of common songs: 150 (30%)</a:t>
                </a:r>
              </a:p>
            </p:txBody>
          </p:sp>
        </mc:Choice>
        <mc:Fallback>
          <p:sp>
            <p:nvSpPr>
              <p:cNvPr id="7" name="TextBox 6">
                <a:extLst>
                  <a:ext uri="{FF2B5EF4-FFF2-40B4-BE49-F238E27FC236}">
                    <a16:creationId xmlns:a16="http://schemas.microsoft.com/office/drawing/2014/main" id="{DE8BA7F0-23D4-77DA-1498-B0133123A6EC}"/>
                  </a:ext>
                </a:extLst>
              </p:cNvPr>
              <p:cNvSpPr txBox="1">
                <a:spLocks noRot="1" noChangeAspect="1" noMove="1" noResize="1" noEditPoints="1" noAdjustHandles="1" noChangeArrowheads="1" noChangeShapeType="1" noTextEdit="1"/>
              </p:cNvSpPr>
              <p:nvPr/>
            </p:nvSpPr>
            <p:spPr>
              <a:xfrm>
                <a:off x="7897917" y="2085235"/>
                <a:ext cx="4161034" cy="3170099"/>
              </a:xfrm>
              <a:prstGeom prst="rect">
                <a:avLst/>
              </a:prstGeom>
              <a:blipFill>
                <a:blip r:embed="rId4"/>
                <a:stretch>
                  <a:fillRect l="-1613" t="-1346" b="-2500"/>
                </a:stretch>
              </a:blipFill>
            </p:spPr>
            <p:txBody>
              <a:bodyPr/>
              <a:lstStyle/>
              <a:p>
                <a:r>
                  <a:rPr lang="en-US">
                    <a:noFill/>
                  </a:rPr>
                  <a:t> </a:t>
                </a:r>
              </a:p>
            </p:txBody>
          </p:sp>
        </mc:Fallback>
      </mc:AlternateContent>
    </p:spTree>
    <p:extLst>
      <p:ext uri="{BB962C8B-B14F-4D97-AF65-F5344CB8AC3E}">
        <p14:creationId xmlns:p14="http://schemas.microsoft.com/office/powerpoint/2010/main" val="79483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4D3C-1BDD-0F7B-87C5-FF0FDA66F423}"/>
              </a:ext>
            </a:extLst>
          </p:cNvPr>
          <p:cNvSpPr>
            <a:spLocks noGrp="1"/>
          </p:cNvSpPr>
          <p:nvPr>
            <p:ph type="title"/>
          </p:nvPr>
        </p:nvSpPr>
        <p:spPr>
          <a:xfrm>
            <a:off x="3016322" y="51370"/>
            <a:ext cx="10515600" cy="1325563"/>
          </a:xfrm>
        </p:spPr>
        <p:txBody>
          <a:bodyPr/>
          <a:lstStyle/>
          <a:p>
            <a:r>
              <a:rPr lang="en-US" dirty="0"/>
              <a:t>Performance on test set</a:t>
            </a:r>
          </a:p>
        </p:txBody>
      </p:sp>
      <p:pic>
        <p:nvPicPr>
          <p:cNvPr id="2054" name="Picture 6">
            <a:extLst>
              <a:ext uri="{FF2B5EF4-FFF2-40B4-BE49-F238E27FC236}">
                <a16:creationId xmlns:a16="http://schemas.microsoft.com/office/drawing/2014/main" id="{5457FED5-3728-13D0-3C2F-75A6B7924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27" y="1501805"/>
            <a:ext cx="7249296" cy="47140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0BC77C-41EB-B390-A068-953C236FD91F}"/>
              </a:ext>
            </a:extLst>
          </p:cNvPr>
          <p:cNvSpPr txBox="1"/>
          <p:nvPr/>
        </p:nvSpPr>
        <p:spPr>
          <a:xfrm>
            <a:off x="8055838" y="1941815"/>
            <a:ext cx="4890499" cy="4093428"/>
          </a:xfrm>
          <a:prstGeom prst="rect">
            <a:avLst/>
          </a:prstGeom>
          <a:noFill/>
        </p:spPr>
        <p:txBody>
          <a:bodyPr wrap="square" rtlCol="0">
            <a:spAutoFit/>
          </a:bodyPr>
          <a:lstStyle/>
          <a:p>
            <a:pPr marL="285750" indent="-285750">
              <a:buFontTx/>
              <a:buChar char="-"/>
            </a:pPr>
            <a:r>
              <a:rPr lang="en-US" sz="2000" dirty="0"/>
              <a:t>RMSE: 0.1115</a:t>
            </a:r>
          </a:p>
          <a:p>
            <a:pPr marL="285750" indent="-285750">
              <a:buFontTx/>
              <a:buChar char="-"/>
            </a:pPr>
            <a:endParaRPr lang="en-US" sz="2000" dirty="0"/>
          </a:p>
          <a:p>
            <a:pPr marL="285750" indent="-285750">
              <a:buFontTx/>
              <a:buChar char="-"/>
            </a:pPr>
            <a:r>
              <a:rPr lang="en-US" sz="2000" dirty="0"/>
              <a:t>Avg. popularity in </a:t>
            </a:r>
            <a:br>
              <a:rPr lang="en-US" sz="2000" dirty="0"/>
            </a:br>
            <a:r>
              <a:rPr lang="en-US" sz="2000" dirty="0"/>
              <a:t>training set: </a:t>
            </a:r>
            <a:r>
              <a:rPr lang="en-US" sz="2000" b="1" dirty="0">
                <a:solidFill>
                  <a:srgbClr val="FF0000"/>
                </a:solidFill>
              </a:rPr>
              <a:t>0.3754</a:t>
            </a:r>
            <a:r>
              <a:rPr lang="en-US" sz="2000" dirty="0"/>
              <a:t> or </a:t>
            </a:r>
            <a:r>
              <a:rPr lang="en-US" sz="2000" b="1" dirty="0">
                <a:solidFill>
                  <a:srgbClr val="FF0000"/>
                </a:solidFill>
              </a:rPr>
              <a:t>37.5</a:t>
            </a:r>
          </a:p>
          <a:p>
            <a:pPr marL="285750" indent="-285750">
              <a:buFontTx/>
              <a:buChar char="-"/>
            </a:pPr>
            <a:r>
              <a:rPr lang="en-US" sz="2000" dirty="0"/>
              <a:t>Avg. predicted popularity </a:t>
            </a:r>
            <a:br>
              <a:rPr lang="en-US" sz="2000" dirty="0"/>
            </a:br>
            <a:r>
              <a:rPr lang="en-US" sz="2000" dirty="0"/>
              <a:t>in test set: </a:t>
            </a:r>
            <a:r>
              <a:rPr lang="en-US" sz="2000" b="1" dirty="0">
                <a:solidFill>
                  <a:srgbClr val="FF0000"/>
                </a:solidFill>
              </a:rPr>
              <a:t>0.1054 </a:t>
            </a:r>
            <a:r>
              <a:rPr lang="en-US" sz="2000" dirty="0"/>
              <a:t>or</a:t>
            </a:r>
            <a:r>
              <a:rPr lang="en-US" sz="2000" b="1" dirty="0">
                <a:solidFill>
                  <a:srgbClr val="FF0000"/>
                </a:solidFill>
              </a:rPr>
              <a:t> 10.5</a:t>
            </a:r>
          </a:p>
          <a:p>
            <a:pPr marL="285750" indent="-285750">
              <a:buFontTx/>
              <a:buChar char="-"/>
            </a:pPr>
            <a:r>
              <a:rPr lang="en-US" sz="2000" dirty="0"/>
              <a:t>Avg. (actual) popularity in </a:t>
            </a:r>
            <a:br>
              <a:rPr lang="en-US" sz="2000" dirty="0"/>
            </a:br>
            <a:r>
              <a:rPr lang="en-US" sz="2000" dirty="0"/>
              <a:t>test set:   </a:t>
            </a:r>
            <a:r>
              <a:rPr lang="en-US" sz="2000" b="1" dirty="0">
                <a:solidFill>
                  <a:srgbClr val="FF0000"/>
                </a:solidFill>
              </a:rPr>
              <a:t>0.147</a:t>
            </a:r>
            <a:r>
              <a:rPr lang="en-US" sz="2000" dirty="0">
                <a:solidFill>
                  <a:srgbClr val="FF0000"/>
                </a:solidFill>
              </a:rPr>
              <a:t> </a:t>
            </a:r>
            <a:r>
              <a:rPr lang="en-US" sz="2000" dirty="0"/>
              <a:t>or</a:t>
            </a:r>
            <a:r>
              <a:rPr lang="en-US" sz="2000" dirty="0">
                <a:solidFill>
                  <a:srgbClr val="FF0000"/>
                </a:solidFill>
              </a:rPr>
              <a:t> </a:t>
            </a:r>
            <a:r>
              <a:rPr lang="en-US" sz="2000" b="1" dirty="0">
                <a:solidFill>
                  <a:srgbClr val="FF0000"/>
                </a:solidFill>
              </a:rPr>
              <a:t>14.7</a:t>
            </a:r>
          </a:p>
          <a:p>
            <a:pPr marL="285750" indent="-285750">
              <a:buFontTx/>
              <a:buChar char="-"/>
            </a:pPr>
            <a:endParaRPr lang="en-US" sz="2000" b="1" dirty="0">
              <a:solidFill>
                <a:srgbClr val="FF0000"/>
              </a:solidFill>
            </a:endParaRPr>
          </a:p>
          <a:p>
            <a:pPr marL="285750" indent="-285750">
              <a:buFontTx/>
              <a:buChar char="-"/>
            </a:pPr>
            <a:r>
              <a:rPr lang="en-US" sz="2000" dirty="0"/>
              <a:t>Number of common songs: </a:t>
            </a:r>
            <a:br>
              <a:rPr lang="en-US" sz="2000" dirty="0"/>
            </a:br>
            <a:r>
              <a:rPr lang="en-US" sz="2000" dirty="0"/>
              <a:t>	27  (~5.4%)</a:t>
            </a:r>
          </a:p>
          <a:p>
            <a:pPr marL="285750" indent="-285750">
              <a:buFontTx/>
              <a:buChar char="-"/>
            </a:pPr>
            <a:endParaRPr lang="en-US" sz="2000" b="1" dirty="0">
              <a:solidFill>
                <a:srgbClr val="FF0000"/>
              </a:solidFill>
            </a:endParaRPr>
          </a:p>
          <a:p>
            <a:pPr marL="285750" indent="-285750">
              <a:buFontTx/>
              <a:buChar char="-"/>
            </a:pPr>
            <a:endParaRPr lang="en-US" sz="2000" dirty="0"/>
          </a:p>
        </p:txBody>
      </p:sp>
    </p:spTree>
    <p:extLst>
      <p:ext uri="{BB962C8B-B14F-4D97-AF65-F5344CB8AC3E}">
        <p14:creationId xmlns:p14="http://schemas.microsoft.com/office/powerpoint/2010/main" val="392707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0438-E0D0-9CFB-A1C8-50264C586AE4}"/>
              </a:ext>
            </a:extLst>
          </p:cNvPr>
          <p:cNvSpPr>
            <a:spLocks noGrp="1"/>
          </p:cNvSpPr>
          <p:nvPr>
            <p:ph type="title"/>
          </p:nvPr>
        </p:nvSpPr>
        <p:spPr>
          <a:xfrm>
            <a:off x="1285240" y="286548"/>
            <a:ext cx="10515600" cy="1325563"/>
          </a:xfrm>
        </p:spPr>
        <p:txBody>
          <a:bodyPr>
            <a:normAutofit/>
          </a:bodyPr>
          <a:lstStyle/>
          <a:p>
            <a:r>
              <a:rPr lang="en-US" sz="4000" dirty="0"/>
              <a:t>About the dataset:</a:t>
            </a:r>
          </a:p>
        </p:txBody>
      </p:sp>
      <p:pic>
        <p:nvPicPr>
          <p:cNvPr id="5" name="Picture 4">
            <a:extLst>
              <a:ext uri="{FF2B5EF4-FFF2-40B4-BE49-F238E27FC236}">
                <a16:creationId xmlns:a16="http://schemas.microsoft.com/office/drawing/2014/main" id="{F509E6F8-7DA5-36A8-24AA-71850D05B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4495" y="353140"/>
            <a:ext cx="6067246" cy="3013967"/>
          </a:xfrm>
          <a:prstGeom prst="rect">
            <a:avLst/>
          </a:prstGeom>
        </p:spPr>
      </p:pic>
      <p:sp>
        <p:nvSpPr>
          <p:cNvPr id="4" name="TextBox 3">
            <a:extLst>
              <a:ext uri="{FF2B5EF4-FFF2-40B4-BE49-F238E27FC236}">
                <a16:creationId xmlns:a16="http://schemas.microsoft.com/office/drawing/2014/main" id="{D174F2BF-359A-3252-875C-AF340444F8EA}"/>
              </a:ext>
            </a:extLst>
          </p:cNvPr>
          <p:cNvSpPr txBox="1"/>
          <p:nvPr/>
        </p:nvSpPr>
        <p:spPr>
          <a:xfrm>
            <a:off x="1285240" y="1796328"/>
            <a:ext cx="4215834" cy="1015663"/>
          </a:xfrm>
          <a:prstGeom prst="rect">
            <a:avLst/>
          </a:prstGeom>
          <a:noFill/>
        </p:spPr>
        <p:txBody>
          <a:bodyPr wrap="none" rtlCol="0">
            <a:spAutoFit/>
          </a:bodyPr>
          <a:lstStyle/>
          <a:p>
            <a:pPr algn="l"/>
            <a:r>
              <a:rPr lang="en-US" sz="2000" dirty="0">
                <a:effectLst/>
                <a:latin typeface="var(--jp-content-font-family)"/>
              </a:rPr>
              <a:t>Tracks are (roughly evenly) distributed </a:t>
            </a:r>
            <a:br>
              <a:rPr lang="en-US" sz="2000" dirty="0">
                <a:effectLst/>
                <a:latin typeface="var(--jp-content-font-family)"/>
              </a:rPr>
            </a:br>
            <a:r>
              <a:rPr lang="en-US" sz="2000" dirty="0">
                <a:effectLst/>
                <a:latin typeface="var(--jp-content-font-family)"/>
              </a:rPr>
              <a:t>over the decades in the dataset</a:t>
            </a:r>
            <a:br>
              <a:rPr lang="en-US" sz="2000" b="0" i="0" dirty="0">
                <a:effectLst/>
                <a:latin typeface="var(--jp-code-font-family)"/>
              </a:rPr>
            </a:br>
            <a:endParaRPr lang="en-US" sz="2000" dirty="0"/>
          </a:p>
        </p:txBody>
      </p:sp>
      <p:pic>
        <p:nvPicPr>
          <p:cNvPr id="7" name="Picture 6">
            <a:extLst>
              <a:ext uri="{FF2B5EF4-FFF2-40B4-BE49-F238E27FC236}">
                <a16:creationId xmlns:a16="http://schemas.microsoft.com/office/drawing/2014/main" id="{DE7818E5-18B8-30C8-48A4-B5B5BD288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188" y="3306263"/>
            <a:ext cx="6708558" cy="3339087"/>
          </a:xfrm>
          <a:prstGeom prst="rect">
            <a:avLst/>
          </a:prstGeom>
        </p:spPr>
      </p:pic>
      <p:sp>
        <p:nvSpPr>
          <p:cNvPr id="8" name="TextBox 7">
            <a:extLst>
              <a:ext uri="{FF2B5EF4-FFF2-40B4-BE49-F238E27FC236}">
                <a16:creationId xmlns:a16="http://schemas.microsoft.com/office/drawing/2014/main" id="{028599F1-ECD0-CE36-16FB-1DF1365E6A44}"/>
              </a:ext>
            </a:extLst>
          </p:cNvPr>
          <p:cNvSpPr txBox="1"/>
          <p:nvPr/>
        </p:nvSpPr>
        <p:spPr>
          <a:xfrm>
            <a:off x="5956535" y="4848210"/>
            <a:ext cx="5634748" cy="1569660"/>
          </a:xfrm>
          <a:prstGeom prst="rect">
            <a:avLst/>
          </a:prstGeom>
          <a:noFill/>
        </p:spPr>
        <p:txBody>
          <a:bodyPr wrap="none" rtlCol="0">
            <a:spAutoFit/>
          </a:bodyPr>
          <a:lstStyle/>
          <a:p>
            <a:pPr algn="l"/>
            <a:r>
              <a:rPr lang="en-US" sz="2000" dirty="0">
                <a:effectLst/>
                <a:latin typeface="var(--jp-content-font-family)"/>
              </a:rPr>
              <a:t>This </a:t>
            </a:r>
            <a:r>
              <a:rPr lang="en-US" sz="2000" dirty="0" err="1">
                <a:effectLst/>
                <a:latin typeface="var(--jp-content-font-family)"/>
              </a:rPr>
              <a:t>barplot</a:t>
            </a:r>
            <a:r>
              <a:rPr lang="en-US" sz="2000" dirty="0">
                <a:effectLst/>
                <a:latin typeface="var(--jp-content-font-family)"/>
              </a:rPr>
              <a:t> illustrates the distribution of popularity </a:t>
            </a:r>
          </a:p>
          <a:p>
            <a:pPr algn="l"/>
            <a:r>
              <a:rPr lang="en-US" sz="2000" dirty="0">
                <a:effectLst/>
                <a:latin typeface="var(--jp-content-font-family)"/>
              </a:rPr>
              <a:t>of songs in the dataset across different decades, </a:t>
            </a:r>
          </a:p>
          <a:p>
            <a:pPr algn="l"/>
            <a:r>
              <a:rPr lang="en-US" sz="2000" dirty="0">
                <a:effectLst/>
                <a:latin typeface="var(--jp-content-font-family)"/>
              </a:rPr>
              <a:t>starting from the 1950s to the 2010s.</a:t>
            </a:r>
            <a:endParaRPr lang="en-US" sz="2000" b="0" i="0" dirty="0">
              <a:effectLst/>
              <a:highlight>
                <a:srgbClr val="FFFFFF"/>
              </a:highlight>
              <a:latin typeface="var(--jp-cell-prompt-font-family)"/>
            </a:endParaRPr>
          </a:p>
          <a:p>
            <a:br>
              <a:rPr lang="en-US" b="0" i="0" dirty="0">
                <a:effectLst/>
                <a:latin typeface="var(--jp-code-font-family)"/>
              </a:rPr>
            </a:br>
            <a:endParaRPr lang="en-US" dirty="0"/>
          </a:p>
        </p:txBody>
      </p:sp>
    </p:spTree>
    <p:extLst>
      <p:ext uri="{BB962C8B-B14F-4D97-AF65-F5344CB8AC3E}">
        <p14:creationId xmlns:p14="http://schemas.microsoft.com/office/powerpoint/2010/main" val="310951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8586-8270-AE4B-7EA9-5E0A2D4850EE}"/>
              </a:ext>
            </a:extLst>
          </p:cNvPr>
          <p:cNvSpPr>
            <a:spLocks noGrp="1"/>
          </p:cNvSpPr>
          <p:nvPr>
            <p:ph type="title"/>
          </p:nvPr>
        </p:nvSpPr>
        <p:spPr>
          <a:xfrm>
            <a:off x="2151319" y="182245"/>
            <a:ext cx="10515600" cy="1325563"/>
          </a:xfrm>
        </p:spPr>
        <p:txBody>
          <a:bodyPr>
            <a:normAutofit/>
          </a:bodyPr>
          <a:lstStyle/>
          <a:p>
            <a:r>
              <a:rPr lang="en-US" sz="3600" dirty="0"/>
              <a:t>Interesting insights about artist popularity</a:t>
            </a:r>
          </a:p>
        </p:txBody>
      </p:sp>
      <p:pic>
        <p:nvPicPr>
          <p:cNvPr id="2050" name="Picture 2">
            <a:extLst>
              <a:ext uri="{FF2B5EF4-FFF2-40B4-BE49-F238E27FC236}">
                <a16:creationId xmlns:a16="http://schemas.microsoft.com/office/drawing/2014/main" id="{436BF33A-CD26-F3E9-0B0A-8228B24AE90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082" y="1643696"/>
            <a:ext cx="6012128" cy="44645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598E910-E5E1-BAD2-F102-A73F329C3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9921" y="1632119"/>
            <a:ext cx="6438838" cy="446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55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D81B-055F-3A48-F7D7-548B93DD131E}"/>
              </a:ext>
            </a:extLst>
          </p:cNvPr>
          <p:cNvSpPr>
            <a:spLocks noGrp="1"/>
          </p:cNvSpPr>
          <p:nvPr>
            <p:ph type="title"/>
          </p:nvPr>
        </p:nvSpPr>
        <p:spPr>
          <a:xfrm>
            <a:off x="1823720" y="283845"/>
            <a:ext cx="10515600" cy="1325563"/>
          </a:xfrm>
        </p:spPr>
        <p:txBody>
          <a:bodyPr>
            <a:normAutofit/>
          </a:bodyPr>
          <a:lstStyle/>
          <a:p>
            <a:r>
              <a:rPr lang="en-US" sz="4000" dirty="0"/>
              <a:t>Distribution of song modes in the dataset</a:t>
            </a:r>
          </a:p>
        </p:txBody>
      </p:sp>
      <p:pic>
        <p:nvPicPr>
          <p:cNvPr id="3074" name="Picture 2">
            <a:extLst>
              <a:ext uri="{FF2B5EF4-FFF2-40B4-BE49-F238E27FC236}">
                <a16:creationId xmlns:a16="http://schemas.microsoft.com/office/drawing/2014/main" id="{1AF581AF-5784-E638-B43F-D0DA1E09A1C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2914" y="1774825"/>
            <a:ext cx="4205852"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B5D3266-232C-38A9-8022-CB8FA0C8C3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726" y="1858961"/>
            <a:ext cx="7259520"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A6FE-22D2-DA7D-A328-27B767C22F9E}"/>
              </a:ext>
            </a:extLst>
          </p:cNvPr>
          <p:cNvSpPr>
            <a:spLocks noGrp="1"/>
          </p:cNvSpPr>
          <p:nvPr>
            <p:ph type="title"/>
          </p:nvPr>
        </p:nvSpPr>
        <p:spPr>
          <a:xfrm>
            <a:off x="2490670" y="304165"/>
            <a:ext cx="10515600" cy="1325563"/>
          </a:xfrm>
        </p:spPr>
        <p:txBody>
          <a:bodyPr>
            <a:normAutofit/>
          </a:bodyPr>
          <a:lstStyle/>
          <a:p>
            <a:r>
              <a:rPr lang="en-US" sz="4000" dirty="0"/>
              <a:t>Distribution of explicit content</a:t>
            </a:r>
          </a:p>
        </p:txBody>
      </p:sp>
      <p:pic>
        <p:nvPicPr>
          <p:cNvPr id="4098" name="Picture 2">
            <a:extLst>
              <a:ext uri="{FF2B5EF4-FFF2-40B4-BE49-F238E27FC236}">
                <a16:creationId xmlns:a16="http://schemas.microsoft.com/office/drawing/2014/main" id="{2A84DF75-AF07-89CC-6AD5-CF1F66EC264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30354" y="1629728"/>
            <a:ext cx="4408704" cy="456120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FF3B5AC-A299-33E7-C1E8-E9A9C9BFBD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062" y="1849436"/>
            <a:ext cx="7609652" cy="456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8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5C6E-D74A-345E-095D-BD0DA305B2D6}"/>
              </a:ext>
            </a:extLst>
          </p:cNvPr>
          <p:cNvSpPr>
            <a:spLocks noGrp="1"/>
          </p:cNvSpPr>
          <p:nvPr>
            <p:ph type="title"/>
          </p:nvPr>
        </p:nvSpPr>
        <p:spPr>
          <a:xfrm>
            <a:off x="1676400" y="0"/>
            <a:ext cx="10515600" cy="1325563"/>
          </a:xfrm>
        </p:spPr>
        <p:txBody>
          <a:bodyPr/>
          <a:lstStyle/>
          <a:p>
            <a:r>
              <a:rPr lang="en-US" dirty="0"/>
              <a:t>Changes in song features over decades</a:t>
            </a:r>
          </a:p>
        </p:txBody>
      </p:sp>
      <p:pic>
        <p:nvPicPr>
          <p:cNvPr id="5122" name="Picture 2">
            <a:extLst>
              <a:ext uri="{FF2B5EF4-FFF2-40B4-BE49-F238E27FC236}">
                <a16:creationId xmlns:a16="http://schemas.microsoft.com/office/drawing/2014/main" id="{ECCA73DD-E451-E6BB-6736-668C4B96BD0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2393" y="1482269"/>
            <a:ext cx="5800073" cy="316947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4CF08248-8F0B-875A-927D-7D2F381BE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2661" y="2911770"/>
            <a:ext cx="5907405" cy="33596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A9A0F7-CDD0-CC12-34B2-3D7E45C04894}"/>
              </a:ext>
            </a:extLst>
          </p:cNvPr>
          <p:cNvSpPr txBox="1"/>
          <p:nvPr/>
        </p:nvSpPr>
        <p:spPr>
          <a:xfrm>
            <a:off x="5970734" y="1447160"/>
            <a:ext cx="6231899" cy="1200329"/>
          </a:xfrm>
          <a:prstGeom prst="rect">
            <a:avLst/>
          </a:prstGeom>
          <a:noFill/>
        </p:spPr>
        <p:txBody>
          <a:bodyPr wrap="none" rtlCol="0">
            <a:spAutoFit/>
          </a:bodyPr>
          <a:lstStyle/>
          <a:p>
            <a:r>
              <a:rPr lang="en-US" b="0" i="0" dirty="0">
                <a:effectLst/>
                <a:highlight>
                  <a:srgbClr val="FFFFFF"/>
                </a:highlight>
                <a:latin typeface="system-ui"/>
              </a:rPr>
              <a:t> A clear decline in </a:t>
            </a:r>
            <a:r>
              <a:rPr lang="en-US" b="0" i="0" dirty="0" err="1">
                <a:effectLst/>
                <a:highlight>
                  <a:srgbClr val="FFFFFF"/>
                </a:highlight>
                <a:latin typeface="system-ui"/>
              </a:rPr>
              <a:t>instrumentalness</a:t>
            </a:r>
            <a:r>
              <a:rPr lang="en-US" b="0" i="0" dirty="0">
                <a:effectLst/>
                <a:highlight>
                  <a:srgbClr val="FFFFFF"/>
                </a:highlight>
                <a:latin typeface="system-ui"/>
              </a:rPr>
              <a:t>, i.e. a shift towards more </a:t>
            </a:r>
          </a:p>
          <a:p>
            <a:r>
              <a:rPr lang="en-US" b="0" i="0" dirty="0">
                <a:effectLst/>
                <a:highlight>
                  <a:srgbClr val="FFFFFF"/>
                </a:highlight>
                <a:latin typeface="system-ui"/>
              </a:rPr>
              <a:t>vocal-centric music over time.  </a:t>
            </a:r>
            <a:r>
              <a:rPr lang="en-US" b="0" i="0" dirty="0" err="1">
                <a:effectLst/>
                <a:highlight>
                  <a:srgbClr val="FFFFFF"/>
                </a:highlight>
                <a:latin typeface="system-ui"/>
              </a:rPr>
              <a:t>Acousticness</a:t>
            </a:r>
            <a:r>
              <a:rPr lang="en-US" b="0" i="0" dirty="0">
                <a:effectLst/>
                <a:highlight>
                  <a:srgbClr val="FFFFFF"/>
                </a:highlight>
                <a:latin typeface="system-ui"/>
              </a:rPr>
              <a:t> has also decreased, </a:t>
            </a:r>
          </a:p>
          <a:p>
            <a:r>
              <a:rPr lang="en-US" b="0" i="0" dirty="0">
                <a:effectLst/>
                <a:highlight>
                  <a:srgbClr val="FFFFFF"/>
                </a:highlight>
                <a:latin typeface="system-ui"/>
              </a:rPr>
              <a:t>reflecting the advent and rise of electronic and synthesized </a:t>
            </a:r>
          </a:p>
          <a:p>
            <a:r>
              <a:rPr lang="en-US" b="0" i="0" dirty="0">
                <a:effectLst/>
                <a:highlight>
                  <a:srgbClr val="FFFFFF"/>
                </a:highlight>
                <a:latin typeface="system-ui"/>
              </a:rPr>
              <a:t>music production. </a:t>
            </a:r>
            <a:endParaRPr lang="en-US" dirty="0"/>
          </a:p>
        </p:txBody>
      </p:sp>
      <p:sp>
        <p:nvSpPr>
          <p:cNvPr id="6" name="TextBox 5">
            <a:extLst>
              <a:ext uri="{FF2B5EF4-FFF2-40B4-BE49-F238E27FC236}">
                <a16:creationId xmlns:a16="http://schemas.microsoft.com/office/drawing/2014/main" id="{2615CCFB-D11E-C262-186E-7AA404410613}"/>
              </a:ext>
            </a:extLst>
          </p:cNvPr>
          <p:cNvSpPr txBox="1"/>
          <p:nvPr/>
        </p:nvSpPr>
        <p:spPr>
          <a:xfrm>
            <a:off x="575343" y="5180433"/>
            <a:ext cx="5211298" cy="923330"/>
          </a:xfrm>
          <a:prstGeom prst="rect">
            <a:avLst/>
          </a:prstGeom>
          <a:noFill/>
        </p:spPr>
        <p:txBody>
          <a:bodyPr wrap="none" rtlCol="0">
            <a:spAutoFit/>
          </a:bodyPr>
          <a:lstStyle/>
          <a:p>
            <a:r>
              <a:rPr lang="en-US" dirty="0">
                <a:highlight>
                  <a:srgbClr val="FFFFFF"/>
                </a:highlight>
                <a:latin typeface="system-ui"/>
              </a:rPr>
              <a:t>A</a:t>
            </a:r>
            <a:r>
              <a:rPr lang="en-US" b="0" i="0" dirty="0">
                <a:effectLst/>
                <a:highlight>
                  <a:srgbClr val="FFFFFF"/>
                </a:highlight>
                <a:latin typeface="system-ui"/>
              </a:rPr>
              <a:t> rise in all three attributes, particularly in the recent </a:t>
            </a:r>
            <a:br>
              <a:rPr lang="en-US" b="0" i="0" dirty="0">
                <a:effectLst/>
                <a:highlight>
                  <a:srgbClr val="FFFFFF"/>
                </a:highlight>
                <a:latin typeface="system-ui"/>
              </a:rPr>
            </a:br>
            <a:r>
              <a:rPr lang="en-US" b="0" i="0" dirty="0">
                <a:effectLst/>
                <a:highlight>
                  <a:srgbClr val="FFFFFF"/>
                </a:highlight>
                <a:latin typeface="system-ui"/>
              </a:rPr>
              <a:t>decades. This suggests a trend towards more vibrant, </a:t>
            </a:r>
            <a:br>
              <a:rPr lang="en-US" b="0" i="0" dirty="0">
                <a:effectLst/>
                <a:highlight>
                  <a:srgbClr val="FFFFFF"/>
                </a:highlight>
                <a:latin typeface="system-ui"/>
              </a:rPr>
            </a:br>
            <a:r>
              <a:rPr lang="en-US" b="0" i="0" dirty="0">
                <a:effectLst/>
                <a:highlight>
                  <a:srgbClr val="FFFFFF"/>
                </a:highlight>
                <a:latin typeface="system-ui"/>
              </a:rPr>
              <a:t>and danceable music.</a:t>
            </a:r>
            <a:endParaRPr lang="en-US" dirty="0"/>
          </a:p>
        </p:txBody>
      </p:sp>
    </p:spTree>
    <p:extLst>
      <p:ext uri="{BB962C8B-B14F-4D97-AF65-F5344CB8AC3E}">
        <p14:creationId xmlns:p14="http://schemas.microsoft.com/office/powerpoint/2010/main" val="362472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CBD6-471D-9D4E-59D3-175348A3D7C0}"/>
              </a:ext>
            </a:extLst>
          </p:cNvPr>
          <p:cNvSpPr>
            <a:spLocks noGrp="1"/>
          </p:cNvSpPr>
          <p:nvPr>
            <p:ph type="title"/>
          </p:nvPr>
        </p:nvSpPr>
        <p:spPr>
          <a:xfrm>
            <a:off x="2311400" y="0"/>
            <a:ext cx="10515600" cy="1325563"/>
          </a:xfrm>
        </p:spPr>
        <p:txBody>
          <a:bodyPr>
            <a:normAutofit/>
          </a:bodyPr>
          <a:lstStyle/>
          <a:p>
            <a:r>
              <a:rPr lang="en-US" sz="4000" dirty="0"/>
              <a:t>Correlation matrix and its insights</a:t>
            </a:r>
          </a:p>
        </p:txBody>
      </p:sp>
      <p:pic>
        <p:nvPicPr>
          <p:cNvPr id="6146" name="Picture 2">
            <a:extLst>
              <a:ext uri="{FF2B5EF4-FFF2-40B4-BE49-F238E27FC236}">
                <a16:creationId xmlns:a16="http://schemas.microsoft.com/office/drawing/2014/main" id="{ED539053-8965-1001-F570-4DAD63ACFD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5360" y="1295083"/>
            <a:ext cx="5837920" cy="52395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95276D-686E-F0CF-0ABE-5404B5430C03}"/>
              </a:ext>
            </a:extLst>
          </p:cNvPr>
          <p:cNvSpPr txBox="1"/>
          <p:nvPr/>
        </p:nvSpPr>
        <p:spPr>
          <a:xfrm>
            <a:off x="5923280" y="1696720"/>
            <a:ext cx="7162800" cy="4278094"/>
          </a:xfrm>
          <a:prstGeom prst="rect">
            <a:avLst/>
          </a:prstGeom>
          <a:noFill/>
        </p:spPr>
        <p:txBody>
          <a:bodyPr wrap="square" rtlCol="0">
            <a:spAutoFit/>
          </a:bodyPr>
          <a:lstStyle/>
          <a:p>
            <a:pPr>
              <a:buFont typeface="Arial" panose="020B0604020202020204" pitchFamily="34" charset="0"/>
              <a:buChar char="•"/>
            </a:pPr>
            <a:r>
              <a:rPr lang="en-US" sz="1700" dirty="0">
                <a:effectLst/>
                <a:latin typeface="var(--jp-content-font-family)"/>
              </a:rPr>
              <a:t> A strong positive correlation (0.78) between </a:t>
            </a:r>
            <a:r>
              <a:rPr lang="en-US" sz="1700" b="1" dirty="0">
                <a:effectLst/>
                <a:latin typeface="var(--jp-content-font-family)"/>
              </a:rPr>
              <a:t>energy</a:t>
            </a:r>
            <a:r>
              <a:rPr lang="en-US" sz="1700" dirty="0">
                <a:effectLst/>
                <a:latin typeface="var(--jp-content-font-family)"/>
              </a:rPr>
              <a:t> and </a:t>
            </a:r>
            <a:r>
              <a:rPr lang="en-US" sz="1700" b="1" dirty="0">
                <a:effectLst/>
                <a:latin typeface="var(--jp-content-font-family)"/>
              </a:rPr>
              <a:t>loudness</a:t>
            </a:r>
            <a:br>
              <a:rPr lang="en-US" sz="1700" b="1" dirty="0">
                <a:effectLst/>
                <a:latin typeface="var(--jp-content-font-family)"/>
              </a:rPr>
            </a:br>
            <a:endParaRPr lang="en-US" sz="1700" dirty="0">
              <a:effectLst/>
              <a:latin typeface="var(--jp-content-font-family)"/>
            </a:endParaRPr>
          </a:p>
          <a:p>
            <a:pPr>
              <a:buFont typeface="Arial" panose="020B0604020202020204" pitchFamily="34" charset="0"/>
              <a:buChar char="•"/>
            </a:pPr>
            <a:r>
              <a:rPr lang="en-US" sz="1700" dirty="0">
                <a:effectLst/>
                <a:latin typeface="var(--jp-content-font-family)"/>
              </a:rPr>
              <a:t> A strong negative correlation (-0.75) indicates that songs with higher </a:t>
            </a:r>
            <a:r>
              <a:rPr lang="en-US" sz="1700" b="1" dirty="0" err="1">
                <a:effectLst/>
                <a:latin typeface="var(--jp-content-font-family)"/>
              </a:rPr>
              <a:t>acousticness</a:t>
            </a:r>
            <a:r>
              <a:rPr lang="en-US" sz="1700" dirty="0">
                <a:effectLst/>
                <a:latin typeface="var(--jp-content-font-family)"/>
              </a:rPr>
              <a:t> tend to have </a:t>
            </a:r>
            <a:r>
              <a:rPr lang="en-US" sz="1700" b="1" dirty="0">
                <a:effectLst/>
                <a:latin typeface="var(--jp-content-font-family)"/>
              </a:rPr>
              <a:t>lower energy</a:t>
            </a:r>
            <a:br>
              <a:rPr lang="en-US" sz="1700" b="1" dirty="0">
                <a:effectLst/>
                <a:latin typeface="var(--jp-content-font-family)"/>
              </a:rPr>
            </a:br>
            <a:endParaRPr lang="en-US" sz="1700" dirty="0">
              <a:effectLst/>
              <a:latin typeface="var(--jp-content-font-family)"/>
            </a:endParaRPr>
          </a:p>
          <a:p>
            <a:pPr>
              <a:buFont typeface="Arial" panose="020B0604020202020204" pitchFamily="34" charset="0"/>
              <a:buChar char="•"/>
            </a:pPr>
            <a:r>
              <a:rPr lang="en-US" sz="1700" dirty="0">
                <a:effectLst/>
                <a:latin typeface="var(--jp-content-font-family)"/>
              </a:rPr>
              <a:t> Both </a:t>
            </a:r>
            <a:r>
              <a:rPr lang="en-US" sz="1700" b="1" dirty="0">
                <a:effectLst/>
                <a:latin typeface="var(--jp-content-font-family)"/>
              </a:rPr>
              <a:t>energy</a:t>
            </a:r>
            <a:r>
              <a:rPr lang="en-US" sz="1700" dirty="0">
                <a:effectLst/>
                <a:latin typeface="var(--jp-content-font-family)"/>
              </a:rPr>
              <a:t> and </a:t>
            </a:r>
            <a:r>
              <a:rPr lang="en-US" sz="1700" b="1" dirty="0">
                <a:effectLst/>
                <a:latin typeface="var(--jp-content-font-family)"/>
              </a:rPr>
              <a:t>loudness</a:t>
            </a:r>
            <a:r>
              <a:rPr lang="en-US" sz="1700" dirty="0">
                <a:effectLst/>
                <a:latin typeface="var(--jp-content-font-family)"/>
              </a:rPr>
              <a:t> have a positive correlation with popularity.</a:t>
            </a:r>
            <a:br>
              <a:rPr lang="en-US" sz="1700" dirty="0">
                <a:effectLst/>
                <a:latin typeface="var(--jp-content-font-family)"/>
              </a:rPr>
            </a:br>
            <a:r>
              <a:rPr lang="en-US" sz="1700" dirty="0">
                <a:effectLst/>
                <a:latin typeface="var(--jp-content-font-family)"/>
              </a:rPr>
              <a:t> </a:t>
            </a:r>
          </a:p>
          <a:p>
            <a:pPr>
              <a:buFont typeface="Arial" panose="020B0604020202020204" pitchFamily="34" charset="0"/>
              <a:buChar char="•"/>
            </a:pPr>
            <a:r>
              <a:rPr lang="en-US" sz="1700" dirty="0">
                <a:highlight>
                  <a:srgbClr val="FFFFFF"/>
                </a:highlight>
                <a:latin typeface="system-ui"/>
              </a:rPr>
              <a:t> </a:t>
            </a:r>
            <a:r>
              <a:rPr lang="en-US" sz="1700" dirty="0">
                <a:latin typeface="var(--jp-content-font-family)"/>
              </a:rPr>
              <a:t>Noticeable negative correlation between </a:t>
            </a:r>
            <a:r>
              <a:rPr lang="en-US" sz="1700" b="1" dirty="0" err="1">
                <a:latin typeface="var(--jp-content-font-family)"/>
              </a:rPr>
              <a:t>acousticness</a:t>
            </a:r>
            <a:r>
              <a:rPr lang="en-US" sz="1700" dirty="0">
                <a:latin typeface="var(--jp-content-font-family)"/>
              </a:rPr>
              <a:t> and </a:t>
            </a:r>
            <a:br>
              <a:rPr lang="en-US" sz="1700" dirty="0">
                <a:latin typeface="var(--jp-content-font-family)"/>
              </a:rPr>
            </a:br>
            <a:r>
              <a:rPr lang="en-US" sz="1700" dirty="0">
                <a:latin typeface="var(--jp-content-font-family)"/>
              </a:rPr>
              <a:t>song popularity.</a:t>
            </a:r>
            <a:br>
              <a:rPr lang="en-US" sz="1700" dirty="0">
                <a:latin typeface="var(--jp-content-font-family)"/>
              </a:rPr>
            </a:br>
            <a:endParaRPr lang="en-US" sz="1700" dirty="0">
              <a:latin typeface="var(--jp-content-font-family)"/>
            </a:endParaRPr>
          </a:p>
          <a:p>
            <a:pPr>
              <a:buFont typeface="Arial" panose="020B0604020202020204" pitchFamily="34" charset="0"/>
              <a:buChar char="•"/>
            </a:pPr>
            <a:r>
              <a:rPr lang="en-US" sz="1700" b="1" dirty="0">
                <a:latin typeface="var(--jp-content-font-family)"/>
              </a:rPr>
              <a:t> </a:t>
            </a:r>
            <a:r>
              <a:rPr lang="en-US" sz="1700" b="1" dirty="0">
                <a:effectLst/>
                <a:latin typeface="var(--jp-content-font-family)"/>
              </a:rPr>
              <a:t>Danceability</a:t>
            </a:r>
            <a:r>
              <a:rPr lang="en-US" sz="1700" dirty="0">
                <a:effectLst/>
                <a:latin typeface="var(--jp-content-font-family)"/>
              </a:rPr>
              <a:t> shows a positive correlation with popularity, implying </a:t>
            </a:r>
            <a:br>
              <a:rPr lang="en-US" sz="1700" dirty="0">
                <a:effectLst/>
                <a:latin typeface="var(--jp-content-font-family)"/>
              </a:rPr>
            </a:br>
            <a:r>
              <a:rPr lang="en-US" sz="1700" dirty="0">
                <a:effectLst/>
                <a:latin typeface="var(--jp-content-font-family)"/>
              </a:rPr>
              <a:t>that more danceable songs generally achieve higher popularity. </a:t>
            </a:r>
            <a:br>
              <a:rPr lang="en-US" sz="1700" dirty="0">
                <a:effectLst/>
                <a:latin typeface="var(--jp-content-font-family)"/>
              </a:rPr>
            </a:br>
            <a:endParaRPr lang="en-US" sz="1700" dirty="0">
              <a:effectLst/>
              <a:latin typeface="var(--jp-content-font-family)"/>
            </a:endParaRPr>
          </a:p>
          <a:p>
            <a:pPr>
              <a:buFont typeface="Arial" panose="020B0604020202020204" pitchFamily="34" charset="0"/>
              <a:buChar char="•"/>
            </a:pPr>
            <a:r>
              <a:rPr lang="en-US" sz="1700" b="0" i="0" dirty="0">
                <a:effectLst/>
                <a:latin typeface="var(--jp-code-font-family)"/>
              </a:rPr>
              <a:t> F</a:t>
            </a:r>
            <a:r>
              <a:rPr lang="en-US" sz="1700" b="0" i="0" dirty="0">
                <a:effectLst/>
                <a:highlight>
                  <a:srgbClr val="FFFFFF"/>
                </a:highlight>
                <a:latin typeface="system-ui"/>
              </a:rPr>
              <a:t>or </a:t>
            </a:r>
            <a:r>
              <a:rPr lang="en-US" sz="1700" b="1" i="0" dirty="0" err="1">
                <a:effectLst/>
                <a:highlight>
                  <a:srgbClr val="FFFFFF"/>
                </a:highlight>
                <a:latin typeface="system-ui"/>
              </a:rPr>
              <a:t>instrumentalness</a:t>
            </a:r>
            <a:r>
              <a:rPr lang="en-US" sz="1700" b="0" i="0" dirty="0">
                <a:effectLst/>
                <a:highlight>
                  <a:srgbClr val="FFFFFF"/>
                </a:highlight>
                <a:latin typeface="system-ui"/>
              </a:rPr>
              <a:t>, there is a slight negative correlation </a:t>
            </a:r>
            <a:br>
              <a:rPr lang="en-US" sz="1700" b="0" i="0" dirty="0">
                <a:effectLst/>
                <a:highlight>
                  <a:srgbClr val="FFFFFF"/>
                </a:highlight>
                <a:latin typeface="system-ui"/>
              </a:rPr>
            </a:br>
            <a:r>
              <a:rPr lang="en-US" sz="1700" b="0" i="0" dirty="0">
                <a:effectLst/>
                <a:highlight>
                  <a:srgbClr val="FFFFFF"/>
                </a:highlight>
                <a:latin typeface="system-ui"/>
              </a:rPr>
              <a:t>with popularity</a:t>
            </a:r>
            <a:br>
              <a:rPr lang="en-US" sz="1700" b="0" i="0" dirty="0">
                <a:effectLst/>
                <a:latin typeface="var(--jp-code-font-family)"/>
              </a:rPr>
            </a:br>
            <a:endParaRPr lang="en-US" sz="1700" dirty="0"/>
          </a:p>
        </p:txBody>
      </p:sp>
    </p:spTree>
    <p:extLst>
      <p:ext uri="{BB962C8B-B14F-4D97-AF65-F5344CB8AC3E}">
        <p14:creationId xmlns:p14="http://schemas.microsoft.com/office/powerpoint/2010/main" val="283578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7253-F242-9B0A-1F95-99F57E1B2B0C}"/>
              </a:ext>
            </a:extLst>
          </p:cNvPr>
          <p:cNvSpPr>
            <a:spLocks noGrp="1"/>
          </p:cNvSpPr>
          <p:nvPr>
            <p:ph type="title"/>
          </p:nvPr>
        </p:nvSpPr>
        <p:spPr/>
        <p:txBody>
          <a:bodyPr/>
          <a:lstStyle/>
          <a:p>
            <a:endParaRPr lang="en-US"/>
          </a:p>
        </p:txBody>
      </p:sp>
      <p:pic>
        <p:nvPicPr>
          <p:cNvPr id="1026" name="Picture 2" descr="No description has been provided for this image">
            <a:extLst>
              <a:ext uri="{FF2B5EF4-FFF2-40B4-BE49-F238E27FC236}">
                <a16:creationId xmlns:a16="http://schemas.microsoft.com/office/drawing/2014/main" id="{06362878-0FDF-ED2A-8387-6FB6B732DA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59" y="1457893"/>
            <a:ext cx="6129109" cy="43667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 description has been provided for this image">
            <a:extLst>
              <a:ext uri="{FF2B5EF4-FFF2-40B4-BE49-F238E27FC236}">
                <a16:creationId xmlns:a16="http://schemas.microsoft.com/office/drawing/2014/main" id="{C81BDE60-19AE-CBC3-EA87-6201C1129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4959" y="1439242"/>
            <a:ext cx="6129567" cy="436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70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7B8A-761D-736B-DE3C-54E009C4DB87}"/>
              </a:ext>
            </a:extLst>
          </p:cNvPr>
          <p:cNvSpPr>
            <a:spLocks noGrp="1"/>
          </p:cNvSpPr>
          <p:nvPr>
            <p:ph type="title"/>
          </p:nvPr>
        </p:nvSpPr>
        <p:spPr>
          <a:xfrm>
            <a:off x="3809478" y="108743"/>
            <a:ext cx="4573044" cy="1144588"/>
          </a:xfrm>
        </p:spPr>
        <p:txBody>
          <a:bodyPr/>
          <a:lstStyle/>
          <a:p>
            <a:r>
              <a:rPr lang="en-US" dirty="0"/>
              <a:t>Machine learning</a:t>
            </a:r>
          </a:p>
        </p:txBody>
      </p:sp>
      <p:sp>
        <p:nvSpPr>
          <p:cNvPr id="3" name="Content Placeholder 2">
            <a:extLst>
              <a:ext uri="{FF2B5EF4-FFF2-40B4-BE49-F238E27FC236}">
                <a16:creationId xmlns:a16="http://schemas.microsoft.com/office/drawing/2014/main" id="{3699C914-2E24-EA3F-A481-1B7790AF363C}"/>
              </a:ext>
            </a:extLst>
          </p:cNvPr>
          <p:cNvSpPr>
            <a:spLocks noGrp="1"/>
          </p:cNvSpPr>
          <p:nvPr>
            <p:ph idx="1"/>
          </p:nvPr>
        </p:nvSpPr>
        <p:spPr>
          <a:xfrm>
            <a:off x="645544" y="1253331"/>
            <a:ext cx="10515600" cy="4351338"/>
          </a:xfrm>
        </p:spPr>
        <p:txBody>
          <a:bodyPr>
            <a:normAutofit/>
          </a:bodyPr>
          <a:lstStyle/>
          <a:p>
            <a:r>
              <a:rPr lang="en-US" sz="2400" dirty="0"/>
              <a:t>What are the most influential audio features?</a:t>
            </a:r>
          </a:p>
          <a:p>
            <a:r>
              <a:rPr lang="en-US" sz="2400" dirty="0"/>
              <a:t>How can we choose and train a model </a:t>
            </a:r>
            <a:br>
              <a:rPr lang="en-US" sz="2400" dirty="0"/>
            </a:br>
            <a:r>
              <a:rPr lang="en-US" sz="2400" dirty="0"/>
              <a:t>on this dataset?</a:t>
            </a:r>
          </a:p>
          <a:p>
            <a:r>
              <a:rPr lang="en-US" sz="2400" dirty="0"/>
              <a:t>Can we predict the popularity in unseen data?</a:t>
            </a:r>
          </a:p>
          <a:p>
            <a:r>
              <a:rPr lang="en-US" sz="2400" dirty="0"/>
              <a:t>How accurate would this predictions be?</a:t>
            </a:r>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B428BBA5-9F3F-6A85-02DF-FC704B66F6A9}"/>
              </a:ext>
            </a:extLst>
          </p:cNvPr>
          <p:cNvPicPr>
            <a:picLocks noChangeAspect="1"/>
          </p:cNvPicPr>
          <p:nvPr/>
        </p:nvPicPr>
        <p:blipFill>
          <a:blip r:embed="rId3"/>
          <a:stretch>
            <a:fillRect/>
          </a:stretch>
        </p:blipFill>
        <p:spPr>
          <a:xfrm>
            <a:off x="1356532" y="3429000"/>
            <a:ext cx="4654030" cy="3281091"/>
          </a:xfrm>
          <a:prstGeom prst="rect">
            <a:avLst/>
          </a:prstGeom>
        </p:spPr>
      </p:pic>
      <p:pic>
        <p:nvPicPr>
          <p:cNvPr id="9" name="Picture 8">
            <a:extLst>
              <a:ext uri="{FF2B5EF4-FFF2-40B4-BE49-F238E27FC236}">
                <a16:creationId xmlns:a16="http://schemas.microsoft.com/office/drawing/2014/main" id="{DDC12556-CE20-A876-644E-B33AC7D4EA24}"/>
              </a:ext>
            </a:extLst>
          </p:cNvPr>
          <p:cNvPicPr>
            <a:picLocks noChangeAspect="1"/>
          </p:cNvPicPr>
          <p:nvPr/>
        </p:nvPicPr>
        <p:blipFill>
          <a:blip r:embed="rId4"/>
          <a:stretch>
            <a:fillRect/>
          </a:stretch>
        </p:blipFill>
        <p:spPr>
          <a:xfrm>
            <a:off x="7197782" y="1127662"/>
            <a:ext cx="3953427" cy="5582429"/>
          </a:xfrm>
          <a:prstGeom prst="rect">
            <a:avLst/>
          </a:prstGeom>
        </p:spPr>
      </p:pic>
      <p:pic>
        <p:nvPicPr>
          <p:cNvPr id="3074" name="Picture 2" descr="Handy Guide to Spotify API &amp; Spotipy for Starters | by Minho Jang |  ryanjang-devnotes | Medium">
            <a:extLst>
              <a:ext uri="{FF2B5EF4-FFF2-40B4-BE49-F238E27FC236}">
                <a16:creationId xmlns:a16="http://schemas.microsoft.com/office/drawing/2014/main" id="{008CB37B-4F9E-CBE8-4FDE-310932ECA6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3420" y="5943189"/>
            <a:ext cx="1406581" cy="738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806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1759</Words>
  <Application>Microsoft Office PowerPoint</Application>
  <PresentationFormat>Widescreen</PresentationFormat>
  <Paragraphs>93</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Calibri Light</vt:lpstr>
      <vt:lpstr>Cambria Math</vt:lpstr>
      <vt:lpstr>Inter</vt:lpstr>
      <vt:lpstr>KaTeX_Main</vt:lpstr>
      <vt:lpstr>Söhne</vt:lpstr>
      <vt:lpstr>system-ui</vt:lpstr>
      <vt:lpstr>var(--jp-cell-prompt-font-family)</vt:lpstr>
      <vt:lpstr>var(--jp-code-font-family)</vt:lpstr>
      <vt:lpstr>var(--jp-content-font-family)</vt:lpstr>
      <vt:lpstr>Office Theme</vt:lpstr>
      <vt:lpstr>Spotify Data Analysis</vt:lpstr>
      <vt:lpstr>About the dataset:</vt:lpstr>
      <vt:lpstr>Interesting insights about artist popularity</vt:lpstr>
      <vt:lpstr>Distribution of song modes in the dataset</vt:lpstr>
      <vt:lpstr>Distribution of explicit content</vt:lpstr>
      <vt:lpstr>Changes in song features over decades</vt:lpstr>
      <vt:lpstr>Correlation matrix and its insights</vt:lpstr>
      <vt:lpstr>PowerPoint Presentation</vt:lpstr>
      <vt:lpstr>Machine learning</vt:lpstr>
      <vt:lpstr>Performance on validation set</vt:lpstr>
      <vt:lpstr>Performance on test 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Tamar Noselidze</dc:creator>
  <cp:lastModifiedBy>Tamar Noselidze</cp:lastModifiedBy>
  <cp:revision>7</cp:revision>
  <dcterms:created xsi:type="dcterms:W3CDTF">2024-05-20T20:23:58Z</dcterms:created>
  <dcterms:modified xsi:type="dcterms:W3CDTF">2024-05-21T08:27:15Z</dcterms:modified>
</cp:coreProperties>
</file>