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57" r:id="rId3"/>
    <p:sldId id="258" r:id="rId4"/>
    <p:sldId id="259" r:id="rId5"/>
    <p:sldId id="260" r:id="rId6"/>
    <p:sldId id="261" r:id="rId7"/>
    <p:sldId id="262" r:id="rId8"/>
    <p:sldId id="265" r:id="rId9"/>
    <p:sldId id="264" r:id="rId10"/>
    <p:sldId id="263" r:id="rId11"/>
    <p:sldId id="268" r:id="rId12"/>
    <p:sldId id="267" r:id="rId13"/>
    <p:sldId id="266" r:id="rId14"/>
    <p:sldId id="269" r:id="rId15"/>
    <p:sldId id="270"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7" autoAdjust="0"/>
    <p:restoredTop sz="94660"/>
  </p:normalViewPr>
  <p:slideViewPr>
    <p:cSldViewPr snapToGrid="0">
      <p:cViewPr varScale="1">
        <p:scale>
          <a:sx n="78" d="100"/>
          <a:sy n="78" d="100"/>
        </p:scale>
        <p:origin x="835"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E495AF-BD49-4717-BEB8-19A3750C37F6}" type="datetimeFigureOut">
              <a:rPr lang="en-GB" smtClean="0"/>
              <a:t>07/03/2025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43085C-0B41-4119-84E4-88E80DC031B1}" type="slidenum">
              <a:rPr lang="en-GB" smtClean="0"/>
              <a:t>‹#›</a:t>
            </a:fld>
            <a:endParaRPr lang="en-GB"/>
          </a:p>
        </p:txBody>
      </p:sp>
    </p:spTree>
    <p:extLst>
      <p:ext uri="{BB962C8B-B14F-4D97-AF65-F5344CB8AC3E}">
        <p14:creationId xmlns:p14="http://schemas.microsoft.com/office/powerpoint/2010/main" val="41406758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5"/>
          </p:nvPr>
        </p:nvSpPr>
        <p:spPr/>
        <p:txBody>
          <a:bodyPr/>
          <a:lstStyle/>
          <a:p>
            <a:fld id="{9643085C-0B41-4119-84E4-88E80DC031B1}" type="slidenum">
              <a:rPr lang="en-GB" smtClean="0"/>
              <a:t>6</a:t>
            </a:fld>
            <a:endParaRPr lang="en-GB"/>
          </a:p>
        </p:txBody>
      </p:sp>
    </p:spTree>
    <p:extLst>
      <p:ext uri="{BB962C8B-B14F-4D97-AF65-F5344CB8AC3E}">
        <p14:creationId xmlns:p14="http://schemas.microsoft.com/office/powerpoint/2010/main" val="2307316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4226F-E7DA-DF2F-94CC-3F65A566779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715D3D7-F16D-6615-47F2-D84A1108A2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2CE5CFD4-01BF-8BAE-50B0-58BA4D23B728}"/>
              </a:ext>
            </a:extLst>
          </p:cNvPr>
          <p:cNvSpPr>
            <a:spLocks noGrp="1"/>
          </p:cNvSpPr>
          <p:nvPr>
            <p:ph type="dt" sz="half" idx="10"/>
          </p:nvPr>
        </p:nvSpPr>
        <p:spPr/>
        <p:txBody>
          <a:bodyPr/>
          <a:lstStyle/>
          <a:p>
            <a:fld id="{E6FD363E-336D-4F8D-A074-DFD216BF4E1A}" type="datetimeFigureOut">
              <a:rPr lang="en-GB" smtClean="0"/>
              <a:t>07/03/2025</a:t>
            </a:fld>
            <a:endParaRPr lang="en-GB"/>
          </a:p>
        </p:txBody>
      </p:sp>
      <p:sp>
        <p:nvSpPr>
          <p:cNvPr id="5" name="Footer Placeholder 4">
            <a:extLst>
              <a:ext uri="{FF2B5EF4-FFF2-40B4-BE49-F238E27FC236}">
                <a16:creationId xmlns:a16="http://schemas.microsoft.com/office/drawing/2014/main" id="{FCA3BCE9-39C3-78FF-0D9F-693B23545B5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C82D5394-EDFB-A5ED-C3CF-29A8F12BB38B}"/>
              </a:ext>
            </a:extLst>
          </p:cNvPr>
          <p:cNvSpPr>
            <a:spLocks noGrp="1"/>
          </p:cNvSpPr>
          <p:nvPr>
            <p:ph type="sldNum" sz="quarter" idx="12"/>
          </p:nvPr>
        </p:nvSpPr>
        <p:spPr/>
        <p:txBody>
          <a:bodyPr/>
          <a:lstStyle/>
          <a:p>
            <a:fld id="{3B32E83E-C025-409F-A7CA-4C01C3D63BBA}" type="slidenum">
              <a:rPr lang="en-GB" smtClean="0"/>
              <a:t>‹#›</a:t>
            </a:fld>
            <a:endParaRPr lang="en-GB"/>
          </a:p>
        </p:txBody>
      </p:sp>
    </p:spTree>
    <p:extLst>
      <p:ext uri="{BB962C8B-B14F-4D97-AF65-F5344CB8AC3E}">
        <p14:creationId xmlns:p14="http://schemas.microsoft.com/office/powerpoint/2010/main" val="8288443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D54025-05C2-DD96-363C-DDBFED1C203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57000D53-A5C6-3F34-B954-A247F33D0B2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E737DD5-1264-128B-5227-05CC4B01AD2E}"/>
              </a:ext>
            </a:extLst>
          </p:cNvPr>
          <p:cNvSpPr>
            <a:spLocks noGrp="1"/>
          </p:cNvSpPr>
          <p:nvPr>
            <p:ph type="dt" sz="half" idx="10"/>
          </p:nvPr>
        </p:nvSpPr>
        <p:spPr/>
        <p:txBody>
          <a:bodyPr/>
          <a:lstStyle/>
          <a:p>
            <a:fld id="{E6FD363E-336D-4F8D-A074-DFD216BF4E1A}" type="datetimeFigureOut">
              <a:rPr lang="en-GB" smtClean="0"/>
              <a:t>07/03/2025</a:t>
            </a:fld>
            <a:endParaRPr lang="en-GB"/>
          </a:p>
        </p:txBody>
      </p:sp>
      <p:sp>
        <p:nvSpPr>
          <p:cNvPr id="5" name="Footer Placeholder 4">
            <a:extLst>
              <a:ext uri="{FF2B5EF4-FFF2-40B4-BE49-F238E27FC236}">
                <a16:creationId xmlns:a16="http://schemas.microsoft.com/office/drawing/2014/main" id="{DC1F626B-EFD1-6AEB-FB11-43134D1B2EDF}"/>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BEDB80D-C1AF-029D-4C72-D8B29F8378CA}"/>
              </a:ext>
            </a:extLst>
          </p:cNvPr>
          <p:cNvSpPr>
            <a:spLocks noGrp="1"/>
          </p:cNvSpPr>
          <p:nvPr>
            <p:ph type="sldNum" sz="quarter" idx="12"/>
          </p:nvPr>
        </p:nvSpPr>
        <p:spPr/>
        <p:txBody>
          <a:bodyPr/>
          <a:lstStyle/>
          <a:p>
            <a:fld id="{3B32E83E-C025-409F-A7CA-4C01C3D63BBA}" type="slidenum">
              <a:rPr lang="en-GB" smtClean="0"/>
              <a:t>‹#›</a:t>
            </a:fld>
            <a:endParaRPr lang="en-GB"/>
          </a:p>
        </p:txBody>
      </p:sp>
    </p:spTree>
    <p:extLst>
      <p:ext uri="{BB962C8B-B14F-4D97-AF65-F5344CB8AC3E}">
        <p14:creationId xmlns:p14="http://schemas.microsoft.com/office/powerpoint/2010/main" val="29598193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A161A3E-6F4A-5770-1AD2-BD3C87015FD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6F07C7E-08F1-4C12-9901-E1EA01F4F8F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FBD963C6-0907-61DA-CA8B-AA8734CBFF06}"/>
              </a:ext>
            </a:extLst>
          </p:cNvPr>
          <p:cNvSpPr>
            <a:spLocks noGrp="1"/>
          </p:cNvSpPr>
          <p:nvPr>
            <p:ph type="dt" sz="half" idx="10"/>
          </p:nvPr>
        </p:nvSpPr>
        <p:spPr/>
        <p:txBody>
          <a:bodyPr/>
          <a:lstStyle/>
          <a:p>
            <a:fld id="{E6FD363E-336D-4F8D-A074-DFD216BF4E1A}" type="datetimeFigureOut">
              <a:rPr lang="en-GB" smtClean="0"/>
              <a:t>07/03/2025</a:t>
            </a:fld>
            <a:endParaRPr lang="en-GB"/>
          </a:p>
        </p:txBody>
      </p:sp>
      <p:sp>
        <p:nvSpPr>
          <p:cNvPr id="5" name="Footer Placeholder 4">
            <a:extLst>
              <a:ext uri="{FF2B5EF4-FFF2-40B4-BE49-F238E27FC236}">
                <a16:creationId xmlns:a16="http://schemas.microsoft.com/office/drawing/2014/main" id="{8372C517-523C-EC68-7A97-2CCFE54717A1}"/>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E39B704F-BF6D-239D-1AEB-631991FD19E9}"/>
              </a:ext>
            </a:extLst>
          </p:cNvPr>
          <p:cNvSpPr>
            <a:spLocks noGrp="1"/>
          </p:cNvSpPr>
          <p:nvPr>
            <p:ph type="sldNum" sz="quarter" idx="12"/>
          </p:nvPr>
        </p:nvSpPr>
        <p:spPr/>
        <p:txBody>
          <a:bodyPr/>
          <a:lstStyle/>
          <a:p>
            <a:fld id="{3B32E83E-C025-409F-A7CA-4C01C3D63BBA}" type="slidenum">
              <a:rPr lang="en-GB" smtClean="0"/>
              <a:t>‹#›</a:t>
            </a:fld>
            <a:endParaRPr lang="en-GB"/>
          </a:p>
        </p:txBody>
      </p:sp>
    </p:spTree>
    <p:extLst>
      <p:ext uri="{BB962C8B-B14F-4D97-AF65-F5344CB8AC3E}">
        <p14:creationId xmlns:p14="http://schemas.microsoft.com/office/powerpoint/2010/main" val="37841559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96C84C-8664-AD41-5105-D101A82807D5}"/>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A5105BB-B596-F68B-F49B-53EDAA7DF07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B072669E-A5F2-2E32-4156-1DDC9DA1C31F}"/>
              </a:ext>
            </a:extLst>
          </p:cNvPr>
          <p:cNvSpPr>
            <a:spLocks noGrp="1"/>
          </p:cNvSpPr>
          <p:nvPr>
            <p:ph type="dt" sz="half" idx="10"/>
          </p:nvPr>
        </p:nvSpPr>
        <p:spPr/>
        <p:txBody>
          <a:bodyPr/>
          <a:lstStyle/>
          <a:p>
            <a:fld id="{E6FD363E-336D-4F8D-A074-DFD216BF4E1A}" type="datetimeFigureOut">
              <a:rPr lang="en-GB" smtClean="0"/>
              <a:t>07/03/2025</a:t>
            </a:fld>
            <a:endParaRPr lang="en-GB"/>
          </a:p>
        </p:txBody>
      </p:sp>
      <p:sp>
        <p:nvSpPr>
          <p:cNvPr id="5" name="Footer Placeholder 4">
            <a:extLst>
              <a:ext uri="{FF2B5EF4-FFF2-40B4-BE49-F238E27FC236}">
                <a16:creationId xmlns:a16="http://schemas.microsoft.com/office/drawing/2014/main" id="{52436DC5-0FA5-0499-1C30-A06E2861C14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A463F153-60D6-BC7F-6D46-6AA52290CF36}"/>
              </a:ext>
            </a:extLst>
          </p:cNvPr>
          <p:cNvSpPr>
            <a:spLocks noGrp="1"/>
          </p:cNvSpPr>
          <p:nvPr>
            <p:ph type="sldNum" sz="quarter" idx="12"/>
          </p:nvPr>
        </p:nvSpPr>
        <p:spPr/>
        <p:txBody>
          <a:bodyPr/>
          <a:lstStyle/>
          <a:p>
            <a:fld id="{3B32E83E-C025-409F-A7CA-4C01C3D63BBA}" type="slidenum">
              <a:rPr lang="en-GB" smtClean="0"/>
              <a:t>‹#›</a:t>
            </a:fld>
            <a:endParaRPr lang="en-GB"/>
          </a:p>
        </p:txBody>
      </p:sp>
    </p:spTree>
    <p:extLst>
      <p:ext uri="{BB962C8B-B14F-4D97-AF65-F5344CB8AC3E}">
        <p14:creationId xmlns:p14="http://schemas.microsoft.com/office/powerpoint/2010/main" val="143082068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9E9F02-E343-312C-C013-0B4C596708C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D9480E46-2DFC-883C-8C91-7A0977FC25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BF1A53F-8F47-2173-D6B2-CEF6B0B8B22A}"/>
              </a:ext>
            </a:extLst>
          </p:cNvPr>
          <p:cNvSpPr>
            <a:spLocks noGrp="1"/>
          </p:cNvSpPr>
          <p:nvPr>
            <p:ph type="dt" sz="half" idx="10"/>
          </p:nvPr>
        </p:nvSpPr>
        <p:spPr/>
        <p:txBody>
          <a:bodyPr/>
          <a:lstStyle/>
          <a:p>
            <a:fld id="{E6FD363E-336D-4F8D-A074-DFD216BF4E1A}" type="datetimeFigureOut">
              <a:rPr lang="en-GB" smtClean="0"/>
              <a:t>07/03/2025</a:t>
            </a:fld>
            <a:endParaRPr lang="en-GB"/>
          </a:p>
        </p:txBody>
      </p:sp>
      <p:sp>
        <p:nvSpPr>
          <p:cNvPr id="5" name="Footer Placeholder 4">
            <a:extLst>
              <a:ext uri="{FF2B5EF4-FFF2-40B4-BE49-F238E27FC236}">
                <a16:creationId xmlns:a16="http://schemas.microsoft.com/office/drawing/2014/main" id="{B0D6981B-2E87-8EC1-52B3-2E52B37BE26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41250EE3-23A5-887B-B559-D39DB2C1806E}"/>
              </a:ext>
            </a:extLst>
          </p:cNvPr>
          <p:cNvSpPr>
            <a:spLocks noGrp="1"/>
          </p:cNvSpPr>
          <p:nvPr>
            <p:ph type="sldNum" sz="quarter" idx="12"/>
          </p:nvPr>
        </p:nvSpPr>
        <p:spPr/>
        <p:txBody>
          <a:bodyPr/>
          <a:lstStyle/>
          <a:p>
            <a:fld id="{3B32E83E-C025-409F-A7CA-4C01C3D63BBA}" type="slidenum">
              <a:rPr lang="en-GB" smtClean="0"/>
              <a:t>‹#›</a:t>
            </a:fld>
            <a:endParaRPr lang="en-GB"/>
          </a:p>
        </p:txBody>
      </p:sp>
    </p:spTree>
    <p:extLst>
      <p:ext uri="{BB962C8B-B14F-4D97-AF65-F5344CB8AC3E}">
        <p14:creationId xmlns:p14="http://schemas.microsoft.com/office/powerpoint/2010/main" val="16545973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75DDB6-9B33-70DB-F174-818F3B35BEE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F63CCD6-4D46-EE50-8F0F-FDC9D8D6709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ABC1B31-CB71-1491-2E32-35C4F31413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EB490055-6F8E-D70F-FF18-AFB1A86BDCAA}"/>
              </a:ext>
            </a:extLst>
          </p:cNvPr>
          <p:cNvSpPr>
            <a:spLocks noGrp="1"/>
          </p:cNvSpPr>
          <p:nvPr>
            <p:ph type="dt" sz="half" idx="10"/>
          </p:nvPr>
        </p:nvSpPr>
        <p:spPr/>
        <p:txBody>
          <a:bodyPr/>
          <a:lstStyle/>
          <a:p>
            <a:fld id="{E6FD363E-336D-4F8D-A074-DFD216BF4E1A}" type="datetimeFigureOut">
              <a:rPr lang="en-GB" smtClean="0"/>
              <a:t>07/03/2025</a:t>
            </a:fld>
            <a:endParaRPr lang="en-GB"/>
          </a:p>
        </p:txBody>
      </p:sp>
      <p:sp>
        <p:nvSpPr>
          <p:cNvPr id="6" name="Footer Placeholder 5">
            <a:extLst>
              <a:ext uri="{FF2B5EF4-FFF2-40B4-BE49-F238E27FC236}">
                <a16:creationId xmlns:a16="http://schemas.microsoft.com/office/drawing/2014/main" id="{EBFF034D-1398-E20F-2D54-0908C0BB07F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4D6E307-F330-F38B-A65B-B5D2F01BA511}"/>
              </a:ext>
            </a:extLst>
          </p:cNvPr>
          <p:cNvSpPr>
            <a:spLocks noGrp="1"/>
          </p:cNvSpPr>
          <p:nvPr>
            <p:ph type="sldNum" sz="quarter" idx="12"/>
          </p:nvPr>
        </p:nvSpPr>
        <p:spPr/>
        <p:txBody>
          <a:bodyPr/>
          <a:lstStyle/>
          <a:p>
            <a:fld id="{3B32E83E-C025-409F-A7CA-4C01C3D63BBA}" type="slidenum">
              <a:rPr lang="en-GB" smtClean="0"/>
              <a:t>‹#›</a:t>
            </a:fld>
            <a:endParaRPr lang="en-GB"/>
          </a:p>
        </p:txBody>
      </p:sp>
    </p:spTree>
    <p:extLst>
      <p:ext uri="{BB962C8B-B14F-4D97-AF65-F5344CB8AC3E}">
        <p14:creationId xmlns:p14="http://schemas.microsoft.com/office/powerpoint/2010/main" val="27108312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F5F02-3292-525C-049E-CA7ACD740845}"/>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E8892C4-33C1-C789-1C71-4AFAAB8868F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2DF966E-2C3D-9D12-E236-F334B93EFC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5173BDE5-9C8F-38E7-D39E-5E295ED6C26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D4340D-9BB4-E52F-9E17-7C2348360CE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E6834BC3-A488-68EA-BD36-26AB07FA2A42}"/>
              </a:ext>
            </a:extLst>
          </p:cNvPr>
          <p:cNvSpPr>
            <a:spLocks noGrp="1"/>
          </p:cNvSpPr>
          <p:nvPr>
            <p:ph type="dt" sz="half" idx="10"/>
          </p:nvPr>
        </p:nvSpPr>
        <p:spPr/>
        <p:txBody>
          <a:bodyPr/>
          <a:lstStyle/>
          <a:p>
            <a:fld id="{E6FD363E-336D-4F8D-A074-DFD216BF4E1A}" type="datetimeFigureOut">
              <a:rPr lang="en-GB" smtClean="0"/>
              <a:t>07/03/2025</a:t>
            </a:fld>
            <a:endParaRPr lang="en-GB"/>
          </a:p>
        </p:txBody>
      </p:sp>
      <p:sp>
        <p:nvSpPr>
          <p:cNvPr id="8" name="Footer Placeholder 7">
            <a:extLst>
              <a:ext uri="{FF2B5EF4-FFF2-40B4-BE49-F238E27FC236}">
                <a16:creationId xmlns:a16="http://schemas.microsoft.com/office/drawing/2014/main" id="{E4204F3F-1A15-3BF8-A0C1-031D48CD2B97}"/>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7D400EF-9C72-D132-3E50-A7537B7FC88F}"/>
              </a:ext>
            </a:extLst>
          </p:cNvPr>
          <p:cNvSpPr>
            <a:spLocks noGrp="1"/>
          </p:cNvSpPr>
          <p:nvPr>
            <p:ph type="sldNum" sz="quarter" idx="12"/>
          </p:nvPr>
        </p:nvSpPr>
        <p:spPr/>
        <p:txBody>
          <a:bodyPr/>
          <a:lstStyle/>
          <a:p>
            <a:fld id="{3B32E83E-C025-409F-A7CA-4C01C3D63BBA}" type="slidenum">
              <a:rPr lang="en-GB" smtClean="0"/>
              <a:t>‹#›</a:t>
            </a:fld>
            <a:endParaRPr lang="en-GB"/>
          </a:p>
        </p:txBody>
      </p:sp>
    </p:spTree>
    <p:extLst>
      <p:ext uri="{BB962C8B-B14F-4D97-AF65-F5344CB8AC3E}">
        <p14:creationId xmlns:p14="http://schemas.microsoft.com/office/powerpoint/2010/main" val="7174194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BB5228-5612-B067-97CE-5A32CBBE3372}"/>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E807407C-75D5-18BF-DABC-C2D5DE533DF3}"/>
              </a:ext>
            </a:extLst>
          </p:cNvPr>
          <p:cNvSpPr>
            <a:spLocks noGrp="1"/>
          </p:cNvSpPr>
          <p:nvPr>
            <p:ph type="dt" sz="half" idx="10"/>
          </p:nvPr>
        </p:nvSpPr>
        <p:spPr/>
        <p:txBody>
          <a:bodyPr/>
          <a:lstStyle/>
          <a:p>
            <a:fld id="{E6FD363E-336D-4F8D-A074-DFD216BF4E1A}" type="datetimeFigureOut">
              <a:rPr lang="en-GB" smtClean="0"/>
              <a:t>07/03/2025</a:t>
            </a:fld>
            <a:endParaRPr lang="en-GB"/>
          </a:p>
        </p:txBody>
      </p:sp>
      <p:sp>
        <p:nvSpPr>
          <p:cNvPr id="4" name="Footer Placeholder 3">
            <a:extLst>
              <a:ext uri="{FF2B5EF4-FFF2-40B4-BE49-F238E27FC236}">
                <a16:creationId xmlns:a16="http://schemas.microsoft.com/office/drawing/2014/main" id="{E447C015-6025-9782-7950-331CA8C623BA}"/>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A8D9585A-7930-D15F-1ACB-A96011919957}"/>
              </a:ext>
            </a:extLst>
          </p:cNvPr>
          <p:cNvSpPr>
            <a:spLocks noGrp="1"/>
          </p:cNvSpPr>
          <p:nvPr>
            <p:ph type="sldNum" sz="quarter" idx="12"/>
          </p:nvPr>
        </p:nvSpPr>
        <p:spPr/>
        <p:txBody>
          <a:bodyPr/>
          <a:lstStyle/>
          <a:p>
            <a:fld id="{3B32E83E-C025-409F-A7CA-4C01C3D63BBA}" type="slidenum">
              <a:rPr lang="en-GB" smtClean="0"/>
              <a:t>‹#›</a:t>
            </a:fld>
            <a:endParaRPr lang="en-GB"/>
          </a:p>
        </p:txBody>
      </p:sp>
    </p:spTree>
    <p:extLst>
      <p:ext uri="{BB962C8B-B14F-4D97-AF65-F5344CB8AC3E}">
        <p14:creationId xmlns:p14="http://schemas.microsoft.com/office/powerpoint/2010/main" val="9012914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902038E-B79C-3B00-F05E-A9B2A332CD03}"/>
              </a:ext>
            </a:extLst>
          </p:cNvPr>
          <p:cNvSpPr>
            <a:spLocks noGrp="1"/>
          </p:cNvSpPr>
          <p:nvPr>
            <p:ph type="dt" sz="half" idx="10"/>
          </p:nvPr>
        </p:nvSpPr>
        <p:spPr/>
        <p:txBody>
          <a:bodyPr/>
          <a:lstStyle/>
          <a:p>
            <a:fld id="{E6FD363E-336D-4F8D-A074-DFD216BF4E1A}" type="datetimeFigureOut">
              <a:rPr lang="en-GB" smtClean="0"/>
              <a:t>07/03/2025</a:t>
            </a:fld>
            <a:endParaRPr lang="en-GB"/>
          </a:p>
        </p:txBody>
      </p:sp>
      <p:sp>
        <p:nvSpPr>
          <p:cNvPr id="3" name="Footer Placeholder 2">
            <a:extLst>
              <a:ext uri="{FF2B5EF4-FFF2-40B4-BE49-F238E27FC236}">
                <a16:creationId xmlns:a16="http://schemas.microsoft.com/office/drawing/2014/main" id="{6CAF16AA-C1E6-DB8B-7FC9-20258AE2962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C3D4D80-0001-8C23-0785-4E5EF61A92DE}"/>
              </a:ext>
            </a:extLst>
          </p:cNvPr>
          <p:cNvSpPr>
            <a:spLocks noGrp="1"/>
          </p:cNvSpPr>
          <p:nvPr>
            <p:ph type="sldNum" sz="quarter" idx="12"/>
          </p:nvPr>
        </p:nvSpPr>
        <p:spPr/>
        <p:txBody>
          <a:bodyPr/>
          <a:lstStyle/>
          <a:p>
            <a:fld id="{3B32E83E-C025-409F-A7CA-4C01C3D63BBA}" type="slidenum">
              <a:rPr lang="en-GB" smtClean="0"/>
              <a:t>‹#›</a:t>
            </a:fld>
            <a:endParaRPr lang="en-GB"/>
          </a:p>
        </p:txBody>
      </p:sp>
    </p:spTree>
    <p:extLst>
      <p:ext uri="{BB962C8B-B14F-4D97-AF65-F5344CB8AC3E}">
        <p14:creationId xmlns:p14="http://schemas.microsoft.com/office/powerpoint/2010/main" val="36082096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CCAEB-CA3C-D7E6-3C7A-72CD4FC861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A8A3E64B-6889-F77A-6DB3-0324E3FA498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36380059-8D55-D026-DC54-4802A576812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E50B99A-2D12-E4CB-0208-CA3423FA50D3}"/>
              </a:ext>
            </a:extLst>
          </p:cNvPr>
          <p:cNvSpPr>
            <a:spLocks noGrp="1"/>
          </p:cNvSpPr>
          <p:nvPr>
            <p:ph type="dt" sz="half" idx="10"/>
          </p:nvPr>
        </p:nvSpPr>
        <p:spPr/>
        <p:txBody>
          <a:bodyPr/>
          <a:lstStyle/>
          <a:p>
            <a:fld id="{E6FD363E-336D-4F8D-A074-DFD216BF4E1A}" type="datetimeFigureOut">
              <a:rPr lang="en-GB" smtClean="0"/>
              <a:t>07/03/2025</a:t>
            </a:fld>
            <a:endParaRPr lang="en-GB"/>
          </a:p>
        </p:txBody>
      </p:sp>
      <p:sp>
        <p:nvSpPr>
          <p:cNvPr id="6" name="Footer Placeholder 5">
            <a:extLst>
              <a:ext uri="{FF2B5EF4-FFF2-40B4-BE49-F238E27FC236}">
                <a16:creationId xmlns:a16="http://schemas.microsoft.com/office/drawing/2014/main" id="{3ACAA664-EC98-E4C6-32AC-E14AF5F29BB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A4CD548B-AE1B-F07A-648C-BCF9D77BFC94}"/>
              </a:ext>
            </a:extLst>
          </p:cNvPr>
          <p:cNvSpPr>
            <a:spLocks noGrp="1"/>
          </p:cNvSpPr>
          <p:nvPr>
            <p:ph type="sldNum" sz="quarter" idx="12"/>
          </p:nvPr>
        </p:nvSpPr>
        <p:spPr/>
        <p:txBody>
          <a:bodyPr/>
          <a:lstStyle/>
          <a:p>
            <a:fld id="{3B32E83E-C025-409F-A7CA-4C01C3D63BBA}" type="slidenum">
              <a:rPr lang="en-GB" smtClean="0"/>
              <a:t>‹#›</a:t>
            </a:fld>
            <a:endParaRPr lang="en-GB"/>
          </a:p>
        </p:txBody>
      </p:sp>
    </p:spTree>
    <p:extLst>
      <p:ext uri="{BB962C8B-B14F-4D97-AF65-F5344CB8AC3E}">
        <p14:creationId xmlns:p14="http://schemas.microsoft.com/office/powerpoint/2010/main" val="366160212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30A668-058A-A2E0-053A-23022A670B2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4D4218F5-4061-95FD-B737-1E8DDE0718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93CA22FC-F7C1-6D91-B045-6197773291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2514D06-0D40-42B3-73C1-4211AECEC425}"/>
              </a:ext>
            </a:extLst>
          </p:cNvPr>
          <p:cNvSpPr>
            <a:spLocks noGrp="1"/>
          </p:cNvSpPr>
          <p:nvPr>
            <p:ph type="dt" sz="half" idx="10"/>
          </p:nvPr>
        </p:nvSpPr>
        <p:spPr/>
        <p:txBody>
          <a:bodyPr/>
          <a:lstStyle/>
          <a:p>
            <a:fld id="{E6FD363E-336D-4F8D-A074-DFD216BF4E1A}" type="datetimeFigureOut">
              <a:rPr lang="en-GB" smtClean="0"/>
              <a:t>07/03/2025</a:t>
            </a:fld>
            <a:endParaRPr lang="en-GB"/>
          </a:p>
        </p:txBody>
      </p:sp>
      <p:sp>
        <p:nvSpPr>
          <p:cNvPr id="6" name="Footer Placeholder 5">
            <a:extLst>
              <a:ext uri="{FF2B5EF4-FFF2-40B4-BE49-F238E27FC236}">
                <a16:creationId xmlns:a16="http://schemas.microsoft.com/office/drawing/2014/main" id="{AEF0A063-0122-A5CF-7F50-333FAC52A091}"/>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4EF488D5-8B43-98BF-D320-2A785378C18C}"/>
              </a:ext>
            </a:extLst>
          </p:cNvPr>
          <p:cNvSpPr>
            <a:spLocks noGrp="1"/>
          </p:cNvSpPr>
          <p:nvPr>
            <p:ph type="sldNum" sz="quarter" idx="12"/>
          </p:nvPr>
        </p:nvSpPr>
        <p:spPr/>
        <p:txBody>
          <a:bodyPr/>
          <a:lstStyle/>
          <a:p>
            <a:fld id="{3B32E83E-C025-409F-A7CA-4C01C3D63BBA}" type="slidenum">
              <a:rPr lang="en-GB" smtClean="0"/>
              <a:t>‹#›</a:t>
            </a:fld>
            <a:endParaRPr lang="en-GB"/>
          </a:p>
        </p:txBody>
      </p:sp>
    </p:spTree>
    <p:extLst>
      <p:ext uri="{BB962C8B-B14F-4D97-AF65-F5344CB8AC3E}">
        <p14:creationId xmlns:p14="http://schemas.microsoft.com/office/powerpoint/2010/main" val="26759853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27D047-4608-67E2-5C45-7FFFA88EEEE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E73F9863-B4BC-0313-109A-6D745E9E439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CF3B3043-DAFE-221A-803A-7CC340D6F9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6FD363E-336D-4F8D-A074-DFD216BF4E1A}" type="datetimeFigureOut">
              <a:rPr lang="en-GB" smtClean="0"/>
              <a:t>07/03/2025</a:t>
            </a:fld>
            <a:endParaRPr lang="en-GB"/>
          </a:p>
        </p:txBody>
      </p:sp>
      <p:sp>
        <p:nvSpPr>
          <p:cNvPr id="5" name="Footer Placeholder 4">
            <a:extLst>
              <a:ext uri="{FF2B5EF4-FFF2-40B4-BE49-F238E27FC236}">
                <a16:creationId xmlns:a16="http://schemas.microsoft.com/office/drawing/2014/main" id="{1CDC46F6-7089-FDDB-C68B-2E0D57C0711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9E1A2407-7E98-9E44-A04A-B0A526FD2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B32E83E-C025-409F-A7CA-4C01C3D63BBA}" type="slidenum">
              <a:rPr lang="en-GB" smtClean="0"/>
              <a:t>‹#›</a:t>
            </a:fld>
            <a:endParaRPr lang="en-GB"/>
          </a:p>
        </p:txBody>
      </p:sp>
    </p:spTree>
    <p:extLst>
      <p:ext uri="{BB962C8B-B14F-4D97-AF65-F5344CB8AC3E}">
        <p14:creationId xmlns:p14="http://schemas.microsoft.com/office/powerpoint/2010/main" val="37822246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posit.co/download/rstudio-desktop/"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201A28-51EF-9273-4176-5F457F40BBA8}"/>
              </a:ext>
            </a:extLst>
          </p:cNvPr>
          <p:cNvSpPr>
            <a:spLocks noGrp="1"/>
          </p:cNvSpPr>
          <p:nvPr>
            <p:ph type="ctrTitle"/>
          </p:nvPr>
        </p:nvSpPr>
        <p:spPr/>
        <p:txBody>
          <a:bodyPr/>
          <a:lstStyle/>
          <a:p>
            <a:r>
              <a:rPr lang="en-GB" dirty="0"/>
              <a:t>Introduction to R and R Studio</a:t>
            </a:r>
          </a:p>
        </p:txBody>
      </p:sp>
      <p:sp>
        <p:nvSpPr>
          <p:cNvPr id="3" name="Subtitle 2">
            <a:extLst>
              <a:ext uri="{FF2B5EF4-FFF2-40B4-BE49-F238E27FC236}">
                <a16:creationId xmlns:a16="http://schemas.microsoft.com/office/drawing/2014/main" id="{491D10AD-5244-AD54-64A8-35F6C1E2F91F}"/>
              </a:ext>
            </a:extLst>
          </p:cNvPr>
          <p:cNvSpPr>
            <a:spLocks noGrp="1"/>
          </p:cNvSpPr>
          <p:nvPr>
            <p:ph type="subTitle" idx="1"/>
          </p:nvPr>
        </p:nvSpPr>
        <p:spPr/>
        <p:txBody>
          <a:bodyPr/>
          <a:lstStyle/>
          <a:p>
            <a:endParaRPr lang="en-GB"/>
          </a:p>
        </p:txBody>
      </p:sp>
    </p:spTree>
    <p:extLst>
      <p:ext uri="{BB962C8B-B14F-4D97-AF65-F5344CB8AC3E}">
        <p14:creationId xmlns:p14="http://schemas.microsoft.com/office/powerpoint/2010/main" val="19849463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B626FA-24A4-4C30-6F39-B0A0C697F487}"/>
              </a:ext>
            </a:extLst>
          </p:cNvPr>
          <p:cNvSpPr>
            <a:spLocks noGrp="1"/>
          </p:cNvSpPr>
          <p:nvPr>
            <p:ph type="title"/>
          </p:nvPr>
        </p:nvSpPr>
        <p:spPr/>
        <p:txBody>
          <a:bodyPr/>
          <a:lstStyle/>
          <a:p>
            <a:r>
              <a:rPr lang="en-GB" dirty="0"/>
              <a:t>Data frames</a:t>
            </a:r>
          </a:p>
        </p:txBody>
      </p:sp>
      <p:sp>
        <p:nvSpPr>
          <p:cNvPr id="3" name="Content Placeholder 2">
            <a:extLst>
              <a:ext uri="{FF2B5EF4-FFF2-40B4-BE49-F238E27FC236}">
                <a16:creationId xmlns:a16="http://schemas.microsoft.com/office/drawing/2014/main" id="{E7DE2E3B-23C2-A029-C76A-DEC73488AF7A}"/>
              </a:ext>
            </a:extLst>
          </p:cNvPr>
          <p:cNvSpPr>
            <a:spLocks noGrp="1"/>
          </p:cNvSpPr>
          <p:nvPr>
            <p:ph idx="1"/>
          </p:nvPr>
        </p:nvSpPr>
        <p:spPr/>
        <p:txBody>
          <a:bodyPr>
            <a:normAutofit lnSpcReduction="10000"/>
          </a:bodyPr>
          <a:lstStyle/>
          <a:p>
            <a:r>
              <a:rPr lang="en-GB" dirty="0"/>
              <a:t>Data frames store data – for now you can think of them like a table</a:t>
            </a:r>
          </a:p>
          <a:p>
            <a:r>
              <a:rPr lang="en-GB" dirty="0"/>
              <a:t>We’re going to use a </a:t>
            </a:r>
            <a:r>
              <a:rPr lang="en-GB" dirty="0" err="1"/>
              <a:t>ggplot</a:t>
            </a:r>
            <a:r>
              <a:rPr lang="en-GB" dirty="0"/>
              <a:t> dataset called Midwest which contains demographic data from people in the Midwest</a:t>
            </a:r>
          </a:p>
          <a:p>
            <a:r>
              <a:rPr lang="en-GB" dirty="0"/>
              <a:t>We’ll call our </a:t>
            </a:r>
            <a:r>
              <a:rPr lang="en-GB" dirty="0" err="1"/>
              <a:t>dataframe</a:t>
            </a:r>
            <a:r>
              <a:rPr lang="en-GB" dirty="0"/>
              <a:t> demographics</a:t>
            </a:r>
          </a:p>
          <a:p>
            <a:r>
              <a:rPr lang="en-GB" dirty="0"/>
              <a:t>demographics &lt;- Midwest</a:t>
            </a:r>
          </a:p>
          <a:p>
            <a:r>
              <a:rPr lang="en-GB" dirty="0"/>
              <a:t>You can view data by clicking on demographics</a:t>
            </a:r>
          </a:p>
          <a:p>
            <a:r>
              <a:rPr lang="en-GB" dirty="0"/>
              <a:t>Have a look at the data you’ve loaded. </a:t>
            </a:r>
          </a:p>
          <a:p>
            <a:r>
              <a:rPr lang="en-GB" dirty="0"/>
              <a:t>Talk to the person next to you about what </a:t>
            </a:r>
          </a:p>
          <a:p>
            <a:pPr marL="0" indent="0">
              <a:buNone/>
            </a:pPr>
            <a:r>
              <a:rPr lang="en-GB" dirty="0"/>
              <a:t>information is in here</a:t>
            </a:r>
          </a:p>
        </p:txBody>
      </p:sp>
      <p:pic>
        <p:nvPicPr>
          <p:cNvPr id="5" name="Picture 4">
            <a:extLst>
              <a:ext uri="{FF2B5EF4-FFF2-40B4-BE49-F238E27FC236}">
                <a16:creationId xmlns:a16="http://schemas.microsoft.com/office/drawing/2014/main" id="{12A03326-10C7-6AEE-4B4D-DEC3D3BD4B04}"/>
              </a:ext>
            </a:extLst>
          </p:cNvPr>
          <p:cNvPicPr>
            <a:picLocks noChangeAspect="1"/>
          </p:cNvPicPr>
          <p:nvPr/>
        </p:nvPicPr>
        <p:blipFill>
          <a:blip r:embed="rId2"/>
          <a:stretch>
            <a:fillRect/>
          </a:stretch>
        </p:blipFill>
        <p:spPr>
          <a:xfrm>
            <a:off x="8211243" y="2819717"/>
            <a:ext cx="3871295" cy="3673158"/>
          </a:xfrm>
          <a:prstGeom prst="rect">
            <a:avLst/>
          </a:prstGeom>
        </p:spPr>
      </p:pic>
    </p:spTree>
    <p:extLst>
      <p:ext uri="{BB962C8B-B14F-4D97-AF65-F5344CB8AC3E}">
        <p14:creationId xmlns:p14="http://schemas.microsoft.com/office/powerpoint/2010/main" val="30236862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CF1F4-E5BE-4C79-783E-5504910379A4}"/>
              </a:ext>
            </a:extLst>
          </p:cNvPr>
          <p:cNvSpPr>
            <a:spLocks noGrp="1"/>
          </p:cNvSpPr>
          <p:nvPr>
            <p:ph type="title"/>
          </p:nvPr>
        </p:nvSpPr>
        <p:spPr/>
        <p:txBody>
          <a:bodyPr/>
          <a:lstStyle/>
          <a:p>
            <a:r>
              <a:rPr lang="en-GB" dirty="0"/>
              <a:t>$notation….</a:t>
            </a:r>
          </a:p>
        </p:txBody>
      </p:sp>
      <p:sp>
        <p:nvSpPr>
          <p:cNvPr id="3" name="Content Placeholder 2">
            <a:extLst>
              <a:ext uri="{FF2B5EF4-FFF2-40B4-BE49-F238E27FC236}">
                <a16:creationId xmlns:a16="http://schemas.microsoft.com/office/drawing/2014/main" id="{9F8EC316-E6EC-4C87-D9B6-76B8F52C1C50}"/>
              </a:ext>
            </a:extLst>
          </p:cNvPr>
          <p:cNvSpPr>
            <a:spLocks noGrp="1"/>
          </p:cNvSpPr>
          <p:nvPr>
            <p:ph idx="1"/>
          </p:nvPr>
        </p:nvSpPr>
        <p:spPr/>
        <p:txBody>
          <a:bodyPr/>
          <a:lstStyle/>
          <a:p>
            <a:pPr marL="0" indent="0">
              <a:buNone/>
            </a:pPr>
            <a:r>
              <a:rPr lang="en-GB" dirty="0" err="1"/>
              <a:t>Dataframe$column</a:t>
            </a:r>
            <a:r>
              <a:rPr lang="en-GB" dirty="0"/>
              <a:t> will bring us back all the results in that column. For example:</a:t>
            </a:r>
          </a:p>
          <a:p>
            <a:pPr marL="0" indent="0">
              <a:buNone/>
            </a:pPr>
            <a:endParaRPr lang="en-GB" dirty="0"/>
          </a:p>
          <a:p>
            <a:pPr marL="0" indent="0">
              <a:buNone/>
            </a:pPr>
            <a:r>
              <a:rPr lang="en-GB" dirty="0" err="1"/>
              <a:t>Demographics$poptotal</a:t>
            </a:r>
            <a:r>
              <a:rPr lang="en-GB" dirty="0"/>
              <a:t> will bring back all the total populations in the </a:t>
            </a:r>
            <a:r>
              <a:rPr lang="en-GB" dirty="0" err="1"/>
              <a:t>dataframe</a:t>
            </a:r>
            <a:r>
              <a:rPr lang="en-GB" dirty="0"/>
              <a:t>. </a:t>
            </a:r>
          </a:p>
          <a:p>
            <a:pPr marL="0" indent="0">
              <a:buNone/>
            </a:pPr>
            <a:endParaRPr lang="en-GB" dirty="0"/>
          </a:p>
          <a:p>
            <a:pPr marL="0" indent="0">
              <a:buNone/>
            </a:pPr>
            <a:r>
              <a:rPr lang="en-GB" dirty="0"/>
              <a:t>Can you write code to see all the adult populations?</a:t>
            </a:r>
          </a:p>
          <a:p>
            <a:pPr marL="0" indent="0">
              <a:buNone/>
            </a:pPr>
            <a:r>
              <a:rPr lang="en-GB" dirty="0"/>
              <a:t>Can you write code to see all the percentages of white people in each county?</a:t>
            </a:r>
          </a:p>
        </p:txBody>
      </p:sp>
    </p:spTree>
    <p:extLst>
      <p:ext uri="{BB962C8B-B14F-4D97-AF65-F5344CB8AC3E}">
        <p14:creationId xmlns:p14="http://schemas.microsoft.com/office/powerpoint/2010/main" val="33999898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32E54-5193-22B5-C9FD-AF2BAA2A47BD}"/>
              </a:ext>
            </a:extLst>
          </p:cNvPr>
          <p:cNvSpPr>
            <a:spLocks noGrp="1"/>
          </p:cNvSpPr>
          <p:nvPr>
            <p:ph type="title"/>
          </p:nvPr>
        </p:nvSpPr>
        <p:spPr/>
        <p:txBody>
          <a:bodyPr/>
          <a:lstStyle/>
          <a:p>
            <a:r>
              <a:rPr lang="en-GB" dirty="0"/>
              <a:t>Create a new variable</a:t>
            </a:r>
          </a:p>
        </p:txBody>
      </p:sp>
      <p:sp>
        <p:nvSpPr>
          <p:cNvPr id="3" name="Content Placeholder 2">
            <a:extLst>
              <a:ext uri="{FF2B5EF4-FFF2-40B4-BE49-F238E27FC236}">
                <a16:creationId xmlns:a16="http://schemas.microsoft.com/office/drawing/2014/main" id="{E5416EA4-50C5-321A-9F9D-01C13DDF58AA}"/>
              </a:ext>
            </a:extLst>
          </p:cNvPr>
          <p:cNvSpPr>
            <a:spLocks noGrp="1"/>
          </p:cNvSpPr>
          <p:nvPr>
            <p:ph idx="1"/>
          </p:nvPr>
        </p:nvSpPr>
        <p:spPr/>
        <p:txBody>
          <a:bodyPr>
            <a:normAutofit lnSpcReduction="10000"/>
          </a:bodyPr>
          <a:lstStyle/>
          <a:p>
            <a:r>
              <a:rPr lang="en-GB" dirty="0"/>
              <a:t>We know how much of the population is adults but not how much is children. Let’s say we want this number so we can work out how many schools to put in each county. We’re going to assume everyone who isn’t an adult, is a child. So we’ll make a new column in our data frame, </a:t>
            </a:r>
            <a:r>
              <a:rPr lang="en-GB" dirty="0" err="1"/>
              <a:t>popchildren</a:t>
            </a:r>
            <a:r>
              <a:rPr lang="en-GB" dirty="0"/>
              <a:t> = total population – adults</a:t>
            </a:r>
          </a:p>
          <a:p>
            <a:r>
              <a:rPr lang="en-GB" dirty="0"/>
              <a:t> First we make the column and set to 0:</a:t>
            </a:r>
          </a:p>
          <a:p>
            <a:pPr marL="0" indent="0">
              <a:buNone/>
            </a:pPr>
            <a:r>
              <a:rPr lang="en-GB" dirty="0" err="1"/>
              <a:t>demographics$popchild</a:t>
            </a:r>
            <a:r>
              <a:rPr lang="en-GB" dirty="0"/>
              <a:t> &lt;- 0</a:t>
            </a:r>
          </a:p>
          <a:p>
            <a:pPr marL="0" indent="0">
              <a:buNone/>
            </a:pPr>
            <a:r>
              <a:rPr lang="en-GB" dirty="0"/>
              <a:t>Then calculate the value</a:t>
            </a:r>
          </a:p>
          <a:p>
            <a:pPr marL="0" indent="0">
              <a:buNone/>
            </a:pPr>
            <a:r>
              <a:rPr lang="en-GB" dirty="0" err="1"/>
              <a:t>demographics$popchild</a:t>
            </a:r>
            <a:r>
              <a:rPr lang="en-GB" dirty="0"/>
              <a:t> &lt;- </a:t>
            </a:r>
            <a:r>
              <a:rPr lang="en-GB" dirty="0" err="1"/>
              <a:t>demographics$poptotal</a:t>
            </a:r>
            <a:r>
              <a:rPr lang="en-GB" dirty="0"/>
              <a:t> - </a:t>
            </a:r>
            <a:r>
              <a:rPr lang="en-GB" dirty="0" err="1"/>
              <a:t>demographics$popadults</a:t>
            </a:r>
            <a:endParaRPr lang="en-GB" dirty="0"/>
          </a:p>
        </p:txBody>
      </p:sp>
    </p:spTree>
    <p:extLst>
      <p:ext uri="{BB962C8B-B14F-4D97-AF65-F5344CB8AC3E}">
        <p14:creationId xmlns:p14="http://schemas.microsoft.com/office/powerpoint/2010/main" val="37662521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2DD2E0-F6BA-EA69-6A6A-8280682607B7}"/>
              </a:ext>
            </a:extLst>
          </p:cNvPr>
          <p:cNvSpPr>
            <a:spLocks noGrp="1"/>
          </p:cNvSpPr>
          <p:nvPr>
            <p:ph type="title"/>
          </p:nvPr>
        </p:nvSpPr>
        <p:spPr/>
        <p:txBody>
          <a:bodyPr/>
          <a:lstStyle/>
          <a:p>
            <a:r>
              <a:rPr lang="en-GB" dirty="0"/>
              <a:t>Saving data as a CSV – Now we have our extra column let’s save this as a CSV</a:t>
            </a:r>
          </a:p>
        </p:txBody>
      </p:sp>
      <p:sp>
        <p:nvSpPr>
          <p:cNvPr id="3" name="Content Placeholder 2">
            <a:extLst>
              <a:ext uri="{FF2B5EF4-FFF2-40B4-BE49-F238E27FC236}">
                <a16:creationId xmlns:a16="http://schemas.microsoft.com/office/drawing/2014/main" id="{1924F615-E7F9-62B9-82F9-85486C7EC705}"/>
              </a:ext>
            </a:extLst>
          </p:cNvPr>
          <p:cNvSpPr>
            <a:spLocks noGrp="1"/>
          </p:cNvSpPr>
          <p:nvPr>
            <p:ph idx="1"/>
          </p:nvPr>
        </p:nvSpPr>
        <p:spPr/>
        <p:txBody>
          <a:bodyPr>
            <a:normAutofit fontScale="92500" lnSpcReduction="10000"/>
          </a:bodyPr>
          <a:lstStyle/>
          <a:p>
            <a:r>
              <a:rPr lang="en-GB" dirty="0"/>
              <a:t>We can save a </a:t>
            </a:r>
            <a:r>
              <a:rPr lang="en-GB" dirty="0" err="1"/>
              <a:t>dataframe</a:t>
            </a:r>
            <a:r>
              <a:rPr lang="en-GB" dirty="0"/>
              <a:t> to CSV using</a:t>
            </a:r>
          </a:p>
          <a:p>
            <a:r>
              <a:rPr lang="en-GB" dirty="0"/>
              <a:t>write.csv()</a:t>
            </a:r>
          </a:p>
          <a:p>
            <a:r>
              <a:rPr lang="en-GB" dirty="0"/>
              <a:t>But where will it save?</a:t>
            </a:r>
          </a:p>
          <a:p>
            <a:r>
              <a:rPr lang="en-GB" dirty="0"/>
              <a:t>We first need to navigate R to a folder location by setting the working directory. We can do this with </a:t>
            </a:r>
          </a:p>
          <a:p>
            <a:r>
              <a:rPr lang="en-US" dirty="0" err="1"/>
              <a:t>setwd</a:t>
            </a:r>
            <a:r>
              <a:rPr lang="en-US" dirty="0"/>
              <a:t>("/Your File Path/")</a:t>
            </a:r>
          </a:p>
          <a:p>
            <a:r>
              <a:rPr lang="en-US" dirty="0"/>
              <a:t>Or by using the ‘file’ option to navigate.</a:t>
            </a:r>
          </a:p>
          <a:p>
            <a:r>
              <a:rPr lang="en-US" dirty="0"/>
              <a:t>Then save the file :</a:t>
            </a:r>
          </a:p>
          <a:p>
            <a:pPr marL="0" indent="0">
              <a:buNone/>
            </a:pPr>
            <a:r>
              <a:rPr lang="en-US" dirty="0"/>
              <a:t>write.csv(demographics, file="midwestDemographics.csv", </a:t>
            </a:r>
            <a:r>
              <a:rPr lang="en-US" dirty="0" err="1"/>
              <a:t>row.names</a:t>
            </a:r>
            <a:r>
              <a:rPr lang="en-US" dirty="0"/>
              <a:t> = FALSE)</a:t>
            </a:r>
          </a:p>
          <a:p>
            <a:endParaRPr lang="en-GB" dirty="0"/>
          </a:p>
        </p:txBody>
      </p:sp>
    </p:spTree>
    <p:extLst>
      <p:ext uri="{BB962C8B-B14F-4D97-AF65-F5344CB8AC3E}">
        <p14:creationId xmlns:p14="http://schemas.microsoft.com/office/powerpoint/2010/main" val="4195475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F5B76-DD23-66E2-9E31-071BA00E9B5A}"/>
              </a:ext>
            </a:extLst>
          </p:cNvPr>
          <p:cNvSpPr>
            <a:spLocks noGrp="1"/>
          </p:cNvSpPr>
          <p:nvPr>
            <p:ph type="title"/>
          </p:nvPr>
        </p:nvSpPr>
        <p:spPr/>
        <p:txBody>
          <a:bodyPr>
            <a:normAutofit fontScale="90000"/>
          </a:bodyPr>
          <a:lstStyle/>
          <a:p>
            <a:r>
              <a:rPr lang="en-GB" dirty="0"/>
              <a:t>Once you’ve saved your file, save your script and close down everything in R studio, quit R studio</a:t>
            </a:r>
          </a:p>
        </p:txBody>
      </p:sp>
      <p:sp>
        <p:nvSpPr>
          <p:cNvPr id="3" name="Content Placeholder 2">
            <a:extLst>
              <a:ext uri="{FF2B5EF4-FFF2-40B4-BE49-F238E27FC236}">
                <a16:creationId xmlns:a16="http://schemas.microsoft.com/office/drawing/2014/main" id="{05C6AC27-9822-D58E-FD66-437F2FDBB699}"/>
              </a:ext>
            </a:extLst>
          </p:cNvPr>
          <p:cNvSpPr>
            <a:spLocks noGrp="1"/>
          </p:cNvSpPr>
          <p:nvPr>
            <p:ph idx="1"/>
          </p:nvPr>
        </p:nvSpPr>
        <p:spPr/>
        <p:txBody>
          <a:bodyPr/>
          <a:lstStyle/>
          <a:p>
            <a:r>
              <a:rPr lang="en-GB" dirty="0"/>
              <a:t>Load your CSV:</a:t>
            </a:r>
          </a:p>
          <a:p>
            <a:endParaRPr lang="en-GB" dirty="0"/>
          </a:p>
          <a:p>
            <a:r>
              <a:rPr lang="en-GB" dirty="0" err="1"/>
              <a:t>demographicsCSV</a:t>
            </a:r>
            <a:r>
              <a:rPr lang="en-GB" dirty="0"/>
              <a:t> &lt;- read.csv('</a:t>
            </a:r>
            <a:r>
              <a:rPr lang="en-GB" dirty="0" err="1"/>
              <a:t>midwestDemographics.csv',header</a:t>
            </a:r>
            <a:r>
              <a:rPr lang="en-GB" dirty="0"/>
              <a:t>=TRUE)</a:t>
            </a:r>
          </a:p>
          <a:p>
            <a:endParaRPr lang="en-GB" dirty="0"/>
          </a:p>
          <a:p>
            <a:r>
              <a:rPr lang="en-GB" dirty="0"/>
              <a:t>Is your new column still there? (Hopefully!!)</a:t>
            </a:r>
          </a:p>
        </p:txBody>
      </p:sp>
    </p:spTree>
    <p:extLst>
      <p:ext uri="{BB962C8B-B14F-4D97-AF65-F5344CB8AC3E}">
        <p14:creationId xmlns:p14="http://schemas.microsoft.com/office/powerpoint/2010/main" val="5724485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2CF2B-D55C-F6F9-9357-CAF34EC771E1}"/>
              </a:ext>
            </a:extLst>
          </p:cNvPr>
          <p:cNvSpPr>
            <a:spLocks noGrp="1"/>
          </p:cNvSpPr>
          <p:nvPr>
            <p:ph type="title"/>
          </p:nvPr>
        </p:nvSpPr>
        <p:spPr/>
        <p:txBody>
          <a:bodyPr/>
          <a:lstStyle/>
          <a:p>
            <a:r>
              <a:rPr lang="en-GB" dirty="0"/>
              <a:t>Plot a basic graph</a:t>
            </a:r>
          </a:p>
        </p:txBody>
      </p:sp>
      <p:sp>
        <p:nvSpPr>
          <p:cNvPr id="3" name="Content Placeholder 2">
            <a:extLst>
              <a:ext uri="{FF2B5EF4-FFF2-40B4-BE49-F238E27FC236}">
                <a16:creationId xmlns:a16="http://schemas.microsoft.com/office/drawing/2014/main" id="{39119FB3-AD10-DE11-B83B-986F8D8648C8}"/>
              </a:ext>
            </a:extLst>
          </p:cNvPr>
          <p:cNvSpPr>
            <a:spLocks noGrp="1"/>
          </p:cNvSpPr>
          <p:nvPr>
            <p:ph idx="1"/>
          </p:nvPr>
        </p:nvSpPr>
        <p:spPr/>
        <p:txBody>
          <a:bodyPr/>
          <a:lstStyle/>
          <a:p>
            <a:r>
              <a:rPr lang="en-GB" dirty="0"/>
              <a:t>Using </a:t>
            </a:r>
            <a:r>
              <a:rPr lang="en-GB" dirty="0" err="1"/>
              <a:t>ggplot</a:t>
            </a:r>
            <a:r>
              <a:rPr lang="en-GB" dirty="0"/>
              <a:t> we’ll plot our new child populations for each county</a:t>
            </a:r>
          </a:p>
          <a:p>
            <a:r>
              <a:rPr lang="en-GB" dirty="0" err="1"/>
              <a:t>ggplot</a:t>
            </a:r>
            <a:r>
              <a:rPr lang="en-GB" dirty="0"/>
              <a:t>(data=</a:t>
            </a:r>
            <a:r>
              <a:rPr lang="en-GB" dirty="0" err="1"/>
              <a:t>demographicsCSV</a:t>
            </a:r>
            <a:r>
              <a:rPr lang="en-GB" dirty="0"/>
              <a:t>, </a:t>
            </a:r>
            <a:r>
              <a:rPr lang="en-GB" dirty="0" err="1"/>
              <a:t>aes</a:t>
            </a:r>
            <a:r>
              <a:rPr lang="en-GB" dirty="0"/>
              <a:t>(x=county, y=</a:t>
            </a:r>
            <a:r>
              <a:rPr lang="en-GB" dirty="0" err="1"/>
              <a:t>popchild</a:t>
            </a:r>
            <a:r>
              <a:rPr lang="en-GB" dirty="0"/>
              <a:t>))+         </a:t>
            </a:r>
            <a:r>
              <a:rPr lang="en-GB" dirty="0" err="1"/>
              <a:t>geom_bar</a:t>
            </a:r>
            <a:r>
              <a:rPr lang="en-GB" dirty="0"/>
              <a:t>(stat="identity")</a:t>
            </a:r>
          </a:p>
          <a:p>
            <a:endParaRPr lang="en-GB" dirty="0"/>
          </a:p>
          <a:p>
            <a:endParaRPr lang="en-GB" dirty="0"/>
          </a:p>
          <a:p>
            <a:r>
              <a:rPr lang="en-GB" dirty="0"/>
              <a:t>Extension: Improve this graph using resources from the last session! </a:t>
            </a:r>
          </a:p>
        </p:txBody>
      </p:sp>
    </p:spTree>
    <p:extLst>
      <p:ext uri="{BB962C8B-B14F-4D97-AF65-F5344CB8AC3E}">
        <p14:creationId xmlns:p14="http://schemas.microsoft.com/office/powerpoint/2010/main" val="39823234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E1948-EB4E-6D1C-9684-FE2917A9A083}"/>
              </a:ext>
            </a:extLst>
          </p:cNvPr>
          <p:cNvSpPr>
            <a:spLocks noGrp="1"/>
          </p:cNvSpPr>
          <p:nvPr>
            <p:ph type="title"/>
          </p:nvPr>
        </p:nvSpPr>
        <p:spPr/>
        <p:txBody>
          <a:bodyPr/>
          <a:lstStyle/>
          <a:p>
            <a:r>
              <a:rPr lang="en-GB" dirty="0"/>
              <a:t>Installing R and R Studio….</a:t>
            </a:r>
          </a:p>
        </p:txBody>
      </p:sp>
      <p:sp>
        <p:nvSpPr>
          <p:cNvPr id="3" name="Content Placeholder 2">
            <a:extLst>
              <a:ext uri="{FF2B5EF4-FFF2-40B4-BE49-F238E27FC236}">
                <a16:creationId xmlns:a16="http://schemas.microsoft.com/office/drawing/2014/main" id="{39B8AA33-8063-B69A-EFDB-9F457CF118B7}"/>
              </a:ext>
            </a:extLst>
          </p:cNvPr>
          <p:cNvSpPr>
            <a:spLocks noGrp="1"/>
          </p:cNvSpPr>
          <p:nvPr>
            <p:ph idx="1"/>
          </p:nvPr>
        </p:nvSpPr>
        <p:spPr/>
        <p:txBody>
          <a:bodyPr/>
          <a:lstStyle/>
          <a:p>
            <a:r>
              <a:rPr lang="en-GB" dirty="0"/>
              <a:t>If you are on your own machine, you can download R and R studio here </a:t>
            </a:r>
          </a:p>
          <a:p>
            <a:r>
              <a:rPr lang="en-GB" dirty="0">
                <a:hlinkClick r:id="rId2"/>
              </a:rPr>
              <a:t>https://posit.co/download/rstudio-desktop/</a:t>
            </a:r>
            <a:endParaRPr lang="en-GB" dirty="0"/>
          </a:p>
          <a:p>
            <a:endParaRPr lang="en-GB" dirty="0"/>
          </a:p>
          <a:p>
            <a:r>
              <a:rPr lang="en-GB" dirty="0"/>
              <a:t>OR access here:</a:t>
            </a:r>
          </a:p>
          <a:p>
            <a:endParaRPr lang="en-GB" dirty="0"/>
          </a:p>
          <a:p>
            <a:r>
              <a:rPr lang="en-GB" dirty="0"/>
              <a:t>R is the language, R studio is the environment you run your code in</a:t>
            </a:r>
          </a:p>
        </p:txBody>
      </p:sp>
    </p:spTree>
    <p:extLst>
      <p:ext uri="{BB962C8B-B14F-4D97-AF65-F5344CB8AC3E}">
        <p14:creationId xmlns:p14="http://schemas.microsoft.com/office/powerpoint/2010/main" val="13060641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550D7556-7B81-43A6-A3C0-DF71B0006E75}"/>
              </a:ext>
            </a:extLst>
          </p:cNvPr>
          <p:cNvPicPr>
            <a:picLocks noChangeAspect="1"/>
          </p:cNvPicPr>
          <p:nvPr/>
        </p:nvPicPr>
        <p:blipFill>
          <a:blip r:embed="rId2"/>
          <a:stretch>
            <a:fillRect/>
          </a:stretch>
        </p:blipFill>
        <p:spPr>
          <a:xfrm>
            <a:off x="0" y="191792"/>
            <a:ext cx="12192000" cy="6474416"/>
          </a:xfrm>
          <a:prstGeom prst="rect">
            <a:avLst/>
          </a:prstGeom>
        </p:spPr>
      </p:pic>
    </p:spTree>
    <p:extLst>
      <p:ext uri="{BB962C8B-B14F-4D97-AF65-F5344CB8AC3E}">
        <p14:creationId xmlns:p14="http://schemas.microsoft.com/office/powerpoint/2010/main" val="27083852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1745BE-C889-9E90-A9E6-FCD4E7940BCB}"/>
              </a:ext>
            </a:extLst>
          </p:cNvPr>
          <p:cNvSpPr>
            <a:spLocks noGrp="1"/>
          </p:cNvSpPr>
          <p:nvPr>
            <p:ph type="title"/>
          </p:nvPr>
        </p:nvSpPr>
        <p:spPr/>
        <p:txBody>
          <a:bodyPr/>
          <a:lstStyle/>
          <a:p>
            <a:r>
              <a:rPr lang="en-GB" dirty="0"/>
              <a:t>We can run code in the console. Try these:</a:t>
            </a:r>
          </a:p>
        </p:txBody>
      </p:sp>
      <p:sp>
        <p:nvSpPr>
          <p:cNvPr id="3" name="Content Placeholder 2">
            <a:extLst>
              <a:ext uri="{FF2B5EF4-FFF2-40B4-BE49-F238E27FC236}">
                <a16:creationId xmlns:a16="http://schemas.microsoft.com/office/drawing/2014/main" id="{5FF0EA33-C023-6AC6-7D3E-DD4EBC170704}"/>
              </a:ext>
            </a:extLst>
          </p:cNvPr>
          <p:cNvSpPr>
            <a:spLocks noGrp="1"/>
          </p:cNvSpPr>
          <p:nvPr>
            <p:ph idx="1"/>
          </p:nvPr>
        </p:nvSpPr>
        <p:spPr/>
        <p:txBody>
          <a:bodyPr/>
          <a:lstStyle/>
          <a:p>
            <a:r>
              <a:rPr lang="en-GB" dirty="0"/>
              <a:t>2+2</a:t>
            </a:r>
          </a:p>
          <a:p>
            <a:endParaRPr lang="en-GB" dirty="0"/>
          </a:p>
          <a:p>
            <a:r>
              <a:rPr lang="en-GB" dirty="0"/>
              <a:t>5/2</a:t>
            </a:r>
          </a:p>
          <a:p>
            <a:endParaRPr lang="en-GB" dirty="0"/>
          </a:p>
          <a:p>
            <a:r>
              <a:rPr lang="en-GB" dirty="0"/>
              <a:t>x &lt;- 2</a:t>
            </a:r>
          </a:p>
          <a:p>
            <a:endParaRPr lang="en-GB" dirty="0"/>
          </a:p>
          <a:p>
            <a:r>
              <a:rPr lang="en-GB" dirty="0"/>
              <a:t>x+2</a:t>
            </a:r>
          </a:p>
        </p:txBody>
      </p:sp>
    </p:spTree>
    <p:extLst>
      <p:ext uri="{BB962C8B-B14F-4D97-AF65-F5344CB8AC3E}">
        <p14:creationId xmlns:p14="http://schemas.microsoft.com/office/powerpoint/2010/main" val="715262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E8F085-F484-3958-4EEF-9F2E7F35B879}"/>
              </a:ext>
            </a:extLst>
          </p:cNvPr>
          <p:cNvSpPr>
            <a:spLocks noGrp="1"/>
          </p:cNvSpPr>
          <p:nvPr>
            <p:ph type="title"/>
          </p:nvPr>
        </p:nvSpPr>
        <p:spPr/>
        <p:txBody>
          <a:bodyPr/>
          <a:lstStyle/>
          <a:p>
            <a:r>
              <a:rPr lang="en-GB" dirty="0"/>
              <a:t>Better yet, let’s make a script so we can rerun code…</a:t>
            </a:r>
          </a:p>
        </p:txBody>
      </p:sp>
      <p:pic>
        <p:nvPicPr>
          <p:cNvPr id="5" name="Content Placeholder 4">
            <a:extLst>
              <a:ext uri="{FF2B5EF4-FFF2-40B4-BE49-F238E27FC236}">
                <a16:creationId xmlns:a16="http://schemas.microsoft.com/office/drawing/2014/main" id="{485D9D94-FCE8-D465-FE1B-327A7F4B5A4E}"/>
              </a:ext>
            </a:extLst>
          </p:cNvPr>
          <p:cNvPicPr>
            <a:picLocks noGrp="1" noChangeAspect="1"/>
          </p:cNvPicPr>
          <p:nvPr>
            <p:ph idx="1"/>
          </p:nvPr>
        </p:nvPicPr>
        <p:blipFill>
          <a:blip r:embed="rId2"/>
          <a:srcRect b="64162"/>
          <a:stretch/>
        </p:blipFill>
        <p:spPr>
          <a:xfrm>
            <a:off x="3422516" y="1369009"/>
            <a:ext cx="7133724" cy="1836308"/>
          </a:xfrm>
        </p:spPr>
      </p:pic>
      <p:sp>
        <p:nvSpPr>
          <p:cNvPr id="7" name="Content Placeholder 2">
            <a:extLst>
              <a:ext uri="{FF2B5EF4-FFF2-40B4-BE49-F238E27FC236}">
                <a16:creationId xmlns:a16="http://schemas.microsoft.com/office/drawing/2014/main" id="{A9BC115D-DD9C-616D-EF23-77AC854516A5}"/>
              </a:ext>
            </a:extLst>
          </p:cNvPr>
          <p:cNvSpPr txBox="1">
            <a:spLocks/>
          </p:cNvSpPr>
          <p:nvPr/>
        </p:nvSpPr>
        <p:spPr>
          <a:xfrm>
            <a:off x="838200" y="4340654"/>
            <a:ext cx="10515600" cy="1836308"/>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x &lt;- 2</a:t>
            </a:r>
          </a:p>
          <a:p>
            <a:endParaRPr lang="en-GB" dirty="0"/>
          </a:p>
          <a:p>
            <a:r>
              <a:rPr lang="en-GB" dirty="0"/>
              <a:t>x+2</a:t>
            </a:r>
          </a:p>
          <a:p>
            <a:r>
              <a:rPr lang="en-GB" dirty="0"/>
              <a:t>Write these lines into your new script</a:t>
            </a:r>
          </a:p>
        </p:txBody>
      </p:sp>
    </p:spTree>
    <p:extLst>
      <p:ext uri="{BB962C8B-B14F-4D97-AF65-F5344CB8AC3E}">
        <p14:creationId xmlns:p14="http://schemas.microsoft.com/office/powerpoint/2010/main" val="30275183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DAB2A9-538C-827F-51B4-E47603378CE7}"/>
              </a:ext>
            </a:extLst>
          </p:cNvPr>
          <p:cNvSpPr>
            <a:spLocks noGrp="1"/>
          </p:cNvSpPr>
          <p:nvPr>
            <p:ph type="title"/>
          </p:nvPr>
        </p:nvSpPr>
        <p:spPr/>
        <p:txBody>
          <a:bodyPr/>
          <a:lstStyle/>
          <a:p>
            <a:endParaRPr lang="en-GB" dirty="0"/>
          </a:p>
        </p:txBody>
      </p:sp>
      <p:sp>
        <p:nvSpPr>
          <p:cNvPr id="3" name="Content Placeholder 2">
            <a:extLst>
              <a:ext uri="{FF2B5EF4-FFF2-40B4-BE49-F238E27FC236}">
                <a16:creationId xmlns:a16="http://schemas.microsoft.com/office/drawing/2014/main" id="{68CCDB75-256C-F8EE-1FE9-7E03ADD685CF}"/>
              </a:ext>
            </a:extLst>
          </p:cNvPr>
          <p:cNvSpPr>
            <a:spLocks noGrp="1"/>
          </p:cNvSpPr>
          <p:nvPr>
            <p:ph idx="1"/>
          </p:nvPr>
        </p:nvSpPr>
        <p:spPr/>
        <p:txBody>
          <a:bodyPr/>
          <a:lstStyle/>
          <a:p>
            <a:endParaRPr lang="en-GB"/>
          </a:p>
        </p:txBody>
      </p:sp>
      <p:pic>
        <p:nvPicPr>
          <p:cNvPr id="5" name="Picture 4">
            <a:extLst>
              <a:ext uri="{FF2B5EF4-FFF2-40B4-BE49-F238E27FC236}">
                <a16:creationId xmlns:a16="http://schemas.microsoft.com/office/drawing/2014/main" id="{AB8450B5-8E24-EE59-473D-FFD5C13EFF21}"/>
              </a:ext>
            </a:extLst>
          </p:cNvPr>
          <p:cNvPicPr>
            <a:picLocks noChangeAspect="1"/>
          </p:cNvPicPr>
          <p:nvPr/>
        </p:nvPicPr>
        <p:blipFill>
          <a:blip r:embed="rId3"/>
          <a:stretch>
            <a:fillRect/>
          </a:stretch>
        </p:blipFill>
        <p:spPr>
          <a:xfrm>
            <a:off x="0" y="244332"/>
            <a:ext cx="12192000" cy="6369335"/>
          </a:xfrm>
          <a:prstGeom prst="rect">
            <a:avLst/>
          </a:prstGeom>
        </p:spPr>
      </p:pic>
      <p:sp>
        <p:nvSpPr>
          <p:cNvPr id="6" name="Content Placeholder 2">
            <a:extLst>
              <a:ext uri="{FF2B5EF4-FFF2-40B4-BE49-F238E27FC236}">
                <a16:creationId xmlns:a16="http://schemas.microsoft.com/office/drawing/2014/main" id="{05060AD7-4EDB-5AF6-2EA4-D5DCC9F70196}"/>
              </a:ext>
            </a:extLst>
          </p:cNvPr>
          <p:cNvSpPr txBox="1">
            <a:spLocks/>
          </p:cNvSpPr>
          <p:nvPr/>
        </p:nvSpPr>
        <p:spPr>
          <a:xfrm>
            <a:off x="0" y="2303145"/>
            <a:ext cx="6096000" cy="15982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Run your code by clicking ‘Run’</a:t>
            </a:r>
          </a:p>
          <a:p>
            <a:r>
              <a:rPr lang="en-GB" dirty="0"/>
              <a:t>Or highlight the line you want to run and press ‘CTRL’ + ENTER</a:t>
            </a:r>
          </a:p>
        </p:txBody>
      </p:sp>
      <p:cxnSp>
        <p:nvCxnSpPr>
          <p:cNvPr id="8" name="Straight Arrow Connector 7">
            <a:extLst>
              <a:ext uri="{FF2B5EF4-FFF2-40B4-BE49-F238E27FC236}">
                <a16:creationId xmlns:a16="http://schemas.microsoft.com/office/drawing/2014/main" id="{81638847-096F-7935-6725-829CD9715569}"/>
              </a:ext>
            </a:extLst>
          </p:cNvPr>
          <p:cNvCxnSpPr/>
          <p:nvPr/>
        </p:nvCxnSpPr>
        <p:spPr>
          <a:xfrm flipV="1">
            <a:off x="5435600" y="1259840"/>
            <a:ext cx="1778000" cy="12903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9" name="Content Placeholder 2">
            <a:extLst>
              <a:ext uri="{FF2B5EF4-FFF2-40B4-BE49-F238E27FC236}">
                <a16:creationId xmlns:a16="http://schemas.microsoft.com/office/drawing/2014/main" id="{5944D61D-2B0F-878F-E863-96DC2DB2E946}"/>
              </a:ext>
            </a:extLst>
          </p:cNvPr>
          <p:cNvSpPr txBox="1">
            <a:spLocks/>
          </p:cNvSpPr>
          <p:nvPr/>
        </p:nvSpPr>
        <p:spPr>
          <a:xfrm>
            <a:off x="4527755" y="5934781"/>
            <a:ext cx="10515600" cy="159829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dirty="0"/>
              <a:t>You can see the output in the console</a:t>
            </a:r>
          </a:p>
        </p:txBody>
      </p:sp>
      <p:cxnSp>
        <p:nvCxnSpPr>
          <p:cNvPr id="11" name="Straight Arrow Connector 10">
            <a:extLst>
              <a:ext uri="{FF2B5EF4-FFF2-40B4-BE49-F238E27FC236}">
                <a16:creationId xmlns:a16="http://schemas.microsoft.com/office/drawing/2014/main" id="{43FB9AF4-2906-D642-1329-67839AA3374F}"/>
              </a:ext>
            </a:extLst>
          </p:cNvPr>
          <p:cNvCxnSpPr/>
          <p:nvPr/>
        </p:nvCxnSpPr>
        <p:spPr>
          <a:xfrm flipH="1">
            <a:off x="1061884" y="6176963"/>
            <a:ext cx="3106993" cy="134937"/>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2" name="Content Placeholder 2">
            <a:extLst>
              <a:ext uri="{FF2B5EF4-FFF2-40B4-BE49-F238E27FC236}">
                <a16:creationId xmlns:a16="http://schemas.microsoft.com/office/drawing/2014/main" id="{B5B63895-0E96-A2F6-7C23-49C4F79D32FA}"/>
              </a:ext>
            </a:extLst>
          </p:cNvPr>
          <p:cNvSpPr txBox="1">
            <a:spLocks/>
          </p:cNvSpPr>
          <p:nvPr/>
        </p:nvSpPr>
        <p:spPr>
          <a:xfrm>
            <a:off x="6179575" y="3508693"/>
            <a:ext cx="6096000" cy="1598295"/>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dirty="0"/>
              <a:t>X is now stored in our values at the top for use later</a:t>
            </a:r>
          </a:p>
          <a:p>
            <a:r>
              <a:rPr lang="en-GB" dirty="0"/>
              <a:t>If you want to clear out your stored data here, click the sweepy brush</a:t>
            </a:r>
          </a:p>
        </p:txBody>
      </p:sp>
      <p:cxnSp>
        <p:nvCxnSpPr>
          <p:cNvPr id="13" name="Straight Arrow Connector 12">
            <a:extLst>
              <a:ext uri="{FF2B5EF4-FFF2-40B4-BE49-F238E27FC236}">
                <a16:creationId xmlns:a16="http://schemas.microsoft.com/office/drawing/2014/main" id="{0EB788E7-7CDF-1BED-40C4-D09CA86D237B}"/>
              </a:ext>
            </a:extLst>
          </p:cNvPr>
          <p:cNvCxnSpPr/>
          <p:nvPr/>
        </p:nvCxnSpPr>
        <p:spPr>
          <a:xfrm flipV="1">
            <a:off x="8154219" y="2035740"/>
            <a:ext cx="1778000" cy="12903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2448387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93C49-8CC7-EE5B-9743-836435372D4C}"/>
              </a:ext>
            </a:extLst>
          </p:cNvPr>
          <p:cNvSpPr>
            <a:spLocks noGrp="1"/>
          </p:cNvSpPr>
          <p:nvPr>
            <p:ph type="title"/>
          </p:nvPr>
        </p:nvSpPr>
        <p:spPr/>
        <p:txBody>
          <a:bodyPr/>
          <a:lstStyle/>
          <a:p>
            <a:r>
              <a:rPr lang="en-GB" dirty="0"/>
              <a:t>Try these:</a:t>
            </a:r>
          </a:p>
        </p:txBody>
      </p:sp>
      <p:sp>
        <p:nvSpPr>
          <p:cNvPr id="3" name="Content Placeholder 2">
            <a:extLst>
              <a:ext uri="{FF2B5EF4-FFF2-40B4-BE49-F238E27FC236}">
                <a16:creationId xmlns:a16="http://schemas.microsoft.com/office/drawing/2014/main" id="{C2DA6D41-57B0-6CC1-AD65-8D73AF9B3AC9}"/>
              </a:ext>
            </a:extLst>
          </p:cNvPr>
          <p:cNvSpPr>
            <a:spLocks noGrp="1"/>
          </p:cNvSpPr>
          <p:nvPr>
            <p:ph idx="1"/>
          </p:nvPr>
        </p:nvSpPr>
        <p:spPr/>
        <p:txBody>
          <a:bodyPr/>
          <a:lstStyle/>
          <a:p>
            <a:r>
              <a:rPr lang="es-ES" dirty="0"/>
              <a:t>x^3</a:t>
            </a:r>
          </a:p>
          <a:p>
            <a:r>
              <a:rPr lang="es-ES" dirty="0"/>
              <a:t>x * 5</a:t>
            </a:r>
          </a:p>
          <a:p>
            <a:r>
              <a:rPr lang="es-ES" dirty="0"/>
              <a:t>y = x+6</a:t>
            </a:r>
          </a:p>
          <a:p>
            <a:endParaRPr lang="es-ES" dirty="0"/>
          </a:p>
          <a:p>
            <a:endParaRPr lang="es-ES" dirty="0"/>
          </a:p>
          <a:p>
            <a:r>
              <a:rPr lang="es-ES" dirty="0" err="1"/>
              <a:t>Save</a:t>
            </a:r>
            <a:r>
              <a:rPr lang="es-ES" dirty="0"/>
              <a:t> </a:t>
            </a:r>
            <a:r>
              <a:rPr lang="es-ES" dirty="0" err="1"/>
              <a:t>your</a:t>
            </a:r>
            <a:r>
              <a:rPr lang="es-ES" dirty="0"/>
              <a:t> script, </a:t>
            </a:r>
            <a:r>
              <a:rPr lang="es-ES" dirty="0" err="1"/>
              <a:t>close</a:t>
            </a:r>
            <a:r>
              <a:rPr lang="es-ES" dirty="0"/>
              <a:t> </a:t>
            </a:r>
            <a:r>
              <a:rPr lang="es-ES" dirty="0" err="1"/>
              <a:t>down</a:t>
            </a:r>
            <a:r>
              <a:rPr lang="es-ES" dirty="0"/>
              <a:t> R </a:t>
            </a:r>
            <a:r>
              <a:rPr lang="es-ES" dirty="0" err="1"/>
              <a:t>studio</a:t>
            </a:r>
            <a:r>
              <a:rPr lang="es-ES" dirty="0"/>
              <a:t>, and </a:t>
            </a:r>
            <a:r>
              <a:rPr lang="es-ES" dirty="0" err="1"/>
              <a:t>reopen</a:t>
            </a:r>
            <a:r>
              <a:rPr lang="es-ES" dirty="0"/>
              <a:t> </a:t>
            </a:r>
            <a:r>
              <a:rPr lang="es-ES" dirty="0" err="1"/>
              <a:t>your</a:t>
            </a:r>
            <a:r>
              <a:rPr lang="es-ES" dirty="0"/>
              <a:t> script. </a:t>
            </a:r>
            <a:r>
              <a:rPr lang="es-ES" dirty="0" err="1"/>
              <a:t>You</a:t>
            </a:r>
            <a:r>
              <a:rPr lang="es-ES" dirty="0"/>
              <a:t> can </a:t>
            </a:r>
            <a:r>
              <a:rPr lang="es-ES" dirty="0" err="1"/>
              <a:t>now</a:t>
            </a:r>
            <a:r>
              <a:rPr lang="es-ES" dirty="0"/>
              <a:t> run </a:t>
            </a:r>
            <a:r>
              <a:rPr lang="es-ES" dirty="0" err="1"/>
              <a:t>this</a:t>
            </a:r>
            <a:r>
              <a:rPr lang="es-ES" dirty="0"/>
              <a:t> </a:t>
            </a:r>
            <a:r>
              <a:rPr lang="es-ES" dirty="0" err="1"/>
              <a:t>code</a:t>
            </a:r>
            <a:r>
              <a:rPr lang="es-ES" dirty="0"/>
              <a:t> </a:t>
            </a:r>
            <a:r>
              <a:rPr lang="es-ES" dirty="0" err="1"/>
              <a:t>whenever</a:t>
            </a:r>
            <a:r>
              <a:rPr lang="es-ES" dirty="0"/>
              <a:t> </a:t>
            </a:r>
            <a:r>
              <a:rPr lang="es-ES" dirty="0" err="1"/>
              <a:t>you</a:t>
            </a:r>
            <a:r>
              <a:rPr lang="es-ES" dirty="0"/>
              <a:t> </a:t>
            </a:r>
            <a:r>
              <a:rPr lang="es-ES" dirty="0" err="1"/>
              <a:t>want</a:t>
            </a:r>
            <a:endParaRPr lang="es-ES" dirty="0"/>
          </a:p>
          <a:p>
            <a:pPr marL="0" indent="0">
              <a:buNone/>
            </a:pPr>
            <a:endParaRPr lang="es-ES" dirty="0"/>
          </a:p>
        </p:txBody>
      </p:sp>
    </p:spTree>
    <p:extLst>
      <p:ext uri="{BB962C8B-B14F-4D97-AF65-F5344CB8AC3E}">
        <p14:creationId xmlns:p14="http://schemas.microsoft.com/office/powerpoint/2010/main" val="38297994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316E8-AB83-D799-8894-E944E1C808EC}"/>
              </a:ext>
            </a:extLst>
          </p:cNvPr>
          <p:cNvSpPr>
            <a:spLocks noGrp="1"/>
          </p:cNvSpPr>
          <p:nvPr>
            <p:ph type="title"/>
          </p:nvPr>
        </p:nvSpPr>
        <p:spPr/>
        <p:txBody>
          <a:bodyPr/>
          <a:lstStyle/>
          <a:p>
            <a:r>
              <a:rPr lang="en-GB" dirty="0"/>
              <a:t>Commenting code</a:t>
            </a:r>
          </a:p>
        </p:txBody>
      </p:sp>
      <p:sp>
        <p:nvSpPr>
          <p:cNvPr id="3" name="Content Placeholder 2">
            <a:extLst>
              <a:ext uri="{FF2B5EF4-FFF2-40B4-BE49-F238E27FC236}">
                <a16:creationId xmlns:a16="http://schemas.microsoft.com/office/drawing/2014/main" id="{1AC2F483-6B37-FD75-6334-FABB8ABA6308}"/>
              </a:ext>
            </a:extLst>
          </p:cNvPr>
          <p:cNvSpPr>
            <a:spLocks noGrp="1"/>
          </p:cNvSpPr>
          <p:nvPr>
            <p:ph idx="1"/>
          </p:nvPr>
        </p:nvSpPr>
        <p:spPr/>
        <p:txBody>
          <a:bodyPr/>
          <a:lstStyle/>
          <a:p>
            <a:r>
              <a:rPr lang="en-GB" dirty="0"/>
              <a:t>To help other people (and our future selves) understand code, we can leave comments. These are written for humans, not the computer. In R we do this with </a:t>
            </a:r>
          </a:p>
          <a:p>
            <a:r>
              <a:rPr lang="en-GB" dirty="0"/>
              <a:t>## at the start of a line</a:t>
            </a:r>
          </a:p>
          <a:p>
            <a:endParaRPr lang="en-GB" dirty="0"/>
          </a:p>
          <a:p>
            <a:r>
              <a:rPr lang="en-GB" dirty="0"/>
              <a:t>In your script add some comments. </a:t>
            </a:r>
          </a:p>
          <a:p>
            <a:r>
              <a:rPr lang="en-GB" dirty="0"/>
              <a:t>Add ## at the start of the line </a:t>
            </a:r>
          </a:p>
          <a:p>
            <a:r>
              <a:rPr lang="en-GB" dirty="0"/>
              <a:t>What happens when you try to run it?</a:t>
            </a:r>
          </a:p>
        </p:txBody>
      </p:sp>
    </p:spTree>
    <p:extLst>
      <p:ext uri="{BB962C8B-B14F-4D97-AF65-F5344CB8AC3E}">
        <p14:creationId xmlns:p14="http://schemas.microsoft.com/office/powerpoint/2010/main" val="391193140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0CC8-4557-17A0-4FAF-9E0010187F38}"/>
              </a:ext>
            </a:extLst>
          </p:cNvPr>
          <p:cNvSpPr>
            <a:spLocks noGrp="1"/>
          </p:cNvSpPr>
          <p:nvPr>
            <p:ph type="title"/>
          </p:nvPr>
        </p:nvSpPr>
        <p:spPr/>
        <p:txBody>
          <a:bodyPr/>
          <a:lstStyle/>
          <a:p>
            <a:r>
              <a:rPr lang="en-GB" dirty="0"/>
              <a:t>Packages</a:t>
            </a:r>
          </a:p>
        </p:txBody>
      </p:sp>
      <p:sp>
        <p:nvSpPr>
          <p:cNvPr id="3" name="Content Placeholder 2">
            <a:extLst>
              <a:ext uri="{FF2B5EF4-FFF2-40B4-BE49-F238E27FC236}">
                <a16:creationId xmlns:a16="http://schemas.microsoft.com/office/drawing/2014/main" id="{4BA7ACC8-ADC3-5607-C3C0-33DA92297A02}"/>
              </a:ext>
            </a:extLst>
          </p:cNvPr>
          <p:cNvSpPr>
            <a:spLocks noGrp="1"/>
          </p:cNvSpPr>
          <p:nvPr>
            <p:ph idx="1"/>
          </p:nvPr>
        </p:nvSpPr>
        <p:spPr/>
        <p:txBody>
          <a:bodyPr/>
          <a:lstStyle/>
          <a:p>
            <a:r>
              <a:rPr lang="en-GB" dirty="0"/>
              <a:t>R has lots of built in functionality, like we’ve just seen.</a:t>
            </a:r>
          </a:p>
          <a:p>
            <a:r>
              <a:rPr lang="en-GB" dirty="0"/>
              <a:t>Sometimes we want to use other features which are built as add </a:t>
            </a:r>
            <a:r>
              <a:rPr lang="en-GB" dirty="0" err="1"/>
              <a:t>ons</a:t>
            </a:r>
            <a:r>
              <a:rPr lang="en-GB" dirty="0"/>
              <a:t> to R. These are called ‘packages’. The first time you use them, they need installing. After that, you need to run a function called library every time you use the package, to tell R that’s what you’re doing. We’ll use </a:t>
            </a:r>
            <a:r>
              <a:rPr lang="en-GB" dirty="0" err="1"/>
              <a:t>ggplot</a:t>
            </a:r>
            <a:r>
              <a:rPr lang="en-GB" dirty="0"/>
              <a:t> today. </a:t>
            </a:r>
          </a:p>
          <a:p>
            <a:r>
              <a:rPr lang="en-US" dirty="0" err="1"/>
              <a:t>install.packages</a:t>
            </a:r>
            <a:r>
              <a:rPr lang="en-US" dirty="0"/>
              <a:t>("ggplot2”)</a:t>
            </a:r>
          </a:p>
          <a:p>
            <a:r>
              <a:rPr lang="en-US" dirty="0"/>
              <a:t>library(ggplot2)</a:t>
            </a:r>
            <a:endParaRPr lang="en-GB" dirty="0"/>
          </a:p>
        </p:txBody>
      </p:sp>
    </p:spTree>
    <p:extLst>
      <p:ext uri="{BB962C8B-B14F-4D97-AF65-F5344CB8AC3E}">
        <p14:creationId xmlns:p14="http://schemas.microsoft.com/office/powerpoint/2010/main" val="13047264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4445</TotalTime>
  <Words>786</Words>
  <Application>Microsoft Office PowerPoint</Application>
  <PresentationFormat>Widescreen</PresentationFormat>
  <Paragraphs>89</Paragraphs>
  <Slides>15</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vt:lpstr>
      <vt:lpstr>Aptos Display</vt:lpstr>
      <vt:lpstr>Arial</vt:lpstr>
      <vt:lpstr>Office Theme</vt:lpstr>
      <vt:lpstr>Introduction to R and R Studio</vt:lpstr>
      <vt:lpstr>Installing R and R Studio….</vt:lpstr>
      <vt:lpstr>PowerPoint Presentation</vt:lpstr>
      <vt:lpstr>We can run code in the console. Try these:</vt:lpstr>
      <vt:lpstr>Better yet, let’s make a script so we can rerun code…</vt:lpstr>
      <vt:lpstr>PowerPoint Presentation</vt:lpstr>
      <vt:lpstr>Try these:</vt:lpstr>
      <vt:lpstr>Commenting code</vt:lpstr>
      <vt:lpstr>Packages</vt:lpstr>
      <vt:lpstr>Data frames</vt:lpstr>
      <vt:lpstr>$notation….</vt:lpstr>
      <vt:lpstr>Create a new variable</vt:lpstr>
      <vt:lpstr>Saving data as a CSV – Now we have our extra column let’s save this as a CSV</vt:lpstr>
      <vt:lpstr>Once you’ve saved your file, save your script and close down everything in R studio, quit R studio</vt:lpstr>
      <vt:lpstr>Plot a basic graph</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Eleanor Booth</dc:creator>
  <cp:lastModifiedBy>Eleanor Booth</cp:lastModifiedBy>
  <cp:revision>4</cp:revision>
  <dcterms:created xsi:type="dcterms:W3CDTF">2025-03-07T09:19:57Z</dcterms:created>
  <dcterms:modified xsi:type="dcterms:W3CDTF">2025-03-10T11:25:20Z</dcterms:modified>
</cp:coreProperties>
</file>