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59" r:id="rId3"/>
    <p:sldId id="260" r:id="rId4"/>
    <p:sldId id="268" r:id="rId5"/>
    <p:sldId id="271" r:id="rId6"/>
    <p:sldId id="270" r:id="rId7"/>
    <p:sldId id="263" r:id="rId8"/>
    <p:sldId id="273" r:id="rId9"/>
    <p:sldId id="283" r:id="rId10"/>
    <p:sldId id="265" r:id="rId11"/>
    <p:sldId id="264" r:id="rId12"/>
    <p:sldId id="267" r:id="rId13"/>
    <p:sldId id="269" r:id="rId14"/>
  </p:sldIdLst>
  <p:sldSz cx="9144000" cy="5143500" type="screen16x9"/>
  <p:notesSz cx="6858000" cy="9144000"/>
  <p:embeddedFontLst>
    <p:embeddedFont>
      <p:font typeface="Anton" pitchFamily="2" charset="0"/>
      <p:regular r:id="rId16"/>
    </p:embeddedFont>
    <p:embeddedFont>
      <p:font typeface="Nunito Light" pitchFamily="2" charset="0"/>
      <p:regular r:id="rId17"/>
      <p:italic r:id="rId18"/>
    </p:embeddedFont>
    <p:embeddedFont>
      <p:font typeface="Urbanist" panose="020B0604020202020204" charset="0"/>
      <p:regular r:id="rId19"/>
      <p:bold r:id="rId20"/>
      <p:italic r:id="rId21"/>
      <p:boldItalic r:id="rId22"/>
    </p:embeddedFont>
    <p:embeddedFont>
      <p:font typeface="Urbanist Medium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B8536DB-A486-43A8-AE0A-3AC0FF24DD82}">
          <p14:sldIdLst>
            <p14:sldId id="256"/>
            <p14:sldId id="259"/>
            <p14:sldId id="260"/>
            <p14:sldId id="268"/>
            <p14:sldId id="271"/>
            <p14:sldId id="270"/>
            <p14:sldId id="263"/>
            <p14:sldId id="273"/>
            <p14:sldId id="283"/>
            <p14:sldId id="265"/>
            <p14:sldId id="264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66"/>
    <a:srgbClr val="B63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5FD5F8-B919-418C-B61D-80E755962CAD}">
  <a:tblStyle styleId="{055FD5F8-B919-418C-B61D-80E755962C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E09672-E37C-46F8-BE8D-41D4574708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uelm\Downloads\BRIGHTTV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uelm\Downloads\BRIGHTTV.cs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mmanuelm\Downloads\BRIGHTTV.csv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EE-420B-B00E-046CE6F7F4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EE-420B-B00E-046CE6F7F4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EE-420B-B00E-046CE6F7F4E7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EE-420B-B00E-046CE6F7F4E7}"/>
              </c:ext>
            </c:extLst>
          </c:dPt>
          <c:dPt>
            <c:idx val="4"/>
            <c:bubble3D val="0"/>
            <c:spPr>
              <a:solidFill>
                <a:srgbClr val="FFFF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7EE-420B-B00E-046CE6F7F4E7}"/>
              </c:ext>
            </c:extLst>
          </c:dPt>
          <c:dPt>
            <c:idx val="5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7EE-420B-B00E-046CE6F7F4E7}"/>
              </c:ext>
            </c:extLst>
          </c:dPt>
          <c:dPt>
            <c:idx val="6"/>
            <c:bubble3D val="0"/>
            <c:spPr>
              <a:solidFill>
                <a:srgbClr val="00B0F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D7EE-420B-B00E-046CE6F7F4E7}"/>
              </c:ext>
            </c:extLst>
          </c:dPt>
          <c:dPt>
            <c:idx val="7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D7EE-420B-B00E-046CE6F7F4E7}"/>
              </c:ext>
            </c:extLst>
          </c:dPt>
          <c:dPt>
            <c:idx val="8"/>
            <c:bubble3D val="0"/>
            <c:spPr>
              <a:solidFill>
                <a:srgbClr val="00206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D7EE-420B-B00E-046CE6F7F4E7}"/>
              </c:ext>
            </c:extLst>
          </c:dPt>
          <c:dPt>
            <c:idx val="9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D7EE-420B-B00E-046CE6F7F4E7}"/>
              </c:ext>
            </c:extLst>
          </c:dPt>
          <c:dPt>
            <c:idx val="1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D7EE-420B-B00E-046CE6F7F4E7}"/>
              </c:ext>
            </c:extLst>
          </c:dPt>
          <c:dLbls>
            <c:dLbl>
              <c:idx val="0"/>
              <c:layout>
                <c:manualLayout>
                  <c:x val="-7.8662733529990245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7EE-420B-B00E-046CE6F7F4E7}"/>
                </c:ext>
              </c:extLst>
            </c:dLbl>
            <c:dLbl>
              <c:idx val="1"/>
              <c:layout>
                <c:manualLayout>
                  <c:x val="-2.8405987108051926E-2"/>
                  <c:y val="6.977149834292675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EE-420B-B00E-046CE6F7F4E7}"/>
                </c:ext>
              </c:extLst>
            </c:dLbl>
            <c:dLbl>
              <c:idx val="2"/>
              <c:layout>
                <c:manualLayout>
                  <c:x val="5.7367784468965455E-2"/>
                  <c:y val="6.12623505668083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7EE-420B-B00E-046CE6F7F4E7}"/>
                </c:ext>
              </c:extLst>
            </c:dLbl>
            <c:dLbl>
              <c:idx val="3"/>
              <c:layout>
                <c:manualLayout>
                  <c:x val="2.6220911176663388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7EE-420B-B00E-046CE6F7F4E7}"/>
                </c:ext>
              </c:extLst>
            </c:dLbl>
            <c:dLbl>
              <c:idx val="4"/>
              <c:layout>
                <c:manualLayout>
                  <c:x val="0.16169561892275758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7EE-420B-B00E-046CE6F7F4E7}"/>
                </c:ext>
              </c:extLst>
            </c:dLbl>
            <c:dLbl>
              <c:idx val="5"/>
              <c:layout>
                <c:manualLayout>
                  <c:x val="-1.7480607451108885E-2"/>
                  <c:y val="1.04657247514390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7EE-420B-B00E-046CE6F7F4E7}"/>
                </c:ext>
              </c:extLst>
            </c:dLbl>
            <c:dLbl>
              <c:idx val="6"/>
              <c:layout>
                <c:manualLayout>
                  <c:x val="-2.1850759313886178E-2"/>
                  <c:y val="0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7EE-420B-B00E-046CE6F7F4E7}"/>
                </c:ext>
              </c:extLst>
            </c:dLbl>
            <c:dLbl>
              <c:idx val="7"/>
              <c:layout>
                <c:manualLayout>
                  <c:x val="-1.529553151972031E-2"/>
                  <c:y val="1.39542996685854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D7EE-420B-B00E-046CE6F7F4E7}"/>
                </c:ext>
              </c:extLst>
            </c:dLbl>
            <c:dLbl>
              <c:idx val="8"/>
              <c:layout>
                <c:manualLayout>
                  <c:x val="-4.8071670490549556E-2"/>
                  <c:y val="1.39542996685853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D7EE-420B-B00E-046CE6F7F4E7}"/>
                </c:ext>
              </c:extLst>
            </c:dLbl>
            <c:dLbl>
              <c:idx val="9"/>
              <c:layout>
                <c:manualLayout>
                  <c:x val="-4.8071670490549556E-2"/>
                  <c:y val="-1.04657247514390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D7EE-420B-B00E-046CE6F7F4E7}"/>
                </c:ext>
              </c:extLst>
            </c:dLbl>
            <c:dLbl>
              <c:idx val="10"/>
              <c:layout>
                <c:manualLayout>
                  <c:x val="-1.3110455588331694E-2"/>
                  <c:y val="3.488574917146345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D7EE-420B-B00E-046CE6F7F4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'Race by province'!$A$50:$A$60</c:f>
              <c:strCache>
                <c:ptCount val="11"/>
                <c:pt idx="0">
                  <c:v> </c:v>
                </c:pt>
                <c:pt idx="1">
                  <c:v>Eastern Cape</c:v>
                </c:pt>
                <c:pt idx="2">
                  <c:v>Free State</c:v>
                </c:pt>
                <c:pt idx="3">
                  <c:v>Gauteng</c:v>
                </c:pt>
                <c:pt idx="4">
                  <c:v>Kwazulu Natal</c:v>
                </c:pt>
                <c:pt idx="5">
                  <c:v>Limpopo</c:v>
                </c:pt>
                <c:pt idx="6">
                  <c:v>Mpumalanga</c:v>
                </c:pt>
                <c:pt idx="7">
                  <c:v>None</c:v>
                </c:pt>
                <c:pt idx="8">
                  <c:v>North West</c:v>
                </c:pt>
                <c:pt idx="9">
                  <c:v>Northern Cape</c:v>
                </c:pt>
                <c:pt idx="10">
                  <c:v>Western Cape</c:v>
                </c:pt>
              </c:strCache>
            </c:strRef>
          </c:cat>
          <c:val>
            <c:numRef>
              <c:f>'Race by province'!$B$50:$B$60</c:f>
              <c:numCache>
                <c:formatCode>General</c:formatCode>
                <c:ptCount val="11"/>
                <c:pt idx="0">
                  <c:v>24</c:v>
                </c:pt>
                <c:pt idx="1">
                  <c:v>54</c:v>
                </c:pt>
                <c:pt idx="2">
                  <c:v>22</c:v>
                </c:pt>
                <c:pt idx="3">
                  <c:v>357</c:v>
                </c:pt>
                <c:pt idx="4">
                  <c:v>85</c:v>
                </c:pt>
                <c:pt idx="5">
                  <c:v>64</c:v>
                </c:pt>
                <c:pt idx="6">
                  <c:v>97</c:v>
                </c:pt>
                <c:pt idx="7">
                  <c:v>60</c:v>
                </c:pt>
                <c:pt idx="8">
                  <c:v>33</c:v>
                </c:pt>
                <c:pt idx="9">
                  <c:v>25</c:v>
                </c:pt>
                <c:pt idx="10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7EE-420B-B00E-046CE6F7F4E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ZA">
                <a:solidFill>
                  <a:schemeClr val="bg1"/>
                </a:solidFill>
              </a:rPr>
              <a:t>Top</a:t>
            </a:r>
            <a:r>
              <a:rPr lang="en-ZA" baseline="0">
                <a:solidFill>
                  <a:schemeClr val="bg1"/>
                </a:solidFill>
              </a:rPr>
              <a:t> 5 Channels watched</a:t>
            </a:r>
            <a:endParaRPr lang="en-ZA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'Channels per day of week'!$Q$5:$Q$9</c:f>
              <c:strCache>
                <c:ptCount val="5"/>
                <c:pt idx="0">
                  <c:v>Supersport Live Events</c:v>
                </c:pt>
                <c:pt idx="1">
                  <c:v>ICC Cricket World Cup 2011</c:v>
                </c:pt>
                <c:pt idx="2">
                  <c:v>Channel O</c:v>
                </c:pt>
                <c:pt idx="3">
                  <c:v>Trace TV</c:v>
                </c:pt>
                <c:pt idx="4">
                  <c:v>Africa Magic</c:v>
                </c:pt>
              </c:strCache>
            </c:strRef>
          </c:cat>
          <c:val>
            <c:numRef>
              <c:f>'Channels per day of week'!$R$5:$R$9</c:f>
              <c:numCache>
                <c:formatCode>General</c:formatCode>
                <c:ptCount val="5"/>
                <c:pt idx="0">
                  <c:v>163</c:v>
                </c:pt>
                <c:pt idx="1">
                  <c:v>138</c:v>
                </c:pt>
                <c:pt idx="2">
                  <c:v>111</c:v>
                </c:pt>
                <c:pt idx="3">
                  <c:v>106</c:v>
                </c:pt>
                <c:pt idx="4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11-491E-B9B5-61702F8C2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6751487"/>
        <c:axId val="803849247"/>
      </c:barChart>
      <c:catAx>
        <c:axId val="1146751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849247"/>
        <c:crosses val="autoZero"/>
        <c:auto val="1"/>
        <c:lblAlgn val="ctr"/>
        <c:lblOffset val="100"/>
        <c:noMultiLvlLbl val="0"/>
      </c:catAx>
      <c:valAx>
        <c:axId val="803849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751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 of the day by age'!$B$14</c:f>
              <c:strCache>
                <c:ptCount val="1"/>
                <c:pt idx="0">
                  <c:v>Afternoon (11h00-18h59)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'time of the day by age'!$A$15:$A$20</c:f>
              <c:strCache>
                <c:ptCount val="6"/>
                <c:pt idx="0">
                  <c:v>Adult (36-50yrs)</c:v>
                </c:pt>
                <c:pt idx="1">
                  <c:v>Elder (&gt;66yrs)</c:v>
                </c:pt>
                <c:pt idx="2">
                  <c:v>Kids (1-12yrs)</c:v>
                </c:pt>
                <c:pt idx="3">
                  <c:v>Senior (51-65yrs)</c:v>
                </c:pt>
                <c:pt idx="4">
                  <c:v>Teenager (13-19yrs)</c:v>
                </c:pt>
                <c:pt idx="5">
                  <c:v>Youth (20-35yrs)</c:v>
                </c:pt>
              </c:strCache>
            </c:strRef>
          </c:cat>
          <c:val>
            <c:numRef>
              <c:f>'time of the day by age'!$B$15:$B$20</c:f>
              <c:numCache>
                <c:formatCode>General</c:formatCode>
                <c:ptCount val="6"/>
                <c:pt idx="0">
                  <c:v>151</c:v>
                </c:pt>
                <c:pt idx="1">
                  <c:v>15</c:v>
                </c:pt>
                <c:pt idx="2">
                  <c:v>5</c:v>
                </c:pt>
                <c:pt idx="3">
                  <c:v>28</c:v>
                </c:pt>
                <c:pt idx="4">
                  <c:v>14</c:v>
                </c:pt>
                <c:pt idx="5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72-4F43-A3B7-E04B8FC17272}"/>
            </c:ext>
          </c:extLst>
        </c:ser>
        <c:ser>
          <c:idx val="1"/>
          <c:order val="1"/>
          <c:tx>
            <c:strRef>
              <c:f>'time of the day by age'!$C$14</c:f>
              <c:strCache>
                <c:ptCount val="1"/>
                <c:pt idx="0">
                  <c:v>Early Morning (00h00-03h59)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'time of the day by age'!$A$15:$A$20</c:f>
              <c:strCache>
                <c:ptCount val="6"/>
                <c:pt idx="0">
                  <c:v>Adult (36-50yrs)</c:v>
                </c:pt>
                <c:pt idx="1">
                  <c:v>Elder (&gt;66yrs)</c:v>
                </c:pt>
                <c:pt idx="2">
                  <c:v>Kids (1-12yrs)</c:v>
                </c:pt>
                <c:pt idx="3">
                  <c:v>Senior (51-65yrs)</c:v>
                </c:pt>
                <c:pt idx="4">
                  <c:v>Teenager (13-19yrs)</c:v>
                </c:pt>
                <c:pt idx="5">
                  <c:v>Youth (20-35yrs)</c:v>
                </c:pt>
              </c:strCache>
            </c:strRef>
          </c:cat>
          <c:val>
            <c:numRef>
              <c:f>'time of the day by age'!$C$15:$C$20</c:f>
              <c:numCache>
                <c:formatCode>General</c:formatCode>
                <c:ptCount val="6"/>
                <c:pt idx="0">
                  <c:v>8</c:v>
                </c:pt>
                <c:pt idx="1">
                  <c:v>1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72-4F43-A3B7-E04B8FC17272}"/>
            </c:ext>
          </c:extLst>
        </c:ser>
        <c:ser>
          <c:idx val="2"/>
          <c:order val="2"/>
          <c:tx>
            <c:strRef>
              <c:f>'time of the day by age'!$D$14</c:f>
              <c:strCache>
                <c:ptCount val="1"/>
                <c:pt idx="0">
                  <c:v>Evening (19h00-19h59)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'time of the day by age'!$A$15:$A$20</c:f>
              <c:strCache>
                <c:ptCount val="6"/>
                <c:pt idx="0">
                  <c:v>Adult (36-50yrs)</c:v>
                </c:pt>
                <c:pt idx="1">
                  <c:v>Elder (&gt;66yrs)</c:v>
                </c:pt>
                <c:pt idx="2">
                  <c:v>Kids (1-12yrs)</c:v>
                </c:pt>
                <c:pt idx="3">
                  <c:v>Senior (51-65yrs)</c:v>
                </c:pt>
                <c:pt idx="4">
                  <c:v>Teenager (13-19yrs)</c:v>
                </c:pt>
                <c:pt idx="5">
                  <c:v>Youth (20-35yrs)</c:v>
                </c:pt>
              </c:strCache>
            </c:strRef>
          </c:cat>
          <c:val>
            <c:numRef>
              <c:f>'time of the day by age'!$D$15:$D$20</c:f>
              <c:numCache>
                <c:formatCode>General</c:formatCode>
                <c:ptCount val="6"/>
                <c:pt idx="0">
                  <c:v>18</c:v>
                </c:pt>
                <c:pt idx="1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72-4F43-A3B7-E04B8FC17272}"/>
            </c:ext>
          </c:extLst>
        </c:ser>
        <c:ser>
          <c:idx val="3"/>
          <c:order val="3"/>
          <c:tx>
            <c:strRef>
              <c:f>'time of the day by age'!$E$14</c:f>
              <c:strCache>
                <c:ptCount val="1"/>
                <c:pt idx="0">
                  <c:v>Morning (04h00-10h59)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'time of the day by age'!$A$15:$A$20</c:f>
              <c:strCache>
                <c:ptCount val="6"/>
                <c:pt idx="0">
                  <c:v>Adult (36-50yrs)</c:v>
                </c:pt>
                <c:pt idx="1">
                  <c:v>Elder (&gt;66yrs)</c:v>
                </c:pt>
                <c:pt idx="2">
                  <c:v>Kids (1-12yrs)</c:v>
                </c:pt>
                <c:pt idx="3">
                  <c:v>Senior (51-65yrs)</c:v>
                </c:pt>
                <c:pt idx="4">
                  <c:v>Teenager (13-19yrs)</c:v>
                </c:pt>
                <c:pt idx="5">
                  <c:v>Youth (20-35yrs)</c:v>
                </c:pt>
              </c:strCache>
            </c:strRef>
          </c:cat>
          <c:val>
            <c:numRef>
              <c:f>'time of the day by age'!$E$15:$E$20</c:f>
              <c:numCache>
                <c:formatCode>General</c:formatCode>
                <c:ptCount val="6"/>
                <c:pt idx="0">
                  <c:v>77</c:v>
                </c:pt>
                <c:pt idx="1">
                  <c:v>7</c:v>
                </c:pt>
                <c:pt idx="2">
                  <c:v>2</c:v>
                </c:pt>
                <c:pt idx="3">
                  <c:v>9</c:v>
                </c:pt>
                <c:pt idx="4">
                  <c:v>13</c:v>
                </c:pt>
                <c:pt idx="5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72-4F43-A3B7-E04B8FC17272}"/>
            </c:ext>
          </c:extLst>
        </c:ser>
        <c:ser>
          <c:idx val="4"/>
          <c:order val="4"/>
          <c:tx>
            <c:strRef>
              <c:f>'time of the day by age'!$F$14</c:f>
              <c:strCache>
                <c:ptCount val="1"/>
                <c:pt idx="0">
                  <c:v>Night (20h00-23h59)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'time of the day by age'!$A$15:$A$20</c:f>
              <c:strCache>
                <c:ptCount val="6"/>
                <c:pt idx="0">
                  <c:v>Adult (36-50yrs)</c:v>
                </c:pt>
                <c:pt idx="1">
                  <c:v>Elder (&gt;66yrs)</c:v>
                </c:pt>
                <c:pt idx="2">
                  <c:v>Kids (1-12yrs)</c:v>
                </c:pt>
                <c:pt idx="3">
                  <c:v>Senior (51-65yrs)</c:v>
                </c:pt>
                <c:pt idx="4">
                  <c:v>Teenager (13-19yrs)</c:v>
                </c:pt>
                <c:pt idx="5">
                  <c:v>Youth (20-35yrs)</c:v>
                </c:pt>
              </c:strCache>
            </c:strRef>
          </c:cat>
          <c:val>
            <c:numRef>
              <c:f>'time of the day by age'!$F$15:$F$20</c:f>
              <c:numCache>
                <c:formatCode>General</c:formatCode>
                <c:ptCount val="6"/>
                <c:pt idx="0">
                  <c:v>27</c:v>
                </c:pt>
                <c:pt idx="1">
                  <c:v>63</c:v>
                </c:pt>
                <c:pt idx="2">
                  <c:v>2</c:v>
                </c:pt>
                <c:pt idx="3">
                  <c:v>4</c:v>
                </c:pt>
                <c:pt idx="4">
                  <c:v>7</c:v>
                </c:pt>
                <c:pt idx="5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72-4F43-A3B7-E04B8FC17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18995567"/>
        <c:axId val="1318996527"/>
      </c:barChart>
      <c:catAx>
        <c:axId val="1318995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996527"/>
        <c:crosses val="autoZero"/>
        <c:auto val="1"/>
        <c:lblAlgn val="ctr"/>
        <c:lblOffset val="100"/>
        <c:noMultiLvlLbl val="0"/>
      </c:catAx>
      <c:valAx>
        <c:axId val="1318996527"/>
        <c:scaling>
          <c:orientation val="minMax"/>
          <c:max val="2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995567"/>
        <c:crosses val="autoZero"/>
        <c:crossBetween val="between"/>
        <c:majorUnit val="4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9872262278440593E-2"/>
          <c:y val="6.3219909459465623E-2"/>
          <c:w val="0.64396079252361782"/>
          <c:h val="0.744833410975457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'Channels per Month'!$A$27</c:f>
              <c:strCache>
                <c:ptCount val="1"/>
                <c:pt idx="0">
                  <c:v>Africa Magic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Month'!$B$27:$E$27</c:f>
              <c:numCache>
                <c:formatCode>General</c:formatCode>
                <c:ptCount val="4"/>
                <c:pt idx="0">
                  <c:v>24</c:v>
                </c:pt>
                <c:pt idx="1">
                  <c:v>29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17-40E2-A5E3-FC3DDA5D8D5A}"/>
            </c:ext>
          </c:extLst>
        </c:ser>
        <c:ser>
          <c:idx val="1"/>
          <c:order val="1"/>
          <c:tx>
            <c:strRef>
              <c:f>'Channels per Month'!$A$28</c:f>
              <c:strCache>
                <c:ptCount val="1"/>
                <c:pt idx="0">
                  <c:v>Boomerang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Month'!$B$28:$E$28</c:f>
              <c:numCache>
                <c:formatCode>General</c:formatCode>
                <c:ptCount val="4"/>
                <c:pt idx="0">
                  <c:v>16</c:v>
                </c:pt>
                <c:pt idx="1">
                  <c:v>10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17-40E2-A5E3-FC3DDA5D8D5A}"/>
            </c:ext>
          </c:extLst>
        </c:ser>
        <c:ser>
          <c:idx val="2"/>
          <c:order val="2"/>
          <c:tx>
            <c:strRef>
              <c:f>'Channels per Month'!$A$29</c:f>
              <c:strCache>
                <c:ptCount val="1"/>
                <c:pt idx="0">
                  <c:v>Break in transmission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Month'!$B$29:$E$29</c:f>
              <c:numCache>
                <c:formatCode>General</c:formatCode>
                <c:ptCount val="4"/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17-40E2-A5E3-FC3DDA5D8D5A}"/>
            </c:ext>
          </c:extLst>
        </c:ser>
        <c:ser>
          <c:idx val="3"/>
          <c:order val="3"/>
          <c:tx>
            <c:strRef>
              <c:f>'Channels per Month'!$A$30</c:f>
              <c:strCache>
                <c:ptCount val="1"/>
                <c:pt idx="0">
                  <c:v>Cartoon Network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Month'!$B$30:$E$30</c:f>
              <c:numCache>
                <c:formatCode>General</c:formatCode>
                <c:ptCount val="4"/>
                <c:pt idx="0">
                  <c:v>19</c:v>
                </c:pt>
                <c:pt idx="1">
                  <c:v>14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17-40E2-A5E3-FC3DDA5D8D5A}"/>
            </c:ext>
          </c:extLst>
        </c:ser>
        <c:ser>
          <c:idx val="4"/>
          <c:order val="4"/>
          <c:tx>
            <c:strRef>
              <c:f>'Channels per Month'!$A$31</c:f>
              <c:strCache>
                <c:ptCount val="1"/>
                <c:pt idx="0">
                  <c:v>Channel O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Month'!$B$31:$E$31</c:f>
              <c:numCache>
                <c:formatCode>General</c:formatCode>
                <c:ptCount val="4"/>
                <c:pt idx="0">
                  <c:v>29</c:v>
                </c:pt>
                <c:pt idx="1">
                  <c:v>38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17-40E2-A5E3-FC3DDA5D8D5A}"/>
            </c:ext>
          </c:extLst>
        </c:ser>
        <c:ser>
          <c:idx val="5"/>
          <c:order val="5"/>
          <c:tx>
            <c:strRef>
              <c:f>'Channels per Month'!$A$32</c:f>
              <c:strCache>
                <c:ptCount val="1"/>
                <c:pt idx="0">
                  <c:v>CNN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Month'!$B$32:$E$32</c:f>
              <c:numCache>
                <c:formatCode>General</c:formatCode>
                <c:ptCount val="4"/>
                <c:pt idx="0">
                  <c:v>6</c:v>
                </c:pt>
                <c:pt idx="1">
                  <c:v>20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317-40E2-A5E3-FC3DDA5D8D5A}"/>
            </c:ext>
          </c:extLst>
        </c:ser>
        <c:ser>
          <c:idx val="6"/>
          <c:order val="6"/>
          <c:tx>
            <c:strRef>
              <c:f>'Channels per Month'!$A$33</c:f>
              <c:strCache>
                <c:ptCount val="1"/>
                <c:pt idx="0">
                  <c:v>DStv Events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Month'!$B$33:$E$33</c:f>
              <c:numCache>
                <c:formatCode>General</c:formatCode>
                <c:ptCount val="4"/>
                <c:pt idx="0">
                  <c:v>3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17-40E2-A5E3-FC3DDA5D8D5A}"/>
            </c:ext>
          </c:extLst>
        </c:ser>
        <c:ser>
          <c:idx val="7"/>
          <c:order val="7"/>
          <c:tx>
            <c:strRef>
              <c:f>'Channels per Month'!$A$34</c:f>
              <c:strCache>
                <c:ptCount val="1"/>
                <c:pt idx="0">
                  <c:v>E! Entertainment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Month'!$B$34:$E$34</c:f>
              <c:numCache>
                <c:formatCode>General</c:formatCode>
                <c:ptCount val="4"/>
                <c:pt idx="0">
                  <c:v>4</c:v>
                </c:pt>
                <c:pt idx="1">
                  <c:v>13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317-40E2-A5E3-FC3DDA5D8D5A}"/>
            </c:ext>
          </c:extLst>
        </c:ser>
        <c:ser>
          <c:idx val="8"/>
          <c:order val="8"/>
          <c:tx>
            <c:strRef>
              <c:f>'Channels per Month'!$A$35</c:f>
              <c:strCache>
                <c:ptCount val="1"/>
                <c:pt idx="0">
                  <c:v>ICC Cricket World Cup 2011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Month'!$B$35:$E$35</c:f>
              <c:numCache>
                <c:formatCode>General</c:formatCode>
                <c:ptCount val="4"/>
                <c:pt idx="1">
                  <c:v>23</c:v>
                </c:pt>
                <c:pt idx="2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17-40E2-A5E3-FC3DDA5D8D5A}"/>
            </c:ext>
          </c:extLst>
        </c:ser>
        <c:ser>
          <c:idx val="9"/>
          <c:order val="9"/>
          <c:tx>
            <c:strRef>
              <c:f>'Channels per Month'!$A$36</c:f>
              <c:strCache>
                <c:ptCount val="1"/>
                <c:pt idx="0">
                  <c:v>kykNET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Month'!$B$36:$E$36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317-40E2-A5E3-FC3DDA5D8D5A}"/>
            </c:ext>
          </c:extLst>
        </c:ser>
        <c:ser>
          <c:idx val="10"/>
          <c:order val="10"/>
          <c:tx>
            <c:strRef>
              <c:f>'Channels per Month'!$A$37</c:f>
              <c:strCache>
                <c:ptCount val="1"/>
                <c:pt idx="0">
                  <c:v>MK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Month'!$B$37:$E$37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317-40E2-A5E3-FC3DDA5D8D5A}"/>
            </c:ext>
          </c:extLst>
        </c:ser>
        <c:ser>
          <c:idx val="11"/>
          <c:order val="11"/>
          <c:tx>
            <c:strRef>
              <c:f>'Channels per Month'!$A$38</c:f>
              <c:strCache>
                <c:ptCount val="1"/>
                <c:pt idx="0">
                  <c:v>M-Net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Month'!$B$38:$E$38</c:f>
              <c:numCache>
                <c:formatCode>General</c:formatCode>
                <c:ptCount val="4"/>
                <c:pt idx="1">
                  <c:v>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317-40E2-A5E3-FC3DDA5D8D5A}"/>
            </c:ext>
          </c:extLst>
        </c:ser>
        <c:ser>
          <c:idx val="12"/>
          <c:order val="12"/>
          <c:tx>
            <c:strRef>
              <c:f>'Channels per Month'!$A$39</c:f>
              <c:strCache>
                <c:ptCount val="1"/>
                <c:pt idx="0">
                  <c:v>No_Channel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Month'!$B$39:$E$39</c:f>
              <c:numCache>
                <c:formatCode>General</c:formatCode>
                <c:ptCount val="4"/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317-40E2-A5E3-FC3DDA5D8D5A}"/>
            </c:ext>
          </c:extLst>
        </c:ser>
        <c:ser>
          <c:idx val="13"/>
          <c:order val="13"/>
          <c:tx>
            <c:strRef>
              <c:f>'Channels per Month'!$A$40</c:f>
              <c:strCache>
                <c:ptCount val="1"/>
                <c:pt idx="0">
                  <c:v>SawSee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Month'!$B$40:$E$40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317-40E2-A5E3-FC3DDA5D8D5A}"/>
            </c:ext>
          </c:extLst>
        </c:ser>
        <c:ser>
          <c:idx val="14"/>
          <c:order val="14"/>
          <c:tx>
            <c:strRef>
              <c:f>'Channels per Month'!$A$41</c:f>
              <c:strCache>
                <c:ptCount val="1"/>
                <c:pt idx="0">
                  <c:v>SuperSport Blitz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Month'!$B$41:$E$41</c:f>
              <c:numCache>
                <c:formatCode>General</c:formatCode>
                <c:ptCount val="4"/>
                <c:pt idx="0">
                  <c:v>13</c:v>
                </c:pt>
                <c:pt idx="1">
                  <c:v>23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317-40E2-A5E3-FC3DDA5D8D5A}"/>
            </c:ext>
          </c:extLst>
        </c:ser>
        <c:ser>
          <c:idx val="15"/>
          <c:order val="15"/>
          <c:tx>
            <c:strRef>
              <c:f>'Channels per Month'!$A$42</c:f>
              <c:strCache>
                <c:ptCount val="1"/>
                <c:pt idx="0">
                  <c:v>Supersport Live Events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Month'!$B$42:$E$42</c:f>
              <c:numCache>
                <c:formatCode>General</c:formatCode>
                <c:ptCount val="4"/>
                <c:pt idx="0">
                  <c:v>35</c:v>
                </c:pt>
                <c:pt idx="1">
                  <c:v>52</c:v>
                </c:pt>
                <c:pt idx="2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2317-40E2-A5E3-FC3DDA5D8D5A}"/>
            </c:ext>
          </c:extLst>
        </c:ser>
        <c:ser>
          <c:idx val="16"/>
          <c:order val="16"/>
          <c:tx>
            <c:strRef>
              <c:f>'Channels per Month'!$A$43</c:f>
              <c:strCache>
                <c:ptCount val="1"/>
                <c:pt idx="0">
                  <c:v>Trace TV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Month'!$B$43:$E$43</c:f>
              <c:numCache>
                <c:formatCode>General</c:formatCode>
                <c:ptCount val="4"/>
                <c:pt idx="0">
                  <c:v>27</c:v>
                </c:pt>
                <c:pt idx="1">
                  <c:v>39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317-40E2-A5E3-FC3DDA5D8D5A}"/>
            </c:ext>
          </c:extLst>
        </c:ser>
        <c:ser>
          <c:idx val="17"/>
          <c:order val="17"/>
          <c:tx>
            <c:strRef>
              <c:f>'Channels per Month'!$A$44</c:f>
              <c:strCache>
                <c:ptCount val="1"/>
                <c:pt idx="0">
                  <c:v>Vuzu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'Channels per Month'!$B$26:$E$26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null</c:v>
                </c:pt>
              </c:strCache>
            </c:strRef>
          </c:cat>
          <c:val>
            <c:numRef>
              <c:f>'Channels per Month'!$B$44:$E$44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317-40E2-A5E3-FC3DDA5D8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2672511"/>
        <c:axId val="1732676831"/>
      </c:barChart>
      <c:catAx>
        <c:axId val="1732672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676831"/>
        <c:crosses val="autoZero"/>
        <c:auto val="1"/>
        <c:lblAlgn val="ctr"/>
        <c:lblOffset val="100"/>
        <c:noMultiLvlLbl val="0"/>
      </c:catAx>
      <c:valAx>
        <c:axId val="1732676831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672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22102567391632"/>
          <c:y val="1.2687025417707092E-2"/>
          <c:w val="0.23824770607150927"/>
          <c:h val="0.959810393980491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b75dcde7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7b75dcde7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27b47bfaec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27b47bfaec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6600" y="905850"/>
            <a:ext cx="4390200" cy="20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66600" y="2990475"/>
            <a:ext cx="26964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914233" y="916950"/>
            <a:ext cx="2852700" cy="3309600"/>
          </a:xfrm>
          <a:prstGeom prst="rect">
            <a:avLst/>
          </a:prstGeom>
          <a:noFill/>
          <a:ln w="762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339575" y="157050"/>
            <a:ext cx="8464800" cy="4829400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754350" y="1007634"/>
            <a:ext cx="3830400" cy="16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"/>
          </p:nvPr>
        </p:nvSpPr>
        <p:spPr>
          <a:xfrm>
            <a:off x="754350" y="2794637"/>
            <a:ext cx="3830400" cy="7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>
            <a:spLocks noGrp="1"/>
          </p:cNvSpPr>
          <p:nvPr>
            <p:ph type="pic" idx="2"/>
          </p:nvPr>
        </p:nvSpPr>
        <p:spPr>
          <a:xfrm>
            <a:off x="5914233" y="916950"/>
            <a:ext cx="2852700" cy="3309600"/>
          </a:xfrm>
          <a:prstGeom prst="rect">
            <a:avLst/>
          </a:prstGeom>
          <a:noFill/>
          <a:ln w="762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/>
          <p:nvPr/>
        </p:nvSpPr>
        <p:spPr>
          <a:xfrm>
            <a:off x="339575" y="157050"/>
            <a:ext cx="8464800" cy="4829400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/>
          <p:nvPr/>
        </p:nvSpPr>
        <p:spPr>
          <a:xfrm>
            <a:off x="339575" y="157050"/>
            <a:ext cx="8464800" cy="4829400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1"/>
          </p:nvPr>
        </p:nvSpPr>
        <p:spPr>
          <a:xfrm>
            <a:off x="3185950" y="3442075"/>
            <a:ext cx="37809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2"/>
          </p:nvPr>
        </p:nvSpPr>
        <p:spPr>
          <a:xfrm>
            <a:off x="3185950" y="1906500"/>
            <a:ext cx="37809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ubTitle" idx="3"/>
          </p:nvPr>
        </p:nvSpPr>
        <p:spPr>
          <a:xfrm>
            <a:off x="3185950" y="1418875"/>
            <a:ext cx="37809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4"/>
          </p:nvPr>
        </p:nvSpPr>
        <p:spPr>
          <a:xfrm>
            <a:off x="3185950" y="2954450"/>
            <a:ext cx="3780900" cy="5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/>
          <p:nvPr/>
        </p:nvSpPr>
        <p:spPr>
          <a:xfrm>
            <a:off x="339575" y="157050"/>
            <a:ext cx="8464800" cy="4829400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subTitle" idx="1"/>
          </p:nvPr>
        </p:nvSpPr>
        <p:spPr>
          <a:xfrm>
            <a:off x="851175" y="2942461"/>
            <a:ext cx="21753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subTitle" idx="2"/>
          </p:nvPr>
        </p:nvSpPr>
        <p:spPr>
          <a:xfrm>
            <a:off x="3484348" y="2942461"/>
            <a:ext cx="21753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ubTitle" idx="3"/>
          </p:nvPr>
        </p:nvSpPr>
        <p:spPr>
          <a:xfrm>
            <a:off x="6117525" y="2942461"/>
            <a:ext cx="21753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4"/>
          </p:nvPr>
        </p:nvSpPr>
        <p:spPr>
          <a:xfrm>
            <a:off x="851175" y="246438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5"/>
          </p:nvPr>
        </p:nvSpPr>
        <p:spPr>
          <a:xfrm>
            <a:off x="3484352" y="246438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6"/>
          </p:nvPr>
        </p:nvSpPr>
        <p:spPr>
          <a:xfrm>
            <a:off x="6117525" y="2464388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/>
          <p:nvPr/>
        </p:nvSpPr>
        <p:spPr>
          <a:xfrm>
            <a:off x="339575" y="157050"/>
            <a:ext cx="8464800" cy="4829400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ubTitle" idx="1"/>
          </p:nvPr>
        </p:nvSpPr>
        <p:spPr>
          <a:xfrm>
            <a:off x="2424850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subTitle" idx="2"/>
          </p:nvPr>
        </p:nvSpPr>
        <p:spPr>
          <a:xfrm>
            <a:off x="4740954" y="22047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ubTitle" idx="3"/>
          </p:nvPr>
        </p:nvSpPr>
        <p:spPr>
          <a:xfrm>
            <a:off x="2424850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4"/>
          </p:nvPr>
        </p:nvSpPr>
        <p:spPr>
          <a:xfrm>
            <a:off x="4740954" y="36381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subTitle" idx="5"/>
          </p:nvPr>
        </p:nvSpPr>
        <p:spPr>
          <a:xfrm>
            <a:off x="2424850" y="19211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subTitle" idx="6"/>
          </p:nvPr>
        </p:nvSpPr>
        <p:spPr>
          <a:xfrm>
            <a:off x="2424850" y="3354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7"/>
          </p:nvPr>
        </p:nvSpPr>
        <p:spPr>
          <a:xfrm>
            <a:off x="4740950" y="19211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8"/>
          </p:nvPr>
        </p:nvSpPr>
        <p:spPr>
          <a:xfrm>
            <a:off x="4740950" y="3354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"/>
              <a:buNone/>
              <a:defRPr sz="20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4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/>
          <p:nvPr/>
        </p:nvSpPr>
        <p:spPr>
          <a:xfrm>
            <a:off x="339575" y="157050"/>
            <a:ext cx="8464800" cy="4829400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2124450"/>
            <a:ext cx="2574000" cy="13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72400" y="1056850"/>
            <a:ext cx="1577700" cy="8391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0000" y="3458963"/>
            <a:ext cx="25740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5914233" y="916950"/>
            <a:ext cx="2852700" cy="3309600"/>
          </a:xfrm>
          <a:prstGeom prst="rect">
            <a:avLst/>
          </a:prstGeom>
          <a:noFill/>
          <a:ln w="762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094225" y="1800325"/>
            <a:ext cx="3424800" cy="20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8"/>
          <p:cNvSpPr>
            <a:spLocks noGrp="1"/>
          </p:cNvSpPr>
          <p:nvPr>
            <p:ph type="pic" idx="2"/>
          </p:nvPr>
        </p:nvSpPr>
        <p:spPr>
          <a:xfrm>
            <a:off x="5914233" y="916950"/>
            <a:ext cx="2852700" cy="3309600"/>
          </a:xfrm>
          <a:prstGeom prst="rect">
            <a:avLst/>
          </a:prstGeom>
          <a:noFill/>
          <a:ln w="762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3904550" y="1722950"/>
            <a:ext cx="4484400" cy="103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3904575" y="2784525"/>
            <a:ext cx="44844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>
            <a:spLocks noGrp="1"/>
          </p:cNvSpPr>
          <p:nvPr>
            <p:ph type="pic" idx="2"/>
          </p:nvPr>
        </p:nvSpPr>
        <p:spPr>
          <a:xfrm>
            <a:off x="339583" y="916950"/>
            <a:ext cx="2852700" cy="3309600"/>
          </a:xfrm>
          <a:prstGeom prst="rect">
            <a:avLst/>
          </a:prstGeom>
          <a:noFill/>
          <a:ln w="762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3225" y="4014450"/>
            <a:ext cx="77178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114100" y="1767900"/>
            <a:ext cx="4316700" cy="943800"/>
          </a:xfrm>
          <a:prstGeom prst="rect">
            <a:avLst/>
          </a:prstGeom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4114100" y="2973900"/>
            <a:ext cx="43167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11"/>
          <p:cNvSpPr>
            <a:spLocks noGrp="1"/>
          </p:cNvSpPr>
          <p:nvPr>
            <p:ph type="pic" idx="2"/>
          </p:nvPr>
        </p:nvSpPr>
        <p:spPr>
          <a:xfrm>
            <a:off x="339583" y="916950"/>
            <a:ext cx="2852700" cy="3309600"/>
          </a:xfrm>
          <a:prstGeom prst="rect">
            <a:avLst/>
          </a:prstGeom>
          <a:noFill/>
          <a:ln w="762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6000" y="3475200"/>
            <a:ext cx="3854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1"/>
          </p:nvPr>
        </p:nvSpPr>
        <p:spPr>
          <a:xfrm>
            <a:off x="4576075" y="914400"/>
            <a:ext cx="3854700" cy="24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" name="Google Shape;97;p16"/>
          <p:cNvSpPr>
            <a:spLocks noGrp="1"/>
          </p:cNvSpPr>
          <p:nvPr>
            <p:ph type="pic" idx="2"/>
          </p:nvPr>
        </p:nvSpPr>
        <p:spPr>
          <a:xfrm>
            <a:off x="339583" y="916950"/>
            <a:ext cx="2852700" cy="3309600"/>
          </a:xfrm>
          <a:prstGeom prst="rect">
            <a:avLst/>
          </a:prstGeom>
          <a:noFill/>
          <a:ln w="762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2">
            <a:alphaModFix amt="12000"/>
          </a:blip>
          <a:srcRect l="1653" t="1663" r="1070" b="1643"/>
          <a:stretch/>
        </p:blipFill>
        <p:spPr>
          <a:xfrm>
            <a:off x="-1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339575" y="157050"/>
            <a:ext cx="8464800" cy="4829400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Medium"/>
              <a:buChar char="●"/>
              <a:defRPr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Medium"/>
              <a:buChar char="○"/>
              <a:defRPr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Medium"/>
              <a:buChar char="■"/>
              <a:defRPr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Medium"/>
              <a:buChar char="●"/>
              <a:defRPr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Medium"/>
              <a:buChar char="○"/>
              <a:defRPr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Medium"/>
              <a:buChar char="■"/>
              <a:defRPr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Medium"/>
              <a:buChar char="●"/>
              <a:defRPr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Medium"/>
              <a:buChar char="○"/>
              <a:defRPr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 Medium"/>
              <a:buChar char="■"/>
              <a:defRPr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63" r:id="rId9"/>
    <p:sldLayoutId id="2147483665" r:id="rId10"/>
    <p:sldLayoutId id="2147483666" r:id="rId11"/>
    <p:sldLayoutId id="2147483669" r:id="rId12"/>
    <p:sldLayoutId id="2147483671" r:id="rId13"/>
    <p:sldLayoutId id="2147483674" r:id="rId14"/>
    <p:sldLayoutId id="2147483675" r:id="rId15"/>
    <p:sldLayoutId id="2147483680" r:id="rId16"/>
    <p:sldLayoutId id="2147483681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>
            <a:off x="339575" y="157050"/>
            <a:ext cx="7001100" cy="4829400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9"/>
          <p:cNvSpPr txBox="1">
            <a:spLocks noGrp="1"/>
          </p:cNvSpPr>
          <p:nvPr>
            <p:ph type="ctrTitle"/>
          </p:nvPr>
        </p:nvSpPr>
        <p:spPr>
          <a:xfrm>
            <a:off x="710575" y="1030743"/>
            <a:ext cx="4390200" cy="20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BRIGHT TV</a:t>
            </a:r>
            <a:br>
              <a:rPr lang="en" dirty="0"/>
            </a:br>
            <a:r>
              <a:rPr lang="en" dirty="0"/>
              <a:t>Viewship ANALYSIS </a:t>
            </a:r>
            <a:endParaRPr dirty="0"/>
          </a:p>
        </p:txBody>
      </p:sp>
      <p:sp>
        <p:nvSpPr>
          <p:cNvPr id="239" name="Google Shape;239;p39"/>
          <p:cNvSpPr txBox="1">
            <a:spLocks noGrp="1"/>
          </p:cNvSpPr>
          <p:nvPr>
            <p:ph type="subTitle" idx="1"/>
          </p:nvPr>
        </p:nvSpPr>
        <p:spPr>
          <a:xfrm>
            <a:off x="1557475" y="3367660"/>
            <a:ext cx="26964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September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   Presented by          Tamara.G</a:t>
            </a:r>
            <a:endParaRPr sz="2000" dirty="0"/>
          </a:p>
        </p:txBody>
      </p:sp>
      <p:pic>
        <p:nvPicPr>
          <p:cNvPr id="240" name="Google Shape;240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271" t="2257" r="18482"/>
          <a:stretch/>
        </p:blipFill>
        <p:spPr>
          <a:xfrm>
            <a:off x="5914233" y="916950"/>
            <a:ext cx="2852700" cy="3309600"/>
          </a:xfrm>
          <a:prstGeom prst="rect">
            <a:avLst/>
          </a:prstGeom>
        </p:spPr>
      </p:pic>
      <p:grpSp>
        <p:nvGrpSpPr>
          <p:cNvPr id="241" name="Google Shape;241;p39"/>
          <p:cNvGrpSpPr/>
          <p:nvPr/>
        </p:nvGrpSpPr>
        <p:grpSpPr>
          <a:xfrm>
            <a:off x="535820" y="4044760"/>
            <a:ext cx="975899" cy="899633"/>
            <a:chOff x="753250" y="2381150"/>
            <a:chExt cx="1354475" cy="1248450"/>
          </a:xfrm>
        </p:grpSpPr>
        <p:sp>
          <p:nvSpPr>
            <p:cNvPr id="242" name="Google Shape;242;p39"/>
            <p:cNvSpPr/>
            <p:nvPr/>
          </p:nvSpPr>
          <p:spPr>
            <a:xfrm>
              <a:off x="753250" y="2721750"/>
              <a:ext cx="1354475" cy="741150"/>
            </a:xfrm>
            <a:custGeom>
              <a:avLst/>
              <a:gdLst/>
              <a:ahLst/>
              <a:cxnLst/>
              <a:rect l="l" t="t" r="r" b="b"/>
              <a:pathLst>
                <a:path w="54179" h="29646" extrusionOk="0">
                  <a:moveTo>
                    <a:pt x="20223" y="0"/>
                  </a:moveTo>
                  <a:cubicBezTo>
                    <a:pt x="13983" y="0"/>
                    <a:pt x="8811" y="270"/>
                    <a:pt x="7219" y="1086"/>
                  </a:cubicBezTo>
                  <a:cubicBezTo>
                    <a:pt x="2415" y="3579"/>
                    <a:pt x="0" y="21350"/>
                    <a:pt x="3281" y="26679"/>
                  </a:cubicBezTo>
                  <a:cubicBezTo>
                    <a:pt x="4711" y="28999"/>
                    <a:pt x="13775" y="29645"/>
                    <a:pt x="23528" y="29645"/>
                  </a:cubicBezTo>
                  <a:cubicBezTo>
                    <a:pt x="24700" y="29645"/>
                    <a:pt x="25883" y="29636"/>
                    <a:pt x="27063" y="29619"/>
                  </a:cubicBezTo>
                  <a:cubicBezTo>
                    <a:pt x="28215" y="29635"/>
                    <a:pt x="29368" y="29644"/>
                    <a:pt x="30512" y="29644"/>
                  </a:cubicBezTo>
                  <a:cubicBezTo>
                    <a:pt x="40315" y="29644"/>
                    <a:pt x="49414" y="28983"/>
                    <a:pt x="50871" y="26679"/>
                  </a:cubicBezTo>
                  <a:cubicBezTo>
                    <a:pt x="54179" y="21350"/>
                    <a:pt x="51738" y="3579"/>
                    <a:pt x="46934" y="1086"/>
                  </a:cubicBezTo>
                  <a:cubicBezTo>
                    <a:pt x="45361" y="270"/>
                    <a:pt x="40180" y="0"/>
                    <a:pt x="33945" y="0"/>
                  </a:cubicBezTo>
                  <a:cubicBezTo>
                    <a:pt x="31753" y="0"/>
                    <a:pt x="29431" y="34"/>
                    <a:pt x="27089" y="88"/>
                  </a:cubicBezTo>
                  <a:cubicBezTo>
                    <a:pt x="24741" y="34"/>
                    <a:pt x="22416" y="0"/>
                    <a:pt x="20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9"/>
            <p:cNvSpPr/>
            <p:nvPr/>
          </p:nvSpPr>
          <p:spPr>
            <a:xfrm>
              <a:off x="1059150" y="3435275"/>
              <a:ext cx="138350" cy="194325"/>
            </a:xfrm>
            <a:custGeom>
              <a:avLst/>
              <a:gdLst/>
              <a:ahLst/>
              <a:cxnLst/>
              <a:rect l="l" t="t" r="r" b="b"/>
              <a:pathLst>
                <a:path w="5534" h="7773" extrusionOk="0">
                  <a:moveTo>
                    <a:pt x="5509" y="1"/>
                  </a:moveTo>
                  <a:cubicBezTo>
                    <a:pt x="5509" y="1"/>
                    <a:pt x="5509" y="1"/>
                    <a:pt x="5509" y="2"/>
                  </a:cubicBezTo>
                  <a:cubicBezTo>
                    <a:pt x="5430" y="133"/>
                    <a:pt x="5062" y="212"/>
                    <a:pt x="4695" y="212"/>
                  </a:cubicBezTo>
                  <a:lnTo>
                    <a:pt x="2621" y="212"/>
                  </a:lnTo>
                  <a:cubicBezTo>
                    <a:pt x="2591" y="215"/>
                    <a:pt x="2560" y="217"/>
                    <a:pt x="2529" y="217"/>
                  </a:cubicBezTo>
                  <a:cubicBezTo>
                    <a:pt x="2318" y="217"/>
                    <a:pt x="2099" y="142"/>
                    <a:pt x="1939" y="28"/>
                  </a:cubicBezTo>
                  <a:cubicBezTo>
                    <a:pt x="1939" y="24"/>
                    <a:pt x="1938" y="22"/>
                    <a:pt x="1937" y="22"/>
                  </a:cubicBezTo>
                  <a:cubicBezTo>
                    <a:pt x="1926" y="22"/>
                    <a:pt x="1854" y="293"/>
                    <a:pt x="1781" y="632"/>
                  </a:cubicBezTo>
                  <a:lnTo>
                    <a:pt x="101" y="7115"/>
                  </a:lnTo>
                  <a:cubicBezTo>
                    <a:pt x="0" y="7444"/>
                    <a:pt x="240" y="7773"/>
                    <a:pt x="563" y="7773"/>
                  </a:cubicBezTo>
                  <a:cubicBezTo>
                    <a:pt x="575" y="7773"/>
                    <a:pt x="588" y="7773"/>
                    <a:pt x="600" y="7772"/>
                  </a:cubicBezTo>
                  <a:lnTo>
                    <a:pt x="2805" y="7772"/>
                  </a:lnTo>
                  <a:cubicBezTo>
                    <a:pt x="3199" y="7772"/>
                    <a:pt x="3540" y="7509"/>
                    <a:pt x="3671" y="7115"/>
                  </a:cubicBezTo>
                  <a:cubicBezTo>
                    <a:pt x="3671" y="7115"/>
                    <a:pt x="5534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>
              <a:off x="1678575" y="3435275"/>
              <a:ext cx="139000" cy="194325"/>
            </a:xfrm>
            <a:custGeom>
              <a:avLst/>
              <a:gdLst/>
              <a:ahLst/>
              <a:cxnLst/>
              <a:rect l="l" t="t" r="r" b="b"/>
              <a:pathLst>
                <a:path w="5560" h="7773" extrusionOk="0">
                  <a:moveTo>
                    <a:pt x="50" y="1"/>
                  </a:moveTo>
                  <a:cubicBezTo>
                    <a:pt x="0" y="1"/>
                    <a:pt x="1889" y="7115"/>
                    <a:pt x="1889" y="7115"/>
                  </a:cubicBezTo>
                  <a:cubicBezTo>
                    <a:pt x="1994" y="7509"/>
                    <a:pt x="2335" y="7772"/>
                    <a:pt x="2755" y="7772"/>
                  </a:cubicBezTo>
                  <a:lnTo>
                    <a:pt x="4934" y="7772"/>
                  </a:lnTo>
                  <a:cubicBezTo>
                    <a:pt x="4946" y="7773"/>
                    <a:pt x="4958" y="7773"/>
                    <a:pt x="4971" y="7773"/>
                  </a:cubicBezTo>
                  <a:cubicBezTo>
                    <a:pt x="5295" y="7773"/>
                    <a:pt x="5560" y="7444"/>
                    <a:pt x="5459" y="7115"/>
                  </a:cubicBezTo>
                  <a:lnTo>
                    <a:pt x="3752" y="632"/>
                  </a:lnTo>
                  <a:cubicBezTo>
                    <a:pt x="3680" y="293"/>
                    <a:pt x="3607" y="22"/>
                    <a:pt x="3596" y="22"/>
                  </a:cubicBezTo>
                  <a:cubicBezTo>
                    <a:pt x="3595" y="22"/>
                    <a:pt x="3595" y="24"/>
                    <a:pt x="3595" y="28"/>
                  </a:cubicBezTo>
                  <a:cubicBezTo>
                    <a:pt x="3435" y="142"/>
                    <a:pt x="3235" y="217"/>
                    <a:pt x="3013" y="217"/>
                  </a:cubicBezTo>
                  <a:cubicBezTo>
                    <a:pt x="2980" y="217"/>
                    <a:pt x="2946" y="215"/>
                    <a:pt x="2912" y="212"/>
                  </a:cubicBezTo>
                  <a:lnTo>
                    <a:pt x="839" y="212"/>
                  </a:lnTo>
                  <a:cubicBezTo>
                    <a:pt x="471" y="212"/>
                    <a:pt x="104" y="133"/>
                    <a:pt x="51" y="2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>
              <a:off x="1237550" y="2655050"/>
              <a:ext cx="366850" cy="101475"/>
            </a:xfrm>
            <a:custGeom>
              <a:avLst/>
              <a:gdLst/>
              <a:ahLst/>
              <a:cxnLst/>
              <a:rect l="l" t="t" r="r" b="b"/>
              <a:pathLst>
                <a:path w="14674" h="4059" extrusionOk="0">
                  <a:moveTo>
                    <a:pt x="7324" y="0"/>
                  </a:moveTo>
                  <a:cubicBezTo>
                    <a:pt x="3281" y="0"/>
                    <a:pt x="0" y="1365"/>
                    <a:pt x="0" y="3019"/>
                  </a:cubicBezTo>
                  <a:cubicBezTo>
                    <a:pt x="0" y="3852"/>
                    <a:pt x="834" y="4059"/>
                    <a:pt x="2178" y="4059"/>
                  </a:cubicBezTo>
                  <a:cubicBezTo>
                    <a:pt x="3501" y="4059"/>
                    <a:pt x="5319" y="3859"/>
                    <a:pt x="7324" y="3859"/>
                  </a:cubicBezTo>
                  <a:cubicBezTo>
                    <a:pt x="9342" y="3859"/>
                    <a:pt x="11166" y="4059"/>
                    <a:pt x="12492" y="4059"/>
                  </a:cubicBezTo>
                  <a:cubicBezTo>
                    <a:pt x="13840" y="4059"/>
                    <a:pt x="14674" y="3852"/>
                    <a:pt x="14674" y="3019"/>
                  </a:cubicBezTo>
                  <a:cubicBezTo>
                    <a:pt x="14674" y="1365"/>
                    <a:pt x="11392" y="0"/>
                    <a:pt x="7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>
              <a:off x="937375" y="2381150"/>
              <a:ext cx="858925" cy="334950"/>
            </a:xfrm>
            <a:custGeom>
              <a:avLst/>
              <a:gdLst/>
              <a:ahLst/>
              <a:cxnLst/>
              <a:rect l="l" t="t" r="r" b="b"/>
              <a:pathLst>
                <a:path w="34357" h="13398" extrusionOk="0">
                  <a:moveTo>
                    <a:pt x="1272" y="0"/>
                  </a:moveTo>
                  <a:cubicBezTo>
                    <a:pt x="532" y="0"/>
                    <a:pt x="0" y="1072"/>
                    <a:pt x="799" y="1611"/>
                  </a:cubicBezTo>
                  <a:lnTo>
                    <a:pt x="17782" y="13240"/>
                  </a:lnTo>
                  <a:cubicBezTo>
                    <a:pt x="17940" y="13345"/>
                    <a:pt x="18097" y="13397"/>
                    <a:pt x="18281" y="13397"/>
                  </a:cubicBezTo>
                  <a:cubicBezTo>
                    <a:pt x="18464" y="13397"/>
                    <a:pt x="18648" y="13345"/>
                    <a:pt x="18806" y="13213"/>
                  </a:cubicBezTo>
                  <a:lnTo>
                    <a:pt x="33610" y="2162"/>
                  </a:lnTo>
                  <a:cubicBezTo>
                    <a:pt x="34356" y="1608"/>
                    <a:pt x="33805" y="588"/>
                    <a:pt x="33080" y="588"/>
                  </a:cubicBezTo>
                  <a:cubicBezTo>
                    <a:pt x="32911" y="588"/>
                    <a:pt x="32734" y="643"/>
                    <a:pt x="32560" y="771"/>
                  </a:cubicBezTo>
                  <a:lnTo>
                    <a:pt x="18255" y="11481"/>
                  </a:lnTo>
                  <a:lnTo>
                    <a:pt x="1770" y="167"/>
                  </a:lnTo>
                  <a:cubicBezTo>
                    <a:pt x="1602" y="51"/>
                    <a:pt x="1432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9"/>
            <p:cNvSpPr/>
            <p:nvPr/>
          </p:nvSpPr>
          <p:spPr>
            <a:xfrm>
              <a:off x="871350" y="2790950"/>
              <a:ext cx="994225" cy="602925"/>
            </a:xfrm>
            <a:custGeom>
              <a:avLst/>
              <a:gdLst/>
              <a:ahLst/>
              <a:cxnLst/>
              <a:rect l="l" t="t" r="r" b="b"/>
              <a:pathLst>
                <a:path w="39769" h="24117" extrusionOk="0">
                  <a:moveTo>
                    <a:pt x="14854" y="0"/>
                  </a:moveTo>
                  <a:cubicBezTo>
                    <a:pt x="10281" y="0"/>
                    <a:pt x="6469" y="230"/>
                    <a:pt x="5303" y="890"/>
                  </a:cubicBezTo>
                  <a:cubicBezTo>
                    <a:pt x="1786" y="2911"/>
                    <a:pt x="1" y="17375"/>
                    <a:pt x="2416" y="21706"/>
                  </a:cubicBezTo>
                  <a:cubicBezTo>
                    <a:pt x="3470" y="23581"/>
                    <a:pt x="10131" y="24117"/>
                    <a:pt x="17282" y="24117"/>
                  </a:cubicBezTo>
                  <a:cubicBezTo>
                    <a:pt x="18141" y="24117"/>
                    <a:pt x="19007" y="24109"/>
                    <a:pt x="19872" y="24095"/>
                  </a:cubicBezTo>
                  <a:cubicBezTo>
                    <a:pt x="20739" y="24109"/>
                    <a:pt x="21608" y="24117"/>
                    <a:pt x="22469" y="24117"/>
                  </a:cubicBezTo>
                  <a:cubicBezTo>
                    <a:pt x="29638" y="24117"/>
                    <a:pt x="36299" y="23581"/>
                    <a:pt x="37354" y="21706"/>
                  </a:cubicBezTo>
                  <a:cubicBezTo>
                    <a:pt x="39769" y="17375"/>
                    <a:pt x="37984" y="2911"/>
                    <a:pt x="34466" y="890"/>
                  </a:cubicBezTo>
                  <a:cubicBezTo>
                    <a:pt x="33292" y="225"/>
                    <a:pt x="29432" y="12"/>
                    <a:pt x="24801" y="12"/>
                  </a:cubicBezTo>
                  <a:cubicBezTo>
                    <a:pt x="23222" y="12"/>
                    <a:pt x="21554" y="36"/>
                    <a:pt x="19872" y="76"/>
                  </a:cubicBezTo>
                  <a:cubicBezTo>
                    <a:pt x="18160" y="29"/>
                    <a:pt x="16460" y="0"/>
                    <a:pt x="148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9"/>
            <p:cNvSpPr/>
            <p:nvPr/>
          </p:nvSpPr>
          <p:spPr>
            <a:xfrm>
              <a:off x="1865550" y="2935900"/>
              <a:ext cx="131275" cy="112250"/>
            </a:xfrm>
            <a:custGeom>
              <a:avLst/>
              <a:gdLst/>
              <a:ahLst/>
              <a:cxnLst/>
              <a:rect l="l" t="t" r="r" b="b"/>
              <a:pathLst>
                <a:path w="5251" h="4490" extrusionOk="0">
                  <a:moveTo>
                    <a:pt x="2626" y="1"/>
                  </a:moveTo>
                  <a:cubicBezTo>
                    <a:pt x="605" y="1"/>
                    <a:pt x="1" y="998"/>
                    <a:pt x="1" y="2258"/>
                  </a:cubicBezTo>
                  <a:cubicBezTo>
                    <a:pt x="1" y="3492"/>
                    <a:pt x="1025" y="4489"/>
                    <a:pt x="2626" y="4489"/>
                  </a:cubicBezTo>
                  <a:cubicBezTo>
                    <a:pt x="4201" y="4489"/>
                    <a:pt x="5251" y="3492"/>
                    <a:pt x="5251" y="2258"/>
                  </a:cubicBezTo>
                  <a:cubicBezTo>
                    <a:pt x="5251" y="1025"/>
                    <a:pt x="4647" y="1"/>
                    <a:pt x="262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9"/>
            <p:cNvSpPr/>
            <p:nvPr/>
          </p:nvSpPr>
          <p:spPr>
            <a:xfrm>
              <a:off x="1887225" y="3092750"/>
              <a:ext cx="87300" cy="74175"/>
            </a:xfrm>
            <a:custGeom>
              <a:avLst/>
              <a:gdLst/>
              <a:ahLst/>
              <a:cxnLst/>
              <a:rect l="l" t="t" r="r" b="b"/>
              <a:pathLst>
                <a:path w="3492" h="2967" extrusionOk="0">
                  <a:moveTo>
                    <a:pt x="1759" y="0"/>
                  </a:moveTo>
                  <a:cubicBezTo>
                    <a:pt x="394" y="0"/>
                    <a:pt x="0" y="657"/>
                    <a:pt x="0" y="1470"/>
                  </a:cubicBezTo>
                  <a:cubicBezTo>
                    <a:pt x="0" y="2310"/>
                    <a:pt x="683" y="2967"/>
                    <a:pt x="1733" y="2967"/>
                  </a:cubicBezTo>
                  <a:cubicBezTo>
                    <a:pt x="2809" y="2967"/>
                    <a:pt x="3491" y="2310"/>
                    <a:pt x="3491" y="1470"/>
                  </a:cubicBezTo>
                  <a:cubicBezTo>
                    <a:pt x="3491" y="657"/>
                    <a:pt x="3098" y="0"/>
                    <a:pt x="1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9"/>
            <p:cNvSpPr/>
            <p:nvPr/>
          </p:nvSpPr>
          <p:spPr>
            <a:xfrm>
              <a:off x="1887225" y="3216125"/>
              <a:ext cx="87300" cy="74175"/>
            </a:xfrm>
            <a:custGeom>
              <a:avLst/>
              <a:gdLst/>
              <a:ahLst/>
              <a:cxnLst/>
              <a:rect l="l" t="t" r="r" b="b"/>
              <a:pathLst>
                <a:path w="3492" h="2967" extrusionOk="0">
                  <a:moveTo>
                    <a:pt x="1759" y="0"/>
                  </a:moveTo>
                  <a:cubicBezTo>
                    <a:pt x="394" y="0"/>
                    <a:pt x="0" y="657"/>
                    <a:pt x="0" y="1470"/>
                  </a:cubicBezTo>
                  <a:cubicBezTo>
                    <a:pt x="0" y="2310"/>
                    <a:pt x="683" y="2967"/>
                    <a:pt x="1733" y="2967"/>
                  </a:cubicBezTo>
                  <a:cubicBezTo>
                    <a:pt x="2809" y="2967"/>
                    <a:pt x="3491" y="2284"/>
                    <a:pt x="3491" y="1470"/>
                  </a:cubicBezTo>
                  <a:cubicBezTo>
                    <a:pt x="3491" y="657"/>
                    <a:pt x="3098" y="0"/>
                    <a:pt x="1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Factors Affecting Consumption</a:t>
            </a:r>
            <a:endParaRPr dirty="0"/>
          </a:p>
        </p:txBody>
      </p:sp>
      <p:sp>
        <p:nvSpPr>
          <p:cNvPr id="421" name="Google Shape;421;p48"/>
          <p:cNvSpPr txBox="1">
            <a:spLocks noGrp="1"/>
          </p:cNvSpPr>
          <p:nvPr>
            <p:ph type="subTitle" idx="1"/>
          </p:nvPr>
        </p:nvSpPr>
        <p:spPr>
          <a:xfrm>
            <a:off x="1714228" y="1444325"/>
            <a:ext cx="3018471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>
                <a:solidFill>
                  <a:srgbClr val="FFFF00"/>
                </a:solidFill>
              </a:rPr>
              <a:t>KEY FINDING: </a:t>
            </a:r>
            <a:r>
              <a:rPr lang="en" dirty="0">
                <a:solidFill>
                  <a:schemeClr val="bg1"/>
                </a:solidFill>
              </a:rPr>
              <a:t>S</a:t>
            </a:r>
            <a:r>
              <a:rPr lang="en-US" b="1" dirty="0">
                <a:solidFill>
                  <a:schemeClr val="bg1"/>
                </a:solidFill>
              </a:rPr>
              <a:t>ports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(Super sport Live Events, ICC Cricket) and </a:t>
            </a:r>
            <a:r>
              <a:rPr lang="en-US" b="1" dirty="0"/>
              <a:t>Music</a:t>
            </a:r>
            <a:r>
              <a:rPr lang="en-US" dirty="0"/>
              <a:t> (Channel O, Trace TV) account for the largest session volume. These channels are primary retention anchors.</a:t>
            </a:r>
            <a:r>
              <a:rPr lang="en" dirty="0">
                <a:solidFill>
                  <a:srgbClr val="FFFF00"/>
                </a:solidFill>
              </a:rPr>
              <a:t> 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422" name="Google Shape;422;p48"/>
          <p:cNvSpPr txBox="1">
            <a:spLocks noGrp="1"/>
          </p:cNvSpPr>
          <p:nvPr>
            <p:ph type="subTitle" idx="2"/>
          </p:nvPr>
        </p:nvSpPr>
        <p:spPr>
          <a:xfrm>
            <a:off x="4595243" y="1496736"/>
            <a:ext cx="3238687" cy="138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KEY FINDING: </a:t>
            </a:r>
            <a:r>
              <a:rPr lang="en" dirty="0">
                <a:solidFill>
                  <a:schemeClr val="bg1"/>
                </a:solidFill>
              </a:rPr>
              <a:t>The Black demographic’s top channel is channel O(</a:t>
            </a:r>
            <a:r>
              <a:rPr lang="en-ZA" dirty="0">
                <a:solidFill>
                  <a:schemeClr val="bg1"/>
                </a:solidFill>
              </a:rPr>
              <a:t>Music</a:t>
            </a:r>
            <a:r>
              <a:rPr lang="en" dirty="0">
                <a:solidFill>
                  <a:schemeClr val="bg1"/>
                </a:solidFill>
              </a:rPr>
              <a:t> &amp; entertainment) while the Indian/Asian demographics top channel is ICC Cricket World Cup 2011(Sports).</a:t>
            </a:r>
            <a:endParaRPr lang="en" dirty="0">
              <a:solidFill>
                <a:srgbClr val="FFFF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00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423" name="Google Shape;423;p48"/>
          <p:cNvSpPr txBox="1">
            <a:spLocks noGrp="1"/>
          </p:cNvSpPr>
          <p:nvPr>
            <p:ph type="subTitle" idx="3"/>
          </p:nvPr>
        </p:nvSpPr>
        <p:spPr>
          <a:xfrm>
            <a:off x="1653427" y="3289626"/>
            <a:ext cx="2885285" cy="705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KEY FINDING: </a:t>
            </a:r>
            <a:r>
              <a:rPr lang="en" dirty="0">
                <a:solidFill>
                  <a:schemeClr val="bg1"/>
                </a:solidFill>
              </a:rPr>
              <a:t>Youth users primarily view in the afternoon and Morning. Elders view significantly at the night.(71%) .Consumption is driven by lifestyle.</a:t>
            </a:r>
            <a:endParaRPr lang="en" dirty="0">
              <a:solidFill>
                <a:srgbClr val="FFFF00"/>
              </a:solidFill>
            </a:endParaRPr>
          </a:p>
        </p:txBody>
      </p:sp>
      <p:sp>
        <p:nvSpPr>
          <p:cNvPr id="424" name="Google Shape;424;p48"/>
          <p:cNvSpPr txBox="1">
            <a:spLocks noGrp="1"/>
          </p:cNvSpPr>
          <p:nvPr>
            <p:ph type="subTitle" idx="4"/>
          </p:nvPr>
        </p:nvSpPr>
        <p:spPr>
          <a:xfrm>
            <a:off x="4619750" y="3245908"/>
            <a:ext cx="3804250" cy="687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00"/>
                </a:solidFill>
              </a:rPr>
              <a:t>KEY FINDING: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South African Market is ccompetitive with strong local players and global giants such as Netflix and Showmax. Affordibility is a majot reduction and BrigthTv pricing and value must competitive offering low cost tiers</a:t>
            </a:r>
            <a:endParaRPr dirty="0"/>
          </a:p>
        </p:txBody>
      </p:sp>
      <p:sp>
        <p:nvSpPr>
          <p:cNvPr id="425" name="Google Shape;425;p48"/>
          <p:cNvSpPr txBox="1">
            <a:spLocks noGrp="1"/>
          </p:cNvSpPr>
          <p:nvPr>
            <p:ph type="subTitle" idx="5"/>
          </p:nvPr>
        </p:nvSpPr>
        <p:spPr>
          <a:xfrm>
            <a:off x="1715426" y="117276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92D050"/>
                </a:solidFill>
              </a:rPr>
              <a:t>Content Type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426" name="Google Shape;426;p48"/>
          <p:cNvSpPr txBox="1">
            <a:spLocks noGrp="1"/>
          </p:cNvSpPr>
          <p:nvPr>
            <p:ph type="subTitle" idx="6"/>
          </p:nvPr>
        </p:nvSpPr>
        <p:spPr>
          <a:xfrm>
            <a:off x="1819905" y="3031954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Age and Habit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27" name="Google Shape;427;p48"/>
          <p:cNvSpPr txBox="1">
            <a:spLocks noGrp="1"/>
          </p:cNvSpPr>
          <p:nvPr>
            <p:ph type="subTitle" idx="7"/>
          </p:nvPr>
        </p:nvSpPr>
        <p:spPr>
          <a:xfrm>
            <a:off x="4675623" y="1172768"/>
            <a:ext cx="2335742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Content Localization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428" name="Google Shape;428;p48"/>
          <p:cNvSpPr txBox="1">
            <a:spLocks noGrp="1"/>
          </p:cNvSpPr>
          <p:nvPr>
            <p:ph type="subTitle" idx="8"/>
          </p:nvPr>
        </p:nvSpPr>
        <p:spPr>
          <a:xfrm>
            <a:off x="4766477" y="2967612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</a:rPr>
              <a:t>Competition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429" name="Google Shape;429;p48"/>
          <p:cNvSpPr/>
          <p:nvPr/>
        </p:nvSpPr>
        <p:spPr>
          <a:xfrm>
            <a:off x="847187" y="1134250"/>
            <a:ext cx="740400" cy="4770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8"/>
          <p:cNvSpPr/>
          <p:nvPr/>
        </p:nvSpPr>
        <p:spPr>
          <a:xfrm>
            <a:off x="913028" y="2902916"/>
            <a:ext cx="740400" cy="4770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8"/>
          <p:cNvSpPr/>
          <p:nvPr/>
        </p:nvSpPr>
        <p:spPr>
          <a:xfrm>
            <a:off x="7734050" y="1103193"/>
            <a:ext cx="740400" cy="4770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8"/>
          <p:cNvSpPr/>
          <p:nvPr/>
        </p:nvSpPr>
        <p:spPr>
          <a:xfrm>
            <a:off x="7802814" y="2828234"/>
            <a:ext cx="740400" cy="4770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" name="Google Shape;433;p48"/>
          <p:cNvGrpSpPr/>
          <p:nvPr/>
        </p:nvGrpSpPr>
        <p:grpSpPr>
          <a:xfrm>
            <a:off x="975026" y="1272085"/>
            <a:ext cx="351874" cy="297623"/>
            <a:chOff x="2678350" y="1464650"/>
            <a:chExt cx="499750" cy="422700"/>
          </a:xfrm>
        </p:grpSpPr>
        <p:sp>
          <p:nvSpPr>
            <p:cNvPr id="434" name="Google Shape;434;p48"/>
            <p:cNvSpPr/>
            <p:nvPr/>
          </p:nvSpPr>
          <p:spPr>
            <a:xfrm>
              <a:off x="3081050" y="1542700"/>
              <a:ext cx="97050" cy="267350"/>
            </a:xfrm>
            <a:custGeom>
              <a:avLst/>
              <a:gdLst/>
              <a:ahLst/>
              <a:cxnLst/>
              <a:rect l="l" t="t" r="r" b="b"/>
              <a:pathLst>
                <a:path w="3882" h="10694" extrusionOk="0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5" name="Google Shape;435;p48"/>
            <p:cNvSpPr/>
            <p:nvPr/>
          </p:nvSpPr>
          <p:spPr>
            <a:xfrm>
              <a:off x="3041000" y="1582600"/>
              <a:ext cx="75075" cy="187725"/>
            </a:xfrm>
            <a:custGeom>
              <a:avLst/>
              <a:gdLst/>
              <a:ahLst/>
              <a:cxnLst/>
              <a:rect l="l" t="t" r="r" b="b"/>
              <a:pathLst>
                <a:path w="3003" h="7509" extrusionOk="0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48"/>
            <p:cNvSpPr/>
            <p:nvPr/>
          </p:nvSpPr>
          <p:spPr>
            <a:xfrm>
              <a:off x="2678350" y="1464650"/>
              <a:ext cx="339700" cy="422700"/>
            </a:xfrm>
            <a:custGeom>
              <a:avLst/>
              <a:gdLst/>
              <a:ahLst/>
              <a:cxnLst/>
              <a:rect l="l" t="t" r="r" b="b"/>
              <a:pathLst>
                <a:path w="13588" h="16908" extrusionOk="0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37" name="Google Shape;437;p48"/>
          <p:cNvGrpSpPr/>
          <p:nvPr/>
        </p:nvGrpSpPr>
        <p:grpSpPr>
          <a:xfrm>
            <a:off x="1123106" y="2971789"/>
            <a:ext cx="339253" cy="339253"/>
            <a:chOff x="3271200" y="1435075"/>
            <a:chExt cx="481825" cy="481825"/>
          </a:xfrm>
        </p:grpSpPr>
        <p:sp>
          <p:nvSpPr>
            <p:cNvPr id="438" name="Google Shape;438;p4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9" name="Google Shape;439;p4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40" name="Google Shape;440;p48"/>
          <p:cNvGrpSpPr/>
          <p:nvPr/>
        </p:nvGrpSpPr>
        <p:grpSpPr>
          <a:xfrm>
            <a:off x="7949418" y="1168161"/>
            <a:ext cx="339253" cy="339253"/>
            <a:chOff x="4456875" y="1435075"/>
            <a:chExt cx="481825" cy="481825"/>
          </a:xfrm>
        </p:grpSpPr>
        <p:sp>
          <p:nvSpPr>
            <p:cNvPr id="441" name="Google Shape;441;p48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2" name="Google Shape;442;p48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3" name="Google Shape;443;p48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4" name="Google Shape;444;p48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5" name="Google Shape;445;p48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6" name="Google Shape;446;p48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7" name="Google Shape;447;p48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8" name="Google Shape;448;p48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9" name="Google Shape;449;p48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0" name="Google Shape;450;p48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1" name="Google Shape;451;p48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2" name="Google Shape;452;p48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3" name="Google Shape;453;p48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48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48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48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48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48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48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60" name="Google Shape;460;p48"/>
          <p:cNvGrpSpPr/>
          <p:nvPr/>
        </p:nvGrpSpPr>
        <p:grpSpPr>
          <a:xfrm>
            <a:off x="8009056" y="2907957"/>
            <a:ext cx="342580" cy="339271"/>
            <a:chOff x="5049725" y="1435050"/>
            <a:chExt cx="486550" cy="481850"/>
          </a:xfrm>
        </p:grpSpPr>
        <p:sp>
          <p:nvSpPr>
            <p:cNvPr id="461" name="Google Shape;461;p48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2" name="Google Shape;462;p48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3" name="Google Shape;463;p48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4" name="Google Shape;464;p48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 and Scheduling Recommendations</a:t>
            </a:r>
            <a:endParaRPr dirty="0"/>
          </a:p>
        </p:txBody>
      </p:sp>
      <p:sp>
        <p:nvSpPr>
          <p:cNvPr id="387" name="Google Shape;387;p47"/>
          <p:cNvSpPr txBox="1">
            <a:spLocks noGrp="1"/>
          </p:cNvSpPr>
          <p:nvPr>
            <p:ph type="subTitle" idx="1"/>
          </p:nvPr>
        </p:nvSpPr>
        <p:spPr>
          <a:xfrm>
            <a:off x="570375" y="2237223"/>
            <a:ext cx="2874636" cy="12346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rgbClr val="FFFF00"/>
                </a:solidFill>
              </a:rPr>
              <a:t>Monday Music Mayhem</a:t>
            </a:r>
            <a:r>
              <a:rPr lang="en-ZA" dirty="0"/>
              <a:t>: The strategy of implementing the Monday Music Mayhem a successful driver for music channels to play music content on channels like Trace TV &amp; Channel O. This will drive up consumption on the low performing days of the week. (Monday &amp; Tuesday) at a low viewing time to boost consumption.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p47"/>
          <p:cNvSpPr txBox="1">
            <a:spLocks noGrp="1"/>
          </p:cNvSpPr>
          <p:nvPr>
            <p:ph type="subTitle" idx="2"/>
          </p:nvPr>
        </p:nvSpPr>
        <p:spPr>
          <a:xfrm>
            <a:off x="3385781" y="2213785"/>
            <a:ext cx="2175300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ZA" dirty="0">
                <a:solidFill>
                  <a:srgbClr val="FFFF00"/>
                </a:solidFill>
              </a:rPr>
              <a:t>(Hook): Repurposing weekend Peak Content </a:t>
            </a:r>
          </a:p>
          <a:p>
            <a:pPr marL="0" lvl="0" indent="0"/>
            <a:r>
              <a:rPr lang="en-ZA" dirty="0"/>
              <a:t>To boost engagement on your lower days, repeat Saturday and Sunday content to drive viewers back on Monday (lowest views). Sport games &amp; music.</a:t>
            </a:r>
            <a:endParaRPr dirty="0"/>
          </a:p>
        </p:txBody>
      </p:sp>
      <p:sp>
        <p:nvSpPr>
          <p:cNvPr id="389" name="Google Shape;389;p47"/>
          <p:cNvSpPr txBox="1">
            <a:spLocks noGrp="1"/>
          </p:cNvSpPr>
          <p:nvPr>
            <p:ph type="subTitle" idx="3"/>
          </p:nvPr>
        </p:nvSpPr>
        <p:spPr>
          <a:xfrm>
            <a:off x="5835027" y="2173321"/>
            <a:ext cx="2874636" cy="7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rgbClr val="FFFF00"/>
                </a:solidFill>
              </a:rPr>
              <a:t>The Call to Action: Aiming to drive up views to address Monday viewership slump.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Since Monday and Tuesday is your lowest engagement day, targeted push notifications can trigger and push audience as a reminder to not miss a repeat or upcoming show, which is essential to drive up traffic.</a:t>
            </a:r>
            <a:endParaRPr dirty="0"/>
          </a:p>
        </p:txBody>
      </p:sp>
      <p:sp>
        <p:nvSpPr>
          <p:cNvPr id="390" name="Google Shape;390;p47"/>
          <p:cNvSpPr txBox="1">
            <a:spLocks noGrp="1"/>
          </p:cNvSpPr>
          <p:nvPr>
            <p:ph type="subTitle" idx="4"/>
          </p:nvPr>
        </p:nvSpPr>
        <p:spPr>
          <a:xfrm>
            <a:off x="629605" y="1817243"/>
            <a:ext cx="287463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50"/>
                </a:solidFill>
              </a:rPr>
              <a:t>Monday MUSIC Mayhem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391" name="Google Shape;391;p47"/>
          <p:cNvSpPr txBox="1">
            <a:spLocks noGrp="1"/>
          </p:cNvSpPr>
          <p:nvPr>
            <p:ph type="subTitle" idx="5"/>
          </p:nvPr>
        </p:nvSpPr>
        <p:spPr>
          <a:xfrm>
            <a:off x="3167828" y="1790560"/>
            <a:ext cx="351537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</a:rPr>
              <a:t>Repurpose Peak Content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392" name="Google Shape;392;p47"/>
          <p:cNvSpPr txBox="1">
            <a:spLocks noGrp="1"/>
          </p:cNvSpPr>
          <p:nvPr>
            <p:ph type="subTitle" idx="6"/>
          </p:nvPr>
        </p:nvSpPr>
        <p:spPr>
          <a:xfrm>
            <a:off x="5835027" y="1780917"/>
            <a:ext cx="302647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B0F0"/>
                </a:solidFill>
              </a:rPr>
              <a:t>Targeted Push Notifications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93" name="Google Shape;393;p47"/>
          <p:cNvSpPr/>
          <p:nvPr/>
        </p:nvSpPr>
        <p:spPr>
          <a:xfrm>
            <a:off x="1510580" y="1187248"/>
            <a:ext cx="740400" cy="4770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7"/>
          <p:cNvSpPr/>
          <p:nvPr/>
        </p:nvSpPr>
        <p:spPr>
          <a:xfrm>
            <a:off x="4069570" y="1182772"/>
            <a:ext cx="740400" cy="4770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7"/>
          <p:cNvSpPr/>
          <p:nvPr/>
        </p:nvSpPr>
        <p:spPr>
          <a:xfrm>
            <a:off x="6758727" y="1198154"/>
            <a:ext cx="740400" cy="4770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47"/>
          <p:cNvGrpSpPr/>
          <p:nvPr/>
        </p:nvGrpSpPr>
        <p:grpSpPr>
          <a:xfrm>
            <a:off x="1728016" y="1247848"/>
            <a:ext cx="339253" cy="298169"/>
            <a:chOff x="4467200" y="877100"/>
            <a:chExt cx="481825" cy="423475"/>
          </a:xfrm>
        </p:grpSpPr>
        <p:sp>
          <p:nvSpPr>
            <p:cNvPr id="397" name="Google Shape;397;p47"/>
            <p:cNvSpPr/>
            <p:nvPr/>
          </p:nvSpPr>
          <p:spPr>
            <a:xfrm>
              <a:off x="4467200" y="1018225"/>
              <a:ext cx="481825" cy="282350"/>
            </a:xfrm>
            <a:custGeom>
              <a:avLst/>
              <a:gdLst/>
              <a:ahLst/>
              <a:cxnLst/>
              <a:rect l="l" t="t" r="r" b="b"/>
              <a:pathLst>
                <a:path w="19273" h="11294" extrusionOk="0">
                  <a:moveTo>
                    <a:pt x="10723" y="2257"/>
                  </a:moveTo>
                  <a:cubicBezTo>
                    <a:pt x="11013" y="2257"/>
                    <a:pt x="11292" y="2483"/>
                    <a:pt x="11292" y="2823"/>
                  </a:cubicBezTo>
                  <a:cubicBezTo>
                    <a:pt x="11292" y="3136"/>
                    <a:pt x="11039" y="3389"/>
                    <a:pt x="10729" y="3389"/>
                  </a:cubicBezTo>
                  <a:cubicBezTo>
                    <a:pt x="10223" y="3389"/>
                    <a:pt x="9973" y="2781"/>
                    <a:pt x="10329" y="2423"/>
                  </a:cubicBezTo>
                  <a:cubicBezTo>
                    <a:pt x="10443" y="2308"/>
                    <a:pt x="10585" y="2257"/>
                    <a:pt x="10723" y="2257"/>
                  </a:cubicBezTo>
                  <a:close/>
                  <a:moveTo>
                    <a:pt x="14755" y="3389"/>
                  </a:moveTo>
                  <a:lnTo>
                    <a:pt x="14755" y="7906"/>
                  </a:lnTo>
                  <a:lnTo>
                    <a:pt x="13551" y="7906"/>
                  </a:lnTo>
                  <a:lnTo>
                    <a:pt x="13551" y="3389"/>
                  </a:lnTo>
                  <a:close/>
                  <a:moveTo>
                    <a:pt x="5083" y="2822"/>
                  </a:moveTo>
                  <a:cubicBezTo>
                    <a:pt x="5189" y="2822"/>
                    <a:pt x="5297" y="2853"/>
                    <a:pt x="5396" y="2920"/>
                  </a:cubicBezTo>
                  <a:lnTo>
                    <a:pt x="8784" y="5178"/>
                  </a:lnTo>
                  <a:cubicBezTo>
                    <a:pt x="9118" y="5401"/>
                    <a:pt x="9118" y="5892"/>
                    <a:pt x="8784" y="6117"/>
                  </a:cubicBezTo>
                  <a:lnTo>
                    <a:pt x="5396" y="8376"/>
                  </a:lnTo>
                  <a:cubicBezTo>
                    <a:pt x="5297" y="8442"/>
                    <a:pt x="5189" y="8472"/>
                    <a:pt x="5084" y="8472"/>
                  </a:cubicBezTo>
                  <a:cubicBezTo>
                    <a:pt x="4790" y="8472"/>
                    <a:pt x="4517" y="8239"/>
                    <a:pt x="4517" y="7906"/>
                  </a:cubicBezTo>
                  <a:lnTo>
                    <a:pt x="4517" y="3389"/>
                  </a:lnTo>
                  <a:cubicBezTo>
                    <a:pt x="4517" y="3057"/>
                    <a:pt x="4789" y="2822"/>
                    <a:pt x="5083" y="2822"/>
                  </a:cubicBezTo>
                  <a:close/>
                  <a:moveTo>
                    <a:pt x="18711" y="1"/>
                  </a:moveTo>
                  <a:cubicBezTo>
                    <a:pt x="18601" y="1"/>
                    <a:pt x="18491" y="33"/>
                    <a:pt x="18396" y="95"/>
                  </a:cubicBezTo>
                  <a:lnTo>
                    <a:pt x="15150" y="2260"/>
                  </a:lnTo>
                  <a:lnTo>
                    <a:pt x="13551" y="2260"/>
                  </a:lnTo>
                  <a:lnTo>
                    <a:pt x="13551" y="1694"/>
                  </a:lnTo>
                  <a:cubicBezTo>
                    <a:pt x="13548" y="926"/>
                    <a:pt x="13027" y="255"/>
                    <a:pt x="12283" y="62"/>
                  </a:cubicBezTo>
                  <a:cubicBezTo>
                    <a:pt x="11527" y="774"/>
                    <a:pt x="10560" y="1128"/>
                    <a:pt x="9594" y="1128"/>
                  </a:cubicBezTo>
                  <a:cubicBezTo>
                    <a:pt x="8599" y="1128"/>
                    <a:pt x="7604" y="752"/>
                    <a:pt x="6842" y="2"/>
                  </a:cubicBezTo>
                  <a:lnTo>
                    <a:pt x="6712" y="2"/>
                  </a:lnTo>
                  <a:cubicBezTo>
                    <a:pt x="5950" y="753"/>
                    <a:pt x="4955" y="1131"/>
                    <a:pt x="3959" y="1131"/>
                  </a:cubicBezTo>
                  <a:cubicBezTo>
                    <a:pt x="2993" y="1131"/>
                    <a:pt x="2026" y="775"/>
                    <a:pt x="1271" y="62"/>
                  </a:cubicBezTo>
                  <a:cubicBezTo>
                    <a:pt x="524" y="255"/>
                    <a:pt x="3" y="923"/>
                    <a:pt x="0" y="1694"/>
                  </a:cubicBezTo>
                  <a:lnTo>
                    <a:pt x="0" y="9598"/>
                  </a:lnTo>
                  <a:cubicBezTo>
                    <a:pt x="0" y="10535"/>
                    <a:pt x="759" y="11291"/>
                    <a:pt x="1696" y="11294"/>
                  </a:cubicBezTo>
                  <a:lnTo>
                    <a:pt x="11859" y="11294"/>
                  </a:lnTo>
                  <a:cubicBezTo>
                    <a:pt x="12792" y="11294"/>
                    <a:pt x="13551" y="10535"/>
                    <a:pt x="13551" y="9598"/>
                  </a:cubicBezTo>
                  <a:lnTo>
                    <a:pt x="13551" y="9035"/>
                  </a:lnTo>
                  <a:lnTo>
                    <a:pt x="15150" y="9035"/>
                  </a:lnTo>
                  <a:lnTo>
                    <a:pt x="18396" y="11197"/>
                  </a:lnTo>
                  <a:cubicBezTo>
                    <a:pt x="18494" y="11263"/>
                    <a:pt x="18602" y="11293"/>
                    <a:pt x="18707" y="11293"/>
                  </a:cubicBezTo>
                  <a:cubicBezTo>
                    <a:pt x="19000" y="11293"/>
                    <a:pt x="19272" y="11060"/>
                    <a:pt x="19272" y="10728"/>
                  </a:cubicBezTo>
                  <a:lnTo>
                    <a:pt x="19272" y="565"/>
                  </a:lnTo>
                  <a:cubicBezTo>
                    <a:pt x="19272" y="357"/>
                    <a:pt x="19158" y="164"/>
                    <a:pt x="18977" y="68"/>
                  </a:cubicBezTo>
                  <a:cubicBezTo>
                    <a:pt x="18894" y="23"/>
                    <a:pt x="18802" y="1"/>
                    <a:pt x="18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8" name="Google Shape;398;p47"/>
            <p:cNvSpPr/>
            <p:nvPr/>
          </p:nvSpPr>
          <p:spPr>
            <a:xfrm>
              <a:off x="4608425" y="1129300"/>
              <a:ext cx="45125" cy="60175"/>
            </a:xfrm>
            <a:custGeom>
              <a:avLst/>
              <a:gdLst/>
              <a:ahLst/>
              <a:cxnLst/>
              <a:rect l="l" t="t" r="r" b="b"/>
              <a:pathLst>
                <a:path w="1805" h="2407" extrusionOk="0">
                  <a:moveTo>
                    <a:pt x="0" y="0"/>
                  </a:moveTo>
                  <a:lnTo>
                    <a:pt x="0" y="2406"/>
                  </a:lnTo>
                  <a:lnTo>
                    <a:pt x="1804" y="1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9" name="Google Shape;399;p47"/>
            <p:cNvSpPr/>
            <p:nvPr/>
          </p:nvSpPr>
          <p:spPr>
            <a:xfrm>
              <a:off x="449550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0" y="1262"/>
                    <a:pt x="0" y="2822"/>
                  </a:cubicBezTo>
                  <a:cubicBezTo>
                    <a:pt x="0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0" name="Google Shape;400;p47"/>
            <p:cNvSpPr/>
            <p:nvPr/>
          </p:nvSpPr>
          <p:spPr>
            <a:xfrm>
              <a:off x="4636650" y="877100"/>
              <a:ext cx="141175" cy="141175"/>
            </a:xfrm>
            <a:custGeom>
              <a:avLst/>
              <a:gdLst/>
              <a:ahLst/>
              <a:cxnLst/>
              <a:rect l="l" t="t" r="r" b="b"/>
              <a:pathLst>
                <a:path w="5647" h="5647" extrusionOk="0">
                  <a:moveTo>
                    <a:pt x="2822" y="1"/>
                  </a:moveTo>
                  <a:cubicBezTo>
                    <a:pt x="1262" y="1"/>
                    <a:pt x="1" y="1262"/>
                    <a:pt x="1" y="2822"/>
                  </a:cubicBezTo>
                  <a:cubicBezTo>
                    <a:pt x="1" y="4382"/>
                    <a:pt x="1262" y="5647"/>
                    <a:pt x="2822" y="5647"/>
                  </a:cubicBezTo>
                  <a:cubicBezTo>
                    <a:pt x="4382" y="5647"/>
                    <a:pt x="5647" y="4382"/>
                    <a:pt x="5647" y="2822"/>
                  </a:cubicBezTo>
                  <a:cubicBezTo>
                    <a:pt x="5647" y="1262"/>
                    <a:pt x="4382" y="1"/>
                    <a:pt x="2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1" name="Google Shape;401;p47"/>
          <p:cNvGrpSpPr/>
          <p:nvPr/>
        </p:nvGrpSpPr>
        <p:grpSpPr>
          <a:xfrm>
            <a:off x="4267890" y="1247848"/>
            <a:ext cx="343759" cy="339271"/>
            <a:chOff x="6232000" y="1435050"/>
            <a:chExt cx="488225" cy="481850"/>
          </a:xfrm>
        </p:grpSpPr>
        <p:sp>
          <p:nvSpPr>
            <p:cNvPr id="402" name="Google Shape;402;p47"/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3" name="Google Shape;403;p47"/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4" name="Google Shape;404;p47"/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5" name="Google Shape;405;p47"/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6" name="Google Shape;406;p47"/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7" name="Google Shape;407;p47"/>
          <p:cNvGrpSpPr/>
          <p:nvPr/>
        </p:nvGrpSpPr>
        <p:grpSpPr>
          <a:xfrm>
            <a:off x="7018526" y="1260732"/>
            <a:ext cx="238531" cy="339253"/>
            <a:chOff x="3342725" y="2620775"/>
            <a:chExt cx="338775" cy="481825"/>
          </a:xfrm>
        </p:grpSpPr>
        <p:sp>
          <p:nvSpPr>
            <p:cNvPr id="408" name="Google Shape;408;p47"/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" name="Google Shape;409;p47"/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0" name="Google Shape;410;p47"/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11" name="Google Shape;411;p47"/>
          <p:cNvGrpSpPr/>
          <p:nvPr/>
        </p:nvGrpSpPr>
        <p:grpSpPr>
          <a:xfrm>
            <a:off x="5145779" y="3977403"/>
            <a:ext cx="970228" cy="986009"/>
            <a:chOff x="2446975" y="4214075"/>
            <a:chExt cx="1221950" cy="1241825"/>
          </a:xfrm>
        </p:grpSpPr>
        <p:sp>
          <p:nvSpPr>
            <p:cNvPr id="412" name="Google Shape;412;p47"/>
            <p:cNvSpPr/>
            <p:nvPr/>
          </p:nvSpPr>
          <p:spPr>
            <a:xfrm>
              <a:off x="2446975" y="4669575"/>
              <a:ext cx="1221950" cy="741675"/>
            </a:xfrm>
            <a:custGeom>
              <a:avLst/>
              <a:gdLst/>
              <a:ahLst/>
              <a:cxnLst/>
              <a:rect l="l" t="t" r="r" b="b"/>
              <a:pathLst>
                <a:path w="48878" h="29667" extrusionOk="0">
                  <a:moveTo>
                    <a:pt x="18474" y="0"/>
                  </a:moveTo>
                  <a:cubicBezTo>
                    <a:pt x="12737" y="0"/>
                    <a:pt x="7948" y="281"/>
                    <a:pt x="6511" y="1108"/>
                  </a:cubicBezTo>
                  <a:cubicBezTo>
                    <a:pt x="2180" y="3575"/>
                    <a:pt x="1" y="21372"/>
                    <a:pt x="2967" y="26675"/>
                  </a:cubicBezTo>
                  <a:cubicBezTo>
                    <a:pt x="4284" y="29002"/>
                    <a:pt x="12508" y="29666"/>
                    <a:pt x="21339" y="29666"/>
                  </a:cubicBezTo>
                  <a:cubicBezTo>
                    <a:pt x="22368" y="29666"/>
                    <a:pt x="23404" y="29657"/>
                    <a:pt x="24439" y="29641"/>
                  </a:cubicBezTo>
                  <a:cubicBezTo>
                    <a:pt x="25371" y="29653"/>
                    <a:pt x="26304" y="29660"/>
                    <a:pt x="27231" y="29660"/>
                  </a:cubicBezTo>
                  <a:cubicBezTo>
                    <a:pt x="36178" y="29660"/>
                    <a:pt x="44577" y="29029"/>
                    <a:pt x="45885" y="26675"/>
                  </a:cubicBezTo>
                  <a:cubicBezTo>
                    <a:pt x="48877" y="21372"/>
                    <a:pt x="46672" y="3575"/>
                    <a:pt x="42368" y="1108"/>
                  </a:cubicBezTo>
                  <a:cubicBezTo>
                    <a:pt x="40911" y="281"/>
                    <a:pt x="36117" y="0"/>
                    <a:pt x="30389" y="0"/>
                  </a:cubicBezTo>
                  <a:cubicBezTo>
                    <a:pt x="28480" y="0"/>
                    <a:pt x="26467" y="31"/>
                    <a:pt x="24439" y="84"/>
                  </a:cubicBezTo>
                  <a:cubicBezTo>
                    <a:pt x="22405" y="31"/>
                    <a:pt x="20387" y="0"/>
                    <a:pt x="18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7"/>
            <p:cNvSpPr/>
            <p:nvPr/>
          </p:nvSpPr>
          <p:spPr>
            <a:xfrm>
              <a:off x="2600550" y="5354750"/>
              <a:ext cx="937125" cy="101150"/>
            </a:xfrm>
            <a:custGeom>
              <a:avLst/>
              <a:gdLst/>
              <a:ahLst/>
              <a:cxnLst/>
              <a:rect l="l" t="t" r="r" b="b"/>
              <a:pathLst>
                <a:path w="37485" h="4046" extrusionOk="0">
                  <a:moveTo>
                    <a:pt x="2006" y="0"/>
                  </a:moveTo>
                  <a:cubicBezTo>
                    <a:pt x="894" y="0"/>
                    <a:pt x="0" y="900"/>
                    <a:pt x="0" y="2024"/>
                  </a:cubicBezTo>
                  <a:cubicBezTo>
                    <a:pt x="0" y="3137"/>
                    <a:pt x="919" y="4046"/>
                    <a:pt x="2052" y="4046"/>
                  </a:cubicBezTo>
                  <a:cubicBezTo>
                    <a:pt x="2068" y="4046"/>
                    <a:pt x="2084" y="4045"/>
                    <a:pt x="2100" y="4045"/>
                  </a:cubicBezTo>
                  <a:lnTo>
                    <a:pt x="35411" y="4045"/>
                  </a:lnTo>
                  <a:cubicBezTo>
                    <a:pt x="36540" y="4045"/>
                    <a:pt x="37458" y="3153"/>
                    <a:pt x="37484" y="2024"/>
                  </a:cubicBezTo>
                  <a:cubicBezTo>
                    <a:pt x="37459" y="911"/>
                    <a:pt x="36565" y="2"/>
                    <a:pt x="35458" y="2"/>
                  </a:cubicBezTo>
                  <a:cubicBezTo>
                    <a:pt x="35442" y="2"/>
                    <a:pt x="35427" y="2"/>
                    <a:pt x="35411" y="3"/>
                  </a:cubicBezTo>
                  <a:lnTo>
                    <a:pt x="2100" y="3"/>
                  </a:lnTo>
                  <a:cubicBezTo>
                    <a:pt x="2069" y="1"/>
                    <a:pt x="2037" y="0"/>
                    <a:pt x="20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7"/>
            <p:cNvSpPr/>
            <p:nvPr/>
          </p:nvSpPr>
          <p:spPr>
            <a:xfrm>
              <a:off x="2702925" y="4214075"/>
              <a:ext cx="601775" cy="523900"/>
            </a:xfrm>
            <a:custGeom>
              <a:avLst/>
              <a:gdLst/>
              <a:ahLst/>
              <a:cxnLst/>
              <a:rect l="l" t="t" r="r" b="b"/>
              <a:pathLst>
                <a:path w="24071" h="20956" extrusionOk="0">
                  <a:moveTo>
                    <a:pt x="20347" y="1"/>
                  </a:moveTo>
                  <a:cubicBezTo>
                    <a:pt x="18871" y="1"/>
                    <a:pt x="17836" y="1724"/>
                    <a:pt x="18769" y="3053"/>
                  </a:cubicBezTo>
                  <a:lnTo>
                    <a:pt x="14936" y="16020"/>
                  </a:lnTo>
                  <a:cubicBezTo>
                    <a:pt x="14726" y="16020"/>
                    <a:pt x="14516" y="16020"/>
                    <a:pt x="14306" y="16046"/>
                  </a:cubicBezTo>
                  <a:lnTo>
                    <a:pt x="4541" y="6938"/>
                  </a:lnTo>
                  <a:lnTo>
                    <a:pt x="4541" y="6807"/>
                  </a:lnTo>
                  <a:cubicBezTo>
                    <a:pt x="4541" y="5637"/>
                    <a:pt x="3596" y="4862"/>
                    <a:pt x="2602" y="4862"/>
                  </a:cubicBezTo>
                  <a:cubicBezTo>
                    <a:pt x="2124" y="4862"/>
                    <a:pt x="1635" y="5041"/>
                    <a:pt x="1234" y="5442"/>
                  </a:cubicBezTo>
                  <a:cubicBezTo>
                    <a:pt x="0" y="6649"/>
                    <a:pt x="866" y="8749"/>
                    <a:pt x="2599" y="8749"/>
                  </a:cubicBezTo>
                  <a:cubicBezTo>
                    <a:pt x="2704" y="8749"/>
                    <a:pt x="2835" y="8749"/>
                    <a:pt x="2940" y="8723"/>
                  </a:cubicBezTo>
                  <a:lnTo>
                    <a:pt x="11235" y="16466"/>
                  </a:lnTo>
                  <a:cubicBezTo>
                    <a:pt x="8636" y="17070"/>
                    <a:pt x="6878" y="18225"/>
                    <a:pt x="6878" y="19511"/>
                  </a:cubicBezTo>
                  <a:cubicBezTo>
                    <a:pt x="6878" y="20496"/>
                    <a:pt x="7869" y="20739"/>
                    <a:pt x="9462" y="20739"/>
                  </a:cubicBezTo>
                  <a:cubicBezTo>
                    <a:pt x="11012" y="20739"/>
                    <a:pt x="13131" y="20509"/>
                    <a:pt x="15461" y="20509"/>
                  </a:cubicBezTo>
                  <a:lnTo>
                    <a:pt x="15540" y="20509"/>
                  </a:lnTo>
                  <a:lnTo>
                    <a:pt x="16012" y="20955"/>
                  </a:lnTo>
                  <a:lnTo>
                    <a:pt x="16144" y="20509"/>
                  </a:lnTo>
                  <a:cubicBezTo>
                    <a:pt x="18250" y="20546"/>
                    <a:pt x="20144" y="20743"/>
                    <a:pt x="21552" y="20743"/>
                  </a:cubicBezTo>
                  <a:cubicBezTo>
                    <a:pt x="23108" y="20743"/>
                    <a:pt x="24071" y="20502"/>
                    <a:pt x="24071" y="19538"/>
                  </a:cubicBezTo>
                  <a:cubicBezTo>
                    <a:pt x="24045" y="17858"/>
                    <a:pt x="21236" y="16466"/>
                    <a:pt x="17456" y="16099"/>
                  </a:cubicBezTo>
                  <a:lnTo>
                    <a:pt x="21105" y="3735"/>
                  </a:lnTo>
                  <a:cubicBezTo>
                    <a:pt x="22811" y="3053"/>
                    <a:pt x="22680" y="612"/>
                    <a:pt x="20921" y="87"/>
                  </a:cubicBezTo>
                  <a:cubicBezTo>
                    <a:pt x="20725" y="28"/>
                    <a:pt x="20532" y="1"/>
                    <a:pt x="20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7"/>
            <p:cNvSpPr/>
            <p:nvPr/>
          </p:nvSpPr>
          <p:spPr>
            <a:xfrm>
              <a:off x="2561175" y="4738675"/>
              <a:ext cx="993550" cy="603400"/>
            </a:xfrm>
            <a:custGeom>
              <a:avLst/>
              <a:gdLst/>
              <a:ahLst/>
              <a:cxnLst/>
              <a:rect l="l" t="t" r="r" b="b"/>
              <a:pathLst>
                <a:path w="39742" h="24136" extrusionOk="0">
                  <a:moveTo>
                    <a:pt x="14838" y="0"/>
                  </a:moveTo>
                  <a:cubicBezTo>
                    <a:pt x="10255" y="0"/>
                    <a:pt x="6449" y="229"/>
                    <a:pt x="5303" y="890"/>
                  </a:cubicBezTo>
                  <a:cubicBezTo>
                    <a:pt x="1785" y="2911"/>
                    <a:pt x="0" y="17374"/>
                    <a:pt x="2415" y="21706"/>
                  </a:cubicBezTo>
                  <a:cubicBezTo>
                    <a:pt x="3489" y="23615"/>
                    <a:pt x="10355" y="24135"/>
                    <a:pt x="17669" y="24135"/>
                  </a:cubicBezTo>
                  <a:cubicBezTo>
                    <a:pt x="18400" y="24135"/>
                    <a:pt x="19136" y="24130"/>
                    <a:pt x="19871" y="24121"/>
                  </a:cubicBezTo>
                  <a:cubicBezTo>
                    <a:pt x="20606" y="24130"/>
                    <a:pt x="21342" y="24135"/>
                    <a:pt x="22073" y="24135"/>
                  </a:cubicBezTo>
                  <a:cubicBezTo>
                    <a:pt x="29387" y="24135"/>
                    <a:pt x="36253" y="23615"/>
                    <a:pt x="37327" y="21706"/>
                  </a:cubicBezTo>
                  <a:cubicBezTo>
                    <a:pt x="39742" y="17374"/>
                    <a:pt x="37957" y="2911"/>
                    <a:pt x="34440" y="890"/>
                  </a:cubicBezTo>
                  <a:cubicBezTo>
                    <a:pt x="33285" y="224"/>
                    <a:pt x="29429" y="11"/>
                    <a:pt x="24800" y="11"/>
                  </a:cubicBezTo>
                  <a:cubicBezTo>
                    <a:pt x="23222" y="11"/>
                    <a:pt x="21553" y="36"/>
                    <a:pt x="19871" y="76"/>
                  </a:cubicBezTo>
                  <a:cubicBezTo>
                    <a:pt x="18152" y="28"/>
                    <a:pt x="16447" y="0"/>
                    <a:pt x="14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0"/>
          <p:cNvSpPr/>
          <p:nvPr/>
        </p:nvSpPr>
        <p:spPr>
          <a:xfrm>
            <a:off x="339575" y="157050"/>
            <a:ext cx="7001100" cy="4829400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 txBox="1">
            <a:spLocks noGrp="1"/>
          </p:cNvSpPr>
          <p:nvPr>
            <p:ph type="title"/>
          </p:nvPr>
        </p:nvSpPr>
        <p:spPr>
          <a:xfrm>
            <a:off x="642524" y="347977"/>
            <a:ext cx="5542686" cy="660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Conclusion &amp; Insights</a:t>
            </a:r>
            <a:endParaRPr sz="3200" dirty="0"/>
          </a:p>
        </p:txBody>
      </p:sp>
      <p:pic>
        <p:nvPicPr>
          <p:cNvPr id="527" name="Google Shape;527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02" r="40449"/>
          <a:stretch/>
        </p:blipFill>
        <p:spPr>
          <a:xfrm>
            <a:off x="5914233" y="916950"/>
            <a:ext cx="2852700" cy="3309599"/>
          </a:xfrm>
          <a:prstGeom prst="rect">
            <a:avLst/>
          </a:prstGeom>
        </p:spPr>
      </p:pic>
      <p:grpSp>
        <p:nvGrpSpPr>
          <p:cNvPr id="528" name="Google Shape;528;p50"/>
          <p:cNvGrpSpPr/>
          <p:nvPr/>
        </p:nvGrpSpPr>
        <p:grpSpPr>
          <a:xfrm>
            <a:off x="4904045" y="3821415"/>
            <a:ext cx="933516" cy="1118412"/>
            <a:chOff x="7327282" y="2262025"/>
            <a:chExt cx="933516" cy="1118412"/>
          </a:xfrm>
        </p:grpSpPr>
        <p:sp>
          <p:nvSpPr>
            <p:cNvPr id="529" name="Google Shape;529;p50"/>
            <p:cNvSpPr/>
            <p:nvPr/>
          </p:nvSpPr>
          <p:spPr>
            <a:xfrm>
              <a:off x="7327282" y="2262025"/>
              <a:ext cx="933516" cy="971761"/>
            </a:xfrm>
            <a:custGeom>
              <a:avLst/>
              <a:gdLst/>
              <a:ahLst/>
              <a:cxnLst/>
              <a:rect l="l" t="t" r="r" b="b"/>
              <a:pathLst>
                <a:path w="42447" h="44186" extrusionOk="0">
                  <a:moveTo>
                    <a:pt x="22572" y="0"/>
                  </a:moveTo>
                  <a:cubicBezTo>
                    <a:pt x="21083" y="0"/>
                    <a:pt x="20068" y="1726"/>
                    <a:pt x="21001" y="3078"/>
                  </a:cubicBezTo>
                  <a:lnTo>
                    <a:pt x="17168" y="16019"/>
                  </a:lnTo>
                  <a:lnTo>
                    <a:pt x="16512" y="16019"/>
                  </a:lnTo>
                  <a:lnTo>
                    <a:pt x="6773" y="6937"/>
                  </a:lnTo>
                  <a:lnTo>
                    <a:pt x="6773" y="6806"/>
                  </a:lnTo>
                  <a:cubicBezTo>
                    <a:pt x="6791" y="5596"/>
                    <a:pt x="5806" y="4807"/>
                    <a:pt x="4786" y="4807"/>
                  </a:cubicBezTo>
                  <a:cubicBezTo>
                    <a:pt x="4258" y="4807"/>
                    <a:pt x="3721" y="5019"/>
                    <a:pt x="3308" y="5493"/>
                  </a:cubicBezTo>
                  <a:cubicBezTo>
                    <a:pt x="2207" y="6815"/>
                    <a:pt x="3160" y="8753"/>
                    <a:pt x="4784" y="8753"/>
                  </a:cubicBezTo>
                  <a:cubicBezTo>
                    <a:pt x="4901" y="8753"/>
                    <a:pt x="5022" y="8743"/>
                    <a:pt x="5146" y="8722"/>
                  </a:cubicBezTo>
                  <a:lnTo>
                    <a:pt x="13283" y="16334"/>
                  </a:lnTo>
                  <a:cubicBezTo>
                    <a:pt x="10580" y="16833"/>
                    <a:pt x="8611" y="17883"/>
                    <a:pt x="8270" y="19143"/>
                  </a:cubicBezTo>
                  <a:cubicBezTo>
                    <a:pt x="1" y="20928"/>
                    <a:pt x="368" y="25233"/>
                    <a:pt x="368" y="30247"/>
                  </a:cubicBezTo>
                  <a:cubicBezTo>
                    <a:pt x="368" y="42111"/>
                    <a:pt x="53" y="44185"/>
                    <a:pt x="22182" y="44185"/>
                  </a:cubicBezTo>
                  <a:cubicBezTo>
                    <a:pt x="41659" y="44185"/>
                    <a:pt x="42420" y="42558"/>
                    <a:pt x="42420" y="30247"/>
                  </a:cubicBezTo>
                  <a:cubicBezTo>
                    <a:pt x="42446" y="19222"/>
                    <a:pt x="39375" y="18329"/>
                    <a:pt x="24807" y="18251"/>
                  </a:cubicBezTo>
                  <a:cubicBezTo>
                    <a:pt x="23888" y="17306"/>
                    <a:pt x="21998" y="16571"/>
                    <a:pt x="19636" y="16229"/>
                  </a:cubicBezTo>
                  <a:lnTo>
                    <a:pt x="23311" y="3761"/>
                  </a:lnTo>
                  <a:cubicBezTo>
                    <a:pt x="25017" y="3052"/>
                    <a:pt x="24912" y="611"/>
                    <a:pt x="23153" y="86"/>
                  </a:cubicBezTo>
                  <a:cubicBezTo>
                    <a:pt x="22954" y="27"/>
                    <a:pt x="22759" y="0"/>
                    <a:pt x="22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7464779" y="3209489"/>
              <a:ext cx="121728" cy="170948"/>
            </a:xfrm>
            <a:custGeom>
              <a:avLst/>
              <a:gdLst/>
              <a:ahLst/>
              <a:cxnLst/>
              <a:rect l="l" t="t" r="r" b="b"/>
              <a:pathLst>
                <a:path w="5535" h="7773" extrusionOk="0">
                  <a:moveTo>
                    <a:pt x="5510" y="1"/>
                  </a:moveTo>
                  <a:cubicBezTo>
                    <a:pt x="5509" y="1"/>
                    <a:pt x="5509" y="1"/>
                    <a:pt x="5509" y="2"/>
                  </a:cubicBezTo>
                  <a:cubicBezTo>
                    <a:pt x="5456" y="133"/>
                    <a:pt x="5089" y="212"/>
                    <a:pt x="4695" y="212"/>
                  </a:cubicBezTo>
                  <a:lnTo>
                    <a:pt x="2621" y="212"/>
                  </a:lnTo>
                  <a:cubicBezTo>
                    <a:pt x="2591" y="215"/>
                    <a:pt x="2560" y="217"/>
                    <a:pt x="2530" y="217"/>
                  </a:cubicBezTo>
                  <a:cubicBezTo>
                    <a:pt x="2324" y="217"/>
                    <a:pt x="2122" y="142"/>
                    <a:pt x="1939" y="28"/>
                  </a:cubicBezTo>
                  <a:cubicBezTo>
                    <a:pt x="1939" y="24"/>
                    <a:pt x="1938" y="22"/>
                    <a:pt x="1938" y="22"/>
                  </a:cubicBezTo>
                  <a:cubicBezTo>
                    <a:pt x="1930" y="22"/>
                    <a:pt x="1878" y="293"/>
                    <a:pt x="1781" y="632"/>
                  </a:cubicBezTo>
                  <a:lnTo>
                    <a:pt x="101" y="7115"/>
                  </a:lnTo>
                  <a:cubicBezTo>
                    <a:pt x="0" y="7444"/>
                    <a:pt x="240" y="7773"/>
                    <a:pt x="563" y="7773"/>
                  </a:cubicBezTo>
                  <a:cubicBezTo>
                    <a:pt x="575" y="7773"/>
                    <a:pt x="588" y="7773"/>
                    <a:pt x="600" y="7772"/>
                  </a:cubicBezTo>
                  <a:lnTo>
                    <a:pt x="2805" y="7772"/>
                  </a:lnTo>
                  <a:cubicBezTo>
                    <a:pt x="3199" y="7772"/>
                    <a:pt x="3540" y="7509"/>
                    <a:pt x="3671" y="7115"/>
                  </a:cubicBezTo>
                  <a:cubicBezTo>
                    <a:pt x="3671" y="7115"/>
                    <a:pt x="5534" y="1"/>
                    <a:pt x="55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8009689" y="3209489"/>
              <a:ext cx="122278" cy="170948"/>
            </a:xfrm>
            <a:custGeom>
              <a:avLst/>
              <a:gdLst/>
              <a:ahLst/>
              <a:cxnLst/>
              <a:rect l="l" t="t" r="r" b="b"/>
              <a:pathLst>
                <a:path w="5560" h="7773" extrusionOk="0">
                  <a:moveTo>
                    <a:pt x="24" y="1"/>
                  </a:moveTo>
                  <a:cubicBezTo>
                    <a:pt x="0" y="1"/>
                    <a:pt x="1889" y="7115"/>
                    <a:pt x="1889" y="7115"/>
                  </a:cubicBezTo>
                  <a:cubicBezTo>
                    <a:pt x="1994" y="7509"/>
                    <a:pt x="2335" y="7772"/>
                    <a:pt x="2755" y="7772"/>
                  </a:cubicBezTo>
                  <a:lnTo>
                    <a:pt x="4934" y="7772"/>
                  </a:lnTo>
                  <a:cubicBezTo>
                    <a:pt x="4947" y="7773"/>
                    <a:pt x="4960" y="7773"/>
                    <a:pt x="4973" y="7773"/>
                  </a:cubicBezTo>
                  <a:cubicBezTo>
                    <a:pt x="5320" y="7773"/>
                    <a:pt x="5560" y="7444"/>
                    <a:pt x="5459" y="7115"/>
                  </a:cubicBezTo>
                  <a:lnTo>
                    <a:pt x="3753" y="632"/>
                  </a:lnTo>
                  <a:cubicBezTo>
                    <a:pt x="3680" y="293"/>
                    <a:pt x="3608" y="22"/>
                    <a:pt x="3596" y="22"/>
                  </a:cubicBezTo>
                  <a:cubicBezTo>
                    <a:pt x="3596" y="22"/>
                    <a:pt x="3595" y="24"/>
                    <a:pt x="3595" y="28"/>
                  </a:cubicBezTo>
                  <a:cubicBezTo>
                    <a:pt x="3435" y="142"/>
                    <a:pt x="3235" y="217"/>
                    <a:pt x="3013" y="217"/>
                  </a:cubicBezTo>
                  <a:cubicBezTo>
                    <a:pt x="2980" y="217"/>
                    <a:pt x="2946" y="215"/>
                    <a:pt x="2913" y="212"/>
                  </a:cubicBezTo>
                  <a:lnTo>
                    <a:pt x="839" y="212"/>
                  </a:lnTo>
                  <a:cubicBezTo>
                    <a:pt x="471" y="212"/>
                    <a:pt x="104" y="133"/>
                    <a:pt x="25" y="2"/>
                  </a:cubicBezTo>
                  <a:cubicBezTo>
                    <a:pt x="25" y="1"/>
                    <a:pt x="24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7444480" y="2739595"/>
              <a:ext cx="608488" cy="375258"/>
            </a:xfrm>
            <a:custGeom>
              <a:avLst/>
              <a:gdLst/>
              <a:ahLst/>
              <a:cxnLst/>
              <a:rect l="l" t="t" r="r" b="b"/>
              <a:pathLst>
                <a:path w="27668" h="17063" extrusionOk="0">
                  <a:moveTo>
                    <a:pt x="13834" y="1"/>
                  </a:moveTo>
                  <a:cubicBezTo>
                    <a:pt x="1" y="1"/>
                    <a:pt x="473" y="3807"/>
                    <a:pt x="473" y="8532"/>
                  </a:cubicBezTo>
                  <a:cubicBezTo>
                    <a:pt x="473" y="13230"/>
                    <a:pt x="1497" y="17063"/>
                    <a:pt x="13834" y="17063"/>
                  </a:cubicBezTo>
                  <a:cubicBezTo>
                    <a:pt x="26171" y="17063"/>
                    <a:pt x="27195" y="13230"/>
                    <a:pt x="27195" y="8532"/>
                  </a:cubicBezTo>
                  <a:cubicBezTo>
                    <a:pt x="27195" y="3807"/>
                    <a:pt x="27668" y="1"/>
                    <a:pt x="13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0"/>
            <p:cNvSpPr/>
            <p:nvPr/>
          </p:nvSpPr>
          <p:spPr>
            <a:xfrm>
              <a:off x="8102014" y="2828511"/>
              <a:ext cx="115483" cy="98724"/>
            </a:xfrm>
            <a:custGeom>
              <a:avLst/>
              <a:gdLst/>
              <a:ahLst/>
              <a:cxnLst/>
              <a:rect l="l" t="t" r="r" b="b"/>
              <a:pathLst>
                <a:path w="5251" h="4489" extrusionOk="0">
                  <a:moveTo>
                    <a:pt x="2626" y="0"/>
                  </a:moveTo>
                  <a:cubicBezTo>
                    <a:pt x="605" y="0"/>
                    <a:pt x="1" y="998"/>
                    <a:pt x="1" y="2257"/>
                  </a:cubicBezTo>
                  <a:cubicBezTo>
                    <a:pt x="1" y="3491"/>
                    <a:pt x="1024" y="4489"/>
                    <a:pt x="2626" y="4489"/>
                  </a:cubicBezTo>
                  <a:cubicBezTo>
                    <a:pt x="4201" y="4489"/>
                    <a:pt x="5251" y="3491"/>
                    <a:pt x="5251" y="2257"/>
                  </a:cubicBezTo>
                  <a:cubicBezTo>
                    <a:pt x="5251" y="998"/>
                    <a:pt x="4647" y="0"/>
                    <a:pt x="26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0"/>
            <p:cNvSpPr/>
            <p:nvPr/>
          </p:nvSpPr>
          <p:spPr>
            <a:xfrm>
              <a:off x="8102014" y="2968780"/>
              <a:ext cx="115483" cy="98746"/>
            </a:xfrm>
            <a:custGeom>
              <a:avLst/>
              <a:gdLst/>
              <a:ahLst/>
              <a:cxnLst/>
              <a:rect l="l" t="t" r="r" b="b"/>
              <a:pathLst>
                <a:path w="5251" h="4490" extrusionOk="0">
                  <a:moveTo>
                    <a:pt x="2626" y="1"/>
                  </a:moveTo>
                  <a:cubicBezTo>
                    <a:pt x="605" y="1"/>
                    <a:pt x="1" y="1024"/>
                    <a:pt x="1" y="2258"/>
                  </a:cubicBezTo>
                  <a:cubicBezTo>
                    <a:pt x="1" y="3492"/>
                    <a:pt x="1024" y="4489"/>
                    <a:pt x="2626" y="4489"/>
                  </a:cubicBezTo>
                  <a:cubicBezTo>
                    <a:pt x="4201" y="4489"/>
                    <a:pt x="5251" y="3492"/>
                    <a:pt x="5251" y="2258"/>
                  </a:cubicBezTo>
                  <a:cubicBezTo>
                    <a:pt x="5251" y="1024"/>
                    <a:pt x="4647" y="1"/>
                    <a:pt x="2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7592842" y="3143710"/>
              <a:ext cx="72179" cy="61777"/>
            </a:xfrm>
            <a:custGeom>
              <a:avLst/>
              <a:gdLst/>
              <a:ahLst/>
              <a:cxnLst/>
              <a:rect l="l" t="t" r="r" b="b"/>
              <a:pathLst>
                <a:path w="3282" h="2809" extrusionOk="0">
                  <a:moveTo>
                    <a:pt x="1654" y="0"/>
                  </a:moveTo>
                  <a:cubicBezTo>
                    <a:pt x="394" y="0"/>
                    <a:pt x="1" y="630"/>
                    <a:pt x="1" y="1418"/>
                  </a:cubicBezTo>
                  <a:cubicBezTo>
                    <a:pt x="1" y="2179"/>
                    <a:pt x="657" y="2809"/>
                    <a:pt x="1654" y="2809"/>
                  </a:cubicBezTo>
                  <a:cubicBezTo>
                    <a:pt x="2626" y="2809"/>
                    <a:pt x="3282" y="2179"/>
                    <a:pt x="3282" y="1418"/>
                  </a:cubicBezTo>
                  <a:cubicBezTo>
                    <a:pt x="3282" y="630"/>
                    <a:pt x="2914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7712921" y="3143710"/>
              <a:ext cx="72179" cy="61777"/>
            </a:xfrm>
            <a:custGeom>
              <a:avLst/>
              <a:gdLst/>
              <a:ahLst/>
              <a:cxnLst/>
              <a:rect l="l" t="t" r="r" b="b"/>
              <a:pathLst>
                <a:path w="3282" h="2809" extrusionOk="0">
                  <a:moveTo>
                    <a:pt x="1654" y="0"/>
                  </a:moveTo>
                  <a:cubicBezTo>
                    <a:pt x="394" y="0"/>
                    <a:pt x="1" y="630"/>
                    <a:pt x="1" y="1418"/>
                  </a:cubicBezTo>
                  <a:cubicBezTo>
                    <a:pt x="1" y="2179"/>
                    <a:pt x="657" y="2809"/>
                    <a:pt x="1654" y="2809"/>
                  </a:cubicBezTo>
                  <a:cubicBezTo>
                    <a:pt x="2626" y="2809"/>
                    <a:pt x="3282" y="2179"/>
                    <a:pt x="3282" y="1418"/>
                  </a:cubicBezTo>
                  <a:cubicBezTo>
                    <a:pt x="3282" y="630"/>
                    <a:pt x="2914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7833001" y="3143710"/>
              <a:ext cx="72179" cy="61777"/>
            </a:xfrm>
            <a:custGeom>
              <a:avLst/>
              <a:gdLst/>
              <a:ahLst/>
              <a:cxnLst/>
              <a:rect l="l" t="t" r="r" b="b"/>
              <a:pathLst>
                <a:path w="3282" h="2809" extrusionOk="0">
                  <a:moveTo>
                    <a:pt x="1628" y="0"/>
                  </a:moveTo>
                  <a:cubicBezTo>
                    <a:pt x="368" y="0"/>
                    <a:pt x="1" y="630"/>
                    <a:pt x="1" y="1418"/>
                  </a:cubicBezTo>
                  <a:cubicBezTo>
                    <a:pt x="1" y="2179"/>
                    <a:pt x="657" y="2809"/>
                    <a:pt x="1628" y="2809"/>
                  </a:cubicBezTo>
                  <a:cubicBezTo>
                    <a:pt x="2625" y="2809"/>
                    <a:pt x="3282" y="2179"/>
                    <a:pt x="3282" y="1418"/>
                  </a:cubicBezTo>
                  <a:cubicBezTo>
                    <a:pt x="3282" y="630"/>
                    <a:pt x="2888" y="0"/>
                    <a:pt x="16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7952508" y="3143710"/>
              <a:ext cx="72179" cy="61777"/>
            </a:xfrm>
            <a:custGeom>
              <a:avLst/>
              <a:gdLst/>
              <a:ahLst/>
              <a:cxnLst/>
              <a:rect l="l" t="t" r="r" b="b"/>
              <a:pathLst>
                <a:path w="3282" h="2809" extrusionOk="0">
                  <a:moveTo>
                    <a:pt x="1654" y="0"/>
                  </a:moveTo>
                  <a:cubicBezTo>
                    <a:pt x="394" y="0"/>
                    <a:pt x="0" y="630"/>
                    <a:pt x="0" y="1418"/>
                  </a:cubicBezTo>
                  <a:cubicBezTo>
                    <a:pt x="0" y="2179"/>
                    <a:pt x="656" y="2809"/>
                    <a:pt x="1654" y="2809"/>
                  </a:cubicBezTo>
                  <a:cubicBezTo>
                    <a:pt x="2625" y="2809"/>
                    <a:pt x="3281" y="2179"/>
                    <a:pt x="3281" y="1418"/>
                  </a:cubicBezTo>
                  <a:cubicBezTo>
                    <a:pt x="3281" y="630"/>
                    <a:pt x="2914" y="0"/>
                    <a:pt x="16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4A63C8-5733-473A-B008-0E41151C2E2D}"/>
              </a:ext>
            </a:extLst>
          </p:cNvPr>
          <p:cNvSpPr txBox="1"/>
          <p:nvPr/>
        </p:nvSpPr>
        <p:spPr>
          <a:xfrm>
            <a:off x="1139982" y="1037211"/>
            <a:ext cx="42697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Add shows to cater for the least viewing audience </a:t>
            </a:r>
            <a:r>
              <a:rPr lang="en-ZA" dirty="0">
                <a:solidFill>
                  <a:schemeClr val="bg1"/>
                </a:solidFill>
              </a:rPr>
              <a:t>which is the WHITE Female, boost their viewership by conducting research on what the minority would find engaging and boost views during the week.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rgbClr val="FFFF00"/>
                </a:solidFill>
              </a:rPr>
              <a:t>Provide more engaging shows </a:t>
            </a:r>
            <a:r>
              <a:rPr lang="en-ZA" dirty="0">
                <a:solidFill>
                  <a:schemeClr val="bg1"/>
                </a:solidFill>
              </a:rPr>
              <a:t>in the genre of Music and Sport to cater for the Highest viewing audience which is BLACK middle-aged males.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rgbClr val="FFFF00"/>
                </a:solidFill>
              </a:rPr>
              <a:t>Air repeats</a:t>
            </a:r>
            <a:r>
              <a:rPr lang="en-ZA" dirty="0">
                <a:solidFill>
                  <a:schemeClr val="bg1"/>
                </a:solidFill>
              </a:rPr>
              <a:t> of memorable repeats such as championship final sport games during low time intervals during the evening &amp; early morning to boost consumption and engagement of views.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F5BF8-D1DD-B0E4-9A73-DA9B2F626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00" y="1117505"/>
            <a:ext cx="359695" cy="353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BF842-EFE4-65E7-6CD5-0BE96A946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66" y="2193864"/>
            <a:ext cx="310923" cy="359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2B7C3A-52CE-E79D-2CC8-40CD5A51F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424" y="3064079"/>
            <a:ext cx="341406" cy="298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5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grpSp>
        <p:nvGrpSpPr>
          <p:cNvPr id="560" name="Google Shape;560;p52"/>
          <p:cNvGrpSpPr/>
          <p:nvPr/>
        </p:nvGrpSpPr>
        <p:grpSpPr>
          <a:xfrm>
            <a:off x="7834589" y="4305333"/>
            <a:ext cx="1115627" cy="835017"/>
            <a:chOff x="7693214" y="411248"/>
            <a:chExt cx="1115627" cy="835017"/>
          </a:xfrm>
        </p:grpSpPr>
        <p:sp>
          <p:nvSpPr>
            <p:cNvPr id="561" name="Google Shape;561;p52"/>
            <p:cNvSpPr/>
            <p:nvPr/>
          </p:nvSpPr>
          <p:spPr>
            <a:xfrm rot="-9126">
              <a:off x="7694114" y="412726"/>
              <a:ext cx="1113826" cy="680040"/>
            </a:xfrm>
            <a:custGeom>
              <a:avLst/>
              <a:gdLst/>
              <a:ahLst/>
              <a:cxnLst/>
              <a:rect l="l" t="t" r="r" b="b"/>
              <a:pathLst>
                <a:path w="51423" h="31396" extrusionOk="0">
                  <a:moveTo>
                    <a:pt x="25409" y="1"/>
                  </a:moveTo>
                  <a:cubicBezTo>
                    <a:pt x="9004" y="1"/>
                    <a:pt x="4725" y="1313"/>
                    <a:pt x="2756" y="1733"/>
                  </a:cubicBezTo>
                  <a:cubicBezTo>
                    <a:pt x="787" y="2127"/>
                    <a:pt x="0" y="2967"/>
                    <a:pt x="0" y="4490"/>
                  </a:cubicBezTo>
                  <a:lnTo>
                    <a:pt x="0" y="28639"/>
                  </a:lnTo>
                  <a:cubicBezTo>
                    <a:pt x="0" y="30162"/>
                    <a:pt x="1234" y="31395"/>
                    <a:pt x="2756" y="31395"/>
                  </a:cubicBezTo>
                  <a:lnTo>
                    <a:pt x="48666" y="31395"/>
                  </a:lnTo>
                  <a:cubicBezTo>
                    <a:pt x="50189" y="31395"/>
                    <a:pt x="51423" y="30162"/>
                    <a:pt x="51423" y="28639"/>
                  </a:cubicBezTo>
                  <a:lnTo>
                    <a:pt x="51423" y="4490"/>
                  </a:lnTo>
                  <a:cubicBezTo>
                    <a:pt x="51423" y="2967"/>
                    <a:pt x="50609" y="2363"/>
                    <a:pt x="48666" y="1733"/>
                  </a:cubicBezTo>
                  <a:cubicBezTo>
                    <a:pt x="46724" y="1103"/>
                    <a:pt x="41815" y="1"/>
                    <a:pt x="25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2" name="Google Shape;562;p52"/>
            <p:cNvSpPr/>
            <p:nvPr/>
          </p:nvSpPr>
          <p:spPr>
            <a:xfrm rot="-9126">
              <a:off x="7901545" y="1077720"/>
              <a:ext cx="120452" cy="168385"/>
            </a:xfrm>
            <a:custGeom>
              <a:avLst/>
              <a:gdLst/>
              <a:ahLst/>
              <a:cxnLst/>
              <a:rect l="l" t="t" r="r" b="b"/>
              <a:pathLst>
                <a:path w="5561" h="7774" extrusionOk="0">
                  <a:moveTo>
                    <a:pt x="1965" y="0"/>
                  </a:moveTo>
                  <a:cubicBezTo>
                    <a:pt x="1959" y="0"/>
                    <a:pt x="1883" y="280"/>
                    <a:pt x="1808" y="632"/>
                  </a:cubicBezTo>
                  <a:lnTo>
                    <a:pt x="102" y="7116"/>
                  </a:lnTo>
                  <a:cubicBezTo>
                    <a:pt x="0" y="7445"/>
                    <a:pt x="265" y="7773"/>
                    <a:pt x="590" y="7773"/>
                  </a:cubicBezTo>
                  <a:cubicBezTo>
                    <a:pt x="602" y="7773"/>
                    <a:pt x="614" y="7773"/>
                    <a:pt x="627" y="7772"/>
                  </a:cubicBezTo>
                  <a:lnTo>
                    <a:pt x="2831" y="7772"/>
                  </a:lnTo>
                  <a:cubicBezTo>
                    <a:pt x="3225" y="7772"/>
                    <a:pt x="3566" y="7509"/>
                    <a:pt x="3698" y="7116"/>
                  </a:cubicBezTo>
                  <a:cubicBezTo>
                    <a:pt x="3698" y="7116"/>
                    <a:pt x="5560" y="1"/>
                    <a:pt x="5536" y="1"/>
                  </a:cubicBezTo>
                  <a:lnTo>
                    <a:pt x="5536" y="1"/>
                  </a:lnTo>
                  <a:cubicBezTo>
                    <a:pt x="5536" y="1"/>
                    <a:pt x="5536" y="1"/>
                    <a:pt x="5535" y="2"/>
                  </a:cubicBezTo>
                  <a:cubicBezTo>
                    <a:pt x="5456" y="133"/>
                    <a:pt x="5089" y="212"/>
                    <a:pt x="4721" y="212"/>
                  </a:cubicBezTo>
                  <a:lnTo>
                    <a:pt x="2648" y="212"/>
                  </a:lnTo>
                  <a:cubicBezTo>
                    <a:pt x="2614" y="215"/>
                    <a:pt x="2581" y="217"/>
                    <a:pt x="2549" y="217"/>
                  </a:cubicBezTo>
                  <a:cubicBezTo>
                    <a:pt x="2326" y="217"/>
                    <a:pt x="2126" y="140"/>
                    <a:pt x="1965" y="2"/>
                  </a:cubicBezTo>
                  <a:cubicBezTo>
                    <a:pt x="1965" y="1"/>
                    <a:pt x="1965" y="0"/>
                    <a:pt x="1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3" name="Google Shape;563;p52"/>
            <p:cNvSpPr/>
            <p:nvPr/>
          </p:nvSpPr>
          <p:spPr>
            <a:xfrm rot="-9126">
              <a:off x="8438779" y="1076270"/>
              <a:ext cx="119889" cy="168385"/>
            </a:xfrm>
            <a:custGeom>
              <a:avLst/>
              <a:gdLst/>
              <a:ahLst/>
              <a:cxnLst/>
              <a:rect l="l" t="t" r="r" b="b"/>
              <a:pathLst>
                <a:path w="5535" h="7774" extrusionOk="0">
                  <a:moveTo>
                    <a:pt x="3596" y="0"/>
                  </a:moveTo>
                  <a:cubicBezTo>
                    <a:pt x="3596" y="0"/>
                    <a:pt x="3595" y="1"/>
                    <a:pt x="3595" y="2"/>
                  </a:cubicBezTo>
                  <a:cubicBezTo>
                    <a:pt x="3435" y="140"/>
                    <a:pt x="3215" y="217"/>
                    <a:pt x="3004" y="217"/>
                  </a:cubicBezTo>
                  <a:cubicBezTo>
                    <a:pt x="2973" y="217"/>
                    <a:pt x="2943" y="215"/>
                    <a:pt x="2913" y="212"/>
                  </a:cubicBezTo>
                  <a:lnTo>
                    <a:pt x="839" y="212"/>
                  </a:lnTo>
                  <a:cubicBezTo>
                    <a:pt x="472" y="212"/>
                    <a:pt x="104" y="133"/>
                    <a:pt x="26" y="2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"/>
                  </a:lnTo>
                  <a:cubicBezTo>
                    <a:pt x="0" y="1"/>
                    <a:pt x="1863" y="7116"/>
                    <a:pt x="1863" y="7116"/>
                  </a:cubicBezTo>
                  <a:cubicBezTo>
                    <a:pt x="1994" y="7509"/>
                    <a:pt x="2335" y="7772"/>
                    <a:pt x="2729" y="7772"/>
                  </a:cubicBezTo>
                  <a:lnTo>
                    <a:pt x="4934" y="7772"/>
                  </a:lnTo>
                  <a:cubicBezTo>
                    <a:pt x="4947" y="7773"/>
                    <a:pt x="4959" y="7773"/>
                    <a:pt x="4971" y="7773"/>
                  </a:cubicBezTo>
                  <a:cubicBezTo>
                    <a:pt x="5294" y="7773"/>
                    <a:pt x="5534" y="7445"/>
                    <a:pt x="5433" y="7116"/>
                  </a:cubicBezTo>
                  <a:lnTo>
                    <a:pt x="3753" y="632"/>
                  </a:lnTo>
                  <a:cubicBezTo>
                    <a:pt x="3652" y="280"/>
                    <a:pt x="3600" y="0"/>
                    <a:pt x="3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4" name="Google Shape;564;p52"/>
            <p:cNvSpPr/>
            <p:nvPr/>
          </p:nvSpPr>
          <p:spPr>
            <a:xfrm rot="-9126">
              <a:off x="8614723" y="525844"/>
              <a:ext cx="113737" cy="96691"/>
            </a:xfrm>
            <a:custGeom>
              <a:avLst/>
              <a:gdLst/>
              <a:ahLst/>
              <a:cxnLst/>
              <a:rect l="l" t="t" r="r" b="b"/>
              <a:pathLst>
                <a:path w="5251" h="4464" extrusionOk="0">
                  <a:moveTo>
                    <a:pt x="2625" y="1"/>
                  </a:moveTo>
                  <a:cubicBezTo>
                    <a:pt x="604" y="1"/>
                    <a:pt x="0" y="998"/>
                    <a:pt x="0" y="2232"/>
                  </a:cubicBezTo>
                  <a:cubicBezTo>
                    <a:pt x="0" y="3466"/>
                    <a:pt x="1050" y="4463"/>
                    <a:pt x="2625" y="4463"/>
                  </a:cubicBezTo>
                  <a:cubicBezTo>
                    <a:pt x="4226" y="4463"/>
                    <a:pt x="5250" y="3466"/>
                    <a:pt x="5250" y="2232"/>
                  </a:cubicBezTo>
                  <a:cubicBezTo>
                    <a:pt x="5250" y="998"/>
                    <a:pt x="4646" y="1"/>
                    <a:pt x="2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5" name="Google Shape;565;p52"/>
            <p:cNvSpPr/>
            <p:nvPr/>
          </p:nvSpPr>
          <p:spPr>
            <a:xfrm rot="-9126">
              <a:off x="8575214" y="648233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74" y="1"/>
                  </a:moveTo>
                  <a:cubicBezTo>
                    <a:pt x="473" y="1"/>
                    <a:pt x="1" y="788"/>
                    <a:pt x="1" y="1759"/>
                  </a:cubicBezTo>
                  <a:cubicBezTo>
                    <a:pt x="1" y="2704"/>
                    <a:pt x="814" y="3492"/>
                    <a:pt x="2048" y="3492"/>
                  </a:cubicBezTo>
                  <a:cubicBezTo>
                    <a:pt x="3308" y="3492"/>
                    <a:pt x="4122" y="2704"/>
                    <a:pt x="4122" y="1759"/>
                  </a:cubicBezTo>
                  <a:cubicBezTo>
                    <a:pt x="4122" y="788"/>
                    <a:pt x="3649" y="1"/>
                    <a:pt x="2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6" name="Google Shape;566;p52"/>
            <p:cNvSpPr/>
            <p:nvPr/>
          </p:nvSpPr>
          <p:spPr>
            <a:xfrm rot="-9126">
              <a:off x="8575507" y="756836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48" y="0"/>
                  </a:moveTo>
                  <a:cubicBezTo>
                    <a:pt x="473" y="0"/>
                    <a:pt x="1" y="762"/>
                    <a:pt x="1" y="1733"/>
                  </a:cubicBezTo>
                  <a:cubicBezTo>
                    <a:pt x="1" y="2704"/>
                    <a:pt x="814" y="3491"/>
                    <a:pt x="2048" y="3491"/>
                  </a:cubicBezTo>
                  <a:cubicBezTo>
                    <a:pt x="3308" y="3491"/>
                    <a:pt x="4122" y="2704"/>
                    <a:pt x="4122" y="1733"/>
                  </a:cubicBezTo>
                  <a:cubicBezTo>
                    <a:pt x="4122" y="788"/>
                    <a:pt x="3649" y="0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7" name="Google Shape;567;p52"/>
            <p:cNvSpPr/>
            <p:nvPr/>
          </p:nvSpPr>
          <p:spPr>
            <a:xfrm rot="-9126">
              <a:off x="8684944" y="647936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48" y="1"/>
                  </a:moveTo>
                  <a:cubicBezTo>
                    <a:pt x="473" y="1"/>
                    <a:pt x="1" y="788"/>
                    <a:pt x="1" y="1759"/>
                  </a:cubicBezTo>
                  <a:cubicBezTo>
                    <a:pt x="1" y="2704"/>
                    <a:pt x="815" y="3492"/>
                    <a:pt x="2048" y="3492"/>
                  </a:cubicBezTo>
                  <a:cubicBezTo>
                    <a:pt x="3308" y="3492"/>
                    <a:pt x="4122" y="2704"/>
                    <a:pt x="4122" y="1759"/>
                  </a:cubicBezTo>
                  <a:cubicBezTo>
                    <a:pt x="4122" y="788"/>
                    <a:pt x="3649" y="1"/>
                    <a:pt x="2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8" name="Google Shape;568;p52"/>
            <p:cNvSpPr/>
            <p:nvPr/>
          </p:nvSpPr>
          <p:spPr>
            <a:xfrm rot="-9126">
              <a:off x="8685237" y="756539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48" y="0"/>
                  </a:moveTo>
                  <a:cubicBezTo>
                    <a:pt x="473" y="0"/>
                    <a:pt x="1" y="762"/>
                    <a:pt x="1" y="1733"/>
                  </a:cubicBezTo>
                  <a:cubicBezTo>
                    <a:pt x="1" y="2704"/>
                    <a:pt x="815" y="3491"/>
                    <a:pt x="2048" y="3491"/>
                  </a:cubicBezTo>
                  <a:cubicBezTo>
                    <a:pt x="3308" y="3491"/>
                    <a:pt x="4122" y="2704"/>
                    <a:pt x="4122" y="1733"/>
                  </a:cubicBezTo>
                  <a:cubicBezTo>
                    <a:pt x="4122" y="788"/>
                    <a:pt x="3649" y="0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9" name="Google Shape;569;p52"/>
            <p:cNvSpPr/>
            <p:nvPr/>
          </p:nvSpPr>
          <p:spPr>
            <a:xfrm rot="-9126">
              <a:off x="8586015" y="877799"/>
              <a:ext cx="172284" cy="27313"/>
            </a:xfrm>
            <a:custGeom>
              <a:avLst/>
              <a:gdLst/>
              <a:ahLst/>
              <a:cxnLst/>
              <a:rect l="l" t="t" r="r" b="b"/>
              <a:pathLst>
                <a:path w="7954" h="1261" extrusionOk="0">
                  <a:moveTo>
                    <a:pt x="630" y="0"/>
                  </a:moveTo>
                  <a:cubicBezTo>
                    <a:pt x="289" y="0"/>
                    <a:pt x="0" y="289"/>
                    <a:pt x="0" y="630"/>
                  </a:cubicBezTo>
                  <a:cubicBezTo>
                    <a:pt x="0" y="972"/>
                    <a:pt x="289" y="1260"/>
                    <a:pt x="630" y="1260"/>
                  </a:cubicBezTo>
                  <a:lnTo>
                    <a:pt x="7324" y="1260"/>
                  </a:lnTo>
                  <a:cubicBezTo>
                    <a:pt x="7691" y="1260"/>
                    <a:pt x="7954" y="972"/>
                    <a:pt x="7954" y="630"/>
                  </a:cubicBezTo>
                  <a:cubicBezTo>
                    <a:pt x="7954" y="289"/>
                    <a:pt x="7691" y="0"/>
                    <a:pt x="7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0" name="Google Shape;570;p52"/>
            <p:cNvSpPr/>
            <p:nvPr/>
          </p:nvSpPr>
          <p:spPr>
            <a:xfrm rot="-9126">
              <a:off x="8586147" y="926686"/>
              <a:ext cx="172284" cy="27313"/>
            </a:xfrm>
            <a:custGeom>
              <a:avLst/>
              <a:gdLst/>
              <a:ahLst/>
              <a:cxnLst/>
              <a:rect l="l" t="t" r="r" b="b"/>
              <a:pathLst>
                <a:path w="7954" h="1261" extrusionOk="0">
                  <a:moveTo>
                    <a:pt x="630" y="1"/>
                  </a:moveTo>
                  <a:cubicBezTo>
                    <a:pt x="289" y="1"/>
                    <a:pt x="0" y="290"/>
                    <a:pt x="0" y="631"/>
                  </a:cubicBezTo>
                  <a:cubicBezTo>
                    <a:pt x="0" y="972"/>
                    <a:pt x="289" y="1261"/>
                    <a:pt x="630" y="1261"/>
                  </a:cubicBezTo>
                  <a:lnTo>
                    <a:pt x="7324" y="1261"/>
                  </a:lnTo>
                  <a:cubicBezTo>
                    <a:pt x="7691" y="1261"/>
                    <a:pt x="7954" y="972"/>
                    <a:pt x="7954" y="631"/>
                  </a:cubicBezTo>
                  <a:cubicBezTo>
                    <a:pt x="7954" y="290"/>
                    <a:pt x="7691" y="1"/>
                    <a:pt x="7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1" name="Google Shape;571;p52"/>
            <p:cNvSpPr/>
            <p:nvPr/>
          </p:nvSpPr>
          <p:spPr>
            <a:xfrm rot="-9126">
              <a:off x="8586278" y="975031"/>
              <a:ext cx="172284" cy="27313"/>
            </a:xfrm>
            <a:custGeom>
              <a:avLst/>
              <a:gdLst/>
              <a:ahLst/>
              <a:cxnLst/>
              <a:rect l="l" t="t" r="r" b="b"/>
              <a:pathLst>
                <a:path w="7954" h="1261" extrusionOk="0">
                  <a:moveTo>
                    <a:pt x="630" y="0"/>
                  </a:moveTo>
                  <a:cubicBezTo>
                    <a:pt x="289" y="0"/>
                    <a:pt x="0" y="289"/>
                    <a:pt x="0" y="630"/>
                  </a:cubicBezTo>
                  <a:cubicBezTo>
                    <a:pt x="0" y="971"/>
                    <a:pt x="289" y="1260"/>
                    <a:pt x="630" y="1260"/>
                  </a:cubicBezTo>
                  <a:lnTo>
                    <a:pt x="7324" y="1260"/>
                  </a:lnTo>
                  <a:cubicBezTo>
                    <a:pt x="7691" y="1260"/>
                    <a:pt x="7954" y="971"/>
                    <a:pt x="7954" y="630"/>
                  </a:cubicBezTo>
                  <a:cubicBezTo>
                    <a:pt x="7954" y="289"/>
                    <a:pt x="7691" y="0"/>
                    <a:pt x="7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2" name="Google Shape;572;p52"/>
            <p:cNvSpPr/>
            <p:nvPr/>
          </p:nvSpPr>
          <p:spPr>
            <a:xfrm rot="-9126">
              <a:off x="7804975" y="485755"/>
              <a:ext cx="698213" cy="535047"/>
            </a:xfrm>
            <a:custGeom>
              <a:avLst/>
              <a:gdLst/>
              <a:ahLst/>
              <a:cxnLst/>
              <a:rect l="l" t="t" r="r" b="b"/>
              <a:pathLst>
                <a:path w="32235" h="24702" extrusionOk="0">
                  <a:moveTo>
                    <a:pt x="15934" y="1"/>
                  </a:moveTo>
                  <a:cubicBezTo>
                    <a:pt x="5644" y="1"/>
                    <a:pt x="2967" y="1025"/>
                    <a:pt x="1733" y="1340"/>
                  </a:cubicBezTo>
                  <a:cubicBezTo>
                    <a:pt x="499" y="1654"/>
                    <a:pt x="1" y="2311"/>
                    <a:pt x="1" y="3518"/>
                  </a:cubicBezTo>
                  <a:lnTo>
                    <a:pt x="1" y="22523"/>
                  </a:lnTo>
                  <a:cubicBezTo>
                    <a:pt x="1" y="23704"/>
                    <a:pt x="788" y="24702"/>
                    <a:pt x="1733" y="24702"/>
                  </a:cubicBezTo>
                  <a:lnTo>
                    <a:pt x="30503" y="24702"/>
                  </a:lnTo>
                  <a:cubicBezTo>
                    <a:pt x="31447" y="24702"/>
                    <a:pt x="32235" y="23730"/>
                    <a:pt x="32235" y="22523"/>
                  </a:cubicBezTo>
                  <a:lnTo>
                    <a:pt x="32235" y="3518"/>
                  </a:lnTo>
                  <a:cubicBezTo>
                    <a:pt x="32235" y="2337"/>
                    <a:pt x="31710" y="1838"/>
                    <a:pt x="30503" y="1340"/>
                  </a:cubicBezTo>
                  <a:cubicBezTo>
                    <a:pt x="29269" y="867"/>
                    <a:pt x="26224" y="1"/>
                    <a:pt x="15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54FF88-836F-D43F-14BD-2E5B8F7CF653}"/>
              </a:ext>
            </a:extLst>
          </p:cNvPr>
          <p:cNvSpPr txBox="1"/>
          <p:nvPr/>
        </p:nvSpPr>
        <p:spPr>
          <a:xfrm>
            <a:off x="1133707" y="3144835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Urbanist"/>
                <a:ea typeface="Urbanist"/>
                <a:cs typeface="Urbanist"/>
                <a:sym typeface="Urbanist"/>
              </a:rPr>
              <a:t>THANK YOU!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  <a:latin typeface="Urbanist"/>
                <a:ea typeface="Urbanist"/>
                <a:cs typeface="Urbanist"/>
                <a:sym typeface="Urbanist"/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</a:rPr>
              <a:t>tamaragovindsamy@gmail.com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2">
                  <a:lumMod val="75000"/>
                </a:schemeClr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/>
          <p:nvPr/>
        </p:nvSpPr>
        <p:spPr>
          <a:xfrm>
            <a:off x="1765925" y="157050"/>
            <a:ext cx="7038600" cy="4829400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xfrm>
            <a:off x="1450723" y="363698"/>
            <a:ext cx="9095362" cy="682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3200" dirty="0"/>
              <a:t>U</a:t>
            </a:r>
            <a:r>
              <a:rPr lang="en" sz="3200" dirty="0"/>
              <a:t>nderstanding The data</a:t>
            </a:r>
            <a:endParaRPr sz="3200" dirty="0"/>
          </a:p>
        </p:txBody>
      </p:sp>
      <p:sp>
        <p:nvSpPr>
          <p:cNvPr id="295" name="Google Shape;295;p42"/>
          <p:cNvSpPr txBox="1">
            <a:spLocks noGrp="1"/>
          </p:cNvSpPr>
          <p:nvPr>
            <p:ph type="subTitle" idx="1"/>
          </p:nvPr>
        </p:nvSpPr>
        <p:spPr>
          <a:xfrm>
            <a:off x="3315442" y="907995"/>
            <a:ext cx="44844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b="1" dirty="0">
                <a:solidFill>
                  <a:srgbClr val="FFFF00"/>
                </a:solidFill>
              </a:rPr>
              <a:t>Sample Size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b="1" dirty="0"/>
              <a:t>1000 users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b="1" dirty="0">
                <a:solidFill>
                  <a:srgbClr val="FFFF00"/>
                </a:solidFill>
              </a:rPr>
              <a:t>Duration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Jan – March 2016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b="1" dirty="0">
                <a:solidFill>
                  <a:srgbClr val="FFFF00"/>
                </a:solidFill>
              </a:rPr>
              <a:t>Channel Genres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Sport, Music, Entertainment, Movies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rgbClr val="FFFF00"/>
                </a:solidFill>
              </a:rPr>
              <a:t>Race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Black, White, Indian, Coloured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rgbClr val="FFFF00"/>
                </a:solidFill>
              </a:rPr>
              <a:t>Gender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Male/Female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rgbClr val="FFFF00"/>
                </a:solidFill>
              </a:rPr>
              <a:t>Time Slots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Early morning, Morning, Afternoon, Evening &amp; Night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b="1" dirty="0">
                <a:solidFill>
                  <a:srgbClr val="FFFF00"/>
                </a:solidFill>
              </a:rPr>
              <a:t>Total Viewing Time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1134 Hours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Most shows were viewed for less than an hour.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Z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ZA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ZA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pic>
        <p:nvPicPr>
          <p:cNvPr id="296" name="Google Shape;296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8520" b="8449"/>
          <a:stretch/>
        </p:blipFill>
        <p:spPr>
          <a:xfrm>
            <a:off x="339583" y="916950"/>
            <a:ext cx="2852699" cy="3309600"/>
          </a:xfrm>
          <a:prstGeom prst="rect">
            <a:avLst/>
          </a:prstGeom>
        </p:spPr>
      </p:pic>
      <p:grpSp>
        <p:nvGrpSpPr>
          <p:cNvPr id="297" name="Google Shape;297;p42"/>
          <p:cNvGrpSpPr/>
          <p:nvPr/>
        </p:nvGrpSpPr>
        <p:grpSpPr>
          <a:xfrm>
            <a:off x="7688790" y="4151433"/>
            <a:ext cx="1115627" cy="835017"/>
            <a:chOff x="7693214" y="411248"/>
            <a:chExt cx="1115627" cy="835017"/>
          </a:xfrm>
        </p:grpSpPr>
        <p:sp>
          <p:nvSpPr>
            <p:cNvPr id="298" name="Google Shape;298;p42"/>
            <p:cNvSpPr/>
            <p:nvPr/>
          </p:nvSpPr>
          <p:spPr>
            <a:xfrm rot="-9126">
              <a:off x="7694114" y="412726"/>
              <a:ext cx="1113826" cy="680040"/>
            </a:xfrm>
            <a:custGeom>
              <a:avLst/>
              <a:gdLst/>
              <a:ahLst/>
              <a:cxnLst/>
              <a:rect l="l" t="t" r="r" b="b"/>
              <a:pathLst>
                <a:path w="51423" h="31396" extrusionOk="0">
                  <a:moveTo>
                    <a:pt x="25409" y="1"/>
                  </a:moveTo>
                  <a:cubicBezTo>
                    <a:pt x="9004" y="1"/>
                    <a:pt x="4725" y="1313"/>
                    <a:pt x="2756" y="1733"/>
                  </a:cubicBezTo>
                  <a:cubicBezTo>
                    <a:pt x="787" y="2127"/>
                    <a:pt x="0" y="2967"/>
                    <a:pt x="0" y="4490"/>
                  </a:cubicBezTo>
                  <a:lnTo>
                    <a:pt x="0" y="28639"/>
                  </a:lnTo>
                  <a:cubicBezTo>
                    <a:pt x="0" y="30162"/>
                    <a:pt x="1234" y="31395"/>
                    <a:pt x="2756" y="31395"/>
                  </a:cubicBezTo>
                  <a:lnTo>
                    <a:pt x="48666" y="31395"/>
                  </a:lnTo>
                  <a:cubicBezTo>
                    <a:pt x="50189" y="31395"/>
                    <a:pt x="51423" y="30162"/>
                    <a:pt x="51423" y="28639"/>
                  </a:cubicBezTo>
                  <a:lnTo>
                    <a:pt x="51423" y="4490"/>
                  </a:lnTo>
                  <a:cubicBezTo>
                    <a:pt x="51423" y="2967"/>
                    <a:pt x="50609" y="2363"/>
                    <a:pt x="48666" y="1733"/>
                  </a:cubicBezTo>
                  <a:cubicBezTo>
                    <a:pt x="46724" y="1103"/>
                    <a:pt x="41815" y="1"/>
                    <a:pt x="25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99" name="Google Shape;299;p42"/>
            <p:cNvSpPr/>
            <p:nvPr/>
          </p:nvSpPr>
          <p:spPr>
            <a:xfrm rot="-9126">
              <a:off x="7901545" y="1077720"/>
              <a:ext cx="120452" cy="168385"/>
            </a:xfrm>
            <a:custGeom>
              <a:avLst/>
              <a:gdLst/>
              <a:ahLst/>
              <a:cxnLst/>
              <a:rect l="l" t="t" r="r" b="b"/>
              <a:pathLst>
                <a:path w="5561" h="7774" extrusionOk="0">
                  <a:moveTo>
                    <a:pt x="1965" y="0"/>
                  </a:moveTo>
                  <a:cubicBezTo>
                    <a:pt x="1959" y="0"/>
                    <a:pt x="1883" y="280"/>
                    <a:pt x="1808" y="632"/>
                  </a:cubicBezTo>
                  <a:lnTo>
                    <a:pt x="102" y="7116"/>
                  </a:lnTo>
                  <a:cubicBezTo>
                    <a:pt x="0" y="7445"/>
                    <a:pt x="265" y="7773"/>
                    <a:pt x="590" y="7773"/>
                  </a:cubicBezTo>
                  <a:cubicBezTo>
                    <a:pt x="602" y="7773"/>
                    <a:pt x="614" y="7773"/>
                    <a:pt x="627" y="7772"/>
                  </a:cubicBezTo>
                  <a:lnTo>
                    <a:pt x="2831" y="7772"/>
                  </a:lnTo>
                  <a:cubicBezTo>
                    <a:pt x="3225" y="7772"/>
                    <a:pt x="3566" y="7509"/>
                    <a:pt x="3698" y="7116"/>
                  </a:cubicBezTo>
                  <a:cubicBezTo>
                    <a:pt x="3698" y="7116"/>
                    <a:pt x="5560" y="1"/>
                    <a:pt x="5536" y="1"/>
                  </a:cubicBezTo>
                  <a:lnTo>
                    <a:pt x="5536" y="1"/>
                  </a:lnTo>
                  <a:cubicBezTo>
                    <a:pt x="5536" y="1"/>
                    <a:pt x="5536" y="1"/>
                    <a:pt x="5535" y="2"/>
                  </a:cubicBezTo>
                  <a:cubicBezTo>
                    <a:pt x="5456" y="133"/>
                    <a:pt x="5089" y="212"/>
                    <a:pt x="4721" y="212"/>
                  </a:cubicBezTo>
                  <a:lnTo>
                    <a:pt x="2648" y="212"/>
                  </a:lnTo>
                  <a:cubicBezTo>
                    <a:pt x="2614" y="215"/>
                    <a:pt x="2581" y="217"/>
                    <a:pt x="2549" y="217"/>
                  </a:cubicBezTo>
                  <a:cubicBezTo>
                    <a:pt x="2326" y="217"/>
                    <a:pt x="2126" y="140"/>
                    <a:pt x="1965" y="2"/>
                  </a:cubicBezTo>
                  <a:cubicBezTo>
                    <a:pt x="1965" y="1"/>
                    <a:pt x="1965" y="0"/>
                    <a:pt x="1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0" name="Google Shape;300;p42"/>
            <p:cNvSpPr/>
            <p:nvPr/>
          </p:nvSpPr>
          <p:spPr>
            <a:xfrm rot="-9126">
              <a:off x="8438779" y="1076270"/>
              <a:ext cx="119889" cy="168385"/>
            </a:xfrm>
            <a:custGeom>
              <a:avLst/>
              <a:gdLst/>
              <a:ahLst/>
              <a:cxnLst/>
              <a:rect l="l" t="t" r="r" b="b"/>
              <a:pathLst>
                <a:path w="5535" h="7774" extrusionOk="0">
                  <a:moveTo>
                    <a:pt x="3596" y="0"/>
                  </a:moveTo>
                  <a:cubicBezTo>
                    <a:pt x="3596" y="0"/>
                    <a:pt x="3595" y="1"/>
                    <a:pt x="3595" y="2"/>
                  </a:cubicBezTo>
                  <a:cubicBezTo>
                    <a:pt x="3435" y="140"/>
                    <a:pt x="3215" y="217"/>
                    <a:pt x="3004" y="217"/>
                  </a:cubicBezTo>
                  <a:cubicBezTo>
                    <a:pt x="2973" y="217"/>
                    <a:pt x="2943" y="215"/>
                    <a:pt x="2913" y="212"/>
                  </a:cubicBezTo>
                  <a:lnTo>
                    <a:pt x="839" y="212"/>
                  </a:lnTo>
                  <a:cubicBezTo>
                    <a:pt x="472" y="212"/>
                    <a:pt x="104" y="133"/>
                    <a:pt x="26" y="2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"/>
                  </a:lnTo>
                  <a:cubicBezTo>
                    <a:pt x="0" y="1"/>
                    <a:pt x="1863" y="7116"/>
                    <a:pt x="1863" y="7116"/>
                  </a:cubicBezTo>
                  <a:cubicBezTo>
                    <a:pt x="1994" y="7509"/>
                    <a:pt x="2335" y="7772"/>
                    <a:pt x="2729" y="7772"/>
                  </a:cubicBezTo>
                  <a:lnTo>
                    <a:pt x="4934" y="7772"/>
                  </a:lnTo>
                  <a:cubicBezTo>
                    <a:pt x="4947" y="7773"/>
                    <a:pt x="4959" y="7773"/>
                    <a:pt x="4971" y="7773"/>
                  </a:cubicBezTo>
                  <a:cubicBezTo>
                    <a:pt x="5294" y="7773"/>
                    <a:pt x="5534" y="7445"/>
                    <a:pt x="5433" y="7116"/>
                  </a:cubicBezTo>
                  <a:lnTo>
                    <a:pt x="3753" y="632"/>
                  </a:lnTo>
                  <a:cubicBezTo>
                    <a:pt x="3652" y="280"/>
                    <a:pt x="3600" y="0"/>
                    <a:pt x="3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1" name="Google Shape;301;p42"/>
            <p:cNvSpPr/>
            <p:nvPr/>
          </p:nvSpPr>
          <p:spPr>
            <a:xfrm rot="-9126">
              <a:off x="8614723" y="525844"/>
              <a:ext cx="113737" cy="96691"/>
            </a:xfrm>
            <a:custGeom>
              <a:avLst/>
              <a:gdLst/>
              <a:ahLst/>
              <a:cxnLst/>
              <a:rect l="l" t="t" r="r" b="b"/>
              <a:pathLst>
                <a:path w="5251" h="4464" extrusionOk="0">
                  <a:moveTo>
                    <a:pt x="2625" y="1"/>
                  </a:moveTo>
                  <a:cubicBezTo>
                    <a:pt x="604" y="1"/>
                    <a:pt x="0" y="998"/>
                    <a:pt x="0" y="2232"/>
                  </a:cubicBezTo>
                  <a:cubicBezTo>
                    <a:pt x="0" y="3466"/>
                    <a:pt x="1050" y="4463"/>
                    <a:pt x="2625" y="4463"/>
                  </a:cubicBezTo>
                  <a:cubicBezTo>
                    <a:pt x="4226" y="4463"/>
                    <a:pt x="5250" y="3466"/>
                    <a:pt x="5250" y="2232"/>
                  </a:cubicBezTo>
                  <a:cubicBezTo>
                    <a:pt x="5250" y="998"/>
                    <a:pt x="4646" y="1"/>
                    <a:pt x="2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2" name="Google Shape;302;p42"/>
            <p:cNvSpPr/>
            <p:nvPr/>
          </p:nvSpPr>
          <p:spPr>
            <a:xfrm rot="-9126">
              <a:off x="8575214" y="648233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74" y="1"/>
                  </a:moveTo>
                  <a:cubicBezTo>
                    <a:pt x="473" y="1"/>
                    <a:pt x="1" y="788"/>
                    <a:pt x="1" y="1759"/>
                  </a:cubicBezTo>
                  <a:cubicBezTo>
                    <a:pt x="1" y="2704"/>
                    <a:pt x="814" y="3492"/>
                    <a:pt x="2048" y="3492"/>
                  </a:cubicBezTo>
                  <a:cubicBezTo>
                    <a:pt x="3308" y="3492"/>
                    <a:pt x="4122" y="2704"/>
                    <a:pt x="4122" y="1759"/>
                  </a:cubicBezTo>
                  <a:cubicBezTo>
                    <a:pt x="4122" y="788"/>
                    <a:pt x="3649" y="1"/>
                    <a:pt x="2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3" name="Google Shape;303;p42"/>
            <p:cNvSpPr/>
            <p:nvPr/>
          </p:nvSpPr>
          <p:spPr>
            <a:xfrm rot="-9126">
              <a:off x="8575507" y="756836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48" y="0"/>
                  </a:moveTo>
                  <a:cubicBezTo>
                    <a:pt x="473" y="0"/>
                    <a:pt x="1" y="762"/>
                    <a:pt x="1" y="1733"/>
                  </a:cubicBezTo>
                  <a:cubicBezTo>
                    <a:pt x="1" y="2704"/>
                    <a:pt x="814" y="3491"/>
                    <a:pt x="2048" y="3491"/>
                  </a:cubicBezTo>
                  <a:cubicBezTo>
                    <a:pt x="3308" y="3491"/>
                    <a:pt x="4122" y="2704"/>
                    <a:pt x="4122" y="1733"/>
                  </a:cubicBezTo>
                  <a:cubicBezTo>
                    <a:pt x="4122" y="788"/>
                    <a:pt x="3649" y="0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4" name="Google Shape;304;p42"/>
            <p:cNvSpPr/>
            <p:nvPr/>
          </p:nvSpPr>
          <p:spPr>
            <a:xfrm rot="-9126">
              <a:off x="8684944" y="647936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48" y="1"/>
                  </a:moveTo>
                  <a:cubicBezTo>
                    <a:pt x="473" y="1"/>
                    <a:pt x="1" y="788"/>
                    <a:pt x="1" y="1759"/>
                  </a:cubicBezTo>
                  <a:cubicBezTo>
                    <a:pt x="1" y="2704"/>
                    <a:pt x="815" y="3492"/>
                    <a:pt x="2048" y="3492"/>
                  </a:cubicBezTo>
                  <a:cubicBezTo>
                    <a:pt x="3308" y="3492"/>
                    <a:pt x="4122" y="2704"/>
                    <a:pt x="4122" y="1759"/>
                  </a:cubicBezTo>
                  <a:cubicBezTo>
                    <a:pt x="4122" y="788"/>
                    <a:pt x="3649" y="1"/>
                    <a:pt x="2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5" name="Google Shape;305;p42"/>
            <p:cNvSpPr/>
            <p:nvPr/>
          </p:nvSpPr>
          <p:spPr>
            <a:xfrm rot="-9126">
              <a:off x="8685237" y="756539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48" y="0"/>
                  </a:moveTo>
                  <a:cubicBezTo>
                    <a:pt x="473" y="0"/>
                    <a:pt x="1" y="762"/>
                    <a:pt x="1" y="1733"/>
                  </a:cubicBezTo>
                  <a:cubicBezTo>
                    <a:pt x="1" y="2704"/>
                    <a:pt x="815" y="3491"/>
                    <a:pt x="2048" y="3491"/>
                  </a:cubicBezTo>
                  <a:cubicBezTo>
                    <a:pt x="3308" y="3491"/>
                    <a:pt x="4122" y="2704"/>
                    <a:pt x="4122" y="1733"/>
                  </a:cubicBezTo>
                  <a:cubicBezTo>
                    <a:pt x="4122" y="788"/>
                    <a:pt x="3649" y="0"/>
                    <a:pt x="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6" name="Google Shape;306;p42"/>
            <p:cNvSpPr/>
            <p:nvPr/>
          </p:nvSpPr>
          <p:spPr>
            <a:xfrm rot="-9126">
              <a:off x="8586015" y="877799"/>
              <a:ext cx="172284" cy="27313"/>
            </a:xfrm>
            <a:custGeom>
              <a:avLst/>
              <a:gdLst/>
              <a:ahLst/>
              <a:cxnLst/>
              <a:rect l="l" t="t" r="r" b="b"/>
              <a:pathLst>
                <a:path w="7954" h="1261" extrusionOk="0">
                  <a:moveTo>
                    <a:pt x="630" y="0"/>
                  </a:moveTo>
                  <a:cubicBezTo>
                    <a:pt x="289" y="0"/>
                    <a:pt x="0" y="289"/>
                    <a:pt x="0" y="630"/>
                  </a:cubicBezTo>
                  <a:cubicBezTo>
                    <a:pt x="0" y="972"/>
                    <a:pt x="289" y="1260"/>
                    <a:pt x="630" y="1260"/>
                  </a:cubicBezTo>
                  <a:lnTo>
                    <a:pt x="7324" y="1260"/>
                  </a:lnTo>
                  <a:cubicBezTo>
                    <a:pt x="7691" y="1260"/>
                    <a:pt x="7954" y="972"/>
                    <a:pt x="7954" y="630"/>
                  </a:cubicBezTo>
                  <a:cubicBezTo>
                    <a:pt x="7954" y="289"/>
                    <a:pt x="7691" y="0"/>
                    <a:pt x="7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7" name="Google Shape;307;p42"/>
            <p:cNvSpPr/>
            <p:nvPr/>
          </p:nvSpPr>
          <p:spPr>
            <a:xfrm rot="-9126">
              <a:off x="8586147" y="926686"/>
              <a:ext cx="172284" cy="27313"/>
            </a:xfrm>
            <a:custGeom>
              <a:avLst/>
              <a:gdLst/>
              <a:ahLst/>
              <a:cxnLst/>
              <a:rect l="l" t="t" r="r" b="b"/>
              <a:pathLst>
                <a:path w="7954" h="1261" extrusionOk="0">
                  <a:moveTo>
                    <a:pt x="630" y="1"/>
                  </a:moveTo>
                  <a:cubicBezTo>
                    <a:pt x="289" y="1"/>
                    <a:pt x="0" y="290"/>
                    <a:pt x="0" y="631"/>
                  </a:cubicBezTo>
                  <a:cubicBezTo>
                    <a:pt x="0" y="972"/>
                    <a:pt x="289" y="1261"/>
                    <a:pt x="630" y="1261"/>
                  </a:cubicBezTo>
                  <a:lnTo>
                    <a:pt x="7324" y="1261"/>
                  </a:lnTo>
                  <a:cubicBezTo>
                    <a:pt x="7691" y="1261"/>
                    <a:pt x="7954" y="972"/>
                    <a:pt x="7954" y="631"/>
                  </a:cubicBezTo>
                  <a:cubicBezTo>
                    <a:pt x="7954" y="290"/>
                    <a:pt x="7691" y="1"/>
                    <a:pt x="7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8" name="Google Shape;308;p42"/>
            <p:cNvSpPr/>
            <p:nvPr/>
          </p:nvSpPr>
          <p:spPr>
            <a:xfrm rot="-9126">
              <a:off x="8586278" y="975031"/>
              <a:ext cx="172284" cy="27313"/>
            </a:xfrm>
            <a:custGeom>
              <a:avLst/>
              <a:gdLst/>
              <a:ahLst/>
              <a:cxnLst/>
              <a:rect l="l" t="t" r="r" b="b"/>
              <a:pathLst>
                <a:path w="7954" h="1261" extrusionOk="0">
                  <a:moveTo>
                    <a:pt x="630" y="0"/>
                  </a:moveTo>
                  <a:cubicBezTo>
                    <a:pt x="289" y="0"/>
                    <a:pt x="0" y="289"/>
                    <a:pt x="0" y="630"/>
                  </a:cubicBezTo>
                  <a:cubicBezTo>
                    <a:pt x="0" y="971"/>
                    <a:pt x="289" y="1260"/>
                    <a:pt x="630" y="1260"/>
                  </a:cubicBezTo>
                  <a:lnTo>
                    <a:pt x="7324" y="1260"/>
                  </a:lnTo>
                  <a:cubicBezTo>
                    <a:pt x="7691" y="1260"/>
                    <a:pt x="7954" y="971"/>
                    <a:pt x="7954" y="630"/>
                  </a:cubicBezTo>
                  <a:cubicBezTo>
                    <a:pt x="7954" y="289"/>
                    <a:pt x="7691" y="0"/>
                    <a:pt x="7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09" name="Google Shape;309;p42"/>
            <p:cNvSpPr/>
            <p:nvPr/>
          </p:nvSpPr>
          <p:spPr>
            <a:xfrm rot="-9126">
              <a:off x="7804975" y="485755"/>
              <a:ext cx="698213" cy="535047"/>
            </a:xfrm>
            <a:custGeom>
              <a:avLst/>
              <a:gdLst/>
              <a:ahLst/>
              <a:cxnLst/>
              <a:rect l="l" t="t" r="r" b="b"/>
              <a:pathLst>
                <a:path w="32235" h="24702" extrusionOk="0">
                  <a:moveTo>
                    <a:pt x="15934" y="1"/>
                  </a:moveTo>
                  <a:cubicBezTo>
                    <a:pt x="5644" y="1"/>
                    <a:pt x="2967" y="1025"/>
                    <a:pt x="1733" y="1340"/>
                  </a:cubicBezTo>
                  <a:cubicBezTo>
                    <a:pt x="499" y="1654"/>
                    <a:pt x="1" y="2311"/>
                    <a:pt x="1" y="3518"/>
                  </a:cubicBezTo>
                  <a:lnTo>
                    <a:pt x="1" y="22523"/>
                  </a:lnTo>
                  <a:cubicBezTo>
                    <a:pt x="1" y="23704"/>
                    <a:pt x="788" y="24702"/>
                    <a:pt x="1733" y="24702"/>
                  </a:cubicBezTo>
                  <a:lnTo>
                    <a:pt x="30503" y="24702"/>
                  </a:lnTo>
                  <a:cubicBezTo>
                    <a:pt x="31447" y="24702"/>
                    <a:pt x="32235" y="23730"/>
                    <a:pt x="32235" y="22523"/>
                  </a:cubicBezTo>
                  <a:lnTo>
                    <a:pt x="32235" y="3518"/>
                  </a:lnTo>
                  <a:cubicBezTo>
                    <a:pt x="32235" y="2337"/>
                    <a:pt x="31710" y="1838"/>
                    <a:pt x="30503" y="1340"/>
                  </a:cubicBezTo>
                  <a:cubicBezTo>
                    <a:pt x="29269" y="867"/>
                    <a:pt x="26224" y="1"/>
                    <a:pt x="15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/>
          <p:nvPr/>
        </p:nvSpPr>
        <p:spPr>
          <a:xfrm>
            <a:off x="339574" y="118946"/>
            <a:ext cx="8603703" cy="4867504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"/>
          <p:cNvSpPr txBox="1">
            <a:spLocks noGrp="1"/>
          </p:cNvSpPr>
          <p:nvPr>
            <p:ph type="title"/>
          </p:nvPr>
        </p:nvSpPr>
        <p:spPr>
          <a:xfrm>
            <a:off x="540635" y="-11723"/>
            <a:ext cx="5263220" cy="11405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Viewership Split by Province</a:t>
            </a:r>
            <a:endParaRPr sz="3200" dirty="0"/>
          </a:p>
        </p:txBody>
      </p:sp>
      <p:sp>
        <p:nvSpPr>
          <p:cNvPr id="317" name="Google Shape;317;p43"/>
          <p:cNvSpPr txBox="1">
            <a:spLocks noGrp="1"/>
          </p:cNvSpPr>
          <p:nvPr>
            <p:ph type="subTitle" idx="1"/>
          </p:nvPr>
        </p:nvSpPr>
        <p:spPr>
          <a:xfrm>
            <a:off x="5463421" y="2180991"/>
            <a:ext cx="3143019" cy="1061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00B050"/>
                </a:solidFill>
              </a:rPr>
              <a:t>36% </a:t>
            </a:r>
            <a:r>
              <a:rPr lang="en-ZA" dirty="0"/>
              <a:t>-Gauteng has the most number of viewers with 357 viewers.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Z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tx2"/>
                </a:solidFill>
              </a:rPr>
              <a:t>3% </a:t>
            </a:r>
            <a:r>
              <a:rPr lang="en-ZA" dirty="0"/>
              <a:t>-Northern Cape has the least number of viewers with 25 viewers.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Z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dirty="0"/>
              <a:t>Nulls -No Province- </a:t>
            </a:r>
            <a:r>
              <a:rPr lang="en-ZA" dirty="0">
                <a:solidFill>
                  <a:schemeClr val="bg2"/>
                </a:solidFill>
              </a:rPr>
              <a:t>24</a:t>
            </a:r>
            <a:r>
              <a:rPr lang="en-ZA" dirty="0"/>
              <a:t>  with No Info.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pic>
        <p:nvPicPr>
          <p:cNvPr id="318" name="Google Shape;318;p4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1273" r="21278"/>
          <a:stretch/>
        </p:blipFill>
        <p:spPr>
          <a:xfrm>
            <a:off x="6231901" y="333467"/>
            <a:ext cx="2283330" cy="1737040"/>
          </a:xfrm>
          <a:prstGeom prst="rect">
            <a:avLst/>
          </a:prstGeom>
        </p:spPr>
      </p:pic>
      <p:grpSp>
        <p:nvGrpSpPr>
          <p:cNvPr id="319" name="Google Shape;319;p43"/>
          <p:cNvGrpSpPr/>
          <p:nvPr/>
        </p:nvGrpSpPr>
        <p:grpSpPr>
          <a:xfrm>
            <a:off x="7834198" y="3925409"/>
            <a:ext cx="970228" cy="986009"/>
            <a:chOff x="2446975" y="4214075"/>
            <a:chExt cx="1221950" cy="1241825"/>
          </a:xfrm>
        </p:grpSpPr>
        <p:sp>
          <p:nvSpPr>
            <p:cNvPr id="320" name="Google Shape;320;p43"/>
            <p:cNvSpPr/>
            <p:nvPr/>
          </p:nvSpPr>
          <p:spPr>
            <a:xfrm>
              <a:off x="2446975" y="4669575"/>
              <a:ext cx="1221950" cy="741675"/>
            </a:xfrm>
            <a:custGeom>
              <a:avLst/>
              <a:gdLst/>
              <a:ahLst/>
              <a:cxnLst/>
              <a:rect l="l" t="t" r="r" b="b"/>
              <a:pathLst>
                <a:path w="48878" h="29667" extrusionOk="0">
                  <a:moveTo>
                    <a:pt x="18474" y="0"/>
                  </a:moveTo>
                  <a:cubicBezTo>
                    <a:pt x="12737" y="0"/>
                    <a:pt x="7948" y="281"/>
                    <a:pt x="6511" y="1108"/>
                  </a:cubicBezTo>
                  <a:cubicBezTo>
                    <a:pt x="2180" y="3575"/>
                    <a:pt x="1" y="21372"/>
                    <a:pt x="2967" y="26675"/>
                  </a:cubicBezTo>
                  <a:cubicBezTo>
                    <a:pt x="4284" y="29002"/>
                    <a:pt x="12508" y="29666"/>
                    <a:pt x="21339" y="29666"/>
                  </a:cubicBezTo>
                  <a:cubicBezTo>
                    <a:pt x="22368" y="29666"/>
                    <a:pt x="23404" y="29657"/>
                    <a:pt x="24439" y="29641"/>
                  </a:cubicBezTo>
                  <a:cubicBezTo>
                    <a:pt x="25371" y="29653"/>
                    <a:pt x="26304" y="29660"/>
                    <a:pt x="27231" y="29660"/>
                  </a:cubicBezTo>
                  <a:cubicBezTo>
                    <a:pt x="36178" y="29660"/>
                    <a:pt x="44577" y="29029"/>
                    <a:pt x="45885" y="26675"/>
                  </a:cubicBezTo>
                  <a:cubicBezTo>
                    <a:pt x="48877" y="21372"/>
                    <a:pt x="46672" y="3575"/>
                    <a:pt x="42368" y="1108"/>
                  </a:cubicBezTo>
                  <a:cubicBezTo>
                    <a:pt x="40911" y="281"/>
                    <a:pt x="36117" y="0"/>
                    <a:pt x="30389" y="0"/>
                  </a:cubicBezTo>
                  <a:cubicBezTo>
                    <a:pt x="28480" y="0"/>
                    <a:pt x="26467" y="31"/>
                    <a:pt x="24439" y="84"/>
                  </a:cubicBezTo>
                  <a:cubicBezTo>
                    <a:pt x="22405" y="31"/>
                    <a:pt x="20387" y="0"/>
                    <a:pt x="18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2600550" y="5354750"/>
              <a:ext cx="937125" cy="101150"/>
            </a:xfrm>
            <a:custGeom>
              <a:avLst/>
              <a:gdLst/>
              <a:ahLst/>
              <a:cxnLst/>
              <a:rect l="l" t="t" r="r" b="b"/>
              <a:pathLst>
                <a:path w="37485" h="4046" extrusionOk="0">
                  <a:moveTo>
                    <a:pt x="2006" y="0"/>
                  </a:moveTo>
                  <a:cubicBezTo>
                    <a:pt x="894" y="0"/>
                    <a:pt x="0" y="900"/>
                    <a:pt x="0" y="2024"/>
                  </a:cubicBezTo>
                  <a:cubicBezTo>
                    <a:pt x="0" y="3137"/>
                    <a:pt x="919" y="4046"/>
                    <a:pt x="2052" y="4046"/>
                  </a:cubicBezTo>
                  <a:cubicBezTo>
                    <a:pt x="2068" y="4046"/>
                    <a:pt x="2084" y="4045"/>
                    <a:pt x="2100" y="4045"/>
                  </a:cubicBezTo>
                  <a:lnTo>
                    <a:pt x="35411" y="4045"/>
                  </a:lnTo>
                  <a:cubicBezTo>
                    <a:pt x="36540" y="4045"/>
                    <a:pt x="37458" y="3153"/>
                    <a:pt x="37484" y="2024"/>
                  </a:cubicBezTo>
                  <a:cubicBezTo>
                    <a:pt x="37459" y="911"/>
                    <a:pt x="36565" y="2"/>
                    <a:pt x="35458" y="2"/>
                  </a:cubicBezTo>
                  <a:cubicBezTo>
                    <a:pt x="35442" y="2"/>
                    <a:pt x="35427" y="2"/>
                    <a:pt x="35411" y="3"/>
                  </a:cubicBezTo>
                  <a:lnTo>
                    <a:pt x="2100" y="3"/>
                  </a:lnTo>
                  <a:cubicBezTo>
                    <a:pt x="2069" y="1"/>
                    <a:pt x="2037" y="0"/>
                    <a:pt x="20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2702925" y="4214075"/>
              <a:ext cx="601775" cy="523900"/>
            </a:xfrm>
            <a:custGeom>
              <a:avLst/>
              <a:gdLst/>
              <a:ahLst/>
              <a:cxnLst/>
              <a:rect l="l" t="t" r="r" b="b"/>
              <a:pathLst>
                <a:path w="24071" h="20956" extrusionOk="0">
                  <a:moveTo>
                    <a:pt x="20347" y="1"/>
                  </a:moveTo>
                  <a:cubicBezTo>
                    <a:pt x="18871" y="1"/>
                    <a:pt x="17836" y="1724"/>
                    <a:pt x="18769" y="3053"/>
                  </a:cubicBezTo>
                  <a:lnTo>
                    <a:pt x="14936" y="16020"/>
                  </a:lnTo>
                  <a:cubicBezTo>
                    <a:pt x="14726" y="16020"/>
                    <a:pt x="14516" y="16020"/>
                    <a:pt x="14306" y="16046"/>
                  </a:cubicBezTo>
                  <a:lnTo>
                    <a:pt x="4541" y="6938"/>
                  </a:lnTo>
                  <a:lnTo>
                    <a:pt x="4541" y="6807"/>
                  </a:lnTo>
                  <a:cubicBezTo>
                    <a:pt x="4541" y="5637"/>
                    <a:pt x="3596" y="4862"/>
                    <a:pt x="2602" y="4862"/>
                  </a:cubicBezTo>
                  <a:cubicBezTo>
                    <a:pt x="2124" y="4862"/>
                    <a:pt x="1635" y="5041"/>
                    <a:pt x="1234" y="5442"/>
                  </a:cubicBezTo>
                  <a:cubicBezTo>
                    <a:pt x="0" y="6649"/>
                    <a:pt x="866" y="8749"/>
                    <a:pt x="2599" y="8749"/>
                  </a:cubicBezTo>
                  <a:cubicBezTo>
                    <a:pt x="2704" y="8749"/>
                    <a:pt x="2835" y="8749"/>
                    <a:pt x="2940" y="8723"/>
                  </a:cubicBezTo>
                  <a:lnTo>
                    <a:pt x="11235" y="16466"/>
                  </a:lnTo>
                  <a:cubicBezTo>
                    <a:pt x="8636" y="17070"/>
                    <a:pt x="6878" y="18225"/>
                    <a:pt x="6878" y="19511"/>
                  </a:cubicBezTo>
                  <a:cubicBezTo>
                    <a:pt x="6878" y="20496"/>
                    <a:pt x="7869" y="20739"/>
                    <a:pt x="9462" y="20739"/>
                  </a:cubicBezTo>
                  <a:cubicBezTo>
                    <a:pt x="11012" y="20739"/>
                    <a:pt x="13131" y="20509"/>
                    <a:pt x="15461" y="20509"/>
                  </a:cubicBezTo>
                  <a:lnTo>
                    <a:pt x="15540" y="20509"/>
                  </a:lnTo>
                  <a:lnTo>
                    <a:pt x="16012" y="20955"/>
                  </a:lnTo>
                  <a:lnTo>
                    <a:pt x="16144" y="20509"/>
                  </a:lnTo>
                  <a:cubicBezTo>
                    <a:pt x="18250" y="20546"/>
                    <a:pt x="20144" y="20743"/>
                    <a:pt x="21552" y="20743"/>
                  </a:cubicBezTo>
                  <a:cubicBezTo>
                    <a:pt x="23108" y="20743"/>
                    <a:pt x="24071" y="20502"/>
                    <a:pt x="24071" y="19538"/>
                  </a:cubicBezTo>
                  <a:cubicBezTo>
                    <a:pt x="24045" y="17858"/>
                    <a:pt x="21236" y="16466"/>
                    <a:pt x="17456" y="16099"/>
                  </a:cubicBezTo>
                  <a:lnTo>
                    <a:pt x="21105" y="3735"/>
                  </a:lnTo>
                  <a:cubicBezTo>
                    <a:pt x="22811" y="3053"/>
                    <a:pt x="22680" y="612"/>
                    <a:pt x="20921" y="87"/>
                  </a:cubicBezTo>
                  <a:cubicBezTo>
                    <a:pt x="20725" y="28"/>
                    <a:pt x="20532" y="1"/>
                    <a:pt x="20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2561175" y="4738675"/>
              <a:ext cx="993550" cy="603400"/>
            </a:xfrm>
            <a:custGeom>
              <a:avLst/>
              <a:gdLst/>
              <a:ahLst/>
              <a:cxnLst/>
              <a:rect l="l" t="t" r="r" b="b"/>
              <a:pathLst>
                <a:path w="39742" h="24136" extrusionOk="0">
                  <a:moveTo>
                    <a:pt x="14838" y="0"/>
                  </a:moveTo>
                  <a:cubicBezTo>
                    <a:pt x="10255" y="0"/>
                    <a:pt x="6449" y="229"/>
                    <a:pt x="5303" y="890"/>
                  </a:cubicBezTo>
                  <a:cubicBezTo>
                    <a:pt x="1785" y="2911"/>
                    <a:pt x="0" y="17374"/>
                    <a:pt x="2415" y="21706"/>
                  </a:cubicBezTo>
                  <a:cubicBezTo>
                    <a:pt x="3489" y="23615"/>
                    <a:pt x="10355" y="24135"/>
                    <a:pt x="17669" y="24135"/>
                  </a:cubicBezTo>
                  <a:cubicBezTo>
                    <a:pt x="18400" y="24135"/>
                    <a:pt x="19136" y="24130"/>
                    <a:pt x="19871" y="24121"/>
                  </a:cubicBezTo>
                  <a:cubicBezTo>
                    <a:pt x="20606" y="24130"/>
                    <a:pt x="21342" y="24135"/>
                    <a:pt x="22073" y="24135"/>
                  </a:cubicBezTo>
                  <a:cubicBezTo>
                    <a:pt x="29387" y="24135"/>
                    <a:pt x="36253" y="23615"/>
                    <a:pt x="37327" y="21706"/>
                  </a:cubicBezTo>
                  <a:cubicBezTo>
                    <a:pt x="39742" y="17374"/>
                    <a:pt x="37957" y="2911"/>
                    <a:pt x="34440" y="890"/>
                  </a:cubicBezTo>
                  <a:cubicBezTo>
                    <a:pt x="33285" y="224"/>
                    <a:pt x="29429" y="11"/>
                    <a:pt x="24800" y="11"/>
                  </a:cubicBezTo>
                  <a:cubicBezTo>
                    <a:pt x="23222" y="11"/>
                    <a:pt x="21553" y="36"/>
                    <a:pt x="19871" y="76"/>
                  </a:cubicBezTo>
                  <a:cubicBezTo>
                    <a:pt x="18152" y="28"/>
                    <a:pt x="16447" y="0"/>
                    <a:pt x="14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91DFF6E-5600-8B4F-2372-B2E3DE09A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747881"/>
              </p:ext>
            </p:extLst>
          </p:nvPr>
        </p:nvGraphicFramePr>
        <p:xfrm>
          <a:off x="439068" y="1334096"/>
          <a:ext cx="5024353" cy="3447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1"/>
          <p:cNvSpPr/>
          <p:nvPr/>
        </p:nvSpPr>
        <p:spPr>
          <a:xfrm>
            <a:off x="237893" y="66907"/>
            <a:ext cx="8566632" cy="4919543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1"/>
          <p:cNvSpPr txBox="1">
            <a:spLocks noGrp="1"/>
          </p:cNvSpPr>
          <p:nvPr>
            <p:ph type="title"/>
          </p:nvPr>
        </p:nvSpPr>
        <p:spPr>
          <a:xfrm>
            <a:off x="3619094" y="441878"/>
            <a:ext cx="3854700" cy="968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5 Most-watched shows by Viewers</a:t>
            </a:r>
            <a:endParaRPr dirty="0"/>
          </a:p>
        </p:txBody>
      </p:sp>
      <p:pic>
        <p:nvPicPr>
          <p:cNvPr id="546" name="Google Shape;546;p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3697" r="18854"/>
          <a:stretch/>
        </p:blipFill>
        <p:spPr>
          <a:xfrm>
            <a:off x="610604" y="344521"/>
            <a:ext cx="2619854" cy="1595791"/>
          </a:xfrm>
          <a:prstGeom prst="rect">
            <a:avLst/>
          </a:prstGeom>
        </p:spPr>
      </p:pic>
      <p:grpSp>
        <p:nvGrpSpPr>
          <p:cNvPr id="547" name="Google Shape;547;p51"/>
          <p:cNvGrpSpPr/>
          <p:nvPr/>
        </p:nvGrpSpPr>
        <p:grpSpPr>
          <a:xfrm>
            <a:off x="7466165" y="112690"/>
            <a:ext cx="1088373" cy="1312910"/>
            <a:chOff x="-2395042" y="5100604"/>
            <a:chExt cx="1088373" cy="1312910"/>
          </a:xfrm>
        </p:grpSpPr>
        <p:sp>
          <p:nvSpPr>
            <p:cNvPr id="548" name="Google Shape;548;p51"/>
            <p:cNvSpPr/>
            <p:nvPr/>
          </p:nvSpPr>
          <p:spPr>
            <a:xfrm rot="26447">
              <a:off x="-2390039" y="5104733"/>
              <a:ext cx="1078368" cy="1304653"/>
            </a:xfrm>
            <a:custGeom>
              <a:avLst/>
              <a:gdLst/>
              <a:ahLst/>
              <a:cxnLst/>
              <a:rect l="l" t="t" r="r" b="b"/>
              <a:pathLst>
                <a:path w="48799" h="59039" extrusionOk="0">
                  <a:moveTo>
                    <a:pt x="32458" y="1"/>
                  </a:moveTo>
                  <a:cubicBezTo>
                    <a:pt x="31962" y="1"/>
                    <a:pt x="31466" y="261"/>
                    <a:pt x="31211" y="868"/>
                  </a:cubicBezTo>
                  <a:lnTo>
                    <a:pt x="24990" y="18298"/>
                  </a:lnTo>
                  <a:lnTo>
                    <a:pt x="18191" y="1813"/>
                  </a:lnTo>
                  <a:cubicBezTo>
                    <a:pt x="17939" y="1206"/>
                    <a:pt x="17455" y="952"/>
                    <a:pt x="16968" y="952"/>
                  </a:cubicBezTo>
                  <a:cubicBezTo>
                    <a:pt x="16084" y="952"/>
                    <a:pt x="15188" y="1790"/>
                    <a:pt x="15645" y="2889"/>
                  </a:cubicBezTo>
                  <a:lnTo>
                    <a:pt x="22181" y="18718"/>
                  </a:lnTo>
                  <a:cubicBezTo>
                    <a:pt x="11156" y="21736"/>
                    <a:pt x="0" y="42736"/>
                    <a:pt x="4043" y="48511"/>
                  </a:cubicBezTo>
                  <a:cubicBezTo>
                    <a:pt x="5093" y="49981"/>
                    <a:pt x="7770" y="51083"/>
                    <a:pt x="11288" y="51818"/>
                  </a:cubicBezTo>
                  <a:lnTo>
                    <a:pt x="11288" y="51871"/>
                  </a:lnTo>
                  <a:lnTo>
                    <a:pt x="9581" y="58381"/>
                  </a:lnTo>
                  <a:cubicBezTo>
                    <a:pt x="9505" y="58710"/>
                    <a:pt x="9746" y="59038"/>
                    <a:pt x="10069" y="59038"/>
                  </a:cubicBezTo>
                  <a:cubicBezTo>
                    <a:pt x="10082" y="59038"/>
                    <a:pt x="10094" y="59038"/>
                    <a:pt x="10106" y="59037"/>
                  </a:cubicBezTo>
                  <a:lnTo>
                    <a:pt x="12311" y="59037"/>
                  </a:lnTo>
                  <a:cubicBezTo>
                    <a:pt x="12705" y="59011"/>
                    <a:pt x="13046" y="58748"/>
                    <a:pt x="13178" y="58381"/>
                  </a:cubicBezTo>
                  <a:cubicBezTo>
                    <a:pt x="13178" y="58381"/>
                    <a:pt x="14201" y="54391"/>
                    <a:pt x="14700" y="52370"/>
                  </a:cubicBezTo>
                  <a:cubicBezTo>
                    <a:pt x="17811" y="52741"/>
                    <a:pt x="20940" y="52926"/>
                    <a:pt x="24067" y="52926"/>
                  </a:cubicBezTo>
                  <a:cubicBezTo>
                    <a:pt x="27562" y="52926"/>
                    <a:pt x="31055" y="52695"/>
                    <a:pt x="34518" y="52238"/>
                  </a:cubicBezTo>
                  <a:cubicBezTo>
                    <a:pt x="35017" y="54207"/>
                    <a:pt x="36120" y="58381"/>
                    <a:pt x="36120" y="58381"/>
                  </a:cubicBezTo>
                  <a:cubicBezTo>
                    <a:pt x="36251" y="58748"/>
                    <a:pt x="36592" y="59011"/>
                    <a:pt x="36986" y="59037"/>
                  </a:cubicBezTo>
                  <a:lnTo>
                    <a:pt x="39191" y="59037"/>
                  </a:lnTo>
                  <a:cubicBezTo>
                    <a:pt x="39203" y="59038"/>
                    <a:pt x="39215" y="59038"/>
                    <a:pt x="39228" y="59038"/>
                  </a:cubicBezTo>
                  <a:cubicBezTo>
                    <a:pt x="39551" y="59038"/>
                    <a:pt x="39791" y="58710"/>
                    <a:pt x="39689" y="58381"/>
                  </a:cubicBezTo>
                  <a:lnTo>
                    <a:pt x="38010" y="51871"/>
                  </a:lnTo>
                  <a:lnTo>
                    <a:pt x="37957" y="51661"/>
                  </a:lnTo>
                  <a:cubicBezTo>
                    <a:pt x="41711" y="50847"/>
                    <a:pt x="44519" y="49692"/>
                    <a:pt x="45438" y="48170"/>
                  </a:cubicBezTo>
                  <a:cubicBezTo>
                    <a:pt x="48798" y="42631"/>
                    <a:pt x="38508" y="22261"/>
                    <a:pt x="27746" y="18849"/>
                  </a:cubicBezTo>
                  <a:lnTo>
                    <a:pt x="33810" y="1787"/>
                  </a:lnTo>
                  <a:cubicBezTo>
                    <a:pt x="34122" y="734"/>
                    <a:pt x="33290" y="1"/>
                    <a:pt x="3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1"/>
            <p:cNvSpPr/>
            <p:nvPr/>
          </p:nvSpPr>
          <p:spPr>
            <a:xfrm rot="26447">
              <a:off x="-2092651" y="6110255"/>
              <a:ext cx="93983" cy="94006"/>
            </a:xfrm>
            <a:custGeom>
              <a:avLst/>
              <a:gdLst/>
              <a:ahLst/>
              <a:cxnLst/>
              <a:rect l="l" t="t" r="r" b="b"/>
              <a:pathLst>
                <a:path w="4253" h="4254" extrusionOk="0">
                  <a:moveTo>
                    <a:pt x="2127" y="1"/>
                  </a:moveTo>
                  <a:cubicBezTo>
                    <a:pt x="946" y="1"/>
                    <a:pt x="1" y="946"/>
                    <a:pt x="1" y="2127"/>
                  </a:cubicBezTo>
                  <a:cubicBezTo>
                    <a:pt x="1" y="3308"/>
                    <a:pt x="946" y="4253"/>
                    <a:pt x="2127" y="4253"/>
                  </a:cubicBezTo>
                  <a:cubicBezTo>
                    <a:pt x="3282" y="4253"/>
                    <a:pt x="4253" y="3308"/>
                    <a:pt x="4253" y="2127"/>
                  </a:cubicBezTo>
                  <a:cubicBezTo>
                    <a:pt x="4253" y="946"/>
                    <a:pt x="3282" y="1"/>
                    <a:pt x="2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1"/>
            <p:cNvSpPr/>
            <p:nvPr/>
          </p:nvSpPr>
          <p:spPr>
            <a:xfrm rot="26447">
              <a:off x="-1966784" y="6111223"/>
              <a:ext cx="94006" cy="94006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2127" y="1"/>
                  </a:moveTo>
                  <a:cubicBezTo>
                    <a:pt x="946" y="1"/>
                    <a:pt x="1" y="946"/>
                    <a:pt x="1" y="2127"/>
                  </a:cubicBezTo>
                  <a:cubicBezTo>
                    <a:pt x="1" y="3308"/>
                    <a:pt x="946" y="4253"/>
                    <a:pt x="2127" y="4253"/>
                  </a:cubicBezTo>
                  <a:cubicBezTo>
                    <a:pt x="3308" y="4253"/>
                    <a:pt x="4253" y="3308"/>
                    <a:pt x="4253" y="2127"/>
                  </a:cubicBezTo>
                  <a:cubicBezTo>
                    <a:pt x="4253" y="946"/>
                    <a:pt x="3308" y="1"/>
                    <a:pt x="2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1"/>
            <p:cNvSpPr/>
            <p:nvPr/>
          </p:nvSpPr>
          <p:spPr>
            <a:xfrm rot="26447">
              <a:off x="-1808433" y="6112440"/>
              <a:ext cx="94006" cy="94006"/>
            </a:xfrm>
            <a:custGeom>
              <a:avLst/>
              <a:gdLst/>
              <a:ahLst/>
              <a:cxnLst/>
              <a:rect l="l" t="t" r="r" b="b"/>
              <a:pathLst>
                <a:path w="4254" h="4254" extrusionOk="0">
                  <a:moveTo>
                    <a:pt x="2127" y="1"/>
                  </a:moveTo>
                  <a:cubicBezTo>
                    <a:pt x="946" y="1"/>
                    <a:pt x="1" y="946"/>
                    <a:pt x="1" y="2127"/>
                  </a:cubicBezTo>
                  <a:cubicBezTo>
                    <a:pt x="1" y="3308"/>
                    <a:pt x="946" y="4253"/>
                    <a:pt x="2127" y="4253"/>
                  </a:cubicBezTo>
                  <a:cubicBezTo>
                    <a:pt x="3308" y="4253"/>
                    <a:pt x="4253" y="3308"/>
                    <a:pt x="4253" y="2127"/>
                  </a:cubicBezTo>
                  <a:cubicBezTo>
                    <a:pt x="4253" y="946"/>
                    <a:pt x="3308" y="1"/>
                    <a:pt x="2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1"/>
            <p:cNvSpPr/>
            <p:nvPr/>
          </p:nvSpPr>
          <p:spPr>
            <a:xfrm rot="26447">
              <a:off x="-1682566" y="6113410"/>
              <a:ext cx="94580" cy="94006"/>
            </a:xfrm>
            <a:custGeom>
              <a:avLst/>
              <a:gdLst/>
              <a:ahLst/>
              <a:cxnLst/>
              <a:rect l="l" t="t" r="r" b="b"/>
              <a:pathLst>
                <a:path w="4280" h="4254" extrusionOk="0">
                  <a:moveTo>
                    <a:pt x="2127" y="1"/>
                  </a:moveTo>
                  <a:cubicBezTo>
                    <a:pt x="972" y="1"/>
                    <a:pt x="1" y="946"/>
                    <a:pt x="1" y="2127"/>
                  </a:cubicBezTo>
                  <a:cubicBezTo>
                    <a:pt x="1" y="3308"/>
                    <a:pt x="972" y="4253"/>
                    <a:pt x="2127" y="4253"/>
                  </a:cubicBezTo>
                  <a:cubicBezTo>
                    <a:pt x="3308" y="4253"/>
                    <a:pt x="4280" y="3308"/>
                    <a:pt x="4280" y="2127"/>
                  </a:cubicBezTo>
                  <a:cubicBezTo>
                    <a:pt x="4280" y="946"/>
                    <a:pt x="3308" y="1"/>
                    <a:pt x="2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1"/>
            <p:cNvSpPr/>
            <p:nvPr/>
          </p:nvSpPr>
          <p:spPr>
            <a:xfrm rot="26447">
              <a:off x="-2195075" y="5584580"/>
              <a:ext cx="713505" cy="479729"/>
            </a:xfrm>
            <a:custGeom>
              <a:avLst/>
              <a:gdLst/>
              <a:ahLst/>
              <a:cxnLst/>
              <a:rect l="l" t="t" r="r" b="b"/>
              <a:pathLst>
                <a:path w="32288" h="21709" extrusionOk="0">
                  <a:moveTo>
                    <a:pt x="16039" y="0"/>
                  </a:moveTo>
                  <a:cubicBezTo>
                    <a:pt x="9476" y="0"/>
                    <a:pt x="0" y="14280"/>
                    <a:pt x="2993" y="18559"/>
                  </a:cubicBezTo>
                  <a:cubicBezTo>
                    <a:pt x="4480" y="20671"/>
                    <a:pt x="10471" y="21709"/>
                    <a:pt x="16432" y="21709"/>
                  </a:cubicBezTo>
                  <a:cubicBezTo>
                    <a:pt x="22468" y="21709"/>
                    <a:pt x="28473" y="20645"/>
                    <a:pt x="29741" y="18559"/>
                  </a:cubicBezTo>
                  <a:cubicBezTo>
                    <a:pt x="32287" y="14411"/>
                    <a:pt x="22601" y="0"/>
                    <a:pt x="16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20329F-6CA5-FF2E-CE23-0E4F3042BD02}"/>
              </a:ext>
            </a:extLst>
          </p:cNvPr>
          <p:cNvSpPr txBox="1"/>
          <p:nvPr/>
        </p:nvSpPr>
        <p:spPr>
          <a:xfrm>
            <a:off x="543704" y="2295248"/>
            <a:ext cx="32189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Sport shows watched made up </a:t>
            </a:r>
            <a:r>
              <a:rPr lang="en-ZA" dirty="0">
                <a:solidFill>
                  <a:srgbClr val="FFFF00"/>
                </a:solidFill>
              </a:rPr>
              <a:t>50% </a:t>
            </a:r>
            <a:r>
              <a:rPr lang="en-ZA" dirty="0">
                <a:solidFill>
                  <a:schemeClr val="bg1"/>
                </a:solidFill>
              </a:rPr>
              <a:t>of the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Music channels made up </a:t>
            </a:r>
            <a:r>
              <a:rPr lang="en-ZA" dirty="0">
                <a:solidFill>
                  <a:srgbClr val="FFFF00"/>
                </a:solidFill>
              </a:rPr>
              <a:t>36%</a:t>
            </a:r>
            <a:r>
              <a:rPr lang="en-ZA" dirty="0">
                <a:solidFill>
                  <a:schemeClr val="bg1"/>
                </a:solidFill>
              </a:rPr>
              <a:t> of the views.</a:t>
            </a:r>
            <a:br>
              <a:rPr lang="en-ZA" dirty="0">
                <a:solidFill>
                  <a:schemeClr val="bg1"/>
                </a:solidFill>
              </a:rPr>
            </a:b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Top 5 shows make up </a:t>
            </a:r>
            <a:r>
              <a:rPr lang="en-ZA" dirty="0">
                <a:solidFill>
                  <a:srgbClr val="FFFF00"/>
                </a:solidFill>
              </a:rPr>
              <a:t>60%</a:t>
            </a:r>
            <a:r>
              <a:rPr lang="en-ZA" dirty="0">
                <a:solidFill>
                  <a:schemeClr val="bg1"/>
                </a:solidFill>
              </a:rPr>
              <a:t> of the total viewed shows.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302FE-3533-041D-05E8-8652F8249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67" y="3026350"/>
            <a:ext cx="206562" cy="231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4F9429-8690-0D07-2FAD-C49435D88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77" y="2397802"/>
            <a:ext cx="260482" cy="255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8D4AE-3856-2D12-A860-A2E4D06A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37" y="3630762"/>
            <a:ext cx="323422" cy="317646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D72274-3A92-AC7F-CCA7-7EF09501A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874286"/>
              </p:ext>
            </p:extLst>
          </p:nvPr>
        </p:nvGraphicFramePr>
        <p:xfrm>
          <a:off x="3762689" y="1684712"/>
          <a:ext cx="4769267" cy="2915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4"/>
          <p:cNvSpPr txBox="1">
            <a:spLocks noGrp="1"/>
          </p:cNvSpPr>
          <p:nvPr>
            <p:ph type="subTitle" idx="1"/>
          </p:nvPr>
        </p:nvSpPr>
        <p:spPr>
          <a:xfrm>
            <a:off x="2878567" y="378253"/>
            <a:ext cx="6009887" cy="104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SzPts val="3600"/>
              <a:buFont typeface="Anton"/>
            </a:pPr>
            <a:r>
              <a:rPr lang="en" sz="2800" dirty="0">
                <a:latin typeface="Anton"/>
                <a:sym typeface="Anton"/>
              </a:rPr>
              <a:t>Viewership by Time of the Day &amp; Age Group</a:t>
            </a:r>
            <a:endParaRPr sz="2800" dirty="0">
              <a:latin typeface="Anton"/>
              <a:sym typeface="Anton"/>
            </a:endParaRPr>
          </a:p>
        </p:txBody>
      </p:sp>
      <p:sp>
        <p:nvSpPr>
          <p:cNvPr id="595" name="Google Shape;595;p54"/>
          <p:cNvSpPr/>
          <p:nvPr/>
        </p:nvSpPr>
        <p:spPr>
          <a:xfrm>
            <a:off x="118946" y="157050"/>
            <a:ext cx="8685579" cy="4829400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6" name="Google Shape;596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934" r="36617"/>
          <a:stretch/>
        </p:blipFill>
        <p:spPr>
          <a:xfrm>
            <a:off x="608393" y="168839"/>
            <a:ext cx="2354103" cy="1615106"/>
          </a:xfrm>
          <a:prstGeom prst="rect">
            <a:avLst/>
          </a:prstGeom>
        </p:spPr>
      </p:pic>
      <p:grpSp>
        <p:nvGrpSpPr>
          <p:cNvPr id="597" name="Google Shape;597;p54"/>
          <p:cNvGrpSpPr/>
          <p:nvPr/>
        </p:nvGrpSpPr>
        <p:grpSpPr>
          <a:xfrm>
            <a:off x="2082035" y="3986785"/>
            <a:ext cx="975899" cy="899633"/>
            <a:chOff x="753250" y="2381150"/>
            <a:chExt cx="1354475" cy="1248450"/>
          </a:xfrm>
        </p:grpSpPr>
        <p:sp>
          <p:nvSpPr>
            <p:cNvPr id="598" name="Google Shape;598;p54"/>
            <p:cNvSpPr/>
            <p:nvPr/>
          </p:nvSpPr>
          <p:spPr>
            <a:xfrm>
              <a:off x="753250" y="2721750"/>
              <a:ext cx="1354475" cy="741150"/>
            </a:xfrm>
            <a:custGeom>
              <a:avLst/>
              <a:gdLst/>
              <a:ahLst/>
              <a:cxnLst/>
              <a:rect l="l" t="t" r="r" b="b"/>
              <a:pathLst>
                <a:path w="54179" h="29646" extrusionOk="0">
                  <a:moveTo>
                    <a:pt x="20223" y="0"/>
                  </a:moveTo>
                  <a:cubicBezTo>
                    <a:pt x="13983" y="0"/>
                    <a:pt x="8811" y="270"/>
                    <a:pt x="7219" y="1086"/>
                  </a:cubicBezTo>
                  <a:cubicBezTo>
                    <a:pt x="2415" y="3579"/>
                    <a:pt x="0" y="21350"/>
                    <a:pt x="3281" y="26679"/>
                  </a:cubicBezTo>
                  <a:cubicBezTo>
                    <a:pt x="4711" y="28999"/>
                    <a:pt x="13775" y="29645"/>
                    <a:pt x="23528" y="29645"/>
                  </a:cubicBezTo>
                  <a:cubicBezTo>
                    <a:pt x="24700" y="29645"/>
                    <a:pt x="25883" y="29636"/>
                    <a:pt x="27063" y="29619"/>
                  </a:cubicBezTo>
                  <a:cubicBezTo>
                    <a:pt x="28215" y="29635"/>
                    <a:pt x="29368" y="29644"/>
                    <a:pt x="30512" y="29644"/>
                  </a:cubicBezTo>
                  <a:cubicBezTo>
                    <a:pt x="40315" y="29644"/>
                    <a:pt x="49414" y="28983"/>
                    <a:pt x="50871" y="26679"/>
                  </a:cubicBezTo>
                  <a:cubicBezTo>
                    <a:pt x="54179" y="21350"/>
                    <a:pt x="51738" y="3579"/>
                    <a:pt x="46934" y="1086"/>
                  </a:cubicBezTo>
                  <a:cubicBezTo>
                    <a:pt x="45361" y="270"/>
                    <a:pt x="40180" y="0"/>
                    <a:pt x="33945" y="0"/>
                  </a:cubicBezTo>
                  <a:cubicBezTo>
                    <a:pt x="31753" y="0"/>
                    <a:pt x="29431" y="34"/>
                    <a:pt x="27089" y="88"/>
                  </a:cubicBezTo>
                  <a:cubicBezTo>
                    <a:pt x="24741" y="34"/>
                    <a:pt x="22416" y="0"/>
                    <a:pt x="20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4"/>
            <p:cNvSpPr/>
            <p:nvPr/>
          </p:nvSpPr>
          <p:spPr>
            <a:xfrm>
              <a:off x="1059150" y="3435275"/>
              <a:ext cx="138350" cy="194325"/>
            </a:xfrm>
            <a:custGeom>
              <a:avLst/>
              <a:gdLst/>
              <a:ahLst/>
              <a:cxnLst/>
              <a:rect l="l" t="t" r="r" b="b"/>
              <a:pathLst>
                <a:path w="5534" h="7773" extrusionOk="0">
                  <a:moveTo>
                    <a:pt x="5509" y="1"/>
                  </a:moveTo>
                  <a:cubicBezTo>
                    <a:pt x="5509" y="1"/>
                    <a:pt x="5509" y="1"/>
                    <a:pt x="5509" y="2"/>
                  </a:cubicBezTo>
                  <a:cubicBezTo>
                    <a:pt x="5430" y="133"/>
                    <a:pt x="5062" y="212"/>
                    <a:pt x="4695" y="212"/>
                  </a:cubicBezTo>
                  <a:lnTo>
                    <a:pt x="2621" y="212"/>
                  </a:lnTo>
                  <a:cubicBezTo>
                    <a:pt x="2591" y="215"/>
                    <a:pt x="2560" y="217"/>
                    <a:pt x="2529" y="217"/>
                  </a:cubicBezTo>
                  <a:cubicBezTo>
                    <a:pt x="2318" y="217"/>
                    <a:pt x="2099" y="142"/>
                    <a:pt x="1939" y="28"/>
                  </a:cubicBezTo>
                  <a:cubicBezTo>
                    <a:pt x="1939" y="24"/>
                    <a:pt x="1938" y="22"/>
                    <a:pt x="1937" y="22"/>
                  </a:cubicBezTo>
                  <a:cubicBezTo>
                    <a:pt x="1926" y="22"/>
                    <a:pt x="1854" y="293"/>
                    <a:pt x="1781" y="632"/>
                  </a:cubicBezTo>
                  <a:lnTo>
                    <a:pt x="101" y="7115"/>
                  </a:lnTo>
                  <a:cubicBezTo>
                    <a:pt x="0" y="7444"/>
                    <a:pt x="240" y="7773"/>
                    <a:pt x="563" y="7773"/>
                  </a:cubicBezTo>
                  <a:cubicBezTo>
                    <a:pt x="575" y="7773"/>
                    <a:pt x="588" y="7773"/>
                    <a:pt x="600" y="7772"/>
                  </a:cubicBezTo>
                  <a:lnTo>
                    <a:pt x="2805" y="7772"/>
                  </a:lnTo>
                  <a:cubicBezTo>
                    <a:pt x="3199" y="7772"/>
                    <a:pt x="3540" y="7509"/>
                    <a:pt x="3671" y="7115"/>
                  </a:cubicBezTo>
                  <a:cubicBezTo>
                    <a:pt x="3671" y="7115"/>
                    <a:pt x="5534" y="1"/>
                    <a:pt x="5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4"/>
            <p:cNvSpPr/>
            <p:nvPr/>
          </p:nvSpPr>
          <p:spPr>
            <a:xfrm>
              <a:off x="1678575" y="3435275"/>
              <a:ext cx="139000" cy="194325"/>
            </a:xfrm>
            <a:custGeom>
              <a:avLst/>
              <a:gdLst/>
              <a:ahLst/>
              <a:cxnLst/>
              <a:rect l="l" t="t" r="r" b="b"/>
              <a:pathLst>
                <a:path w="5560" h="7773" extrusionOk="0">
                  <a:moveTo>
                    <a:pt x="50" y="1"/>
                  </a:moveTo>
                  <a:cubicBezTo>
                    <a:pt x="0" y="1"/>
                    <a:pt x="1889" y="7115"/>
                    <a:pt x="1889" y="7115"/>
                  </a:cubicBezTo>
                  <a:cubicBezTo>
                    <a:pt x="1994" y="7509"/>
                    <a:pt x="2335" y="7772"/>
                    <a:pt x="2755" y="7772"/>
                  </a:cubicBezTo>
                  <a:lnTo>
                    <a:pt x="4934" y="7772"/>
                  </a:lnTo>
                  <a:cubicBezTo>
                    <a:pt x="4946" y="7773"/>
                    <a:pt x="4958" y="7773"/>
                    <a:pt x="4971" y="7773"/>
                  </a:cubicBezTo>
                  <a:cubicBezTo>
                    <a:pt x="5295" y="7773"/>
                    <a:pt x="5560" y="7444"/>
                    <a:pt x="5459" y="7115"/>
                  </a:cubicBezTo>
                  <a:lnTo>
                    <a:pt x="3752" y="632"/>
                  </a:lnTo>
                  <a:cubicBezTo>
                    <a:pt x="3680" y="293"/>
                    <a:pt x="3607" y="22"/>
                    <a:pt x="3596" y="22"/>
                  </a:cubicBezTo>
                  <a:cubicBezTo>
                    <a:pt x="3595" y="22"/>
                    <a:pt x="3595" y="24"/>
                    <a:pt x="3595" y="28"/>
                  </a:cubicBezTo>
                  <a:cubicBezTo>
                    <a:pt x="3435" y="142"/>
                    <a:pt x="3235" y="217"/>
                    <a:pt x="3013" y="217"/>
                  </a:cubicBezTo>
                  <a:cubicBezTo>
                    <a:pt x="2980" y="217"/>
                    <a:pt x="2946" y="215"/>
                    <a:pt x="2912" y="212"/>
                  </a:cubicBezTo>
                  <a:lnTo>
                    <a:pt x="839" y="212"/>
                  </a:lnTo>
                  <a:cubicBezTo>
                    <a:pt x="471" y="212"/>
                    <a:pt x="104" y="133"/>
                    <a:pt x="51" y="2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4"/>
            <p:cNvSpPr/>
            <p:nvPr/>
          </p:nvSpPr>
          <p:spPr>
            <a:xfrm>
              <a:off x="1237550" y="2655050"/>
              <a:ext cx="366850" cy="101475"/>
            </a:xfrm>
            <a:custGeom>
              <a:avLst/>
              <a:gdLst/>
              <a:ahLst/>
              <a:cxnLst/>
              <a:rect l="l" t="t" r="r" b="b"/>
              <a:pathLst>
                <a:path w="14674" h="4059" extrusionOk="0">
                  <a:moveTo>
                    <a:pt x="7324" y="0"/>
                  </a:moveTo>
                  <a:cubicBezTo>
                    <a:pt x="3281" y="0"/>
                    <a:pt x="0" y="1365"/>
                    <a:pt x="0" y="3019"/>
                  </a:cubicBezTo>
                  <a:cubicBezTo>
                    <a:pt x="0" y="3852"/>
                    <a:pt x="834" y="4059"/>
                    <a:pt x="2178" y="4059"/>
                  </a:cubicBezTo>
                  <a:cubicBezTo>
                    <a:pt x="3501" y="4059"/>
                    <a:pt x="5319" y="3859"/>
                    <a:pt x="7324" y="3859"/>
                  </a:cubicBezTo>
                  <a:cubicBezTo>
                    <a:pt x="9342" y="3859"/>
                    <a:pt x="11166" y="4059"/>
                    <a:pt x="12492" y="4059"/>
                  </a:cubicBezTo>
                  <a:cubicBezTo>
                    <a:pt x="13840" y="4059"/>
                    <a:pt x="14674" y="3852"/>
                    <a:pt x="14674" y="3019"/>
                  </a:cubicBezTo>
                  <a:cubicBezTo>
                    <a:pt x="14674" y="1365"/>
                    <a:pt x="11392" y="0"/>
                    <a:pt x="73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4"/>
            <p:cNvSpPr/>
            <p:nvPr/>
          </p:nvSpPr>
          <p:spPr>
            <a:xfrm>
              <a:off x="937375" y="2381150"/>
              <a:ext cx="858925" cy="334950"/>
            </a:xfrm>
            <a:custGeom>
              <a:avLst/>
              <a:gdLst/>
              <a:ahLst/>
              <a:cxnLst/>
              <a:rect l="l" t="t" r="r" b="b"/>
              <a:pathLst>
                <a:path w="34357" h="13398" extrusionOk="0">
                  <a:moveTo>
                    <a:pt x="1272" y="0"/>
                  </a:moveTo>
                  <a:cubicBezTo>
                    <a:pt x="532" y="0"/>
                    <a:pt x="0" y="1072"/>
                    <a:pt x="799" y="1611"/>
                  </a:cubicBezTo>
                  <a:lnTo>
                    <a:pt x="17782" y="13240"/>
                  </a:lnTo>
                  <a:cubicBezTo>
                    <a:pt x="17940" y="13345"/>
                    <a:pt x="18097" y="13397"/>
                    <a:pt x="18281" y="13397"/>
                  </a:cubicBezTo>
                  <a:cubicBezTo>
                    <a:pt x="18464" y="13397"/>
                    <a:pt x="18648" y="13345"/>
                    <a:pt x="18806" y="13213"/>
                  </a:cubicBezTo>
                  <a:lnTo>
                    <a:pt x="33610" y="2162"/>
                  </a:lnTo>
                  <a:cubicBezTo>
                    <a:pt x="34356" y="1608"/>
                    <a:pt x="33805" y="588"/>
                    <a:pt x="33080" y="588"/>
                  </a:cubicBezTo>
                  <a:cubicBezTo>
                    <a:pt x="32911" y="588"/>
                    <a:pt x="32734" y="643"/>
                    <a:pt x="32560" y="771"/>
                  </a:cubicBezTo>
                  <a:lnTo>
                    <a:pt x="18255" y="11481"/>
                  </a:lnTo>
                  <a:lnTo>
                    <a:pt x="1770" y="167"/>
                  </a:lnTo>
                  <a:cubicBezTo>
                    <a:pt x="1602" y="51"/>
                    <a:pt x="1432" y="0"/>
                    <a:pt x="1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4"/>
            <p:cNvSpPr/>
            <p:nvPr/>
          </p:nvSpPr>
          <p:spPr>
            <a:xfrm>
              <a:off x="871350" y="2790950"/>
              <a:ext cx="994225" cy="602925"/>
            </a:xfrm>
            <a:custGeom>
              <a:avLst/>
              <a:gdLst/>
              <a:ahLst/>
              <a:cxnLst/>
              <a:rect l="l" t="t" r="r" b="b"/>
              <a:pathLst>
                <a:path w="39769" h="24117" extrusionOk="0">
                  <a:moveTo>
                    <a:pt x="14854" y="0"/>
                  </a:moveTo>
                  <a:cubicBezTo>
                    <a:pt x="10281" y="0"/>
                    <a:pt x="6469" y="230"/>
                    <a:pt x="5303" y="890"/>
                  </a:cubicBezTo>
                  <a:cubicBezTo>
                    <a:pt x="1786" y="2911"/>
                    <a:pt x="1" y="17375"/>
                    <a:pt x="2416" y="21706"/>
                  </a:cubicBezTo>
                  <a:cubicBezTo>
                    <a:pt x="3470" y="23581"/>
                    <a:pt x="10131" y="24117"/>
                    <a:pt x="17282" y="24117"/>
                  </a:cubicBezTo>
                  <a:cubicBezTo>
                    <a:pt x="18141" y="24117"/>
                    <a:pt x="19007" y="24109"/>
                    <a:pt x="19872" y="24095"/>
                  </a:cubicBezTo>
                  <a:cubicBezTo>
                    <a:pt x="20739" y="24109"/>
                    <a:pt x="21608" y="24117"/>
                    <a:pt x="22469" y="24117"/>
                  </a:cubicBezTo>
                  <a:cubicBezTo>
                    <a:pt x="29638" y="24117"/>
                    <a:pt x="36299" y="23581"/>
                    <a:pt x="37354" y="21706"/>
                  </a:cubicBezTo>
                  <a:cubicBezTo>
                    <a:pt x="39769" y="17375"/>
                    <a:pt x="37984" y="2911"/>
                    <a:pt x="34466" y="890"/>
                  </a:cubicBezTo>
                  <a:cubicBezTo>
                    <a:pt x="33292" y="225"/>
                    <a:pt x="29432" y="12"/>
                    <a:pt x="24801" y="12"/>
                  </a:cubicBezTo>
                  <a:cubicBezTo>
                    <a:pt x="23222" y="12"/>
                    <a:pt x="21554" y="36"/>
                    <a:pt x="19872" y="76"/>
                  </a:cubicBezTo>
                  <a:cubicBezTo>
                    <a:pt x="18160" y="29"/>
                    <a:pt x="16460" y="0"/>
                    <a:pt x="1485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4"/>
            <p:cNvSpPr/>
            <p:nvPr/>
          </p:nvSpPr>
          <p:spPr>
            <a:xfrm>
              <a:off x="1865550" y="2935900"/>
              <a:ext cx="131275" cy="112250"/>
            </a:xfrm>
            <a:custGeom>
              <a:avLst/>
              <a:gdLst/>
              <a:ahLst/>
              <a:cxnLst/>
              <a:rect l="l" t="t" r="r" b="b"/>
              <a:pathLst>
                <a:path w="5251" h="4490" extrusionOk="0">
                  <a:moveTo>
                    <a:pt x="2626" y="1"/>
                  </a:moveTo>
                  <a:cubicBezTo>
                    <a:pt x="605" y="1"/>
                    <a:pt x="1" y="998"/>
                    <a:pt x="1" y="2258"/>
                  </a:cubicBezTo>
                  <a:cubicBezTo>
                    <a:pt x="1" y="3492"/>
                    <a:pt x="1025" y="4489"/>
                    <a:pt x="2626" y="4489"/>
                  </a:cubicBezTo>
                  <a:cubicBezTo>
                    <a:pt x="4201" y="4489"/>
                    <a:pt x="5251" y="3492"/>
                    <a:pt x="5251" y="2258"/>
                  </a:cubicBezTo>
                  <a:cubicBezTo>
                    <a:pt x="5251" y="1025"/>
                    <a:pt x="4647" y="1"/>
                    <a:pt x="26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4"/>
            <p:cNvSpPr/>
            <p:nvPr/>
          </p:nvSpPr>
          <p:spPr>
            <a:xfrm>
              <a:off x="1887225" y="3092750"/>
              <a:ext cx="87300" cy="74175"/>
            </a:xfrm>
            <a:custGeom>
              <a:avLst/>
              <a:gdLst/>
              <a:ahLst/>
              <a:cxnLst/>
              <a:rect l="l" t="t" r="r" b="b"/>
              <a:pathLst>
                <a:path w="3492" h="2967" extrusionOk="0">
                  <a:moveTo>
                    <a:pt x="1759" y="0"/>
                  </a:moveTo>
                  <a:cubicBezTo>
                    <a:pt x="394" y="0"/>
                    <a:pt x="0" y="657"/>
                    <a:pt x="0" y="1470"/>
                  </a:cubicBezTo>
                  <a:cubicBezTo>
                    <a:pt x="0" y="2310"/>
                    <a:pt x="683" y="2967"/>
                    <a:pt x="1733" y="2967"/>
                  </a:cubicBezTo>
                  <a:cubicBezTo>
                    <a:pt x="2809" y="2967"/>
                    <a:pt x="3491" y="2310"/>
                    <a:pt x="3491" y="1470"/>
                  </a:cubicBezTo>
                  <a:cubicBezTo>
                    <a:pt x="3491" y="657"/>
                    <a:pt x="3098" y="0"/>
                    <a:pt x="1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4"/>
            <p:cNvSpPr/>
            <p:nvPr/>
          </p:nvSpPr>
          <p:spPr>
            <a:xfrm>
              <a:off x="1887225" y="3216125"/>
              <a:ext cx="87300" cy="74175"/>
            </a:xfrm>
            <a:custGeom>
              <a:avLst/>
              <a:gdLst/>
              <a:ahLst/>
              <a:cxnLst/>
              <a:rect l="l" t="t" r="r" b="b"/>
              <a:pathLst>
                <a:path w="3492" h="2967" extrusionOk="0">
                  <a:moveTo>
                    <a:pt x="1759" y="0"/>
                  </a:moveTo>
                  <a:cubicBezTo>
                    <a:pt x="394" y="0"/>
                    <a:pt x="0" y="657"/>
                    <a:pt x="0" y="1470"/>
                  </a:cubicBezTo>
                  <a:cubicBezTo>
                    <a:pt x="0" y="2310"/>
                    <a:pt x="683" y="2967"/>
                    <a:pt x="1733" y="2967"/>
                  </a:cubicBezTo>
                  <a:cubicBezTo>
                    <a:pt x="2809" y="2967"/>
                    <a:pt x="3491" y="2284"/>
                    <a:pt x="3491" y="1470"/>
                  </a:cubicBezTo>
                  <a:cubicBezTo>
                    <a:pt x="3491" y="657"/>
                    <a:pt x="3098" y="0"/>
                    <a:pt x="17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FF5AE3F-CB3E-A07F-9807-C693357F4A77}"/>
              </a:ext>
            </a:extLst>
          </p:cNvPr>
          <p:cNvSpPr txBox="1"/>
          <p:nvPr/>
        </p:nvSpPr>
        <p:spPr>
          <a:xfrm>
            <a:off x="339474" y="1876397"/>
            <a:ext cx="31630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 The Most views were by the Youth age group with </a:t>
            </a:r>
            <a:r>
              <a:rPr lang="en-ZA" dirty="0">
                <a:solidFill>
                  <a:srgbClr val="00B050"/>
                </a:solidFill>
              </a:rPr>
              <a:t>54.35%</a:t>
            </a:r>
            <a:r>
              <a:rPr lang="en-ZA" dirty="0">
                <a:solidFill>
                  <a:schemeClr val="bg1"/>
                </a:solidFill>
              </a:rPr>
              <a:t> of the total &amp; </a:t>
            </a:r>
          </a:p>
          <a:p>
            <a:r>
              <a:rPr lang="en-ZA" dirty="0">
                <a:solidFill>
                  <a:schemeClr val="bg1"/>
                </a:solidFill>
              </a:rPr>
              <a:t> Youth age group makes up </a:t>
            </a:r>
            <a:r>
              <a:rPr lang="en-ZA" dirty="0">
                <a:solidFill>
                  <a:srgbClr val="00B050"/>
                </a:solidFill>
              </a:rPr>
              <a:t>55%</a:t>
            </a:r>
            <a:r>
              <a:rPr lang="en-ZA" dirty="0">
                <a:solidFill>
                  <a:schemeClr val="bg1"/>
                </a:solidFill>
              </a:rPr>
              <a:t> of the Afternoon views.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Adults &amp; Youth make up the most views- combined </a:t>
            </a:r>
            <a:r>
              <a:rPr lang="en-ZA" dirty="0">
                <a:solidFill>
                  <a:srgbClr val="00B050"/>
                </a:solidFill>
              </a:rPr>
              <a:t>82.4%</a:t>
            </a:r>
            <a:r>
              <a:rPr lang="en-ZA" dirty="0">
                <a:solidFill>
                  <a:schemeClr val="bg1"/>
                </a:solidFill>
              </a:rPr>
              <a:t> of the total.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r>
              <a:rPr lang="en-ZA" dirty="0">
                <a:solidFill>
                  <a:schemeClr val="bg1"/>
                </a:solidFill>
              </a:rPr>
              <a:t>The Least views were by the Kids age group throughout the day with </a:t>
            </a:r>
            <a:r>
              <a:rPr lang="en-ZA" dirty="0">
                <a:solidFill>
                  <a:srgbClr val="00B050"/>
                </a:solidFill>
              </a:rPr>
              <a:t>0.9% </a:t>
            </a:r>
            <a:r>
              <a:rPr lang="en-ZA" dirty="0">
                <a:solidFill>
                  <a:schemeClr val="bg1"/>
                </a:solidFill>
              </a:rPr>
              <a:t>views.</a:t>
            </a:r>
          </a:p>
          <a:p>
            <a:endParaRPr lang="en-ZA" dirty="0">
              <a:solidFill>
                <a:schemeClr val="bg1"/>
              </a:solidFill>
            </a:endParaRPr>
          </a:p>
          <a:p>
            <a:endParaRPr lang="en-ZA" dirty="0">
              <a:solidFill>
                <a:schemeClr val="bg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D76CD56-B027-3B52-6ABA-3424DB37F7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798341"/>
              </p:ext>
            </p:extLst>
          </p:nvPr>
        </p:nvGraphicFramePr>
        <p:xfrm>
          <a:off x="3400388" y="1426925"/>
          <a:ext cx="5245524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/>
          <p:nvPr/>
        </p:nvSpPr>
        <p:spPr>
          <a:xfrm>
            <a:off x="339575" y="59473"/>
            <a:ext cx="8559098" cy="4926977"/>
          </a:xfrm>
          <a:prstGeom prst="frame">
            <a:avLst>
              <a:gd name="adj1" fmla="val 121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53"/>
          <p:cNvSpPr txBox="1">
            <a:spLocks noGrp="1"/>
          </p:cNvSpPr>
          <p:nvPr>
            <p:ph type="title"/>
          </p:nvPr>
        </p:nvSpPr>
        <p:spPr>
          <a:xfrm>
            <a:off x="339575" y="145388"/>
            <a:ext cx="7742880" cy="7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Viewership Split by Time of the Day &amp; Gender</a:t>
            </a:r>
            <a:endParaRPr dirty="0"/>
          </a:p>
        </p:txBody>
      </p:sp>
      <p:sp>
        <p:nvSpPr>
          <p:cNvPr id="580" name="Google Shape;580;p53"/>
          <p:cNvSpPr txBox="1">
            <a:spLocks noGrp="1"/>
          </p:cNvSpPr>
          <p:nvPr>
            <p:ph type="subTitle" idx="1"/>
          </p:nvPr>
        </p:nvSpPr>
        <p:spPr>
          <a:xfrm>
            <a:off x="5458539" y="780585"/>
            <a:ext cx="3018263" cy="390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600" dirty="0"/>
              <a:t>Female viewers - </a:t>
            </a:r>
            <a:r>
              <a:rPr lang="en-ZA" sz="1600" dirty="0">
                <a:solidFill>
                  <a:srgbClr val="FFFF00"/>
                </a:solidFill>
              </a:rPr>
              <a:t>9%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600" dirty="0"/>
              <a:t>Male Viewers – </a:t>
            </a:r>
            <a:r>
              <a:rPr lang="en-ZA" sz="1600" dirty="0">
                <a:solidFill>
                  <a:srgbClr val="FFFF00"/>
                </a:solidFill>
              </a:rPr>
              <a:t>82.7%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600" dirty="0"/>
              <a:t>Peak times with the most views is Afternoon and Morning Times with </a:t>
            </a:r>
            <a:r>
              <a:rPr lang="en-ZA" sz="1600" dirty="0">
                <a:solidFill>
                  <a:srgbClr val="FFFF00"/>
                </a:solidFill>
              </a:rPr>
              <a:t>75%</a:t>
            </a:r>
            <a:r>
              <a:rPr lang="en-ZA" sz="1600" dirty="0"/>
              <a:t> of Total views.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600" dirty="0"/>
              <a:t>Males make up </a:t>
            </a:r>
            <a:r>
              <a:rPr lang="en-ZA" sz="1600" dirty="0">
                <a:solidFill>
                  <a:srgbClr val="FFFF00"/>
                </a:solidFill>
              </a:rPr>
              <a:t>88%</a:t>
            </a:r>
            <a:r>
              <a:rPr lang="en-ZA" sz="1600" dirty="0">
                <a:solidFill>
                  <a:srgbClr val="00B050"/>
                </a:solidFill>
              </a:rPr>
              <a:t> </a:t>
            </a:r>
            <a:r>
              <a:rPr lang="en-ZA" sz="1600" dirty="0"/>
              <a:t>of the total Afternoon views.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600" dirty="0"/>
              <a:t>The Least views is during the Early morning with </a:t>
            </a:r>
            <a:r>
              <a:rPr lang="en-ZA" sz="1600" dirty="0">
                <a:solidFill>
                  <a:srgbClr val="FFFF00"/>
                </a:solidFill>
              </a:rPr>
              <a:t>2.8%</a:t>
            </a:r>
            <a:r>
              <a:rPr lang="en-ZA" sz="1600" dirty="0"/>
              <a:t> of all genders.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600" dirty="0"/>
              <a:t> Nulls </a:t>
            </a:r>
            <a:r>
              <a:rPr lang="en-ZA" sz="1600" dirty="0">
                <a:solidFill>
                  <a:srgbClr val="FFFF00"/>
                </a:solidFill>
              </a:rPr>
              <a:t>– 6%</a:t>
            </a:r>
            <a:r>
              <a:rPr lang="en-ZA" sz="1600" dirty="0">
                <a:solidFill>
                  <a:srgbClr val="00B050"/>
                </a:solidFill>
              </a:rPr>
              <a:t>  </a:t>
            </a:r>
            <a:r>
              <a:rPr lang="en-ZA" sz="1600" dirty="0"/>
              <a:t>who did not provide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800" dirty="0"/>
          </a:p>
        </p:txBody>
      </p:sp>
      <p:grpSp>
        <p:nvGrpSpPr>
          <p:cNvPr id="581" name="Google Shape;581;p53"/>
          <p:cNvGrpSpPr/>
          <p:nvPr/>
        </p:nvGrpSpPr>
        <p:grpSpPr>
          <a:xfrm>
            <a:off x="7958436" y="59473"/>
            <a:ext cx="943890" cy="1042281"/>
            <a:chOff x="4061325" y="674375"/>
            <a:chExt cx="943890" cy="1042281"/>
          </a:xfrm>
        </p:grpSpPr>
        <p:sp>
          <p:nvSpPr>
            <p:cNvPr id="582" name="Google Shape;582;p53"/>
            <p:cNvSpPr/>
            <p:nvPr/>
          </p:nvSpPr>
          <p:spPr>
            <a:xfrm>
              <a:off x="4061325" y="1032533"/>
              <a:ext cx="943890" cy="637381"/>
            </a:xfrm>
            <a:custGeom>
              <a:avLst/>
              <a:gdLst/>
              <a:ahLst/>
              <a:cxnLst/>
              <a:rect l="l" t="t" r="r" b="b"/>
              <a:pathLst>
                <a:path w="47224" h="31889" extrusionOk="0">
                  <a:moveTo>
                    <a:pt x="27281" y="1"/>
                  </a:moveTo>
                  <a:cubicBezTo>
                    <a:pt x="25046" y="1"/>
                    <a:pt x="22598" y="25"/>
                    <a:pt x="19924" y="25"/>
                  </a:cubicBezTo>
                  <a:cubicBezTo>
                    <a:pt x="1" y="25"/>
                    <a:pt x="316" y="7165"/>
                    <a:pt x="316" y="15959"/>
                  </a:cubicBezTo>
                  <a:cubicBezTo>
                    <a:pt x="316" y="24726"/>
                    <a:pt x="2520" y="31866"/>
                    <a:pt x="19924" y="31866"/>
                  </a:cubicBezTo>
                  <a:cubicBezTo>
                    <a:pt x="22219" y="31866"/>
                    <a:pt x="24385" y="31889"/>
                    <a:pt x="26415" y="31889"/>
                  </a:cubicBezTo>
                  <a:cubicBezTo>
                    <a:pt x="39749" y="31889"/>
                    <a:pt x="47223" y="30900"/>
                    <a:pt x="47223" y="15932"/>
                  </a:cubicBezTo>
                  <a:cubicBezTo>
                    <a:pt x="47223" y="1004"/>
                    <a:pt x="41677" y="1"/>
                    <a:pt x="27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3"/>
            <p:cNvSpPr/>
            <p:nvPr/>
          </p:nvSpPr>
          <p:spPr>
            <a:xfrm>
              <a:off x="4197734" y="1608023"/>
              <a:ext cx="676837" cy="108632"/>
            </a:xfrm>
            <a:custGeom>
              <a:avLst/>
              <a:gdLst/>
              <a:ahLst/>
              <a:cxnLst/>
              <a:rect l="l" t="t" r="r" b="b"/>
              <a:pathLst>
                <a:path w="33863" h="5435" extrusionOk="0">
                  <a:moveTo>
                    <a:pt x="2074" y="1"/>
                  </a:moveTo>
                  <a:cubicBezTo>
                    <a:pt x="919" y="1"/>
                    <a:pt x="0" y="919"/>
                    <a:pt x="0" y="2074"/>
                  </a:cubicBezTo>
                  <a:lnTo>
                    <a:pt x="0" y="3360"/>
                  </a:lnTo>
                  <a:cubicBezTo>
                    <a:pt x="0" y="4489"/>
                    <a:pt x="919" y="5434"/>
                    <a:pt x="2074" y="5434"/>
                  </a:cubicBezTo>
                  <a:lnTo>
                    <a:pt x="31789" y="5434"/>
                  </a:lnTo>
                  <a:cubicBezTo>
                    <a:pt x="32943" y="5434"/>
                    <a:pt x="33862" y="4489"/>
                    <a:pt x="33862" y="3360"/>
                  </a:cubicBezTo>
                  <a:lnTo>
                    <a:pt x="33862" y="2074"/>
                  </a:lnTo>
                  <a:cubicBezTo>
                    <a:pt x="33862" y="919"/>
                    <a:pt x="32943" y="1"/>
                    <a:pt x="31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3"/>
            <p:cNvSpPr/>
            <p:nvPr/>
          </p:nvSpPr>
          <p:spPr>
            <a:xfrm>
              <a:off x="4159939" y="674375"/>
              <a:ext cx="451777" cy="441584"/>
            </a:xfrm>
            <a:custGeom>
              <a:avLst/>
              <a:gdLst/>
              <a:ahLst/>
              <a:cxnLst/>
              <a:rect l="l" t="t" r="r" b="b"/>
              <a:pathLst>
                <a:path w="22603" h="22093" extrusionOk="0">
                  <a:moveTo>
                    <a:pt x="21016" y="1"/>
                  </a:moveTo>
                  <a:cubicBezTo>
                    <a:pt x="20515" y="1"/>
                    <a:pt x="20035" y="269"/>
                    <a:pt x="19794" y="752"/>
                  </a:cubicBezTo>
                  <a:lnTo>
                    <a:pt x="8559" y="17814"/>
                  </a:lnTo>
                  <a:lnTo>
                    <a:pt x="2941" y="4925"/>
                  </a:lnTo>
                  <a:cubicBezTo>
                    <a:pt x="2669" y="4389"/>
                    <a:pt x="2207" y="4161"/>
                    <a:pt x="1745" y="4161"/>
                  </a:cubicBezTo>
                  <a:cubicBezTo>
                    <a:pt x="873" y="4161"/>
                    <a:pt x="1" y="4973"/>
                    <a:pt x="395" y="6054"/>
                  </a:cubicBezTo>
                  <a:lnTo>
                    <a:pt x="7063" y="21252"/>
                  </a:lnTo>
                  <a:cubicBezTo>
                    <a:pt x="7246" y="21725"/>
                    <a:pt x="7693" y="22040"/>
                    <a:pt x="8218" y="22092"/>
                  </a:cubicBezTo>
                  <a:lnTo>
                    <a:pt x="8323" y="22092"/>
                  </a:lnTo>
                  <a:cubicBezTo>
                    <a:pt x="8795" y="22066"/>
                    <a:pt x="9215" y="21856"/>
                    <a:pt x="9478" y="21462"/>
                  </a:cubicBezTo>
                  <a:lnTo>
                    <a:pt x="22077" y="2274"/>
                  </a:lnTo>
                  <a:cubicBezTo>
                    <a:pt x="22602" y="1644"/>
                    <a:pt x="22471" y="673"/>
                    <a:pt x="21788" y="227"/>
                  </a:cubicBezTo>
                  <a:cubicBezTo>
                    <a:pt x="21546" y="74"/>
                    <a:pt x="21278" y="1"/>
                    <a:pt x="210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3"/>
            <p:cNvSpPr/>
            <p:nvPr/>
          </p:nvSpPr>
          <p:spPr>
            <a:xfrm>
              <a:off x="4160998" y="1110140"/>
              <a:ext cx="602343" cy="481659"/>
            </a:xfrm>
            <a:custGeom>
              <a:avLst/>
              <a:gdLst/>
              <a:ahLst/>
              <a:cxnLst/>
              <a:rect l="l" t="t" r="r" b="b"/>
              <a:pathLst>
                <a:path w="30136" h="24098" extrusionOk="0">
                  <a:moveTo>
                    <a:pt x="15068" y="1"/>
                  </a:moveTo>
                  <a:cubicBezTo>
                    <a:pt x="1" y="1"/>
                    <a:pt x="237" y="5408"/>
                    <a:pt x="237" y="12049"/>
                  </a:cubicBezTo>
                  <a:cubicBezTo>
                    <a:pt x="237" y="18690"/>
                    <a:pt x="1891" y="24098"/>
                    <a:pt x="15068" y="24098"/>
                  </a:cubicBezTo>
                  <a:cubicBezTo>
                    <a:pt x="28245" y="24098"/>
                    <a:pt x="29899" y="18690"/>
                    <a:pt x="29899" y="12049"/>
                  </a:cubicBezTo>
                  <a:cubicBezTo>
                    <a:pt x="29899" y="5408"/>
                    <a:pt x="30135" y="1"/>
                    <a:pt x="150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3"/>
            <p:cNvSpPr/>
            <p:nvPr/>
          </p:nvSpPr>
          <p:spPr>
            <a:xfrm>
              <a:off x="4818899" y="1158927"/>
              <a:ext cx="103375" cy="103395"/>
            </a:xfrm>
            <a:custGeom>
              <a:avLst/>
              <a:gdLst/>
              <a:ahLst/>
              <a:cxnLst/>
              <a:rect l="l" t="t" r="r" b="b"/>
              <a:pathLst>
                <a:path w="5172" h="5173" extrusionOk="0">
                  <a:moveTo>
                    <a:pt x="2599" y="1"/>
                  </a:moveTo>
                  <a:cubicBezTo>
                    <a:pt x="1" y="1"/>
                    <a:pt x="1" y="1156"/>
                    <a:pt x="1" y="2573"/>
                  </a:cubicBezTo>
                  <a:cubicBezTo>
                    <a:pt x="1" y="4017"/>
                    <a:pt x="500" y="5172"/>
                    <a:pt x="2599" y="5172"/>
                  </a:cubicBezTo>
                  <a:cubicBezTo>
                    <a:pt x="4673" y="5172"/>
                    <a:pt x="5172" y="4017"/>
                    <a:pt x="5172" y="2573"/>
                  </a:cubicBezTo>
                  <a:cubicBezTo>
                    <a:pt x="5172" y="1156"/>
                    <a:pt x="5172" y="1"/>
                    <a:pt x="2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3"/>
            <p:cNvSpPr/>
            <p:nvPr/>
          </p:nvSpPr>
          <p:spPr>
            <a:xfrm>
              <a:off x="4818899" y="1290099"/>
              <a:ext cx="103375" cy="103375"/>
            </a:xfrm>
            <a:custGeom>
              <a:avLst/>
              <a:gdLst/>
              <a:ahLst/>
              <a:cxnLst/>
              <a:rect l="l" t="t" r="r" b="b"/>
              <a:pathLst>
                <a:path w="5172" h="5172" extrusionOk="0">
                  <a:moveTo>
                    <a:pt x="2599" y="0"/>
                  </a:moveTo>
                  <a:cubicBezTo>
                    <a:pt x="1" y="0"/>
                    <a:pt x="1" y="1155"/>
                    <a:pt x="1" y="2599"/>
                  </a:cubicBezTo>
                  <a:cubicBezTo>
                    <a:pt x="1" y="4017"/>
                    <a:pt x="500" y="5171"/>
                    <a:pt x="2599" y="5171"/>
                  </a:cubicBezTo>
                  <a:cubicBezTo>
                    <a:pt x="4673" y="5171"/>
                    <a:pt x="5172" y="4017"/>
                    <a:pt x="5172" y="2599"/>
                  </a:cubicBezTo>
                  <a:cubicBezTo>
                    <a:pt x="5172" y="1155"/>
                    <a:pt x="5172" y="0"/>
                    <a:pt x="2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3"/>
            <p:cNvSpPr/>
            <p:nvPr/>
          </p:nvSpPr>
          <p:spPr>
            <a:xfrm>
              <a:off x="4818899" y="1421250"/>
              <a:ext cx="103375" cy="103375"/>
            </a:xfrm>
            <a:custGeom>
              <a:avLst/>
              <a:gdLst/>
              <a:ahLst/>
              <a:cxnLst/>
              <a:rect l="l" t="t" r="r" b="b"/>
              <a:pathLst>
                <a:path w="5172" h="5172" extrusionOk="0">
                  <a:moveTo>
                    <a:pt x="2599" y="1"/>
                  </a:moveTo>
                  <a:cubicBezTo>
                    <a:pt x="1" y="1"/>
                    <a:pt x="1" y="1182"/>
                    <a:pt x="1" y="2599"/>
                  </a:cubicBezTo>
                  <a:cubicBezTo>
                    <a:pt x="1" y="4017"/>
                    <a:pt x="500" y="5172"/>
                    <a:pt x="2599" y="5172"/>
                  </a:cubicBezTo>
                  <a:cubicBezTo>
                    <a:pt x="4673" y="5172"/>
                    <a:pt x="5172" y="4017"/>
                    <a:pt x="5172" y="2599"/>
                  </a:cubicBezTo>
                  <a:cubicBezTo>
                    <a:pt x="5172" y="1182"/>
                    <a:pt x="5172" y="1"/>
                    <a:pt x="2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2E33026-2295-21CA-985E-7AE920D60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00" y="923955"/>
            <a:ext cx="4787688" cy="3472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Viewership Split by Month &amp; Channel</a:t>
            </a:r>
            <a:endParaRPr dirty="0"/>
          </a:p>
        </p:txBody>
      </p:sp>
      <p:grpSp>
        <p:nvGrpSpPr>
          <p:cNvPr id="369" name="Google Shape;369;p46"/>
          <p:cNvGrpSpPr/>
          <p:nvPr/>
        </p:nvGrpSpPr>
        <p:grpSpPr>
          <a:xfrm>
            <a:off x="487420" y="287922"/>
            <a:ext cx="1115627" cy="835017"/>
            <a:chOff x="7693214" y="411248"/>
            <a:chExt cx="1115627" cy="835017"/>
          </a:xfrm>
        </p:grpSpPr>
        <p:sp>
          <p:nvSpPr>
            <p:cNvPr id="370" name="Google Shape;370;p46"/>
            <p:cNvSpPr/>
            <p:nvPr/>
          </p:nvSpPr>
          <p:spPr>
            <a:xfrm rot="-9126">
              <a:off x="7694114" y="412726"/>
              <a:ext cx="1113826" cy="680040"/>
            </a:xfrm>
            <a:custGeom>
              <a:avLst/>
              <a:gdLst/>
              <a:ahLst/>
              <a:cxnLst/>
              <a:rect l="l" t="t" r="r" b="b"/>
              <a:pathLst>
                <a:path w="51423" h="31396" extrusionOk="0">
                  <a:moveTo>
                    <a:pt x="25409" y="1"/>
                  </a:moveTo>
                  <a:cubicBezTo>
                    <a:pt x="9004" y="1"/>
                    <a:pt x="4725" y="1313"/>
                    <a:pt x="2756" y="1733"/>
                  </a:cubicBezTo>
                  <a:cubicBezTo>
                    <a:pt x="787" y="2127"/>
                    <a:pt x="0" y="2967"/>
                    <a:pt x="0" y="4490"/>
                  </a:cubicBezTo>
                  <a:lnTo>
                    <a:pt x="0" y="28639"/>
                  </a:lnTo>
                  <a:cubicBezTo>
                    <a:pt x="0" y="30162"/>
                    <a:pt x="1234" y="31395"/>
                    <a:pt x="2756" y="31395"/>
                  </a:cubicBezTo>
                  <a:lnTo>
                    <a:pt x="48666" y="31395"/>
                  </a:lnTo>
                  <a:cubicBezTo>
                    <a:pt x="50189" y="31395"/>
                    <a:pt x="51423" y="30162"/>
                    <a:pt x="51423" y="28639"/>
                  </a:cubicBezTo>
                  <a:lnTo>
                    <a:pt x="51423" y="4490"/>
                  </a:lnTo>
                  <a:cubicBezTo>
                    <a:pt x="51423" y="2967"/>
                    <a:pt x="50609" y="2363"/>
                    <a:pt x="48666" y="1733"/>
                  </a:cubicBezTo>
                  <a:cubicBezTo>
                    <a:pt x="46724" y="1103"/>
                    <a:pt x="41815" y="1"/>
                    <a:pt x="254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1" name="Google Shape;371;p46"/>
            <p:cNvSpPr/>
            <p:nvPr/>
          </p:nvSpPr>
          <p:spPr>
            <a:xfrm rot="-9126">
              <a:off x="7901545" y="1077720"/>
              <a:ext cx="120452" cy="168385"/>
            </a:xfrm>
            <a:custGeom>
              <a:avLst/>
              <a:gdLst/>
              <a:ahLst/>
              <a:cxnLst/>
              <a:rect l="l" t="t" r="r" b="b"/>
              <a:pathLst>
                <a:path w="5561" h="7774" extrusionOk="0">
                  <a:moveTo>
                    <a:pt x="1965" y="0"/>
                  </a:moveTo>
                  <a:cubicBezTo>
                    <a:pt x="1959" y="0"/>
                    <a:pt x="1883" y="280"/>
                    <a:pt x="1808" y="632"/>
                  </a:cubicBezTo>
                  <a:lnTo>
                    <a:pt x="102" y="7116"/>
                  </a:lnTo>
                  <a:cubicBezTo>
                    <a:pt x="0" y="7445"/>
                    <a:pt x="265" y="7773"/>
                    <a:pt x="590" y="7773"/>
                  </a:cubicBezTo>
                  <a:cubicBezTo>
                    <a:pt x="602" y="7773"/>
                    <a:pt x="614" y="7773"/>
                    <a:pt x="627" y="7772"/>
                  </a:cubicBezTo>
                  <a:lnTo>
                    <a:pt x="2831" y="7772"/>
                  </a:lnTo>
                  <a:cubicBezTo>
                    <a:pt x="3225" y="7772"/>
                    <a:pt x="3566" y="7509"/>
                    <a:pt x="3698" y="7116"/>
                  </a:cubicBezTo>
                  <a:cubicBezTo>
                    <a:pt x="3698" y="7116"/>
                    <a:pt x="5560" y="1"/>
                    <a:pt x="5536" y="1"/>
                  </a:cubicBezTo>
                  <a:lnTo>
                    <a:pt x="5536" y="1"/>
                  </a:lnTo>
                  <a:cubicBezTo>
                    <a:pt x="5536" y="1"/>
                    <a:pt x="5536" y="1"/>
                    <a:pt x="5535" y="2"/>
                  </a:cubicBezTo>
                  <a:cubicBezTo>
                    <a:pt x="5456" y="133"/>
                    <a:pt x="5089" y="212"/>
                    <a:pt x="4721" y="212"/>
                  </a:cubicBezTo>
                  <a:lnTo>
                    <a:pt x="2648" y="212"/>
                  </a:lnTo>
                  <a:cubicBezTo>
                    <a:pt x="2614" y="215"/>
                    <a:pt x="2581" y="217"/>
                    <a:pt x="2549" y="217"/>
                  </a:cubicBezTo>
                  <a:cubicBezTo>
                    <a:pt x="2326" y="217"/>
                    <a:pt x="2126" y="140"/>
                    <a:pt x="1965" y="2"/>
                  </a:cubicBezTo>
                  <a:cubicBezTo>
                    <a:pt x="1965" y="1"/>
                    <a:pt x="1965" y="0"/>
                    <a:pt x="1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2" name="Google Shape;372;p46"/>
            <p:cNvSpPr/>
            <p:nvPr/>
          </p:nvSpPr>
          <p:spPr>
            <a:xfrm rot="-9126">
              <a:off x="8438779" y="1076270"/>
              <a:ext cx="119889" cy="168385"/>
            </a:xfrm>
            <a:custGeom>
              <a:avLst/>
              <a:gdLst/>
              <a:ahLst/>
              <a:cxnLst/>
              <a:rect l="l" t="t" r="r" b="b"/>
              <a:pathLst>
                <a:path w="5535" h="7774" extrusionOk="0">
                  <a:moveTo>
                    <a:pt x="3596" y="0"/>
                  </a:moveTo>
                  <a:cubicBezTo>
                    <a:pt x="3596" y="0"/>
                    <a:pt x="3595" y="1"/>
                    <a:pt x="3595" y="2"/>
                  </a:cubicBezTo>
                  <a:cubicBezTo>
                    <a:pt x="3435" y="140"/>
                    <a:pt x="3215" y="217"/>
                    <a:pt x="3004" y="217"/>
                  </a:cubicBezTo>
                  <a:cubicBezTo>
                    <a:pt x="2973" y="217"/>
                    <a:pt x="2943" y="215"/>
                    <a:pt x="2913" y="212"/>
                  </a:cubicBezTo>
                  <a:lnTo>
                    <a:pt x="839" y="212"/>
                  </a:lnTo>
                  <a:cubicBezTo>
                    <a:pt x="472" y="212"/>
                    <a:pt x="104" y="133"/>
                    <a:pt x="26" y="2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1"/>
                  </a:lnTo>
                  <a:cubicBezTo>
                    <a:pt x="0" y="1"/>
                    <a:pt x="1863" y="7116"/>
                    <a:pt x="1863" y="7116"/>
                  </a:cubicBezTo>
                  <a:cubicBezTo>
                    <a:pt x="1994" y="7509"/>
                    <a:pt x="2335" y="7772"/>
                    <a:pt x="2729" y="7772"/>
                  </a:cubicBezTo>
                  <a:lnTo>
                    <a:pt x="4934" y="7772"/>
                  </a:lnTo>
                  <a:cubicBezTo>
                    <a:pt x="4947" y="7773"/>
                    <a:pt x="4959" y="7773"/>
                    <a:pt x="4971" y="7773"/>
                  </a:cubicBezTo>
                  <a:cubicBezTo>
                    <a:pt x="5294" y="7773"/>
                    <a:pt x="5534" y="7445"/>
                    <a:pt x="5433" y="7116"/>
                  </a:cubicBezTo>
                  <a:lnTo>
                    <a:pt x="3753" y="632"/>
                  </a:lnTo>
                  <a:cubicBezTo>
                    <a:pt x="3652" y="280"/>
                    <a:pt x="3600" y="0"/>
                    <a:pt x="3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3" name="Google Shape;373;p46"/>
            <p:cNvSpPr/>
            <p:nvPr/>
          </p:nvSpPr>
          <p:spPr>
            <a:xfrm rot="-9126">
              <a:off x="8614723" y="525844"/>
              <a:ext cx="113737" cy="96691"/>
            </a:xfrm>
            <a:custGeom>
              <a:avLst/>
              <a:gdLst/>
              <a:ahLst/>
              <a:cxnLst/>
              <a:rect l="l" t="t" r="r" b="b"/>
              <a:pathLst>
                <a:path w="5251" h="4464" extrusionOk="0">
                  <a:moveTo>
                    <a:pt x="2625" y="1"/>
                  </a:moveTo>
                  <a:cubicBezTo>
                    <a:pt x="604" y="1"/>
                    <a:pt x="0" y="998"/>
                    <a:pt x="0" y="2232"/>
                  </a:cubicBezTo>
                  <a:cubicBezTo>
                    <a:pt x="0" y="3466"/>
                    <a:pt x="1050" y="4463"/>
                    <a:pt x="2625" y="4463"/>
                  </a:cubicBezTo>
                  <a:cubicBezTo>
                    <a:pt x="4226" y="4463"/>
                    <a:pt x="5250" y="3466"/>
                    <a:pt x="5250" y="2232"/>
                  </a:cubicBezTo>
                  <a:cubicBezTo>
                    <a:pt x="5250" y="998"/>
                    <a:pt x="4646" y="1"/>
                    <a:pt x="2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4" name="Google Shape;374;p46"/>
            <p:cNvSpPr/>
            <p:nvPr/>
          </p:nvSpPr>
          <p:spPr>
            <a:xfrm rot="-9126">
              <a:off x="8575214" y="648233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74" y="1"/>
                  </a:moveTo>
                  <a:cubicBezTo>
                    <a:pt x="473" y="1"/>
                    <a:pt x="1" y="788"/>
                    <a:pt x="1" y="1759"/>
                  </a:cubicBezTo>
                  <a:cubicBezTo>
                    <a:pt x="1" y="2704"/>
                    <a:pt x="814" y="3492"/>
                    <a:pt x="2048" y="3492"/>
                  </a:cubicBezTo>
                  <a:cubicBezTo>
                    <a:pt x="3308" y="3492"/>
                    <a:pt x="4122" y="2704"/>
                    <a:pt x="4122" y="1759"/>
                  </a:cubicBezTo>
                  <a:cubicBezTo>
                    <a:pt x="4122" y="788"/>
                    <a:pt x="3649" y="1"/>
                    <a:pt x="2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5" name="Google Shape;375;p46"/>
            <p:cNvSpPr/>
            <p:nvPr/>
          </p:nvSpPr>
          <p:spPr>
            <a:xfrm rot="-9126">
              <a:off x="8575507" y="756836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48" y="0"/>
                  </a:moveTo>
                  <a:cubicBezTo>
                    <a:pt x="473" y="0"/>
                    <a:pt x="1" y="762"/>
                    <a:pt x="1" y="1733"/>
                  </a:cubicBezTo>
                  <a:cubicBezTo>
                    <a:pt x="1" y="2704"/>
                    <a:pt x="814" y="3491"/>
                    <a:pt x="2048" y="3491"/>
                  </a:cubicBezTo>
                  <a:cubicBezTo>
                    <a:pt x="3308" y="3491"/>
                    <a:pt x="4122" y="2704"/>
                    <a:pt x="4122" y="1733"/>
                  </a:cubicBezTo>
                  <a:cubicBezTo>
                    <a:pt x="4122" y="788"/>
                    <a:pt x="3649" y="0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6" name="Google Shape;376;p46"/>
            <p:cNvSpPr/>
            <p:nvPr/>
          </p:nvSpPr>
          <p:spPr>
            <a:xfrm rot="-9126">
              <a:off x="8684944" y="647936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48" y="1"/>
                  </a:moveTo>
                  <a:cubicBezTo>
                    <a:pt x="473" y="1"/>
                    <a:pt x="1" y="788"/>
                    <a:pt x="1" y="1759"/>
                  </a:cubicBezTo>
                  <a:cubicBezTo>
                    <a:pt x="1" y="2704"/>
                    <a:pt x="815" y="3492"/>
                    <a:pt x="2048" y="3492"/>
                  </a:cubicBezTo>
                  <a:cubicBezTo>
                    <a:pt x="3308" y="3492"/>
                    <a:pt x="4122" y="2704"/>
                    <a:pt x="4122" y="1759"/>
                  </a:cubicBezTo>
                  <a:cubicBezTo>
                    <a:pt x="4122" y="788"/>
                    <a:pt x="3649" y="1"/>
                    <a:pt x="2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7" name="Google Shape;377;p46"/>
            <p:cNvSpPr/>
            <p:nvPr/>
          </p:nvSpPr>
          <p:spPr>
            <a:xfrm rot="-9126">
              <a:off x="8685237" y="756539"/>
              <a:ext cx="89283" cy="75637"/>
            </a:xfrm>
            <a:custGeom>
              <a:avLst/>
              <a:gdLst/>
              <a:ahLst/>
              <a:cxnLst/>
              <a:rect l="l" t="t" r="r" b="b"/>
              <a:pathLst>
                <a:path w="4122" h="3492" extrusionOk="0">
                  <a:moveTo>
                    <a:pt x="2048" y="0"/>
                  </a:moveTo>
                  <a:cubicBezTo>
                    <a:pt x="473" y="0"/>
                    <a:pt x="1" y="762"/>
                    <a:pt x="1" y="1733"/>
                  </a:cubicBezTo>
                  <a:cubicBezTo>
                    <a:pt x="1" y="2704"/>
                    <a:pt x="815" y="3491"/>
                    <a:pt x="2048" y="3491"/>
                  </a:cubicBezTo>
                  <a:cubicBezTo>
                    <a:pt x="3308" y="3491"/>
                    <a:pt x="4122" y="2704"/>
                    <a:pt x="4122" y="1733"/>
                  </a:cubicBezTo>
                  <a:cubicBezTo>
                    <a:pt x="4122" y="788"/>
                    <a:pt x="3649" y="0"/>
                    <a:pt x="2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8" name="Google Shape;378;p46"/>
            <p:cNvSpPr/>
            <p:nvPr/>
          </p:nvSpPr>
          <p:spPr>
            <a:xfrm rot="-9126">
              <a:off x="8586015" y="877799"/>
              <a:ext cx="172284" cy="27313"/>
            </a:xfrm>
            <a:custGeom>
              <a:avLst/>
              <a:gdLst/>
              <a:ahLst/>
              <a:cxnLst/>
              <a:rect l="l" t="t" r="r" b="b"/>
              <a:pathLst>
                <a:path w="7954" h="1261" extrusionOk="0">
                  <a:moveTo>
                    <a:pt x="630" y="0"/>
                  </a:moveTo>
                  <a:cubicBezTo>
                    <a:pt x="289" y="0"/>
                    <a:pt x="0" y="289"/>
                    <a:pt x="0" y="630"/>
                  </a:cubicBezTo>
                  <a:cubicBezTo>
                    <a:pt x="0" y="972"/>
                    <a:pt x="289" y="1260"/>
                    <a:pt x="630" y="1260"/>
                  </a:cubicBezTo>
                  <a:lnTo>
                    <a:pt x="7324" y="1260"/>
                  </a:lnTo>
                  <a:cubicBezTo>
                    <a:pt x="7691" y="1260"/>
                    <a:pt x="7954" y="972"/>
                    <a:pt x="7954" y="630"/>
                  </a:cubicBezTo>
                  <a:cubicBezTo>
                    <a:pt x="7954" y="289"/>
                    <a:pt x="7691" y="0"/>
                    <a:pt x="7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79" name="Google Shape;379;p46"/>
            <p:cNvSpPr/>
            <p:nvPr/>
          </p:nvSpPr>
          <p:spPr>
            <a:xfrm rot="-9126">
              <a:off x="8586147" y="926686"/>
              <a:ext cx="172284" cy="27313"/>
            </a:xfrm>
            <a:custGeom>
              <a:avLst/>
              <a:gdLst/>
              <a:ahLst/>
              <a:cxnLst/>
              <a:rect l="l" t="t" r="r" b="b"/>
              <a:pathLst>
                <a:path w="7954" h="1261" extrusionOk="0">
                  <a:moveTo>
                    <a:pt x="630" y="1"/>
                  </a:moveTo>
                  <a:cubicBezTo>
                    <a:pt x="289" y="1"/>
                    <a:pt x="0" y="290"/>
                    <a:pt x="0" y="631"/>
                  </a:cubicBezTo>
                  <a:cubicBezTo>
                    <a:pt x="0" y="972"/>
                    <a:pt x="289" y="1261"/>
                    <a:pt x="630" y="1261"/>
                  </a:cubicBezTo>
                  <a:lnTo>
                    <a:pt x="7324" y="1261"/>
                  </a:lnTo>
                  <a:cubicBezTo>
                    <a:pt x="7691" y="1261"/>
                    <a:pt x="7954" y="972"/>
                    <a:pt x="7954" y="631"/>
                  </a:cubicBezTo>
                  <a:cubicBezTo>
                    <a:pt x="7954" y="290"/>
                    <a:pt x="7691" y="1"/>
                    <a:pt x="7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80" name="Google Shape;380;p46"/>
            <p:cNvSpPr/>
            <p:nvPr/>
          </p:nvSpPr>
          <p:spPr>
            <a:xfrm rot="-9126">
              <a:off x="8586278" y="975031"/>
              <a:ext cx="172284" cy="27313"/>
            </a:xfrm>
            <a:custGeom>
              <a:avLst/>
              <a:gdLst/>
              <a:ahLst/>
              <a:cxnLst/>
              <a:rect l="l" t="t" r="r" b="b"/>
              <a:pathLst>
                <a:path w="7954" h="1261" extrusionOk="0">
                  <a:moveTo>
                    <a:pt x="630" y="0"/>
                  </a:moveTo>
                  <a:cubicBezTo>
                    <a:pt x="289" y="0"/>
                    <a:pt x="0" y="289"/>
                    <a:pt x="0" y="630"/>
                  </a:cubicBezTo>
                  <a:cubicBezTo>
                    <a:pt x="0" y="971"/>
                    <a:pt x="289" y="1260"/>
                    <a:pt x="630" y="1260"/>
                  </a:cubicBezTo>
                  <a:lnTo>
                    <a:pt x="7324" y="1260"/>
                  </a:lnTo>
                  <a:cubicBezTo>
                    <a:pt x="7691" y="1260"/>
                    <a:pt x="7954" y="971"/>
                    <a:pt x="7954" y="630"/>
                  </a:cubicBezTo>
                  <a:cubicBezTo>
                    <a:pt x="7954" y="289"/>
                    <a:pt x="7691" y="0"/>
                    <a:pt x="7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81" name="Google Shape;381;p46"/>
            <p:cNvSpPr/>
            <p:nvPr/>
          </p:nvSpPr>
          <p:spPr>
            <a:xfrm rot="-9126">
              <a:off x="7804975" y="485755"/>
              <a:ext cx="698213" cy="535047"/>
            </a:xfrm>
            <a:custGeom>
              <a:avLst/>
              <a:gdLst/>
              <a:ahLst/>
              <a:cxnLst/>
              <a:rect l="l" t="t" r="r" b="b"/>
              <a:pathLst>
                <a:path w="32235" h="24702" extrusionOk="0">
                  <a:moveTo>
                    <a:pt x="15934" y="1"/>
                  </a:moveTo>
                  <a:cubicBezTo>
                    <a:pt x="5644" y="1"/>
                    <a:pt x="2967" y="1025"/>
                    <a:pt x="1733" y="1340"/>
                  </a:cubicBezTo>
                  <a:cubicBezTo>
                    <a:pt x="499" y="1654"/>
                    <a:pt x="1" y="2311"/>
                    <a:pt x="1" y="3518"/>
                  </a:cubicBezTo>
                  <a:lnTo>
                    <a:pt x="1" y="22523"/>
                  </a:lnTo>
                  <a:cubicBezTo>
                    <a:pt x="1" y="23704"/>
                    <a:pt x="788" y="24702"/>
                    <a:pt x="1733" y="24702"/>
                  </a:cubicBezTo>
                  <a:lnTo>
                    <a:pt x="30503" y="24702"/>
                  </a:lnTo>
                  <a:cubicBezTo>
                    <a:pt x="31447" y="24702"/>
                    <a:pt x="32235" y="23730"/>
                    <a:pt x="32235" y="22523"/>
                  </a:cubicBezTo>
                  <a:lnTo>
                    <a:pt x="32235" y="3518"/>
                  </a:lnTo>
                  <a:cubicBezTo>
                    <a:pt x="32235" y="2337"/>
                    <a:pt x="31710" y="1838"/>
                    <a:pt x="30503" y="1340"/>
                  </a:cubicBezTo>
                  <a:cubicBezTo>
                    <a:pt x="29269" y="867"/>
                    <a:pt x="26224" y="1"/>
                    <a:pt x="159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D6DCEB8-84E6-7AE8-32A2-83C26BAE8F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498030"/>
              </p:ext>
            </p:extLst>
          </p:nvPr>
        </p:nvGraphicFramePr>
        <p:xfrm>
          <a:off x="356838" y="1216729"/>
          <a:ext cx="5784509" cy="3481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BBD829-3A31-0C1F-5BBB-8393A37FD40C}"/>
              </a:ext>
            </a:extLst>
          </p:cNvPr>
          <p:cNvSpPr txBox="1"/>
          <p:nvPr/>
        </p:nvSpPr>
        <p:spPr>
          <a:xfrm>
            <a:off x="5791200" y="970918"/>
            <a:ext cx="286538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FFFF00"/>
                </a:solidFill>
              </a:rPr>
              <a:t>45% </a:t>
            </a:r>
            <a:r>
              <a:rPr lang="en-ZA" dirty="0">
                <a:solidFill>
                  <a:schemeClr val="bg1"/>
                </a:solidFill>
              </a:rPr>
              <a:t>of Total views were from the Month of March due to the ICC Cricket world cup being shown. This contributed to </a:t>
            </a:r>
            <a:r>
              <a:rPr lang="en-ZA" dirty="0">
                <a:solidFill>
                  <a:srgbClr val="FFFF00"/>
                </a:solidFill>
              </a:rPr>
              <a:t>26% </a:t>
            </a:r>
            <a:r>
              <a:rPr lang="en-ZA" dirty="0">
                <a:solidFill>
                  <a:schemeClr val="bg1"/>
                </a:solidFill>
              </a:rPr>
              <a:t>of the March 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Sports contributed to the highest consumption of </a:t>
            </a:r>
            <a:r>
              <a:rPr lang="en-ZA" dirty="0">
                <a:solidFill>
                  <a:srgbClr val="FFFF00"/>
                </a:solidFill>
              </a:rPr>
              <a:t>50%</a:t>
            </a:r>
            <a:r>
              <a:rPr lang="en-ZA" dirty="0">
                <a:solidFill>
                  <a:schemeClr val="bg1"/>
                </a:solidFill>
              </a:rPr>
              <a:t> during the March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The least views were consumed in January with </a:t>
            </a:r>
            <a:r>
              <a:rPr lang="en-ZA" dirty="0">
                <a:solidFill>
                  <a:srgbClr val="FFFF00"/>
                </a:solidFill>
              </a:rPr>
              <a:t>19% </a:t>
            </a:r>
            <a:r>
              <a:rPr lang="en-ZA" dirty="0">
                <a:solidFill>
                  <a:schemeClr val="bg1"/>
                </a:solidFill>
              </a:rPr>
              <a:t>of total views and gradually increased in February to </a:t>
            </a:r>
            <a:r>
              <a:rPr lang="en-ZA" dirty="0">
                <a:solidFill>
                  <a:srgbClr val="FFFF00"/>
                </a:solidFill>
              </a:rPr>
              <a:t>29%</a:t>
            </a:r>
            <a:r>
              <a:rPr lang="en-ZA" dirty="0">
                <a:solidFill>
                  <a:schemeClr val="bg1"/>
                </a:solidFill>
              </a:rPr>
              <a:t> and thereafter </a:t>
            </a:r>
            <a:r>
              <a:rPr lang="en-ZA" dirty="0">
                <a:solidFill>
                  <a:srgbClr val="FFFF00"/>
                </a:solidFill>
              </a:rPr>
              <a:t>45% </a:t>
            </a:r>
            <a:r>
              <a:rPr lang="en-ZA" dirty="0">
                <a:solidFill>
                  <a:schemeClr val="bg1"/>
                </a:solidFill>
              </a:rPr>
              <a:t>in March.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on User Demographics &amp; Volume</a:t>
            </a:r>
            <a:endParaRPr dirty="0"/>
          </a:p>
        </p:txBody>
      </p:sp>
      <p:sp>
        <p:nvSpPr>
          <p:cNvPr id="631" name="Google Shape;631;p56"/>
          <p:cNvSpPr/>
          <p:nvPr/>
        </p:nvSpPr>
        <p:spPr>
          <a:xfrm>
            <a:off x="1419388" y="1559838"/>
            <a:ext cx="1211700" cy="12117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2" name="Google Shape;632;p56"/>
          <p:cNvSpPr/>
          <p:nvPr/>
        </p:nvSpPr>
        <p:spPr>
          <a:xfrm flipH="1">
            <a:off x="1326200" y="1466650"/>
            <a:ext cx="1397802" cy="1397802"/>
          </a:xfrm>
          <a:prstGeom prst="blockArc">
            <a:avLst>
              <a:gd name="adj1" fmla="val 10798115"/>
              <a:gd name="adj2" fmla="val 16256715"/>
              <a:gd name="adj3" fmla="val 1271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3" name="Google Shape;633;p56"/>
          <p:cNvSpPr/>
          <p:nvPr/>
        </p:nvSpPr>
        <p:spPr>
          <a:xfrm>
            <a:off x="3966188" y="1559738"/>
            <a:ext cx="1211700" cy="12117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4" name="Google Shape;634;p56"/>
          <p:cNvSpPr/>
          <p:nvPr/>
        </p:nvSpPr>
        <p:spPr>
          <a:xfrm flipH="1">
            <a:off x="3873100" y="1466650"/>
            <a:ext cx="1397802" cy="1397802"/>
          </a:xfrm>
          <a:prstGeom prst="blockArc">
            <a:avLst>
              <a:gd name="adj1" fmla="val 5400645"/>
              <a:gd name="adj2" fmla="val 16256715"/>
              <a:gd name="adj3" fmla="val 1271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5" name="Google Shape;635;p56"/>
          <p:cNvSpPr/>
          <p:nvPr/>
        </p:nvSpPr>
        <p:spPr>
          <a:xfrm>
            <a:off x="6513188" y="1559838"/>
            <a:ext cx="1211700" cy="12117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6" name="Google Shape;636;p56"/>
          <p:cNvSpPr/>
          <p:nvPr/>
        </p:nvSpPr>
        <p:spPr>
          <a:xfrm flipH="1">
            <a:off x="6420000" y="1466650"/>
            <a:ext cx="1397802" cy="1397802"/>
          </a:xfrm>
          <a:prstGeom prst="blockArc">
            <a:avLst>
              <a:gd name="adj1" fmla="val 26082"/>
              <a:gd name="adj2" fmla="val 16256715"/>
              <a:gd name="adj3" fmla="val 1271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7" name="Google Shape;637;p56"/>
          <p:cNvSpPr txBox="1"/>
          <p:nvPr/>
        </p:nvSpPr>
        <p:spPr>
          <a:xfrm>
            <a:off x="938500" y="3629175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Strong Male dominance in viewing sessions , approximately 83% consumption.</a:t>
            </a:r>
            <a:endParaRPr dirty="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38" name="Google Shape;638;p56"/>
          <p:cNvSpPr txBox="1"/>
          <p:nvPr/>
        </p:nvSpPr>
        <p:spPr>
          <a:xfrm>
            <a:off x="938500" y="3197100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92D050"/>
                </a:solidFill>
                <a:latin typeface="Anton"/>
                <a:ea typeface="Anton"/>
                <a:cs typeface="Anton"/>
                <a:sym typeface="Anton"/>
              </a:rPr>
              <a:t>Gender Skew</a:t>
            </a:r>
            <a:endParaRPr sz="2000" dirty="0">
              <a:solidFill>
                <a:srgbClr val="92D05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39" name="Google Shape;639;p56"/>
          <p:cNvSpPr txBox="1"/>
          <p:nvPr/>
        </p:nvSpPr>
        <p:spPr>
          <a:xfrm>
            <a:off x="3485350" y="3517663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The Black demographic group drives the highest volume of viewing sessions – 41% of Consumption.</a:t>
            </a:r>
            <a:endParaRPr dirty="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40" name="Google Shape;640;p56"/>
          <p:cNvSpPr txBox="1"/>
          <p:nvPr/>
        </p:nvSpPr>
        <p:spPr>
          <a:xfrm>
            <a:off x="3485400" y="3197100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66"/>
                </a:solidFill>
                <a:latin typeface="Anton"/>
                <a:ea typeface="Anton"/>
                <a:cs typeface="Anton"/>
                <a:sym typeface="Anton"/>
              </a:rPr>
              <a:t>Racial Skew</a:t>
            </a:r>
            <a:endParaRPr sz="2000" dirty="0">
              <a:solidFill>
                <a:srgbClr val="FF0066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1" name="Google Shape;641;p56"/>
          <p:cNvSpPr txBox="1"/>
          <p:nvPr/>
        </p:nvSpPr>
        <p:spPr>
          <a:xfrm>
            <a:off x="5929275" y="3629175"/>
            <a:ext cx="21732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Gauteng is the Primary Market by volume of viewing sessions.</a:t>
            </a:r>
            <a:endParaRPr dirty="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642" name="Google Shape;642;p56"/>
          <p:cNvSpPr txBox="1"/>
          <p:nvPr/>
        </p:nvSpPr>
        <p:spPr>
          <a:xfrm>
            <a:off x="6032300" y="3197100"/>
            <a:ext cx="21732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FFFF"/>
                </a:solidFill>
                <a:latin typeface="Anton"/>
                <a:ea typeface="Anton"/>
                <a:cs typeface="Anton"/>
                <a:sym typeface="Anton"/>
              </a:rPr>
              <a:t>Geographic Hub</a:t>
            </a:r>
            <a:endParaRPr sz="2000" dirty="0">
              <a:solidFill>
                <a:srgbClr val="00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3" name="Google Shape;643;p56"/>
          <p:cNvSpPr txBox="1"/>
          <p:nvPr/>
        </p:nvSpPr>
        <p:spPr>
          <a:xfrm>
            <a:off x="3873100" y="1962150"/>
            <a:ext cx="1397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41%</a:t>
            </a:r>
            <a:endParaRPr sz="2200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4" name="Google Shape;644;p56"/>
          <p:cNvSpPr txBox="1"/>
          <p:nvPr/>
        </p:nvSpPr>
        <p:spPr>
          <a:xfrm>
            <a:off x="6417675" y="1962150"/>
            <a:ext cx="1397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36%</a:t>
            </a:r>
            <a:endParaRPr sz="2200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45" name="Google Shape;645;p56"/>
          <p:cNvSpPr txBox="1"/>
          <p:nvPr/>
        </p:nvSpPr>
        <p:spPr>
          <a:xfrm>
            <a:off x="1325650" y="1962150"/>
            <a:ext cx="13989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83%</a:t>
            </a:r>
            <a:endParaRPr sz="2200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Summary</a:t>
            </a:r>
            <a:endParaRPr dirty="0"/>
          </a:p>
        </p:txBody>
      </p:sp>
      <p:sp>
        <p:nvSpPr>
          <p:cNvPr id="904" name="Google Shape;904;p66"/>
          <p:cNvSpPr txBox="1"/>
          <p:nvPr/>
        </p:nvSpPr>
        <p:spPr>
          <a:xfrm>
            <a:off x="716625" y="2869749"/>
            <a:ext cx="185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Youth &amp; Adult Age Group Most Active.</a:t>
            </a:r>
            <a:endParaRPr dirty="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905" name="Google Shape;905;p66"/>
          <p:cNvSpPr txBox="1"/>
          <p:nvPr/>
        </p:nvSpPr>
        <p:spPr>
          <a:xfrm>
            <a:off x="2677658" y="2702544"/>
            <a:ext cx="185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Afternoon and Morning are the Peak viewing times.</a:t>
            </a:r>
            <a:endParaRPr dirty="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906" name="Google Shape;906;p66"/>
          <p:cNvSpPr txBox="1"/>
          <p:nvPr/>
        </p:nvSpPr>
        <p:spPr>
          <a:xfrm>
            <a:off x="4618729" y="2679649"/>
            <a:ext cx="1857600" cy="76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Fridays &amp; Saturdays have the highest viewing sessions.</a:t>
            </a:r>
            <a:endParaRPr dirty="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907" name="Google Shape;907;p66"/>
          <p:cNvSpPr txBox="1"/>
          <p:nvPr/>
        </p:nvSpPr>
        <p:spPr>
          <a:xfrm>
            <a:off x="6559792" y="2647373"/>
            <a:ext cx="185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Sports and Music dominate the Consumption.</a:t>
            </a:r>
            <a:endParaRPr dirty="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908" name="Google Shape;908;p66"/>
          <p:cNvSpPr txBox="1"/>
          <p:nvPr/>
        </p:nvSpPr>
        <p:spPr>
          <a:xfrm>
            <a:off x="669675" y="2391099"/>
            <a:ext cx="1857600" cy="6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B050"/>
                </a:solidFill>
                <a:latin typeface="Anton"/>
                <a:ea typeface="Anton"/>
                <a:cs typeface="Anton"/>
                <a:sym typeface="Anton"/>
              </a:rPr>
              <a:t>Dominant Audience</a:t>
            </a:r>
            <a:endParaRPr sz="2000" dirty="0">
              <a:solidFill>
                <a:srgbClr val="00B05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09" name="Google Shape;909;p66"/>
          <p:cNvSpPr txBox="1"/>
          <p:nvPr/>
        </p:nvSpPr>
        <p:spPr>
          <a:xfrm>
            <a:off x="4618725" y="2359620"/>
            <a:ext cx="18576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B0F0"/>
                </a:solidFill>
                <a:latin typeface="Anton"/>
                <a:ea typeface="Anton"/>
                <a:cs typeface="Anton"/>
                <a:sym typeface="Anton"/>
              </a:rPr>
              <a:t>Consumption</a:t>
            </a:r>
            <a:endParaRPr sz="2000" dirty="0">
              <a:solidFill>
                <a:srgbClr val="00B0F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10" name="Google Shape;910;p66"/>
          <p:cNvSpPr txBox="1"/>
          <p:nvPr/>
        </p:nvSpPr>
        <p:spPr>
          <a:xfrm>
            <a:off x="2667675" y="2359620"/>
            <a:ext cx="18576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00"/>
                </a:solidFill>
                <a:latin typeface="Anton"/>
                <a:ea typeface="Anton"/>
                <a:cs typeface="Anton"/>
                <a:sym typeface="Anton"/>
              </a:rPr>
              <a:t>Peak usage</a:t>
            </a:r>
            <a:endParaRPr sz="2000" dirty="0">
              <a:solidFill>
                <a:srgbClr val="FF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11" name="Google Shape;911;p66"/>
          <p:cNvSpPr txBox="1"/>
          <p:nvPr/>
        </p:nvSpPr>
        <p:spPr>
          <a:xfrm>
            <a:off x="6569775" y="2359620"/>
            <a:ext cx="18576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B630C0"/>
                </a:solidFill>
                <a:latin typeface="Anton"/>
                <a:ea typeface="Anton"/>
                <a:cs typeface="Anton"/>
                <a:sym typeface="Anton"/>
              </a:rPr>
              <a:t>Top Content</a:t>
            </a:r>
            <a:endParaRPr sz="2000" dirty="0">
              <a:solidFill>
                <a:srgbClr val="B630C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12" name="Google Shape;912;p66"/>
          <p:cNvSpPr/>
          <p:nvPr/>
        </p:nvSpPr>
        <p:spPr>
          <a:xfrm>
            <a:off x="1275225" y="3831450"/>
            <a:ext cx="740400" cy="4770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66"/>
          <p:cNvSpPr/>
          <p:nvPr/>
        </p:nvSpPr>
        <p:spPr>
          <a:xfrm>
            <a:off x="3226275" y="3831450"/>
            <a:ext cx="740400" cy="4770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66"/>
          <p:cNvSpPr/>
          <p:nvPr/>
        </p:nvSpPr>
        <p:spPr>
          <a:xfrm>
            <a:off x="7128375" y="3831450"/>
            <a:ext cx="740400" cy="4770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66"/>
          <p:cNvSpPr/>
          <p:nvPr/>
        </p:nvSpPr>
        <p:spPr>
          <a:xfrm>
            <a:off x="5177325" y="3831450"/>
            <a:ext cx="740400" cy="477000"/>
          </a:xfrm>
          <a:prstGeom prst="rect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6" name="Google Shape;916;p66"/>
          <p:cNvGrpSpPr/>
          <p:nvPr/>
        </p:nvGrpSpPr>
        <p:grpSpPr>
          <a:xfrm>
            <a:off x="3426860" y="3920916"/>
            <a:ext cx="339235" cy="298186"/>
            <a:chOff x="898875" y="244725"/>
            <a:chExt cx="481800" cy="423500"/>
          </a:xfrm>
        </p:grpSpPr>
        <p:sp>
          <p:nvSpPr>
            <p:cNvPr id="917" name="Google Shape;917;p66"/>
            <p:cNvSpPr/>
            <p:nvPr/>
          </p:nvSpPr>
          <p:spPr>
            <a:xfrm>
              <a:off x="1125675" y="470575"/>
              <a:ext cx="28275" cy="28250"/>
            </a:xfrm>
            <a:custGeom>
              <a:avLst/>
              <a:gdLst/>
              <a:ahLst/>
              <a:cxnLst/>
              <a:rect l="l" t="t" r="r" b="b"/>
              <a:pathLst>
                <a:path w="1131" h="1130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8" name="Google Shape;918;p66"/>
            <p:cNvSpPr/>
            <p:nvPr/>
          </p:nvSpPr>
          <p:spPr>
            <a:xfrm>
              <a:off x="898875" y="244725"/>
              <a:ext cx="481800" cy="225875"/>
            </a:xfrm>
            <a:custGeom>
              <a:avLst/>
              <a:gdLst/>
              <a:ahLst/>
              <a:cxnLst/>
              <a:rect l="l" t="t" r="r" b="b"/>
              <a:pathLst>
                <a:path w="19272" h="9035" extrusionOk="0">
                  <a:moveTo>
                    <a:pt x="2825" y="1130"/>
                  </a:moveTo>
                  <a:cubicBezTo>
                    <a:pt x="3135" y="1130"/>
                    <a:pt x="3388" y="1380"/>
                    <a:pt x="3388" y="1693"/>
                  </a:cubicBezTo>
                  <a:lnTo>
                    <a:pt x="3388" y="2259"/>
                  </a:lnTo>
                  <a:lnTo>
                    <a:pt x="2258" y="2259"/>
                  </a:lnTo>
                  <a:lnTo>
                    <a:pt x="2258" y="1693"/>
                  </a:lnTo>
                  <a:cubicBezTo>
                    <a:pt x="2258" y="1380"/>
                    <a:pt x="2511" y="1130"/>
                    <a:pt x="2825" y="1130"/>
                  </a:cubicBezTo>
                  <a:close/>
                  <a:moveTo>
                    <a:pt x="11894" y="1130"/>
                  </a:moveTo>
                  <a:cubicBezTo>
                    <a:pt x="12208" y="1130"/>
                    <a:pt x="12461" y="1380"/>
                    <a:pt x="12461" y="1693"/>
                  </a:cubicBezTo>
                  <a:lnTo>
                    <a:pt x="12461" y="2259"/>
                  </a:lnTo>
                  <a:lnTo>
                    <a:pt x="6814" y="2259"/>
                  </a:lnTo>
                  <a:lnTo>
                    <a:pt x="6814" y="1693"/>
                  </a:lnTo>
                  <a:cubicBezTo>
                    <a:pt x="6814" y="1380"/>
                    <a:pt x="7064" y="1130"/>
                    <a:pt x="7378" y="1130"/>
                  </a:cubicBezTo>
                  <a:close/>
                  <a:moveTo>
                    <a:pt x="5083" y="4518"/>
                  </a:moveTo>
                  <a:cubicBezTo>
                    <a:pt x="5586" y="4518"/>
                    <a:pt x="5836" y="5123"/>
                    <a:pt x="5480" y="5481"/>
                  </a:cubicBezTo>
                  <a:cubicBezTo>
                    <a:pt x="5366" y="5596"/>
                    <a:pt x="5225" y="5647"/>
                    <a:pt x="5086" y="5647"/>
                  </a:cubicBezTo>
                  <a:cubicBezTo>
                    <a:pt x="4796" y="5647"/>
                    <a:pt x="4517" y="5422"/>
                    <a:pt x="4517" y="5081"/>
                  </a:cubicBezTo>
                  <a:cubicBezTo>
                    <a:pt x="4517" y="4768"/>
                    <a:pt x="4770" y="4518"/>
                    <a:pt x="5083" y="4518"/>
                  </a:cubicBezTo>
                  <a:close/>
                  <a:moveTo>
                    <a:pt x="2825" y="1"/>
                  </a:moveTo>
                  <a:cubicBezTo>
                    <a:pt x="1888" y="1"/>
                    <a:pt x="1129" y="757"/>
                    <a:pt x="1129" y="1693"/>
                  </a:cubicBezTo>
                  <a:lnTo>
                    <a:pt x="1129" y="2362"/>
                  </a:lnTo>
                  <a:cubicBezTo>
                    <a:pt x="455" y="2600"/>
                    <a:pt x="3" y="3235"/>
                    <a:pt x="0" y="3952"/>
                  </a:cubicBezTo>
                  <a:lnTo>
                    <a:pt x="0" y="4518"/>
                  </a:lnTo>
                  <a:lnTo>
                    <a:pt x="1695" y="4518"/>
                  </a:lnTo>
                  <a:cubicBezTo>
                    <a:pt x="2629" y="4518"/>
                    <a:pt x="3388" y="5274"/>
                    <a:pt x="3388" y="6210"/>
                  </a:cubicBezTo>
                  <a:lnTo>
                    <a:pt x="3388" y="9035"/>
                  </a:lnTo>
                  <a:lnTo>
                    <a:pt x="5742" y="9035"/>
                  </a:lnTo>
                  <a:cubicBezTo>
                    <a:pt x="6016" y="7123"/>
                    <a:pt x="7652" y="5647"/>
                    <a:pt x="9636" y="5647"/>
                  </a:cubicBezTo>
                  <a:cubicBezTo>
                    <a:pt x="11620" y="5647"/>
                    <a:pt x="13256" y="7123"/>
                    <a:pt x="13533" y="9035"/>
                  </a:cubicBezTo>
                  <a:lnTo>
                    <a:pt x="15884" y="9035"/>
                  </a:lnTo>
                  <a:lnTo>
                    <a:pt x="15884" y="6210"/>
                  </a:lnTo>
                  <a:cubicBezTo>
                    <a:pt x="15884" y="5274"/>
                    <a:pt x="16643" y="4518"/>
                    <a:pt x="17580" y="4518"/>
                  </a:cubicBezTo>
                  <a:lnTo>
                    <a:pt x="19272" y="4518"/>
                  </a:lnTo>
                  <a:lnTo>
                    <a:pt x="19272" y="3952"/>
                  </a:lnTo>
                  <a:cubicBezTo>
                    <a:pt x="19272" y="3015"/>
                    <a:pt x="18513" y="2259"/>
                    <a:pt x="17580" y="2259"/>
                  </a:cubicBezTo>
                  <a:lnTo>
                    <a:pt x="13590" y="2259"/>
                  </a:lnTo>
                  <a:lnTo>
                    <a:pt x="13590" y="1693"/>
                  </a:lnTo>
                  <a:cubicBezTo>
                    <a:pt x="13587" y="757"/>
                    <a:pt x="12831" y="1"/>
                    <a:pt x="11894" y="1"/>
                  </a:cubicBezTo>
                  <a:lnTo>
                    <a:pt x="7378" y="1"/>
                  </a:lnTo>
                  <a:cubicBezTo>
                    <a:pt x="6441" y="1"/>
                    <a:pt x="5685" y="757"/>
                    <a:pt x="5685" y="1693"/>
                  </a:cubicBezTo>
                  <a:lnTo>
                    <a:pt x="5685" y="2259"/>
                  </a:lnTo>
                  <a:lnTo>
                    <a:pt x="4517" y="2259"/>
                  </a:lnTo>
                  <a:lnTo>
                    <a:pt x="4517" y="1693"/>
                  </a:lnTo>
                  <a:cubicBezTo>
                    <a:pt x="4517" y="757"/>
                    <a:pt x="3758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9" name="Google Shape;919;p66"/>
            <p:cNvSpPr/>
            <p:nvPr/>
          </p:nvSpPr>
          <p:spPr>
            <a:xfrm>
              <a:off x="1324200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567" y="0"/>
                  </a:moveTo>
                  <a:cubicBezTo>
                    <a:pt x="254" y="0"/>
                    <a:pt x="1" y="250"/>
                    <a:pt x="1" y="563"/>
                  </a:cubicBezTo>
                  <a:lnTo>
                    <a:pt x="1" y="7339"/>
                  </a:lnTo>
                  <a:cubicBezTo>
                    <a:pt x="1" y="7652"/>
                    <a:pt x="254" y="7905"/>
                    <a:pt x="567" y="7905"/>
                  </a:cubicBezTo>
                  <a:lnTo>
                    <a:pt x="2259" y="7905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0" name="Google Shape;920;p66"/>
            <p:cNvSpPr/>
            <p:nvPr/>
          </p:nvSpPr>
          <p:spPr>
            <a:xfrm>
              <a:off x="898875" y="385900"/>
              <a:ext cx="56475" cy="197625"/>
            </a:xfrm>
            <a:custGeom>
              <a:avLst/>
              <a:gdLst/>
              <a:ahLst/>
              <a:cxnLst/>
              <a:rect l="l" t="t" r="r" b="b"/>
              <a:pathLst>
                <a:path w="2259" h="7905" extrusionOk="0">
                  <a:moveTo>
                    <a:pt x="0" y="0"/>
                  </a:moveTo>
                  <a:lnTo>
                    <a:pt x="0" y="7905"/>
                  </a:lnTo>
                  <a:lnTo>
                    <a:pt x="1695" y="7905"/>
                  </a:lnTo>
                  <a:cubicBezTo>
                    <a:pt x="2005" y="7905"/>
                    <a:pt x="2258" y="7652"/>
                    <a:pt x="2258" y="7339"/>
                  </a:cubicBezTo>
                  <a:lnTo>
                    <a:pt x="2258" y="563"/>
                  </a:lnTo>
                  <a:cubicBezTo>
                    <a:pt x="2258" y="250"/>
                    <a:pt x="2005" y="0"/>
                    <a:pt x="1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1" name="Google Shape;921;p66"/>
            <p:cNvSpPr/>
            <p:nvPr/>
          </p:nvSpPr>
          <p:spPr>
            <a:xfrm>
              <a:off x="1063650" y="414125"/>
              <a:ext cx="146750" cy="141125"/>
            </a:xfrm>
            <a:custGeom>
              <a:avLst/>
              <a:gdLst/>
              <a:ahLst/>
              <a:cxnLst/>
              <a:rect l="l" t="t" r="r" b="b"/>
              <a:pathLst>
                <a:path w="5870" h="5645" extrusionOk="0">
                  <a:moveTo>
                    <a:pt x="3045" y="1127"/>
                  </a:moveTo>
                  <a:cubicBezTo>
                    <a:pt x="3263" y="1127"/>
                    <a:pt x="3483" y="1169"/>
                    <a:pt x="3692" y="1256"/>
                  </a:cubicBezTo>
                  <a:cubicBezTo>
                    <a:pt x="4325" y="1518"/>
                    <a:pt x="4740" y="2135"/>
                    <a:pt x="4740" y="2822"/>
                  </a:cubicBezTo>
                  <a:cubicBezTo>
                    <a:pt x="4737" y="3758"/>
                    <a:pt x="3981" y="4514"/>
                    <a:pt x="3045" y="4517"/>
                  </a:cubicBezTo>
                  <a:cubicBezTo>
                    <a:pt x="2358" y="4517"/>
                    <a:pt x="1741" y="4102"/>
                    <a:pt x="1479" y="3469"/>
                  </a:cubicBezTo>
                  <a:cubicBezTo>
                    <a:pt x="1217" y="2837"/>
                    <a:pt x="1362" y="2108"/>
                    <a:pt x="1847" y="1623"/>
                  </a:cubicBezTo>
                  <a:cubicBezTo>
                    <a:pt x="2171" y="1299"/>
                    <a:pt x="2604" y="1127"/>
                    <a:pt x="3045" y="1127"/>
                  </a:cubicBezTo>
                  <a:close/>
                  <a:moveTo>
                    <a:pt x="3045" y="0"/>
                  </a:moveTo>
                  <a:cubicBezTo>
                    <a:pt x="1904" y="0"/>
                    <a:pt x="874" y="687"/>
                    <a:pt x="437" y="1741"/>
                  </a:cubicBezTo>
                  <a:cubicBezTo>
                    <a:pt x="1" y="2798"/>
                    <a:pt x="242" y="4011"/>
                    <a:pt x="1049" y="4818"/>
                  </a:cubicBezTo>
                  <a:cubicBezTo>
                    <a:pt x="1588" y="5358"/>
                    <a:pt x="2310" y="5645"/>
                    <a:pt x="3045" y="5645"/>
                  </a:cubicBezTo>
                  <a:cubicBezTo>
                    <a:pt x="3409" y="5645"/>
                    <a:pt x="3776" y="5574"/>
                    <a:pt x="4126" y="5430"/>
                  </a:cubicBezTo>
                  <a:cubicBezTo>
                    <a:pt x="5180" y="4993"/>
                    <a:pt x="5870" y="3963"/>
                    <a:pt x="5870" y="2822"/>
                  </a:cubicBezTo>
                  <a:cubicBezTo>
                    <a:pt x="5867" y="1262"/>
                    <a:pt x="4605" y="0"/>
                    <a:pt x="30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2" name="Google Shape;922;p66"/>
            <p:cNvSpPr/>
            <p:nvPr/>
          </p:nvSpPr>
          <p:spPr>
            <a:xfrm>
              <a:off x="898875" y="498800"/>
              <a:ext cx="481800" cy="169425"/>
            </a:xfrm>
            <a:custGeom>
              <a:avLst/>
              <a:gdLst/>
              <a:ahLst/>
              <a:cxnLst/>
              <a:rect l="l" t="t" r="r" b="b"/>
              <a:pathLst>
                <a:path w="19272" h="6777" extrusionOk="0">
                  <a:moveTo>
                    <a:pt x="3388" y="1"/>
                  </a:moveTo>
                  <a:lnTo>
                    <a:pt x="3388" y="2823"/>
                  </a:lnTo>
                  <a:cubicBezTo>
                    <a:pt x="3388" y="3759"/>
                    <a:pt x="2629" y="4515"/>
                    <a:pt x="1695" y="4518"/>
                  </a:cubicBezTo>
                  <a:lnTo>
                    <a:pt x="0" y="4518"/>
                  </a:lnTo>
                  <a:lnTo>
                    <a:pt x="0" y="5081"/>
                  </a:lnTo>
                  <a:cubicBezTo>
                    <a:pt x="0" y="6017"/>
                    <a:pt x="759" y="6773"/>
                    <a:pt x="1695" y="6776"/>
                  </a:cubicBezTo>
                  <a:lnTo>
                    <a:pt x="17580" y="6776"/>
                  </a:lnTo>
                  <a:cubicBezTo>
                    <a:pt x="18513" y="6773"/>
                    <a:pt x="19272" y="6017"/>
                    <a:pt x="19272" y="5081"/>
                  </a:cubicBezTo>
                  <a:lnTo>
                    <a:pt x="19272" y="4518"/>
                  </a:lnTo>
                  <a:lnTo>
                    <a:pt x="17580" y="4518"/>
                  </a:lnTo>
                  <a:cubicBezTo>
                    <a:pt x="16643" y="4515"/>
                    <a:pt x="15884" y="3759"/>
                    <a:pt x="15884" y="2823"/>
                  </a:cubicBezTo>
                  <a:lnTo>
                    <a:pt x="15884" y="1"/>
                  </a:lnTo>
                  <a:lnTo>
                    <a:pt x="13533" y="1"/>
                  </a:lnTo>
                  <a:cubicBezTo>
                    <a:pt x="13256" y="1910"/>
                    <a:pt x="11620" y="3389"/>
                    <a:pt x="9636" y="3389"/>
                  </a:cubicBezTo>
                  <a:cubicBezTo>
                    <a:pt x="7652" y="3389"/>
                    <a:pt x="6016" y="1910"/>
                    <a:pt x="5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23" name="Google Shape;923;p66"/>
          <p:cNvGrpSpPr/>
          <p:nvPr/>
        </p:nvGrpSpPr>
        <p:grpSpPr>
          <a:xfrm>
            <a:off x="5394839" y="3900708"/>
            <a:ext cx="305386" cy="338602"/>
            <a:chOff x="3300325" y="249875"/>
            <a:chExt cx="433725" cy="480900"/>
          </a:xfrm>
        </p:grpSpPr>
        <p:sp>
          <p:nvSpPr>
            <p:cNvPr id="924" name="Google Shape;924;p66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5" name="Google Shape;925;p66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6" name="Google Shape;926;p66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7" name="Google Shape;927;p66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8" name="Google Shape;928;p66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9" name="Google Shape;929;p66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30" name="Google Shape;930;p66"/>
          <p:cNvGrpSpPr/>
          <p:nvPr/>
        </p:nvGrpSpPr>
        <p:grpSpPr>
          <a:xfrm>
            <a:off x="1474980" y="3980553"/>
            <a:ext cx="340890" cy="178912"/>
            <a:chOff x="2084325" y="363300"/>
            <a:chExt cx="484150" cy="254100"/>
          </a:xfrm>
        </p:grpSpPr>
        <p:sp>
          <p:nvSpPr>
            <p:cNvPr id="931" name="Google Shape;931;p66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2" name="Google Shape;932;p66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33" name="Google Shape;933;p66"/>
          <p:cNvGrpSpPr/>
          <p:nvPr/>
        </p:nvGrpSpPr>
        <p:grpSpPr>
          <a:xfrm>
            <a:off x="7328944" y="3900383"/>
            <a:ext cx="339253" cy="339253"/>
            <a:chOff x="5660400" y="238125"/>
            <a:chExt cx="481825" cy="481825"/>
          </a:xfrm>
        </p:grpSpPr>
        <p:sp>
          <p:nvSpPr>
            <p:cNvPr id="934" name="Google Shape;934;p66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5" name="Google Shape;935;p66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36" name="Google Shape;936;p66"/>
          <p:cNvSpPr txBox="1"/>
          <p:nvPr/>
        </p:nvSpPr>
        <p:spPr>
          <a:xfrm>
            <a:off x="1645425" y="1294925"/>
            <a:ext cx="5853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2000" dirty="0">
                <a:solidFill>
                  <a:srgbClr val="FF0000"/>
                </a:solidFill>
                <a:latin typeface="Anton"/>
                <a:ea typeface="Anton"/>
                <a:cs typeface="Anton"/>
                <a:sym typeface="Anton"/>
              </a:rPr>
              <a:t>Audience and Content Performance Insights</a:t>
            </a:r>
            <a:endParaRPr sz="2000" dirty="0">
              <a:solidFill>
                <a:srgbClr val="FF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cxnSp>
        <p:nvCxnSpPr>
          <p:cNvPr id="937" name="Google Shape;937;p66"/>
          <p:cNvCxnSpPr>
            <a:cxnSpLocks/>
            <a:stCxn id="936" idx="2"/>
            <a:endCxn id="908" idx="0"/>
          </p:cNvCxnSpPr>
          <p:nvPr/>
        </p:nvCxnSpPr>
        <p:spPr>
          <a:xfrm rot="5400000">
            <a:off x="2816713" y="635587"/>
            <a:ext cx="537274" cy="2973750"/>
          </a:xfrm>
          <a:prstGeom prst="bentConnector3">
            <a:avLst>
              <a:gd name="adj1" fmla="val 50000"/>
            </a:avLst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938" name="Google Shape;938;p66"/>
          <p:cNvCxnSpPr>
            <a:stCxn id="936" idx="2"/>
            <a:endCxn id="910" idx="0"/>
          </p:cNvCxnSpPr>
          <p:nvPr/>
        </p:nvCxnSpPr>
        <p:spPr>
          <a:xfrm rot="5400000">
            <a:off x="3831375" y="1618775"/>
            <a:ext cx="505800" cy="975900"/>
          </a:xfrm>
          <a:prstGeom prst="bentConnector3">
            <a:avLst>
              <a:gd name="adj1" fmla="val 50000"/>
            </a:avLst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939" name="Google Shape;939;p66"/>
          <p:cNvCxnSpPr>
            <a:stCxn id="936" idx="2"/>
            <a:endCxn id="909" idx="0"/>
          </p:cNvCxnSpPr>
          <p:nvPr/>
        </p:nvCxnSpPr>
        <p:spPr>
          <a:xfrm rot="-5400000" flipH="1">
            <a:off x="4806975" y="1619075"/>
            <a:ext cx="505800" cy="975300"/>
          </a:xfrm>
          <a:prstGeom prst="bentConnector3">
            <a:avLst>
              <a:gd name="adj1" fmla="val 50000"/>
            </a:avLst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940" name="Google Shape;940;p66"/>
          <p:cNvCxnSpPr>
            <a:cxnSpLocks/>
          </p:cNvCxnSpPr>
          <p:nvPr/>
        </p:nvCxnSpPr>
        <p:spPr>
          <a:xfrm rot="-5400000" flipH="1">
            <a:off x="5819521" y="633199"/>
            <a:ext cx="505800" cy="2926500"/>
          </a:xfrm>
          <a:prstGeom prst="bentConnector3">
            <a:avLst>
              <a:gd name="adj1" fmla="val 50000"/>
            </a:avLst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941" name="Google Shape;941;p66"/>
          <p:cNvCxnSpPr>
            <a:cxnSpLocks/>
            <a:stCxn id="904" idx="2"/>
            <a:endCxn id="912" idx="0"/>
          </p:cNvCxnSpPr>
          <p:nvPr/>
        </p:nvCxnSpPr>
        <p:spPr>
          <a:xfrm>
            <a:off x="1645425" y="3442449"/>
            <a:ext cx="0" cy="389100"/>
          </a:xfrm>
          <a:prstGeom prst="straightConnector1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942" name="Google Shape;942;p66"/>
          <p:cNvCxnSpPr>
            <a:cxnSpLocks/>
            <a:endCxn id="913" idx="0"/>
          </p:cNvCxnSpPr>
          <p:nvPr/>
        </p:nvCxnSpPr>
        <p:spPr>
          <a:xfrm>
            <a:off x="3594541" y="3516351"/>
            <a:ext cx="1934" cy="315099"/>
          </a:xfrm>
          <a:prstGeom prst="straightConnector1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943" name="Google Shape;943;p66"/>
          <p:cNvCxnSpPr>
            <a:cxnSpLocks/>
            <a:endCxn id="915" idx="0"/>
          </p:cNvCxnSpPr>
          <p:nvPr/>
        </p:nvCxnSpPr>
        <p:spPr>
          <a:xfrm>
            <a:off x="5547525" y="3571927"/>
            <a:ext cx="0" cy="259523"/>
          </a:xfrm>
          <a:prstGeom prst="straightConnector1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944" name="Google Shape;944;p66"/>
          <p:cNvCxnSpPr>
            <a:cxnSpLocks/>
            <a:endCxn id="914" idx="0"/>
          </p:cNvCxnSpPr>
          <p:nvPr/>
        </p:nvCxnSpPr>
        <p:spPr>
          <a:xfrm>
            <a:off x="7498575" y="3516351"/>
            <a:ext cx="0" cy="315099"/>
          </a:xfrm>
          <a:prstGeom prst="straightConnector1">
            <a:avLst/>
          </a:prstGeom>
          <a:noFill/>
          <a:ln w="38100" cap="sq" cmpd="sng">
            <a:solidFill>
              <a:schemeClr val="lt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Happy World Television Day! by Slidesgo">
  <a:themeElements>
    <a:clrScheme name="Simple Light">
      <a:dk1>
        <a:srgbClr val="191919"/>
      </a:dk1>
      <a:lt1>
        <a:srgbClr val="FFFFFF"/>
      </a:lt1>
      <a:dk2>
        <a:srgbClr val="2C2CC5"/>
      </a:dk2>
      <a:lt2>
        <a:srgbClr val="E61914"/>
      </a:lt2>
      <a:accent1>
        <a:srgbClr val="434343"/>
      </a:accent1>
      <a:accent2>
        <a:srgbClr val="F4BE1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939</Words>
  <Application>Microsoft Office PowerPoint</Application>
  <PresentationFormat>On-screen Show (16:9)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Urbanist Medium</vt:lpstr>
      <vt:lpstr>Anton</vt:lpstr>
      <vt:lpstr>Nunito Light</vt:lpstr>
      <vt:lpstr>Urbanist</vt:lpstr>
      <vt:lpstr>Happy World Television Day! by Slidesgo</vt:lpstr>
      <vt:lpstr>BRIGHT TV Viewship ANALYSIS </vt:lpstr>
      <vt:lpstr>Understanding The data</vt:lpstr>
      <vt:lpstr>Viewership Split by Province</vt:lpstr>
      <vt:lpstr>Top 5 Most-watched shows by Viewers</vt:lpstr>
      <vt:lpstr>PowerPoint Presentation</vt:lpstr>
      <vt:lpstr>Viewership Split by Time of the Day &amp; Gender</vt:lpstr>
      <vt:lpstr>Viewership Split by Month &amp; Channel</vt:lpstr>
      <vt:lpstr>Insights on User Demographics &amp; Volume</vt:lpstr>
      <vt:lpstr>Insights Summary</vt:lpstr>
      <vt:lpstr>Factors Affecting Consumption</vt:lpstr>
      <vt:lpstr>Content and Scheduling Recommendations</vt:lpstr>
      <vt:lpstr> Conclusion &amp;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Govindsamy, Tamara</dc:creator>
  <cp:lastModifiedBy>Govindsamy, Tamara</cp:lastModifiedBy>
  <cp:revision>20</cp:revision>
  <dcterms:modified xsi:type="dcterms:W3CDTF">2025-10-01T11:33:10Z</dcterms:modified>
</cp:coreProperties>
</file>