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316" r:id="rId3"/>
    <p:sldId id="314" r:id="rId4"/>
    <p:sldId id="315" r:id="rId5"/>
    <p:sldId id="317" r:id="rId6"/>
    <p:sldId id="332" r:id="rId7"/>
    <p:sldId id="319" r:id="rId8"/>
    <p:sldId id="321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3" r:id="rId17"/>
    <p:sldId id="257" r:id="rId18"/>
    <p:sldId id="335" r:id="rId19"/>
    <p:sldId id="336" r:id="rId20"/>
    <p:sldId id="339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50" r:id="rId32"/>
    <p:sldId id="351" r:id="rId33"/>
    <p:sldId id="352" r:id="rId34"/>
    <p:sldId id="355" r:id="rId35"/>
    <p:sldId id="357" r:id="rId36"/>
    <p:sldId id="356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34" r:id="rId47"/>
    <p:sldId id="337" r:id="rId48"/>
  </p:sldIdLst>
  <p:sldSz cx="9144000" cy="5143500" type="screen16x9"/>
  <p:notesSz cx="6858000" cy="9144000"/>
  <p:embeddedFontLst>
    <p:embeddedFont>
      <p:font typeface="Oswald" charset="0"/>
      <p:regular r:id="rId50"/>
      <p:bold r:id="rId51"/>
    </p:embeddedFont>
    <p:embeddedFont>
      <p:font typeface="Roboto" charset="0"/>
      <p:regular r:id="rId52"/>
      <p:bold r:id="rId53"/>
      <p:italic r:id="rId54"/>
      <p:boldItalic r:id="rId55"/>
    </p:embeddedFont>
    <p:embeddedFont>
      <p:font typeface="Raleway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242463-0F2B-40F4-B881-53F94F578713}">
  <a:tblStyle styleId="{CC242463-0F2B-40F4-B881-53F94F578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7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tools/sfdxcl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component-library/documentation/en/lwc/reference_decorators" TargetMode="External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hyperlink" Target="https://developer.salesforce.com/docs/component-library/bundle/lightning-button/exampl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ailhead.salesforce.com/en/content/learn/trails/build-lightning-web-components" TargetMode="External"/><Relationship Id="rId5" Type="http://schemas.openxmlformats.org/officeDocument/2006/relationships/hyperlink" Target="https://trailhead.salesforce.com/en/content/learn/trails/force_com_dev_intermediate" TargetMode="External"/><Relationship Id="rId4" Type="http://schemas.openxmlformats.org/officeDocument/2006/relationships/hyperlink" Target="https://trailhead.salesforce.com/en/content/learn/trails/force_com_dev_beginner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Apex + LWC</a:t>
            </a:r>
            <a:endParaRPr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32424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/>
              <a:t>Tamara Marjanovi</a:t>
            </a:r>
            <a:r>
              <a:rPr lang="en-US" dirty="0" smtClean="0"/>
              <a:t>ć</a:t>
            </a:r>
            <a:r>
              <a:rPr lang="en" dirty="0" smtClean="0"/>
              <a:t>, 1432</a:t>
            </a:r>
          </a:p>
          <a:p>
            <a:pPr marL="0" indent="0"/>
            <a:r>
              <a:rPr lang="en" dirty="0" smtClean="0"/>
              <a:t>Stefan Stojanovi</a:t>
            </a:r>
            <a:r>
              <a:rPr lang="en-US" dirty="0" smtClean="0"/>
              <a:t>ć</a:t>
            </a:r>
            <a:r>
              <a:rPr lang="en" dirty="0" smtClean="0"/>
              <a:t>, 1355</a:t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52400" y="1689450"/>
            <a:ext cx="37338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Manipulation Language - DML</a:t>
            </a:r>
            <a:endParaRPr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971550"/>
            <a:ext cx="4422600" cy="341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Account acct = new Account(Name=</a:t>
            </a:r>
            <a:r>
              <a:rPr lang="en-US" b="1" dirty="0" smtClean="0"/>
              <a:t>‘SF’</a:t>
            </a:r>
            <a:r>
              <a:rPr lang="en-US" dirty="0" smtClean="0"/>
              <a:t>, Phone=</a:t>
            </a:r>
            <a:r>
              <a:rPr lang="en-US" b="1" dirty="0" smtClean="0"/>
              <a:t>'555-1212'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insert acct;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update</a:t>
            </a:r>
          </a:p>
          <a:p>
            <a:pPr lvl="0"/>
            <a:r>
              <a:rPr lang="en-US" dirty="0" err="1" smtClean="0"/>
              <a:t>upsert</a:t>
            </a:r>
            <a:endParaRPr lang="en-US" dirty="0" smtClean="0"/>
          </a:p>
          <a:p>
            <a:pPr lvl="0"/>
            <a:r>
              <a:rPr lang="en-US" dirty="0" smtClean="0"/>
              <a:t>delete</a:t>
            </a:r>
          </a:p>
          <a:p>
            <a:pPr lvl="0"/>
            <a:r>
              <a:rPr lang="en-US" dirty="0" smtClean="0"/>
              <a:t>undelete</a:t>
            </a:r>
          </a:p>
          <a:p>
            <a:pPr lvl="0"/>
            <a:r>
              <a:rPr lang="en-US" dirty="0" smtClean="0"/>
              <a:t>merge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buNone/>
            </a:pPr>
            <a:r>
              <a:rPr lang="en-US" dirty="0" smtClean="0"/>
              <a:t>Apex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direktan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-u,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drugih</a:t>
            </a:r>
            <a:r>
              <a:rPr lang="en-US" dirty="0" smtClean="0"/>
              <a:t> </a:t>
            </a:r>
            <a:r>
              <a:rPr lang="en-US" dirty="0" err="1" smtClean="0"/>
              <a:t>programskih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zahtevaju</a:t>
            </a:r>
            <a:r>
              <a:rPr lang="en-US" dirty="0" smtClean="0"/>
              <a:t> </a:t>
            </a:r>
            <a:r>
              <a:rPr lang="en-US" dirty="0" err="1" smtClean="0"/>
              <a:t>dodatno</a:t>
            </a:r>
            <a:r>
              <a:rPr lang="en-US" dirty="0" smtClean="0"/>
              <a:t> </a:t>
            </a:r>
            <a:r>
              <a:rPr lang="en-US" dirty="0" err="1" smtClean="0"/>
              <a:t>podešavanje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842250" y="133632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reiranje ID-a</a:t>
            </a:r>
            <a:endParaRPr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33632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rekorda</a:t>
            </a:r>
            <a:endParaRPr lang="en-US" dirty="0" smtClean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381000" y="1736183"/>
            <a:ext cx="4419600" cy="11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 new Account(Name=‘SF’, Phone=‘0695551212‘);</a:t>
            </a:r>
          </a:p>
          <a:p>
            <a:pPr algn="l"/>
            <a:r>
              <a:rPr lang="en-US" dirty="0" smtClean="0"/>
              <a:t>insert acct; </a:t>
            </a:r>
          </a:p>
          <a:p>
            <a:pPr algn="l"/>
            <a:r>
              <a:rPr lang="en-US" dirty="0" err="1" smtClean="0"/>
              <a:t>System.debug</a:t>
            </a:r>
            <a:r>
              <a:rPr lang="en-US" dirty="0" smtClean="0"/>
              <a:t>('ID = ' + </a:t>
            </a:r>
            <a:r>
              <a:rPr lang="en-US" dirty="0" err="1" smtClean="0"/>
              <a:t>acct.Id</a:t>
            </a:r>
            <a:r>
              <a:rPr lang="en-US" dirty="0" smtClean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219200" y="2860871"/>
            <a:ext cx="2305794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rupne DML operacije</a:t>
            </a:r>
            <a:endParaRPr/>
          </a:p>
        </p:txBody>
      </p:sp>
      <p:sp>
        <p:nvSpPr>
          <p:cNvPr id="1225" name="Google Shape;1225;p49"/>
          <p:cNvSpPr txBox="1">
            <a:spLocks noGrp="1"/>
          </p:cNvSpPr>
          <p:nvPr>
            <p:ph type="subTitle" idx="4"/>
          </p:nvPr>
        </p:nvSpPr>
        <p:spPr>
          <a:xfrm>
            <a:off x="533400" y="3257550"/>
            <a:ext cx="38100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 smtClean="0"/>
              <a:t>Izvođenje</a:t>
            </a:r>
            <a:r>
              <a:rPr lang="en-US" dirty="0" smtClean="0"/>
              <a:t> </a:t>
            </a:r>
            <a:r>
              <a:rPr lang="en-US" dirty="0" err="1" smtClean="0"/>
              <a:t>grupnih</a:t>
            </a:r>
            <a:r>
              <a:rPr lang="en-US" dirty="0" smtClean="0"/>
              <a:t> DML </a:t>
            </a:r>
            <a:r>
              <a:rPr lang="en-US" dirty="0" err="1" smtClean="0"/>
              <a:t>operacija</a:t>
            </a:r>
            <a:r>
              <a:rPr lang="en-US" dirty="0" smtClean="0"/>
              <a:t> je </a:t>
            </a:r>
            <a:r>
              <a:rPr lang="en-US" dirty="0" err="1" smtClean="0"/>
              <a:t>preporučeni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pomaže</a:t>
            </a:r>
            <a:r>
              <a:rPr lang="en-US" dirty="0" smtClean="0"/>
              <a:t> u </a:t>
            </a:r>
            <a:r>
              <a:rPr lang="en-US" dirty="0" err="1" smtClean="0"/>
              <a:t>izbegavanju</a:t>
            </a:r>
            <a:r>
              <a:rPr lang="en-US" dirty="0" smtClean="0"/>
              <a:t> </a:t>
            </a:r>
            <a:r>
              <a:rPr lang="en-US" dirty="0" err="1" smtClean="0"/>
              <a:t>prekoračenja</a:t>
            </a:r>
            <a:r>
              <a:rPr lang="en-US" dirty="0" smtClean="0"/>
              <a:t> </a:t>
            </a:r>
            <a:r>
              <a:rPr lang="en-US" dirty="0" err="1" smtClean="0"/>
              <a:t>ograničenja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DML </a:t>
            </a:r>
            <a:r>
              <a:rPr lang="en-US" dirty="0" err="1" smtClean="0"/>
              <a:t>ograničenje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150 </a:t>
            </a:r>
            <a:r>
              <a:rPr lang="en-US" dirty="0" err="1" smtClean="0"/>
              <a:t>statementa</a:t>
            </a:r>
            <a:r>
              <a:rPr lang="en-US" dirty="0" smtClean="0"/>
              <a:t>(</a:t>
            </a:r>
            <a:r>
              <a:rPr lang="en-US" dirty="0" err="1" smtClean="0"/>
              <a:t>operacija</a:t>
            </a:r>
            <a:r>
              <a:rPr lang="en-US" dirty="0" smtClean="0"/>
              <a:t>) </a:t>
            </a:r>
            <a:r>
              <a:rPr lang="en-US" dirty="0" err="1" smtClean="0"/>
              <a:t>po</a:t>
            </a:r>
            <a:r>
              <a:rPr lang="en-US" dirty="0" smtClean="0"/>
              <a:t> Apex </a:t>
            </a:r>
            <a:r>
              <a:rPr lang="en-US" dirty="0" err="1" smtClean="0"/>
              <a:t>transakciji</a:t>
            </a:r>
            <a:r>
              <a:rPr lang="en-US" dirty="0" smtClean="0"/>
              <a:t>. </a:t>
            </a:r>
            <a:endParaRPr/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618913" y="2860871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DmlException</a:t>
            </a:r>
            <a:endParaRPr/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4953000" y="3242325"/>
            <a:ext cx="3352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  Account acct = new Account(); </a:t>
            </a:r>
          </a:p>
          <a:p>
            <a:r>
              <a:rPr lang="en-US" dirty="0" smtClean="0"/>
              <a:t>    insert acct;</a:t>
            </a:r>
          </a:p>
          <a:p>
            <a:r>
              <a:rPr lang="en-US" dirty="0" smtClean="0"/>
              <a:t>} catch (</a:t>
            </a:r>
            <a:r>
              <a:rPr lang="en-US" dirty="0" err="1" smtClean="0"/>
              <a:t>DmlException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System.debug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4876800" y="1736183"/>
            <a:ext cx="39624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obrišete</a:t>
            </a:r>
            <a:r>
              <a:rPr lang="en-US" dirty="0" smtClean="0"/>
              <a:t> </a:t>
            </a:r>
            <a:r>
              <a:rPr lang="en-US" dirty="0" err="1" smtClean="0"/>
              <a:t>postojane</a:t>
            </a:r>
            <a:r>
              <a:rPr lang="en-US" dirty="0" smtClean="0"/>
              <a:t> </a:t>
            </a:r>
            <a:r>
              <a:rPr lang="en-US" dirty="0" err="1" smtClean="0"/>
              <a:t>rekorde</a:t>
            </a:r>
            <a:endParaRPr lang="en-US" dirty="0" smtClean="0"/>
          </a:p>
          <a:p>
            <a:r>
              <a:rPr lang="en-US" dirty="0" err="1" smtClean="0"/>
              <a:t>pomoću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r>
              <a:rPr lang="en-US" dirty="0" smtClean="0"/>
              <a:t> delete. </a:t>
            </a:r>
            <a:r>
              <a:rPr lang="en-US" dirty="0" err="1" smtClean="0"/>
              <a:t>Izbrisani</a:t>
            </a:r>
            <a:r>
              <a:rPr lang="en-US" dirty="0" smtClean="0"/>
              <a:t> </a:t>
            </a:r>
            <a:r>
              <a:rPr lang="en-US" dirty="0" err="1" smtClean="0"/>
              <a:t>rekordi</a:t>
            </a:r>
            <a:r>
              <a:rPr lang="en-US" dirty="0" smtClean="0"/>
              <a:t> se 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brišu</a:t>
            </a:r>
            <a:r>
              <a:rPr lang="en-US" dirty="0" smtClean="0"/>
              <a:t> </a:t>
            </a:r>
            <a:r>
              <a:rPr lang="en-US" dirty="0" err="1" smtClean="0"/>
              <a:t>trajno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se </a:t>
            </a:r>
            <a:r>
              <a:rPr lang="en-US" dirty="0" err="1" smtClean="0"/>
              <a:t>stavljaju</a:t>
            </a:r>
            <a:r>
              <a:rPr lang="en-US" dirty="0" smtClean="0"/>
              <a:t> u </a:t>
            </a:r>
            <a:r>
              <a:rPr lang="en-US" dirty="0" err="1" smtClean="0"/>
              <a:t>korpu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otpatke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15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odakle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vratiti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DML</a:t>
            </a:r>
            <a:endParaRPr/>
          </a:p>
        </p:txBody>
      </p:sp>
      <p:sp>
        <p:nvSpPr>
          <p:cNvPr id="1230" name="Google Shape;1230;p49"/>
          <p:cNvSpPr/>
          <p:nvPr/>
        </p:nvSpPr>
        <p:spPr>
          <a:xfrm>
            <a:off x="3672333" y="132879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9"/>
          <p:cNvSpPr/>
          <p:nvPr/>
        </p:nvSpPr>
        <p:spPr>
          <a:xfrm>
            <a:off x="3673922" y="2853891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9"/>
          <p:cNvSpPr/>
          <p:nvPr/>
        </p:nvSpPr>
        <p:spPr>
          <a:xfrm>
            <a:off x="5058199" y="2853891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33;p49"/>
          <p:cNvGrpSpPr/>
          <p:nvPr/>
        </p:nvGrpSpPr>
        <p:grpSpPr>
          <a:xfrm>
            <a:off x="5064520" y="1332431"/>
            <a:ext cx="397509" cy="397484"/>
            <a:chOff x="-1700225" y="2768875"/>
            <a:chExt cx="291450" cy="292225"/>
          </a:xfrm>
        </p:grpSpPr>
        <p:sp>
          <p:nvSpPr>
            <p:cNvPr id="1234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SOQL-</a:t>
            </a:r>
            <a:r>
              <a:rPr lang="en-US" dirty="0" err="1" smtClean="0"/>
              <a:t>Salesforce</a:t>
            </a:r>
            <a:r>
              <a:rPr lang="en-US" dirty="0" smtClean="0"/>
              <a:t> Object Query Language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inline SOQL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381000" y="2146716"/>
            <a:ext cx="29718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Account[] accts = [SELECT Name,</a:t>
            </a:r>
          </a:p>
          <a:p>
            <a:pPr algn="l"/>
            <a:r>
              <a:rPr lang="en-US" dirty="0" smtClean="0"/>
              <a:t>Phone FROM Account];</a:t>
            </a:r>
            <a:endParaRPr lang="en-US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Osnovna</a:t>
            </a:r>
            <a:r>
              <a:rPr lang="en-US" dirty="0" smtClean="0"/>
              <a:t> SOQL </a:t>
            </a:r>
            <a:r>
              <a:rPr lang="en-US" dirty="0" err="1" smtClean="0"/>
              <a:t>sintaksa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76600" y="2146716"/>
            <a:ext cx="3048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fields FROM </a:t>
            </a:r>
          </a:p>
          <a:p>
            <a:pPr algn="l"/>
            <a:r>
              <a:rPr lang="en-US" dirty="0" err="1" smtClean="0"/>
              <a:t>ObjectName</a:t>
            </a:r>
            <a:r>
              <a:rPr lang="en-US" dirty="0" smtClean="0"/>
              <a:t> [WHERE Condition]</a:t>
            </a:r>
            <a:endParaRPr lang="en-US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57975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SQL </a:t>
            </a:r>
            <a:r>
              <a:rPr lang="en-US" dirty="0" err="1" smtClean="0"/>
              <a:t>jezika</a:t>
            </a:r>
            <a:r>
              <a:rPr lang="en-US" dirty="0" smtClean="0"/>
              <a:t>:</a:t>
            </a:r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0" y="2146716"/>
            <a:ext cx="28083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-</a:t>
            </a:r>
            <a:r>
              <a:rPr lang="en-US" dirty="0" err="1" smtClean="0"/>
              <a:t>nema</a:t>
            </a:r>
            <a:r>
              <a:rPr lang="en-US" dirty="0" smtClean="0"/>
              <a:t> *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 smtClean="0"/>
          </a:p>
          <a:p>
            <a:pPr marL="0" lvl="0" indent="0" algn="l"/>
            <a:r>
              <a:rPr lang="en-US" dirty="0" smtClean="0"/>
              <a:t>-ne </a:t>
            </a:r>
            <a:r>
              <a:rPr lang="en-US" dirty="0" err="1" smtClean="0"/>
              <a:t>mora</a:t>
            </a:r>
            <a:r>
              <a:rPr lang="en-US" dirty="0" smtClean="0"/>
              <a:t> Id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navede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Primer;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457200" y="3771576"/>
            <a:ext cx="2971800" cy="108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Name FROM Account</a:t>
            </a:r>
          </a:p>
          <a:p>
            <a:pPr algn="l"/>
            <a:r>
              <a:rPr lang="en-US" dirty="0" smtClean="0"/>
              <a:t>WHERE (Name LIKE 'SF%’ AND</a:t>
            </a:r>
          </a:p>
          <a:p>
            <a:pPr algn="l"/>
            <a:r>
              <a:rPr lang="en-US" dirty="0" err="1" smtClean="0"/>
              <a:t>NumberOfEmployees</a:t>
            </a:r>
            <a:r>
              <a:rPr lang="en-US" dirty="0" smtClean="0"/>
              <a:t>&gt; :n)  ORDER BY Name LIMIT 10</a:t>
            </a:r>
            <a:endParaRPr lang="en-US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Account-Contact</a:t>
            </a:r>
            <a:endParaRPr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048000" y="3771576"/>
            <a:ext cx="3200400" cy="146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Name, (SELECT </a:t>
            </a:r>
            <a:r>
              <a:rPr lang="en-US" dirty="0" err="1" smtClean="0"/>
              <a:t>FirstName</a:t>
            </a:r>
            <a:r>
              <a:rPr lang="en-US" dirty="0" smtClean="0"/>
              <a:t>,</a:t>
            </a:r>
          </a:p>
          <a:p>
            <a:pPr algn="l"/>
            <a:r>
              <a:rPr lang="en-US" dirty="0" err="1" smtClean="0"/>
              <a:t>LastName</a:t>
            </a:r>
            <a:r>
              <a:rPr lang="en-US" dirty="0" smtClean="0"/>
              <a:t> FROM Contacts) FROM</a:t>
            </a:r>
          </a:p>
          <a:p>
            <a:pPr algn="l"/>
            <a:r>
              <a:rPr lang="en-US" dirty="0" smtClean="0"/>
              <a:t>Account WHERE Name = ‘SF’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Contact-Account</a:t>
            </a:r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5943600" y="3771576"/>
            <a:ext cx="3036900" cy="100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</a:t>
            </a:r>
            <a:r>
              <a:rPr lang="en-US" dirty="0" err="1" smtClean="0"/>
              <a:t>Account.Name,FirstName</a:t>
            </a:r>
            <a:endParaRPr lang="en-US" dirty="0" smtClean="0"/>
          </a:p>
          <a:p>
            <a:pPr algn="l"/>
            <a:r>
              <a:rPr lang="en-US" dirty="0" smtClean="0"/>
              <a:t>FROM Contacts</a:t>
            </a:r>
          </a:p>
          <a:p>
            <a:pPr algn="l"/>
            <a:r>
              <a:rPr lang="en-US" dirty="0" smtClean="0"/>
              <a:t>WHERE </a:t>
            </a:r>
            <a:r>
              <a:rPr lang="en-US" dirty="0" err="1" smtClean="0"/>
              <a:t>LastName</a:t>
            </a:r>
            <a:r>
              <a:rPr lang="en-US" dirty="0" smtClean="0"/>
              <a:t> = ‘</a:t>
            </a:r>
            <a:r>
              <a:rPr lang="en-US" dirty="0" err="1" smtClean="0"/>
              <a:t>Stojanovic</a:t>
            </a:r>
            <a:r>
              <a:rPr lang="en-US" dirty="0" smtClean="0"/>
              <a:t>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SOSL-</a:t>
            </a:r>
            <a:r>
              <a:rPr lang="en-US" dirty="0" err="1" smtClean="0"/>
              <a:t>Salesforce</a:t>
            </a:r>
            <a:r>
              <a:rPr lang="en-US" dirty="0" smtClean="0"/>
              <a:t> Object Search Language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inline SOSL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228600" y="2146716"/>
            <a:ext cx="3276600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List&lt;List&lt;</a:t>
            </a:r>
            <a:r>
              <a:rPr lang="en-US" dirty="0" err="1" smtClean="0"/>
              <a:t>SObject</a:t>
            </a:r>
            <a:r>
              <a:rPr lang="en-US" dirty="0" smtClean="0"/>
              <a:t>&gt;&gt; </a:t>
            </a:r>
            <a:r>
              <a:rPr lang="en-US" dirty="0" err="1" smtClean="0"/>
              <a:t>slist</a:t>
            </a:r>
            <a:r>
              <a:rPr lang="en-US" dirty="0" smtClean="0"/>
              <a:t>=[FIND 'SF‘</a:t>
            </a:r>
          </a:p>
          <a:p>
            <a:pPr algn="l"/>
            <a:r>
              <a:rPr lang="en-US" dirty="0" smtClean="0"/>
              <a:t>IN ALL FIELDS RETURNING</a:t>
            </a:r>
          </a:p>
          <a:p>
            <a:pPr algn="l"/>
            <a:r>
              <a:rPr lang="en-US" dirty="0" smtClean="0"/>
              <a:t>Account(Name),Contact(</a:t>
            </a:r>
            <a:r>
              <a:rPr lang="en-US" dirty="0" err="1" smtClean="0"/>
              <a:t>FirstName</a:t>
            </a:r>
            <a:r>
              <a:rPr lang="en-US" dirty="0" smtClean="0"/>
              <a:t>)];</a:t>
            </a:r>
            <a:endParaRPr lang="en-US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352800" y="1770625"/>
            <a:ext cx="2377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Sličnosti</a:t>
            </a:r>
            <a:r>
              <a:rPr lang="en-US" dirty="0" smtClean="0"/>
              <a:t> SOQL-a </a:t>
            </a:r>
            <a:r>
              <a:rPr lang="en-US" dirty="0" err="1" smtClean="0"/>
              <a:t>i</a:t>
            </a:r>
            <a:r>
              <a:rPr lang="en-US" dirty="0" smtClean="0"/>
              <a:t> SOSL-a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76600" y="2146716"/>
            <a:ext cx="2438400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- </a:t>
            </a: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omogućava</a:t>
            </a:r>
            <a:endParaRPr lang="en-US" dirty="0" smtClean="0"/>
          </a:p>
          <a:p>
            <a:pPr algn="l"/>
            <a:r>
              <a:rPr lang="en-US" dirty="0" err="1" smtClean="0"/>
              <a:t>pretraživanje</a:t>
            </a:r>
            <a:r>
              <a:rPr lang="en-US" dirty="0" smtClean="0"/>
              <a:t> </a:t>
            </a:r>
            <a:r>
              <a:rPr lang="en-US" dirty="0" err="1" smtClean="0"/>
              <a:t>rekorda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određenim</a:t>
            </a:r>
            <a:r>
              <a:rPr lang="en-US" dirty="0" smtClean="0"/>
              <a:t> </a:t>
            </a:r>
            <a:r>
              <a:rPr lang="en-US" dirty="0" err="1" smtClean="0"/>
              <a:t>informacijama</a:t>
            </a:r>
            <a:endParaRPr lang="en-US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57975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Razlike</a:t>
            </a:r>
            <a:r>
              <a:rPr lang="en-US" dirty="0" smtClean="0"/>
              <a:t> SOQL-a </a:t>
            </a:r>
            <a:r>
              <a:rPr lang="en-US" dirty="0" err="1" smtClean="0"/>
              <a:t>i</a:t>
            </a:r>
            <a:r>
              <a:rPr lang="en-US" dirty="0" smtClean="0"/>
              <a:t> SOSL-a</a:t>
            </a:r>
            <a:endParaRPr lang="en-US"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791200" y="2146716"/>
            <a:ext cx="3124200" cy="882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- SOSL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pretraživati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 smtClean="0"/>
          </a:p>
          <a:p>
            <a:pPr marL="0" lvl="0" indent="0" algn="l"/>
            <a:r>
              <a:rPr lang="en-US" dirty="0" smtClean="0"/>
              <a:t>- SOSL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podudaranja</a:t>
            </a:r>
            <a:r>
              <a:rPr lang="en-US" dirty="0" smtClean="0"/>
              <a:t> </a:t>
            </a:r>
            <a:r>
              <a:rPr lang="en-US" dirty="0" err="1" smtClean="0"/>
              <a:t>reči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SOQL </a:t>
            </a:r>
            <a:r>
              <a:rPr lang="en-US" dirty="0" err="1" smtClean="0"/>
              <a:t>i</a:t>
            </a:r>
            <a:r>
              <a:rPr lang="en-US" dirty="0" smtClean="0"/>
              <a:t> SOSL 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457200" y="3771576"/>
            <a:ext cx="2971800" cy="108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SOQL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preuzimanje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rekorda</a:t>
            </a:r>
            <a:r>
              <a:rPr lang="en-US" dirty="0" smtClean="0"/>
              <a:t> 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endParaRPr lang="en-US" dirty="0" smtClean="0"/>
          </a:p>
          <a:p>
            <a:pPr algn="l"/>
            <a:r>
              <a:rPr lang="en-US" dirty="0" smtClean="0"/>
              <a:t>SOSL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pretragu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endParaRPr lang="en-US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Osnovna</a:t>
            </a:r>
            <a:r>
              <a:rPr lang="en-US" dirty="0" smtClean="0"/>
              <a:t> SOSL </a:t>
            </a:r>
            <a:r>
              <a:rPr lang="en-US" dirty="0" err="1" smtClean="0"/>
              <a:t>sintaksa</a:t>
            </a:r>
            <a:endParaRPr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2895600" y="3771577"/>
            <a:ext cx="3276600" cy="93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FIND '</a:t>
            </a:r>
            <a:r>
              <a:rPr lang="en-US" dirty="0" err="1" smtClean="0"/>
              <a:t>SearchQuery</a:t>
            </a:r>
            <a:r>
              <a:rPr lang="en-US" dirty="0" smtClean="0"/>
              <a:t>' [IN </a:t>
            </a:r>
            <a:r>
              <a:rPr lang="en-US" dirty="0" err="1" smtClean="0"/>
              <a:t>SearchGroup</a:t>
            </a:r>
            <a:r>
              <a:rPr lang="en-US" dirty="0" smtClean="0"/>
              <a:t>]</a:t>
            </a:r>
          </a:p>
          <a:p>
            <a:pPr algn="l"/>
            <a:r>
              <a:rPr lang="en-US" dirty="0" smtClean="0"/>
              <a:t>[RETURNING </a:t>
            </a:r>
            <a:r>
              <a:rPr lang="en-US" dirty="0" err="1" smtClean="0"/>
              <a:t>ObjectsAndFields</a:t>
            </a:r>
            <a:r>
              <a:rPr lang="en-US" dirty="0" smtClean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Primer:</a:t>
            </a:r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5867400" y="3771576"/>
            <a:ext cx="3265500" cy="100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[FIND 'SF' IN ALL FIELDS RETURNING</a:t>
            </a:r>
          </a:p>
          <a:p>
            <a:pPr algn="l"/>
            <a:r>
              <a:rPr lang="en-US" dirty="0" smtClean="0"/>
              <a:t>Account (Name WHERE</a:t>
            </a:r>
          </a:p>
          <a:p>
            <a:pPr algn="l"/>
            <a:r>
              <a:rPr lang="en-US" dirty="0" err="1" smtClean="0"/>
              <a:t>NumberOfEmployees</a:t>
            </a:r>
            <a:r>
              <a:rPr lang="en-US" dirty="0" smtClean="0"/>
              <a:t>&gt;100),Contact</a:t>
            </a:r>
          </a:p>
          <a:p>
            <a:pPr algn="l"/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LIMIT 2)];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Triggers</a:t>
            </a:r>
            <a:endParaRPr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838200" y="1200150"/>
            <a:ext cx="2890163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Apex </a:t>
            </a:r>
            <a:r>
              <a:rPr lang="en-US" dirty="0" err="1" smtClean="0"/>
              <a:t>trigeri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omogućavaju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izvršite</a:t>
            </a:r>
            <a:r>
              <a:rPr lang="en-US" dirty="0" smtClean="0"/>
              <a:t> </a:t>
            </a:r>
            <a:r>
              <a:rPr lang="en-US" dirty="0" err="1" smtClean="0"/>
              <a:t>akcije</a:t>
            </a:r>
            <a:r>
              <a:rPr lang="en-US" dirty="0" smtClean="0"/>
              <a:t> pre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događaja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desio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rekordima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-u,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umetanje</a:t>
            </a:r>
            <a:r>
              <a:rPr lang="en-US" dirty="0" smtClean="0"/>
              <a:t>, </a:t>
            </a:r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brisanje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Sintaksa</a:t>
            </a:r>
            <a:r>
              <a:rPr lang="en-US" dirty="0" smtClean="0"/>
              <a:t> </a:t>
            </a:r>
            <a:r>
              <a:rPr lang="en-US" dirty="0" err="1" smtClean="0"/>
              <a:t>trigera</a:t>
            </a:r>
            <a:endParaRPr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457200" y="2826240"/>
            <a:ext cx="32709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trigger </a:t>
            </a:r>
            <a:r>
              <a:rPr lang="en-US" dirty="0" err="1" smtClean="0"/>
              <a:t>TriggerName</a:t>
            </a:r>
            <a:r>
              <a:rPr lang="en-US" dirty="0" smtClean="0"/>
              <a:t> on </a:t>
            </a:r>
            <a:r>
              <a:rPr lang="en-US" dirty="0" err="1" smtClean="0"/>
              <a:t>ObjectName</a:t>
            </a:r>
            <a:r>
              <a:rPr lang="en-US" dirty="0" smtClean="0"/>
              <a:t> (</a:t>
            </a:r>
            <a:r>
              <a:rPr lang="en-US" dirty="0" err="1" smtClean="0"/>
              <a:t>trigger</a:t>
            </a:r>
            <a:r>
              <a:rPr lang="en-US" dirty="0" err="1" smtClean="0">
                <a:latin typeface="+mj-lt"/>
              </a:rPr>
              <a:t>_</a:t>
            </a:r>
            <a:r>
              <a:rPr lang="en-US" dirty="0" err="1" smtClean="0"/>
              <a:t>events</a:t>
            </a:r>
            <a:r>
              <a:rPr lang="en-US" dirty="0" smtClean="0"/>
              <a:t>) {  … }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5074500" y="1200150"/>
            <a:ext cx="2316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before insert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before update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before delete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insert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update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delete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undelete</a:t>
            </a:r>
            <a:endParaRPr lang="en-US"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trigera</a:t>
            </a:r>
            <a:endParaRPr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1. Before triggers</a:t>
            </a:r>
          </a:p>
          <a:p>
            <a:r>
              <a:rPr lang="en-US" dirty="0" smtClean="0"/>
              <a:t>2. After triggers </a:t>
            </a:r>
            <a:endParaRPr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3"/>
          </p:nvPr>
        </p:nvSpPr>
        <p:spPr>
          <a:xfrm>
            <a:off x="5105400" y="2826251"/>
            <a:ext cx="28562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AutoNum type="arabicPeriod"/>
            </a:pPr>
            <a:r>
              <a:rPr lang="en-US" dirty="0" err="1" smtClean="0"/>
              <a:t>Trigger.New</a:t>
            </a:r>
            <a:endParaRPr lang="en-US" dirty="0" smtClean="0"/>
          </a:p>
          <a:p>
            <a:pPr marL="482600" lvl="0" indent="-342900">
              <a:buAutoNum type="arabicPeriod"/>
            </a:pPr>
            <a:r>
              <a:rPr lang="en-US" dirty="0" err="1" smtClean="0"/>
              <a:t>Trigger.Old</a:t>
            </a:r>
            <a:r>
              <a:rPr lang="en-US" dirty="0" smtClean="0"/>
              <a:t> </a:t>
            </a:r>
            <a:endParaRPr/>
          </a:p>
        </p:txBody>
      </p:sp>
      <p:sp>
        <p:nvSpPr>
          <p:cNvPr id="820" name="Google Shape;820;p34"/>
          <p:cNvSpPr txBox="1">
            <a:spLocks noGrp="1"/>
          </p:cNvSpPr>
          <p:nvPr>
            <p:ph type="subTitle" idx="15"/>
          </p:nvPr>
        </p:nvSpPr>
        <p:spPr>
          <a:xfrm>
            <a:off x="4648200" y="3328411"/>
            <a:ext cx="2856113" cy="99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isInsert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isUpdate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isDelete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isUndelete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isBefore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isAfter</a:t>
            </a:r>
            <a:endParaRPr lang="en-US" sz="120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88720" y="55003"/>
            <a:ext cx="6583680" cy="503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Unit Tests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Sintaksa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457200" y="2734826"/>
            <a:ext cx="2895600" cy="174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isTest</a:t>
            </a:r>
            <a:endParaRPr lang="en-US" dirty="0" smtClean="0"/>
          </a:p>
          <a:p>
            <a:pPr algn="l"/>
            <a:r>
              <a:rPr lang="en-US" dirty="0" smtClean="0"/>
              <a:t>private class </a:t>
            </a:r>
            <a:r>
              <a:rPr lang="en-US" dirty="0" err="1" smtClean="0"/>
              <a:t>MyTestClass</a:t>
            </a:r>
            <a:r>
              <a:rPr lang="en-US" dirty="0" smtClean="0"/>
              <a:t> {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@</a:t>
            </a:r>
            <a:r>
              <a:rPr lang="en-US" dirty="0" err="1" smtClean="0"/>
              <a:t>isTest</a:t>
            </a:r>
            <a:r>
              <a:rPr lang="en-US" dirty="0" smtClean="0"/>
              <a:t> static void  </a:t>
            </a:r>
            <a:r>
              <a:rPr lang="en-US" b="1" dirty="0" err="1" smtClean="0"/>
              <a:t>myTest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 {</a:t>
            </a:r>
          </a:p>
          <a:p>
            <a:pPr algn="l"/>
            <a:r>
              <a:rPr lang="en-US" dirty="0" smtClean="0"/>
              <a:t>          // </a:t>
            </a:r>
            <a:r>
              <a:rPr lang="en-US" dirty="0" err="1" smtClean="0"/>
              <a:t>code</a:t>
            </a:r>
            <a:r>
              <a:rPr lang="en-US" dirty="0" err="1" smtClean="0">
                <a:latin typeface="+mn-lt"/>
              </a:rPr>
              <a:t>_</a:t>
            </a:r>
            <a:r>
              <a:rPr lang="en-US" dirty="0" err="1" smtClean="0"/>
              <a:t>block</a:t>
            </a:r>
            <a:endParaRPr lang="en-US" dirty="0" smtClean="0"/>
          </a:p>
          <a:p>
            <a:pPr algn="l"/>
            <a:r>
              <a:rPr lang="en-US" dirty="0" smtClean="0"/>
              <a:t>    }</a:t>
            </a:r>
          </a:p>
          <a:p>
            <a:pPr algn="l"/>
            <a:r>
              <a:rPr lang="en-US" dirty="0" smtClean="0"/>
              <a:t>}</a:t>
            </a:r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coverage</a:t>
            </a:r>
            <a:endParaRPr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it-IT" dirty="0" smtClean="0"/>
              <a:t>Najmanje 75% Apex koda mora biti pokriveno testovima i svi ti testovi moraju proći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it-IT" dirty="0" smtClean="0"/>
              <a:t>Najmanje 75% Apex koda mora biti pokriveno testovima i svi ti testovi moraju proći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oogle Shape;904;p38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905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09" name="Google Shape;909;p38"/>
          <p:cNvSpPr/>
          <p:nvPr/>
        </p:nvSpPr>
        <p:spPr>
          <a:xfrm>
            <a:off x="7032558" y="1872738"/>
            <a:ext cx="466343" cy="453373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0" name="Picture 19" descr="4.PNG"/>
          <p:cNvPicPr>
            <a:picLocks noChangeAspect="1"/>
          </p:cNvPicPr>
          <p:nvPr/>
        </p:nvPicPr>
        <p:blipFill>
          <a:blip r:embed="rId3"/>
          <a:srcRect l="74167"/>
          <a:stretch>
            <a:fillRect/>
          </a:stretch>
        </p:blipFill>
        <p:spPr>
          <a:xfrm>
            <a:off x="6096000" y="1733550"/>
            <a:ext cx="2438400" cy="23302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Primer: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7848600" cy="35657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Primer: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5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79302"/>
            <a:ext cx="2362200" cy="3746250"/>
          </a:xfrm>
          <a:prstGeom prst="rect">
            <a:avLst/>
          </a:prstGeom>
        </p:spPr>
      </p:pic>
      <p:pic>
        <p:nvPicPr>
          <p:cNvPr id="6" name="Picture 5" descr="5.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114550"/>
            <a:ext cx="5593974" cy="16004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90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Lightning Web Components (LWC)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31375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Tx/>
              <a:buChar char="-"/>
            </a:pPr>
            <a:r>
              <a:rPr lang="en-US" dirty="0" smtClean="0"/>
              <a:t>Novi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pravljenje</a:t>
            </a:r>
            <a:r>
              <a:rPr lang="en-US" dirty="0" smtClean="0"/>
              <a:t> Lightning </a:t>
            </a:r>
            <a:r>
              <a:rPr lang="en-US" dirty="0" err="1" smtClean="0"/>
              <a:t>komponenti</a:t>
            </a:r>
            <a:r>
              <a:rPr lang="en-US" dirty="0" smtClean="0"/>
              <a:t>.</a:t>
            </a:r>
            <a:endParaRPr lang="en-US" dirty="0" smtClean="0"/>
          </a:p>
          <a:p>
            <a:pPr marL="0" lvl="0" indent="0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vi-VN" dirty="0" smtClean="0"/>
              <a:t>astoji </a:t>
            </a:r>
            <a:r>
              <a:rPr lang="vi-VN" dirty="0" smtClean="0"/>
              <a:t>se od tri glavne tehnologije, koje se mogu koristiti zajedno za kreiranje raznovrsnih </a:t>
            </a:r>
            <a:r>
              <a:rPr lang="en-US" dirty="0" smtClean="0"/>
              <a:t>custom </a:t>
            </a:r>
            <a:r>
              <a:rPr lang="vi-VN" dirty="0" smtClean="0"/>
              <a:t>elemenata koji </a:t>
            </a:r>
            <a:r>
              <a:rPr lang="vi-VN" dirty="0" smtClean="0"/>
              <a:t>se mogu ponovo koristiti </a:t>
            </a:r>
            <a:r>
              <a:rPr lang="vi-VN" dirty="0" smtClean="0"/>
              <a:t>bez </a:t>
            </a:r>
            <a:r>
              <a:rPr lang="vi-VN" dirty="0" smtClean="0"/>
              <a:t>straha od kolizije koda.</a:t>
            </a:r>
            <a:endParaRPr/>
          </a:p>
        </p:txBody>
      </p:sp>
      <p:grpSp>
        <p:nvGrpSpPr>
          <p:cNvPr id="2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Salesforce</a:t>
            </a:r>
            <a:endParaRPr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533400" y="1352550"/>
            <a:ext cx="3194963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Ameri</a:t>
            </a:r>
            <a:r>
              <a:rPr lang="en-US" dirty="0" err="1" smtClean="0"/>
              <a:t>čka</a:t>
            </a:r>
            <a:r>
              <a:rPr lang="en-US" dirty="0" smtClean="0"/>
              <a:t> </a:t>
            </a:r>
            <a:r>
              <a:rPr lang="en-US" dirty="0" err="1" smtClean="0"/>
              <a:t>softverska</a:t>
            </a:r>
            <a:r>
              <a:rPr lang="en-US" dirty="0" smtClean="0"/>
              <a:t> </a:t>
            </a:r>
            <a:r>
              <a:rPr lang="en-US" dirty="0" err="1" smtClean="0"/>
              <a:t>kompanija</a:t>
            </a:r>
            <a:r>
              <a:rPr lang="en-US" dirty="0" smtClean="0"/>
              <a:t> </a:t>
            </a:r>
            <a:r>
              <a:rPr lang="en-US" dirty="0" err="1" smtClean="0"/>
              <a:t>zasnovana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cloud-u</a:t>
            </a:r>
            <a:endParaRPr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457200" y="2095050"/>
            <a:ext cx="32709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CRM (Customer relationship management)</a:t>
            </a:r>
            <a:endParaRPr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457200" y="2876550"/>
            <a:ext cx="32313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/>
            <a:r>
              <a:rPr lang="en-US" dirty="0" smtClean="0"/>
              <a:t>Commerce Cloud, Sales Cloud,</a:t>
            </a:r>
            <a:r>
              <a:rPr lang="en-US" baseline="30000" dirty="0" smtClean="0"/>
              <a:t> </a:t>
            </a:r>
            <a:r>
              <a:rPr lang="en-US" dirty="0" smtClean="0"/>
              <a:t>Service Cloud, Data Cloud,  Marketing Cloud, Community Cloud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uključujući</a:t>
            </a:r>
            <a:r>
              <a:rPr lang="en-US" dirty="0" smtClean="0"/>
              <a:t> Chatter), Manufacturing Cloud,</a:t>
            </a:r>
            <a:r>
              <a:rPr lang="en-US" baseline="30000" dirty="0" smtClean="0"/>
              <a:t> </a:t>
            </a:r>
            <a:r>
              <a:rPr lang="en-US" dirty="0" smtClean="0"/>
              <a:t>Analytics Cloud,</a:t>
            </a:r>
            <a:r>
              <a:rPr lang="en-US" baseline="30000" dirty="0" smtClean="0"/>
              <a:t> </a:t>
            </a:r>
            <a:r>
              <a:rPr lang="en-US" dirty="0" smtClean="0"/>
              <a:t>App Cloud, Vaccine Cloud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/>
          </a:p>
        </p:txBody>
      </p:sp>
      <p:sp>
        <p:nvSpPr>
          <p:cNvPr id="38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5139300" y="100681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dirty="0" err="1" smtClean="0"/>
              <a:t>Iskustvo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</a:p>
        </p:txBody>
      </p:sp>
      <p:sp>
        <p:nvSpPr>
          <p:cNvPr id="39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4876800" y="1306721"/>
            <a:ext cx="2819400" cy="1208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vi-VN" dirty="0" smtClean="0"/>
              <a:t>Salesforce spaja kompanije i kupce. Pruža alate za interakciju sa klijentima tokom svake njihove interakcije sa preduzećem. </a:t>
            </a:r>
            <a:endParaRPr/>
          </a:p>
        </p:txBody>
      </p:sp>
      <p:sp>
        <p:nvSpPr>
          <p:cNvPr id="40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6400800" y="31969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/>
          </a:p>
        </p:txBody>
      </p:sp>
      <p:sp>
        <p:nvSpPr>
          <p:cNvPr id="41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6400800" y="3496827"/>
            <a:ext cx="2316900" cy="136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Poverenje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Uspeh</a:t>
            </a:r>
            <a:r>
              <a:rPr lang="en-US" dirty="0" smtClean="0"/>
              <a:t> </a:t>
            </a:r>
            <a:r>
              <a:rPr lang="en-US" dirty="0" err="1" smtClean="0"/>
              <a:t>kupaca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Inovacije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Jednakost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899;p38"/>
          <p:cNvGrpSpPr/>
          <p:nvPr/>
        </p:nvGrpSpPr>
        <p:grpSpPr>
          <a:xfrm>
            <a:off x="6064717" y="438150"/>
            <a:ext cx="466361" cy="466336"/>
            <a:chOff x="1487200" y="2021475"/>
            <a:chExt cx="483125" cy="483150"/>
          </a:xfrm>
        </p:grpSpPr>
        <p:sp>
          <p:nvSpPr>
            <p:cNvPr id="43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" name="Google Shape;904;p38"/>
          <p:cNvGrpSpPr/>
          <p:nvPr/>
        </p:nvGrpSpPr>
        <p:grpSpPr>
          <a:xfrm>
            <a:off x="7326024" y="2628259"/>
            <a:ext cx="466331" cy="466332"/>
            <a:chOff x="3282325" y="2035675"/>
            <a:chExt cx="459575" cy="454825"/>
          </a:xfrm>
        </p:grpSpPr>
        <p:sp>
          <p:nvSpPr>
            <p:cNvPr id="48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Set up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1600425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1. korak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7" name="Google Shape;1307;p53"/>
          <p:cNvSpPr txBox="1">
            <a:spLocks noGrp="1"/>
          </p:cNvSpPr>
          <p:nvPr>
            <p:ph type="subTitle" idx="4294967295"/>
          </p:nvPr>
        </p:nvSpPr>
        <p:spPr>
          <a:xfrm>
            <a:off x="5557675" y="1620784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Instalacija CLI-a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5557724" y="1966555"/>
            <a:ext cx="2748075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u="sng" dirty="0" smtClean="0">
                <a:solidFill>
                  <a:schemeClr val="tx1"/>
                </a:solidFill>
                <a:hlinkClick r:id="rId3"/>
              </a:rPr>
              <a:t>https://developer.salesforce.com/tools/sfdxcli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2862840"/>
            <a:ext cx="1936200" cy="100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err="1" smtClean="0"/>
              <a:t>sfdx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output: </a:t>
            </a:r>
          </a:p>
        </p:txBody>
      </p:sp>
      <p:sp>
        <p:nvSpPr>
          <p:cNvPr id="1311" name="Google Shape;1311;p53"/>
          <p:cNvSpPr txBox="1">
            <a:spLocks noGrp="1"/>
          </p:cNvSpPr>
          <p:nvPr>
            <p:ph type="subTitle" idx="4294967295"/>
          </p:nvPr>
        </p:nvSpPr>
        <p:spPr>
          <a:xfrm>
            <a:off x="5557650" y="3516746"/>
            <a:ext cx="267195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Instalirati</a:t>
            </a: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SF </a:t>
            </a: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extenziju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3835250"/>
            <a:ext cx="19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err="1" smtClean="0"/>
              <a:t>Salesforce</a:t>
            </a:r>
            <a:r>
              <a:rPr lang="en-US" dirty="0" smtClean="0"/>
              <a:t> Extension Pack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2549288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korak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3516750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3. korak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3237975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3237975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3238041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5035575" y="160467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5038427" y="3500639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267075"/>
            <a:ext cx="16764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Google Shape;1309;p53"/>
          <p:cNvSpPr txBox="1">
            <a:spLocks/>
          </p:cNvSpPr>
          <p:nvPr/>
        </p:nvSpPr>
        <p:spPr>
          <a:xfrm>
            <a:off x="5557650" y="2544323"/>
            <a:ext cx="297675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Izvrsiti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komandu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u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cmd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-u</a:t>
            </a:r>
          </a:p>
          <a:p>
            <a:pPr>
              <a:spcAft>
                <a:spcPts val="1600"/>
              </a:spcAft>
              <a:buClr>
                <a:schemeClr val="dk1"/>
              </a:buClr>
              <a:buSzPts val="1400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5" name="Google Shape;1233;p49"/>
          <p:cNvGrpSpPr/>
          <p:nvPr/>
        </p:nvGrpSpPr>
        <p:grpSpPr>
          <a:xfrm>
            <a:off x="5029200" y="2571750"/>
            <a:ext cx="397509" cy="397484"/>
            <a:chOff x="-1700225" y="2768875"/>
            <a:chExt cx="291450" cy="292225"/>
          </a:xfrm>
        </p:grpSpPr>
        <p:sp>
          <p:nvSpPr>
            <p:cNvPr id="26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u VS Code-u </a:t>
            </a:r>
            <a:endParaRPr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Ctrl+Shift+P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872400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otvoriti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Command Palette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2286000" y="2958525"/>
            <a:ext cx="18288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SFDX: Create Project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2369025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505200" y="2202150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Enter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5029200" y="2958525"/>
            <a:ext cx="205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Uneti</a:t>
            </a: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naziv</a:t>
            </a: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projekta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937050" y="2958525"/>
            <a:ext cx="14449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Izabrati</a:t>
            </a:r>
            <a:r>
              <a:rPr lang="en-US" sz="1800" dirty="0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 folder</a:t>
            </a: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33750"/>
            <a:ext cx="2667000" cy="82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r="33898"/>
          <a:stretch>
            <a:fillRect/>
          </a:stretch>
        </p:blipFill>
        <p:spPr bwMode="auto">
          <a:xfrm>
            <a:off x="5486400" y="3562350"/>
            <a:ext cx="2971800" cy="48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r="51515" b="25045"/>
          <a:stretch>
            <a:fillRect/>
          </a:stretch>
        </p:blipFill>
        <p:spPr bwMode="auto">
          <a:xfrm>
            <a:off x="7315200" y="285750"/>
            <a:ext cx="1219200" cy="211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1504950"/>
            <a:ext cx="4230856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Autorizacija</a:t>
            </a:r>
            <a:endParaRPr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Ctrl+Shift+P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872400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otvoriti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Command Palette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2286000" y="2958525"/>
            <a:ext cx="1981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SFDX: Authorize an Org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505200" y="2202150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Izbor organizacije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5029200" y="2958525"/>
            <a:ext cx="205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Enter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937050" y="2958525"/>
            <a:ext cx="14449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Logovanje</a:t>
            </a:r>
            <a:endParaRPr lang="en-US" sz="1800" dirty="0" smtClean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838" y="3333750"/>
            <a:ext cx="2685962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973539"/>
            <a:ext cx="3334536" cy="12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562350"/>
            <a:ext cx="3647733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 l="11539" t="4003" r="14615" b="15929"/>
          <a:stretch>
            <a:fillRect/>
          </a:stretch>
        </p:blipFill>
        <p:spPr bwMode="auto">
          <a:xfrm>
            <a:off x="6858000" y="285750"/>
            <a:ext cx="1752600" cy="214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Fajlovi LWC komponente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685800" y="14287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force-app/main/default</a:t>
            </a: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352800" y="14962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SFDX: Create Lightning Web Component</a:t>
            </a: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096000" y="13525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Fajlovi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72200" y="1733550"/>
            <a:ext cx="23169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js-meta.xml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.html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85950"/>
            <a:ext cx="16002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1" y="2038350"/>
            <a:ext cx="1752600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952750"/>
            <a:ext cx="2438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/>
            <a:r>
              <a:rPr lang="en-US" dirty="0" smtClean="0"/>
              <a:t>.</a:t>
            </a:r>
            <a:r>
              <a:rPr lang="en-US" dirty="0" err="1" smtClean="0"/>
              <a:t>js-meta.xml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33750"/>
            <a:ext cx="3733800" cy="160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10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1352550"/>
            <a:ext cx="3745626" cy="170434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 b="22222"/>
          <a:stretch>
            <a:fillRect/>
          </a:stretch>
        </p:blipFill>
        <p:spPr bwMode="auto">
          <a:xfrm>
            <a:off x="4572000" y="819150"/>
            <a:ext cx="43884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876550"/>
            <a:ext cx="3810000" cy="183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/>
            <a:r>
              <a:rPr lang="en-US" dirty="0" smtClean="0"/>
              <a:t>.html     </a:t>
            </a:r>
            <a:r>
              <a:rPr lang="en-US" sz="1200" u="sng" dirty="0" smtClean="0">
                <a:solidFill>
                  <a:schemeClr val="tx1">
                    <a:lumMod val="75000"/>
                  </a:schemeClr>
                </a:solidFill>
              </a:rPr>
              <a:t>https://developer.salesforce.com/docs/component-library/bundle/lightning-button/example</a:t>
            </a:r>
            <a:endParaRPr lang="en-US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76350"/>
            <a:ext cx="8225054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3790950"/>
            <a:ext cx="5272087" cy="108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Interakcija sa Apexom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609601" y="228252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 podataka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381001" y="2582427"/>
            <a:ext cx="2808150" cy="1970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Apex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</a:t>
            </a:r>
          </a:p>
          <a:p>
            <a:pPr algn="l"/>
            <a:r>
              <a:rPr lang="en-US" dirty="0" err="1" smtClean="0"/>
              <a:t>koristi</a:t>
            </a:r>
            <a:r>
              <a:rPr lang="en-US" dirty="0" smtClean="0"/>
              <a:t> u LWC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static,</a:t>
            </a:r>
          </a:p>
          <a:p>
            <a:pPr algn="l"/>
            <a:r>
              <a:rPr lang="en-US" dirty="0" smtClean="0"/>
              <a:t>public </a:t>
            </a:r>
            <a:r>
              <a:rPr lang="en-US" dirty="0" err="1" smtClean="0"/>
              <a:t>ili</a:t>
            </a:r>
            <a:r>
              <a:rPr lang="en-US" dirty="0" smtClean="0"/>
              <a:t> global I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endParaRPr lang="en-US" dirty="0" smtClean="0"/>
          </a:p>
          <a:p>
            <a:pPr algn="l"/>
            <a:r>
              <a:rPr lang="en-US" dirty="0" err="1" smtClean="0"/>
              <a:t>označena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AuraEnabled</a:t>
            </a:r>
            <a:endParaRPr lang="en-US" dirty="0" smtClean="0"/>
          </a:p>
          <a:p>
            <a:pPr algn="l"/>
            <a:r>
              <a:rPr lang="en-US" dirty="0" err="1" smtClean="0"/>
              <a:t>neposredno</a:t>
            </a:r>
            <a:r>
              <a:rPr lang="en-US" dirty="0" smtClean="0"/>
              <a:t> pre </a:t>
            </a:r>
            <a:r>
              <a:rPr lang="en-US" dirty="0" err="1" smtClean="0"/>
              <a:t>definicije</a:t>
            </a:r>
            <a:endParaRPr lang="en-US" dirty="0" smtClean="0"/>
          </a:p>
          <a:p>
            <a:pPr algn="l"/>
            <a:r>
              <a:rPr lang="en-US" dirty="0" err="1" smtClean="0"/>
              <a:t>metode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Označavamo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endParaRPr lang="en-US" dirty="0" smtClean="0"/>
          </a:p>
          <a:p>
            <a:pPr algn="l"/>
            <a:r>
              <a:rPr lang="en-US" dirty="0" err="1" smtClean="0"/>
              <a:t>keširajući</a:t>
            </a:r>
            <a:r>
              <a:rPr lang="en-US" dirty="0" smtClean="0"/>
              <a:t> </a:t>
            </a:r>
            <a:r>
              <a:rPr lang="en-US" dirty="0" err="1" smtClean="0"/>
              <a:t>postavljanjem</a:t>
            </a:r>
            <a:endParaRPr lang="en-US" dirty="0" smtClean="0"/>
          </a:p>
          <a:p>
            <a:pPr algn="l"/>
            <a:r>
              <a:rPr lang="en-US" dirty="0" smtClean="0"/>
              <a:t>cacheable = true.</a:t>
            </a: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74300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Primer:</a:t>
            </a:r>
            <a:endParaRPr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335675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interakciju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72200" y="2582428"/>
            <a:ext cx="2666999" cy="128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AutoNum type="arabicPeriod"/>
            </a:pPr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pomoću</a:t>
            </a:r>
            <a:r>
              <a:rPr lang="en-US" dirty="0" smtClean="0"/>
              <a:t> @wire </a:t>
            </a:r>
          </a:p>
          <a:p>
            <a:pPr marL="482600" indent="-342900" algn="l">
              <a:buAutoNum type="arabicPeriod"/>
            </a:pPr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Imperativno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535018" y="1713857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oogle Shape;739;p31"/>
          <p:cNvGrpSpPr/>
          <p:nvPr/>
        </p:nvGrpSpPr>
        <p:grpSpPr>
          <a:xfrm>
            <a:off x="4404081" y="1733550"/>
            <a:ext cx="457200" cy="457200"/>
            <a:chOff x="-3137650" y="2787000"/>
            <a:chExt cx="291450" cy="257575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21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233;p49"/>
          <p:cNvGrpSpPr/>
          <p:nvPr/>
        </p:nvGrpSpPr>
        <p:grpSpPr>
          <a:xfrm>
            <a:off x="7239000" y="1793266"/>
            <a:ext cx="457200" cy="473684"/>
            <a:chOff x="-1700225" y="2768875"/>
            <a:chExt cx="291450" cy="292225"/>
          </a:xfrm>
          <a:solidFill>
            <a:schemeClr val="accent3"/>
          </a:solidFill>
        </p:grpSpPr>
        <p:sp>
          <p:nvSpPr>
            <p:cNvPr id="30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1" y="2724150"/>
            <a:ext cx="3039581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638550"/>
            <a:ext cx="1087821" cy="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90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pomoću</a:t>
            </a:r>
            <a:r>
              <a:rPr lang="en-US" dirty="0" smtClean="0"/>
              <a:t> @wire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4204300" cy="137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povezali</a:t>
            </a:r>
            <a:r>
              <a:rPr lang="en-US" dirty="0" smtClean="0"/>
              <a:t> Apex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, </a:t>
            </a:r>
            <a:r>
              <a:rPr lang="en-US" dirty="0" err="1" smtClean="0"/>
              <a:t>koristite</a:t>
            </a:r>
            <a:r>
              <a:rPr lang="en-US" dirty="0" smtClean="0"/>
              <a:t> @wire </a:t>
            </a:r>
            <a:r>
              <a:rPr lang="en-US" dirty="0" err="1" smtClean="0"/>
              <a:t>dekorater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Pošto</a:t>
            </a:r>
            <a:r>
              <a:rPr lang="en-US" dirty="0" smtClean="0"/>
              <a:t> wire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keširane</a:t>
            </a:r>
            <a:r>
              <a:rPr lang="en-US" dirty="0" smtClean="0"/>
              <a:t>,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doći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LDS </a:t>
            </a:r>
            <a:r>
              <a:rPr lang="en-US" dirty="0" err="1" smtClean="0"/>
              <a:t>keša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.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osvežili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keširani</a:t>
            </a:r>
            <a:r>
              <a:rPr lang="en-US" dirty="0" smtClean="0"/>
              <a:t> </a:t>
            </a:r>
            <a:r>
              <a:rPr lang="en-US" dirty="0" err="1" smtClean="0"/>
              <a:t>pozovite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refreshApex</a:t>
            </a:r>
            <a:r>
              <a:rPr lang="en-US" dirty="0" smtClean="0"/>
              <a:t>.</a:t>
            </a:r>
            <a:endParaRPr/>
          </a:p>
        </p:txBody>
      </p:sp>
      <p:grpSp>
        <p:nvGrpSpPr>
          <p:cNvPr id="2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4918" b="22394"/>
          <a:stretch>
            <a:fillRect/>
          </a:stretch>
        </p:blipFill>
        <p:spPr bwMode="auto">
          <a:xfrm>
            <a:off x="1676400" y="3638550"/>
            <a:ext cx="54395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4517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Imperativno</a:t>
            </a:r>
            <a:endParaRPr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3747100" cy="2141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 smtClean="0"/>
              <a:t>Apex </a:t>
            </a:r>
            <a:r>
              <a:rPr lang="en-US" dirty="0" err="1" smtClean="0"/>
              <a:t>pozivati</a:t>
            </a:r>
            <a:r>
              <a:rPr lang="en-US" dirty="0" smtClean="0"/>
              <a:t> </a:t>
            </a:r>
            <a:r>
              <a:rPr lang="en-US" dirty="0" err="1" smtClean="0"/>
              <a:t>imperativno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kontrolišete</a:t>
            </a:r>
            <a:r>
              <a:rPr lang="en-US" dirty="0" smtClean="0"/>
              <a:t> </a:t>
            </a:r>
            <a:r>
              <a:rPr lang="en-US" dirty="0" err="1" smtClean="0"/>
              <a:t>pozivanje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čitanja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menjate</a:t>
            </a:r>
            <a:r>
              <a:rPr lang="en-US" dirty="0" smtClean="0"/>
              <a:t> </a:t>
            </a:r>
            <a:r>
              <a:rPr lang="en-US" dirty="0" err="1" smtClean="0"/>
              <a:t>rekorde</a:t>
            </a:r>
            <a:r>
              <a:rPr lang="en-US" dirty="0" smtClean="0"/>
              <a:t>.</a:t>
            </a:r>
          </a:p>
          <a:p>
            <a:pPr marL="0" indent="0">
              <a:buSzPts val="1100"/>
            </a:pPr>
            <a:r>
              <a:rPr lang="en-US" dirty="0" err="1" smtClean="0"/>
              <a:t>Imperativno</a:t>
            </a:r>
            <a:r>
              <a:rPr lang="en-US" dirty="0" smtClean="0"/>
              <a:t>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pozvati</a:t>
            </a:r>
            <a:r>
              <a:rPr lang="en-US" dirty="0" smtClean="0"/>
              <a:t> Apex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.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osvežili</a:t>
            </a:r>
            <a:r>
              <a:rPr lang="en-US" dirty="0" smtClean="0"/>
              <a:t> </a:t>
            </a:r>
            <a:r>
              <a:rPr lang="en-US" dirty="0" err="1" smtClean="0"/>
              <a:t>keš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pozovite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.</a:t>
            </a:r>
          </a:p>
          <a:p>
            <a:pPr marL="0" indent="0">
              <a:buSzPts val="1100"/>
            </a:pP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57350"/>
            <a:ext cx="42642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Dekoratori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698100" y="1600425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api</a:t>
            </a:r>
            <a:endParaRPr lang="en-US" sz="1800" dirty="0" smtClean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4572000" y="1047750"/>
            <a:ext cx="43434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- Parent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prosledjuje</a:t>
            </a:r>
            <a:r>
              <a:rPr lang="en-US" dirty="0" smtClean="0"/>
              <a:t> property child</a:t>
            </a:r>
          </a:p>
          <a:p>
            <a:pPr>
              <a:buNone/>
            </a:pPr>
            <a:r>
              <a:rPr lang="en-US" dirty="0" err="1" smtClean="0"/>
              <a:t>komponenti</a:t>
            </a:r>
            <a:r>
              <a:rPr lang="en-US" dirty="0" smtClean="0"/>
              <a:t>, </a:t>
            </a:r>
            <a:r>
              <a:rPr lang="en-US" dirty="0" err="1" smtClean="0"/>
              <a:t>taj</a:t>
            </a:r>
            <a:r>
              <a:rPr lang="en-US" dirty="0" smtClean="0"/>
              <a:t> property </a:t>
            </a:r>
            <a:r>
              <a:rPr lang="en-US" dirty="0" err="1" smtClean="0"/>
              <a:t>unutar</a:t>
            </a:r>
            <a:r>
              <a:rPr lang="en-US" dirty="0" smtClean="0"/>
              <a:t> child </a:t>
            </a:r>
            <a:r>
              <a:rPr lang="en-US" dirty="0" err="1" smtClean="0"/>
              <a:t>komponente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je </a:t>
            </a:r>
            <a:r>
              <a:rPr lang="en-US" dirty="0" err="1" smtClean="0"/>
              <a:t>oznacen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Parent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pozove</a:t>
            </a:r>
            <a:r>
              <a:rPr lang="en-US" dirty="0" smtClean="0"/>
              <a:t> child</a:t>
            </a:r>
          </a:p>
          <a:p>
            <a:pPr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oznacena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4724400" y="2343150"/>
            <a:ext cx="43434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-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promeni</a:t>
            </a:r>
            <a:r>
              <a:rPr lang="en-US" dirty="0" smtClean="0"/>
              <a:t>, a </a:t>
            </a:r>
            <a:r>
              <a:rPr lang="en-US" dirty="0" err="1" smtClean="0"/>
              <a:t>polje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template-u </a:t>
            </a:r>
            <a:r>
              <a:rPr lang="en-US" dirty="0" err="1" smtClean="0"/>
              <a:t>ili</a:t>
            </a:r>
            <a:r>
              <a:rPr lang="en-US" dirty="0" smtClean="0"/>
              <a:t> u </a:t>
            </a:r>
            <a:r>
              <a:rPr lang="en-US" dirty="0" err="1" smtClean="0"/>
              <a:t>getteru</a:t>
            </a:r>
            <a:r>
              <a:rPr lang="en-US" dirty="0" smtClean="0"/>
              <a:t> property-a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template-u, </a:t>
            </a:r>
            <a:r>
              <a:rPr lang="en-US" dirty="0" err="1" smtClean="0"/>
              <a:t>komponenta</a:t>
            </a:r>
            <a:r>
              <a:rPr lang="en-US" dirty="0" smtClean="0"/>
              <a:t> se </a:t>
            </a:r>
            <a:r>
              <a:rPr lang="en-US" dirty="0" err="1" smtClean="0"/>
              <a:t>rirenderuje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4724400" y="3409950"/>
            <a:ext cx="3586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Lightning Web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reactive wire service.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Kada</a:t>
            </a:r>
            <a:r>
              <a:rPr lang="en-US" dirty="0" smtClean="0"/>
              <a:t> wire service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, </a:t>
            </a:r>
            <a:r>
              <a:rPr lang="en-US" dirty="0" err="1" smtClean="0"/>
              <a:t>komponenta</a:t>
            </a:r>
            <a:r>
              <a:rPr lang="en-US" dirty="0" smtClean="0"/>
              <a:t> se </a:t>
            </a:r>
            <a:r>
              <a:rPr lang="en-US" dirty="0" err="1" smtClean="0"/>
              <a:t>rirenderuje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762000" y="2549288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@track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762000" y="3516750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@wire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2349900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2349900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2349966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4114800" y="1581150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4191000" y="3562350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322;p53"/>
          <p:cNvGrpSpPr/>
          <p:nvPr/>
        </p:nvGrpSpPr>
        <p:grpSpPr>
          <a:xfrm>
            <a:off x="4114800" y="2495550"/>
            <a:ext cx="425343" cy="424188"/>
            <a:chOff x="-3854375" y="2405000"/>
            <a:chExt cx="294600" cy="293800"/>
          </a:xfrm>
        </p:grpSpPr>
        <p:sp>
          <p:nvSpPr>
            <p:cNvPr id="1323" name="Google Shape;1323;p5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Salesforce</a:t>
            </a:r>
            <a:r>
              <a:rPr lang="en-US" dirty="0" smtClean="0"/>
              <a:t> Languages</a:t>
            </a:r>
            <a:br>
              <a:rPr lang="en-US" dirty="0" smtClean="0"/>
            </a:br>
            <a:endParaRPr/>
          </a:p>
        </p:txBody>
      </p:sp>
      <p:sp>
        <p:nvSpPr>
          <p:cNvPr id="1394" name="Google Shape;1394;p56"/>
          <p:cNvSpPr txBox="1">
            <a:spLocks noGrp="1"/>
          </p:cNvSpPr>
          <p:nvPr>
            <p:ph type="subTitle" idx="4294967295"/>
          </p:nvPr>
        </p:nvSpPr>
        <p:spPr>
          <a:xfrm>
            <a:off x="3124200" y="1276350"/>
            <a:ext cx="2743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Salesforce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Languages</a:t>
            </a:r>
          </a:p>
          <a:p>
            <a:pPr marL="0" indent="0" algn="ctr">
              <a:spcAft>
                <a:spcPts val="1600"/>
              </a:spcAft>
              <a:buNone/>
            </a:pP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5" name="Google Shape;1395;p56"/>
          <p:cNvSpPr txBox="1">
            <a:spLocks noGrp="1"/>
          </p:cNvSpPr>
          <p:nvPr>
            <p:ph type="subTitle" idx="4294967295"/>
          </p:nvPr>
        </p:nvSpPr>
        <p:spPr>
          <a:xfrm>
            <a:off x="696874" y="2343150"/>
            <a:ext cx="1970125" cy="68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Lightning Component Framework</a:t>
            </a:r>
          </a:p>
        </p:txBody>
      </p:sp>
      <p:sp>
        <p:nvSpPr>
          <p:cNvPr id="1396" name="Google Shape;1396;p56"/>
          <p:cNvSpPr txBox="1">
            <a:spLocks noGrp="1"/>
          </p:cNvSpPr>
          <p:nvPr>
            <p:ph type="subTitle" idx="4294967295"/>
          </p:nvPr>
        </p:nvSpPr>
        <p:spPr>
          <a:xfrm>
            <a:off x="3730650" y="263841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Apex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7" name="Google Shape;1397;p56"/>
          <p:cNvSpPr txBox="1">
            <a:spLocks noGrp="1"/>
          </p:cNvSpPr>
          <p:nvPr>
            <p:ph type="subTitle" idx="4294967295"/>
          </p:nvPr>
        </p:nvSpPr>
        <p:spPr>
          <a:xfrm>
            <a:off x="6741300" y="2419350"/>
            <a:ext cx="1682700" cy="60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Visualforce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8" name="Google Shape;1398;p56"/>
          <p:cNvSpPr/>
          <p:nvPr/>
        </p:nvSpPr>
        <p:spPr>
          <a:xfrm>
            <a:off x="4244550" y="1742588"/>
            <a:ext cx="654900" cy="65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9" name="Google Shape;1399;p56"/>
          <p:cNvCxnSpPr>
            <a:stCxn id="1398" idx="2"/>
            <a:endCxn id="1395" idx="0"/>
          </p:cNvCxnSpPr>
          <p:nvPr/>
        </p:nvCxnSpPr>
        <p:spPr>
          <a:xfrm rot="10800000" flipV="1">
            <a:off x="1681938" y="2070038"/>
            <a:ext cx="2562613" cy="27311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0" name="Google Shape;1400;p56"/>
          <p:cNvCxnSpPr>
            <a:stCxn id="1398" idx="6"/>
            <a:endCxn id="1397" idx="0"/>
          </p:cNvCxnSpPr>
          <p:nvPr/>
        </p:nvCxnSpPr>
        <p:spPr>
          <a:xfrm>
            <a:off x="4899450" y="2070038"/>
            <a:ext cx="2683200" cy="34931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1" name="Google Shape;1401;p56"/>
          <p:cNvCxnSpPr>
            <a:stCxn id="1398" idx="4"/>
            <a:endCxn id="1396" idx="0"/>
          </p:cNvCxnSpPr>
          <p:nvPr/>
        </p:nvCxnSpPr>
        <p:spPr>
          <a:xfrm>
            <a:off x="4572000" y="2397488"/>
            <a:ext cx="0" cy="24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" name="Google Shape;1400;p56"/>
          <p:cNvCxnSpPr/>
          <p:nvPr/>
        </p:nvCxnSpPr>
        <p:spPr>
          <a:xfrm rot="5400000">
            <a:off x="1212900" y="3172650"/>
            <a:ext cx="609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3" name="Google Shape;1400;p56"/>
          <p:cNvCxnSpPr/>
          <p:nvPr/>
        </p:nvCxnSpPr>
        <p:spPr>
          <a:xfrm rot="16200000" flipH="1">
            <a:off x="1670100" y="3172650"/>
            <a:ext cx="609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1396;p56"/>
          <p:cNvSpPr txBox="1">
            <a:spLocks/>
          </p:cNvSpPr>
          <p:nvPr/>
        </p:nvSpPr>
        <p:spPr>
          <a:xfrm>
            <a:off x="450900" y="37822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LWC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1396;p56"/>
          <p:cNvSpPr txBox="1">
            <a:spLocks/>
          </p:cNvSpPr>
          <p:nvPr/>
        </p:nvSpPr>
        <p:spPr>
          <a:xfrm>
            <a:off x="1365300" y="37822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Aura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1396;p56"/>
          <p:cNvSpPr txBox="1">
            <a:spLocks/>
          </p:cNvSpPr>
          <p:nvPr/>
        </p:nvSpPr>
        <p:spPr>
          <a:xfrm>
            <a:off x="4267200" y="1877250"/>
            <a:ext cx="615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SF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6" name="Google Shape;827;p35"/>
          <p:cNvGrpSpPr/>
          <p:nvPr/>
        </p:nvGrpSpPr>
        <p:grpSpPr>
          <a:xfrm>
            <a:off x="6248400" y="3333750"/>
            <a:ext cx="1573551" cy="1371600"/>
            <a:chOff x="6198197" y="1098851"/>
            <a:chExt cx="2945797" cy="2945797"/>
          </a:xfrm>
        </p:grpSpPr>
        <p:sp>
          <p:nvSpPr>
            <p:cNvPr id="67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Komunikacija Child-Parent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2362200" y="2876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51054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38150"/>
            <a:ext cx="166292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oogle Shape;1488;p59"/>
          <p:cNvCxnSpPr/>
          <p:nvPr/>
        </p:nvCxnSpPr>
        <p:spPr>
          <a:xfrm rot="5400000" flipH="1" flipV="1">
            <a:off x="2551906" y="2457450"/>
            <a:ext cx="686594" cy="7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488;p59"/>
          <p:cNvCxnSpPr/>
          <p:nvPr/>
        </p:nvCxnSpPr>
        <p:spPr>
          <a:xfrm rot="5400000" flipH="1" flipV="1">
            <a:off x="5258594" y="3104356"/>
            <a:ext cx="609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343150"/>
            <a:ext cx="2523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495550"/>
            <a:ext cx="19296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333750"/>
            <a:ext cx="3114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1264786"/>
            <a:ext cx="2971800" cy="95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 Parent-Child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1524000" y="2114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41910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32" name="Google Shape;1488;p59"/>
          <p:cNvCxnSpPr/>
          <p:nvPr/>
        </p:nvCxnSpPr>
        <p:spPr>
          <a:xfrm rot="5400000">
            <a:off x="3658394" y="3180556"/>
            <a:ext cx="7620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5750"/>
            <a:ext cx="1371600" cy="96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799" y="1657350"/>
            <a:ext cx="33501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 r="59567" b="-16667"/>
          <a:stretch>
            <a:fillRect/>
          </a:stretch>
        </p:blipFill>
        <p:spPr bwMode="auto">
          <a:xfrm>
            <a:off x="152400" y="2693796"/>
            <a:ext cx="2133600" cy="22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3981" y="3333750"/>
            <a:ext cx="3455269" cy="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 Parent-Child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1524000" y="2114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41910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32" name="Google Shape;1488;p59"/>
          <p:cNvCxnSpPr/>
          <p:nvPr/>
        </p:nvCxnSpPr>
        <p:spPr>
          <a:xfrm rot="5400000">
            <a:off x="3658394" y="3180556"/>
            <a:ext cx="7620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5750"/>
            <a:ext cx="1371600" cy="96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571750"/>
            <a:ext cx="2214562" cy="77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3562350"/>
            <a:ext cx="61177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2343150"/>
            <a:ext cx="317122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</a:t>
            </a:r>
            <a:r>
              <a:rPr lang="vi-VN" dirty="0" smtClean="0"/>
              <a:t> između nepovezanih komponenti</a:t>
            </a:r>
            <a:endParaRPr/>
          </a:p>
        </p:txBody>
      </p:sp>
      <p:cxnSp>
        <p:nvCxnSpPr>
          <p:cNvPr id="41" name="Google Shape;1488;p59"/>
          <p:cNvCxnSpPr/>
          <p:nvPr/>
        </p:nvCxnSpPr>
        <p:spPr>
          <a:xfrm rot="5400000" flipH="1" flipV="1">
            <a:off x="4420394" y="3104356"/>
            <a:ext cx="609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76350"/>
            <a:ext cx="13525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333750"/>
            <a:ext cx="308627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271035"/>
            <a:ext cx="2667000" cy="297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1276350"/>
            <a:ext cx="2667000" cy="278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Lifecycle Hooks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609600" y="1600425"/>
            <a:ext cx="2247375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constructor() </a:t>
            </a: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5562600" y="819150"/>
            <a:ext cx="34290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kreira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Ovaj</a:t>
            </a:r>
            <a:r>
              <a:rPr lang="en-US" dirty="0" smtClean="0"/>
              <a:t> hook </a:t>
            </a:r>
            <a:r>
              <a:rPr lang="en-US" dirty="0" err="1" smtClean="0"/>
              <a:t>teče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roditelja</a:t>
            </a:r>
            <a:r>
              <a:rPr lang="en-US" dirty="0" smtClean="0"/>
              <a:t> do </a:t>
            </a:r>
            <a:r>
              <a:rPr lang="en-US" dirty="0" err="1" smtClean="0"/>
              <a:t>deteta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znači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aktivira</a:t>
            </a:r>
            <a:r>
              <a:rPr lang="en-US" dirty="0" smtClean="0"/>
              <a:t> u </a:t>
            </a:r>
            <a:r>
              <a:rPr lang="en-US" dirty="0" err="1" smtClean="0"/>
              <a:t>roditelju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Ne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pristupite</a:t>
            </a:r>
            <a:r>
              <a:rPr lang="en-US" dirty="0" smtClean="0"/>
              <a:t> child </a:t>
            </a:r>
            <a:r>
              <a:rPr lang="en-US" dirty="0" err="1" smtClean="0"/>
              <a:t>elementima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ne </a:t>
            </a:r>
            <a:r>
              <a:rPr lang="en-US" dirty="0" err="1" smtClean="0"/>
              <a:t>postoje</a:t>
            </a:r>
            <a:r>
              <a:rPr lang="en-US" dirty="0" smtClean="0"/>
              <a:t>.</a:t>
            </a:r>
            <a:br>
              <a:rPr lang="en-US" dirty="0" smtClean="0"/>
            </a:br>
            <a:endParaRPr/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5486400" y="2266950"/>
            <a:ext cx="34290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je element </a:t>
            </a:r>
            <a:r>
              <a:rPr lang="en-US" dirty="0" err="1" smtClean="0"/>
              <a:t>umetnut</a:t>
            </a:r>
            <a:r>
              <a:rPr lang="en-US" dirty="0" smtClean="0"/>
              <a:t> u</a:t>
            </a:r>
          </a:p>
          <a:p>
            <a:pPr>
              <a:buNone/>
            </a:pPr>
            <a:r>
              <a:rPr lang="en-US" dirty="0" err="1" smtClean="0"/>
              <a:t>dokument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Ovaj</a:t>
            </a:r>
            <a:r>
              <a:rPr lang="en-US" dirty="0" smtClean="0"/>
              <a:t> hook </a:t>
            </a:r>
            <a:r>
              <a:rPr lang="en-US" dirty="0" err="1" smtClean="0"/>
              <a:t>teče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roditelja</a:t>
            </a:r>
            <a:r>
              <a:rPr lang="en-US" dirty="0" smtClean="0"/>
              <a:t> do </a:t>
            </a:r>
            <a:r>
              <a:rPr lang="en-US" dirty="0" err="1" smtClean="0"/>
              <a:t>deteta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Ne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pristupite</a:t>
            </a:r>
            <a:r>
              <a:rPr lang="en-US" dirty="0" smtClean="0"/>
              <a:t> child</a:t>
            </a:r>
          </a:p>
          <a:p>
            <a:pPr>
              <a:buNone/>
            </a:pPr>
            <a:r>
              <a:rPr lang="en-US" dirty="0" err="1" smtClean="0"/>
              <a:t>elementima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ne </a:t>
            </a:r>
            <a:r>
              <a:rPr lang="en-US" dirty="0" err="1" smtClean="0"/>
              <a:t>postoje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62600" y="3562350"/>
            <a:ext cx="33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renderovanja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304800" y="2343150"/>
            <a:ext cx="2552175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connectedCallback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b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disconnectedCallback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685800" y="3516750"/>
            <a:ext cx="2171175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renderedCallback</a:t>
            </a: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endParaRPr lang="en-US"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3237975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3237975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3238041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5035575" y="160467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5038427" y="3500639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322;p53"/>
          <p:cNvGrpSpPr/>
          <p:nvPr/>
        </p:nvGrpSpPr>
        <p:grpSpPr>
          <a:xfrm>
            <a:off x="5036153" y="2527079"/>
            <a:ext cx="425343" cy="424188"/>
            <a:chOff x="-3854375" y="2405000"/>
            <a:chExt cx="294600" cy="293800"/>
          </a:xfrm>
        </p:grpSpPr>
        <p:sp>
          <p:nvSpPr>
            <p:cNvPr id="1323" name="Google Shape;1323;p5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23950"/>
            <a:ext cx="7162800" cy="347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pop up</a:t>
            </a: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352550"/>
            <a:ext cx="6159717" cy="314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</a:t>
            </a: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00150"/>
            <a:ext cx="7593430" cy="36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- Buy</a:t>
            </a:r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5029200" cy="351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- Compare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52550"/>
            <a:ext cx="7003684" cy="33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Apex</a:t>
            </a:r>
            <a:br>
              <a:rPr lang="en" dirty="0" smtClean="0"/>
            </a:br>
            <a:endParaRPr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1733550"/>
            <a:ext cx="1905300" cy="225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Hosted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Object oriented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Strongly typed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Multitenant aware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Integrated with the database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Data focused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Easy to use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Easy to test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Versioned</a:t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76350"/>
            <a:ext cx="6861490" cy="329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571750"/>
            <a:ext cx="313504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 - Reviews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1276350"/>
            <a:ext cx="7049085" cy="341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94335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 - Map</a:t>
            </a: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76350"/>
            <a:ext cx="6705600" cy="328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714750"/>
            <a:ext cx="1666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Cart tab</a:t>
            </a:r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00150"/>
            <a:ext cx="7239000" cy="34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01955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Purchase tab</a:t>
            </a:r>
            <a:endParaRPr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00150"/>
            <a:ext cx="715039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Home page</a:t>
            </a:r>
            <a:endParaRPr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31478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40055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Literatura</a:t>
            </a:r>
            <a:r>
              <a:rPr lang="en-US" dirty="0" smtClean="0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403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3"/>
              </a:rPr>
              <a:t>https://en.wikipedia.org/wiki/Salesforce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</a:rPr>
              <a:t>https://trailhead.salesforce.com</a:t>
            </a: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4"/>
              </a:rPr>
              <a:t>https://trailhead.salesforce.com/en/content/learn/trails/force_com_dev_beginner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5"/>
              </a:rPr>
              <a:t>https://trailhead.salesforce.com/en/content/learn/trails/force_com_dev_intermediate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6"/>
              </a:rPr>
              <a:t>https://trailhead.salesforce.com/en/content/learn/trails/build-lightning-web-components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7"/>
              </a:rPr>
              <a:t>https://developer.salesforce.com/docs/component-library/bundle/lightning-button/example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8"/>
              </a:rPr>
              <a:t>https://developer.salesforce.com/docs/component-library/documentation/en/lwc/reference_decorators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</a:rPr>
              <a:t>https://developer.salesforce.com/docs/component-library/documentation/en/lwc/reference_lifecycle_hooks</a:t>
            </a:r>
          </a:p>
          <a:p>
            <a:pPr lvl="0">
              <a:spcBef>
                <a:spcPts val="1600"/>
              </a:spcBef>
              <a:buFont typeface="Raleway"/>
              <a:buChar char="●"/>
            </a:pPr>
            <a:endParaRPr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175300" y="2495550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Hvala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pažnji</a:t>
            </a:r>
            <a:r>
              <a:rPr lang="en-US" sz="3600" dirty="0" smtClean="0"/>
              <a:t>!!</a:t>
            </a:r>
            <a:endParaRPr sz="3600"/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962400"/>
            <a:ext cx="4724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Salesforce.com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647700"/>
            <a:ext cx="2095500" cy="1466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4724400" y="1352550"/>
            <a:ext cx="38862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  <a:buNone/>
            </a:pPr>
            <a:r>
              <a:rPr lang="vi-VN" dirty="0" smtClean="0"/>
              <a:t>Za razliku od drugih objektno orijentisanih programskih jezika, Ape</a:t>
            </a:r>
            <a:r>
              <a:rPr lang="en-US" dirty="0" smtClean="0"/>
              <a:t>x</a:t>
            </a:r>
            <a:r>
              <a:rPr lang="vi-VN" dirty="0" smtClean="0"/>
              <a:t> podržava: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en-US" smtClean="0"/>
              <a:t>cloud development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-t</a:t>
            </a:r>
            <a:r>
              <a:rPr lang="vi-VN" dirty="0" smtClean="0"/>
              <a:t>rigger</a:t>
            </a:r>
            <a:r>
              <a:rPr lang="en-US" dirty="0" smtClean="0"/>
              <a:t>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-database statements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query language</a:t>
            </a:r>
            <a:r>
              <a:rPr lang="en-US" dirty="0" smtClean="0"/>
              <a:t>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-t</a:t>
            </a:r>
            <a:r>
              <a:rPr lang="vi-VN" dirty="0" smtClean="0"/>
              <a:t>ransakcije i rollbacks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-g</a:t>
            </a:r>
            <a:r>
              <a:rPr lang="vi-VN" dirty="0" smtClean="0"/>
              <a:t>lobalni modifikator pristupa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-v</a:t>
            </a:r>
            <a:r>
              <a:rPr lang="vi-VN" dirty="0" smtClean="0"/>
              <a:t>erzij</a:t>
            </a:r>
            <a:r>
              <a:rPr lang="en-US" dirty="0" smtClean="0"/>
              <a:t>e </a:t>
            </a:r>
            <a:r>
              <a:rPr lang="vi-VN" dirty="0" smtClean="0"/>
              <a:t>koda</a:t>
            </a:r>
            <a:endParaRPr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199660" y="1352550"/>
            <a:ext cx="329614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  <a:buNone/>
            </a:pPr>
            <a:r>
              <a:rPr lang="vi-VN" dirty="0" smtClean="0"/>
              <a:t>Kao i drugi objektno orijentisani programski jezici, Ape</a:t>
            </a:r>
            <a:r>
              <a:rPr lang="en-US" dirty="0" smtClean="0"/>
              <a:t>x</a:t>
            </a:r>
            <a:r>
              <a:rPr lang="vi-VN" dirty="0" smtClean="0"/>
              <a:t> podržava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vi-VN" dirty="0" smtClean="0"/>
              <a:t>jezičk</a:t>
            </a:r>
            <a:r>
              <a:rPr lang="en-US" dirty="0" smtClean="0"/>
              <a:t>e</a:t>
            </a:r>
            <a:r>
              <a:rPr lang="vi-VN" dirty="0" smtClean="0"/>
              <a:t> konstrukcij</a:t>
            </a:r>
            <a:r>
              <a:rPr lang="en-US" dirty="0" smtClean="0"/>
              <a:t>e</a:t>
            </a:r>
            <a:r>
              <a:rPr lang="vi-VN" dirty="0" smtClean="0"/>
              <a:t>: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-k</a:t>
            </a:r>
            <a:r>
              <a:rPr lang="vi-VN" dirty="0" smtClean="0"/>
              <a:t>lase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interfejs</a:t>
            </a:r>
            <a:r>
              <a:rPr lang="en-US" dirty="0" smtClean="0"/>
              <a:t>e</a:t>
            </a:r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en-US" dirty="0" err="1" smtClean="0"/>
              <a:t>propertije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kolekcije (uključujući nizove)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objek</a:t>
            </a:r>
            <a:r>
              <a:rPr lang="en-US" dirty="0" err="1" smtClean="0"/>
              <a:t>te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-array </a:t>
            </a:r>
            <a:r>
              <a:rPr lang="en-US" dirty="0" err="1" smtClean="0"/>
              <a:t>notaciju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Izraz</a:t>
            </a:r>
            <a:r>
              <a:rPr lang="en-US" dirty="0" smtClean="0"/>
              <a:t>e</a:t>
            </a:r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promenljive i konstante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-if-then-else</a:t>
            </a:r>
            <a:r>
              <a:rPr lang="vi-VN" dirty="0" smtClean="0"/>
              <a:t> 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-for loops I while loops</a:t>
            </a:r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Apex </a:t>
            </a:r>
            <a:r>
              <a:rPr lang="en-US" dirty="0" smtClean="0"/>
              <a:t>i</a:t>
            </a:r>
            <a:r>
              <a:rPr lang="en" dirty="0" smtClean="0"/>
              <a:t> drugi </a:t>
            </a:r>
            <a:r>
              <a:rPr lang="vi-VN" dirty="0" smtClean="0"/>
              <a:t>objektno orijentisani programski jezici</a:t>
            </a:r>
            <a:endParaRPr/>
          </a:p>
        </p:txBody>
      </p:sp>
      <p:grpSp>
        <p:nvGrpSpPr>
          <p:cNvPr id="2" name="Google Shape;882;p37"/>
          <p:cNvGrpSpPr/>
          <p:nvPr/>
        </p:nvGrpSpPr>
        <p:grpSpPr>
          <a:xfrm>
            <a:off x="3657600" y="2254263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Google Shape;885;p37"/>
          <p:cNvGrpSpPr/>
          <p:nvPr/>
        </p:nvGrpSpPr>
        <p:grpSpPr>
          <a:xfrm>
            <a:off x="7772400" y="2178063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00400" y="1580250"/>
            <a:ext cx="30315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Apex - </a:t>
            </a:r>
            <a:r>
              <a:rPr lang="en-US" dirty="0" err="1" smtClean="0">
                <a:latin typeface="Oswald" charset="0"/>
              </a:rPr>
              <a:t>Razvojni</a:t>
            </a:r>
            <a:r>
              <a:rPr lang="en-US" dirty="0" smtClean="0">
                <a:latin typeface="Oswald" charset="0"/>
              </a:rPr>
              <a:t> </a:t>
            </a:r>
            <a:r>
              <a:rPr lang="en-US" dirty="0" err="1" smtClean="0">
                <a:latin typeface="Oswald" charset="0"/>
              </a:rPr>
              <a:t>alati</a:t>
            </a:r>
            <a:r>
              <a:rPr lang="en-US" dirty="0" smtClean="0">
                <a:latin typeface="Oswald" charset="0"/>
              </a:rPr>
              <a:t/>
            </a:r>
            <a:br>
              <a:rPr lang="en-US" dirty="0" smtClean="0">
                <a:latin typeface="Oswald" charset="0"/>
              </a:rPr>
            </a:br>
            <a:endParaRPr/>
          </a:p>
        </p:txBody>
      </p:sp>
      <p:grpSp>
        <p:nvGrpSpPr>
          <p:cNvPr id="2" name="Google Shape;931;p41"/>
          <p:cNvGrpSpPr/>
          <p:nvPr/>
        </p:nvGrpSpPr>
        <p:grpSpPr>
          <a:xfrm>
            <a:off x="6351340" y="104775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293;p52"/>
          <p:cNvSpPr/>
          <p:nvPr/>
        </p:nvSpPr>
        <p:spPr>
          <a:xfrm>
            <a:off x="2971800" y="2215050"/>
            <a:ext cx="32766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lvl="0">
              <a:buSzPts val="1100"/>
            </a:pPr>
            <a:r>
              <a:rPr lang="vi-V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Apex </a:t>
            </a: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mozete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pisati direktno u pretraživaču koristeći Salesforce korisnički interfejs ili na klijentu korišćenjem Salesforce ekstenzije za Visual Studio Code.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Primitivni tipovi podataka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Integer, Double, Long, Date, </a:t>
            </a:r>
            <a:r>
              <a:rPr lang="en-US" dirty="0" err="1" smtClean="0"/>
              <a:t>Datetime</a:t>
            </a:r>
            <a:r>
              <a:rPr lang="en-US" dirty="0" smtClean="0"/>
              <a:t>, String, ID, Boolean…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sObject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Account, Contact, </a:t>
            </a:r>
            <a:r>
              <a:rPr lang="en-US" dirty="0" err="1" smtClean="0">
                <a:latin typeface="+mn-lt"/>
              </a:rPr>
              <a:t>MojKreiraniObjekat__c</a:t>
            </a:r>
            <a:r>
              <a:rPr lang="en-US" dirty="0" smtClean="0">
                <a:latin typeface="+mn-lt"/>
              </a:rPr>
              <a:t>…</a:t>
            </a:r>
            <a:endParaRPr>
              <a:latin typeface="+mn-lt"/>
            </a:endParaRP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collection</a:t>
            </a:r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0" y="2146716"/>
            <a:ext cx="2579699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1. List (</a:t>
            </a:r>
            <a:r>
              <a:rPr lang="en-US" dirty="0" err="1" smtClean="0"/>
              <a:t>ili</a:t>
            </a:r>
            <a:r>
              <a:rPr lang="en-US" dirty="0" smtClean="0"/>
              <a:t> Array)</a:t>
            </a:r>
          </a:p>
          <a:p>
            <a:pPr lvl="0"/>
            <a:r>
              <a:rPr lang="en-US" dirty="0" smtClean="0"/>
              <a:t>2. Set primitive</a:t>
            </a:r>
          </a:p>
          <a:p>
            <a:pPr lvl="0"/>
            <a:r>
              <a:rPr lang="en-US" dirty="0" smtClean="0"/>
              <a:t>3. Map</a:t>
            </a:r>
            <a:endParaRPr lang="en-US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4715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enum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Lista tipiziranih vrednosti</a:t>
            </a:r>
            <a:endParaRPr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048000" y="3471550"/>
            <a:ext cx="2819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User-defined Apex classes</a:t>
            </a:r>
            <a:endParaRPr lang="en-US"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korisnički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 smtClean="0"/>
              <a:t> Apex </a:t>
            </a:r>
            <a:r>
              <a:rPr lang="en-US" dirty="0" err="1" smtClean="0"/>
              <a:t>klase</a:t>
            </a:r>
            <a:endParaRPr lang="en-US"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019800" y="3486150"/>
            <a:ext cx="2895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System-supplied Apex classes</a:t>
            </a:r>
            <a:endParaRPr lang="en-US"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096000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obezbeđuje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Salesforce baza</a:t>
            </a:r>
            <a:endParaRPr/>
          </a:p>
        </p:txBody>
      </p:sp>
      <p:graphicFrame>
        <p:nvGraphicFramePr>
          <p:cNvPr id="1266" name="Google Shape;1266;p51"/>
          <p:cNvGraphicFramePr/>
          <p:nvPr/>
        </p:nvGraphicFramePr>
        <p:xfrm>
          <a:off x="609600" y="1327164"/>
          <a:ext cx="2692400" cy="2844786"/>
        </p:xfrm>
        <a:graphic>
          <a:graphicData uri="http://schemas.openxmlformats.org/drawingml/2006/table">
            <a:tbl>
              <a:tblPr>
                <a:noFill/>
                <a:tableStyleId>{CC242463-0F2B-40F4-B881-53F94F578713}</a:tableStyleId>
              </a:tblPr>
              <a:tblGrid>
                <a:gridCol w="1346200"/>
                <a:gridCol w="1346200"/>
              </a:tblGrid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Object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Table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Field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Column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Record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Row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</a:t>
                      </a:r>
                      <a:r>
                        <a:rPr lang="en-US" sz="1800" baseline="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key</a:t>
                      </a:r>
                      <a:endParaRPr lang="en-US" sz="1800" dirty="0" smtClean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Relationship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Foreign</a:t>
                      </a:r>
                      <a:r>
                        <a:rPr lang="en-US" sz="1800" baseline="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key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External Ids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Keys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" name="Google Shape;1267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68" name="Google Shape;1268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72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73" name="Google Shape;1273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069584"/>
            <a:ext cx="5012618" cy="310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sObjects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28252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 podataka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152400" y="2582427"/>
            <a:ext cx="2884350" cy="1970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rekord</a:t>
            </a:r>
            <a:r>
              <a:rPr lang="en-US" dirty="0" smtClean="0"/>
              <a:t> je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sObject</a:t>
            </a:r>
            <a:r>
              <a:rPr lang="en-US" dirty="0" smtClean="0"/>
              <a:t> pre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se </a:t>
            </a:r>
            <a:r>
              <a:rPr lang="en-US" dirty="0" err="1" smtClean="0"/>
              <a:t>ubaci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. </a:t>
            </a:r>
            <a:r>
              <a:rPr lang="en-US" dirty="0" err="1" smtClean="0"/>
              <a:t>Slično</a:t>
            </a:r>
            <a:r>
              <a:rPr lang="en-US" dirty="0" smtClean="0"/>
              <a:t>,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perzistentni</a:t>
            </a:r>
            <a:r>
              <a:rPr lang="en-US" dirty="0" smtClean="0"/>
              <a:t> </a:t>
            </a:r>
            <a:r>
              <a:rPr lang="en-US" dirty="0" err="1" smtClean="0"/>
              <a:t>rekordi</a:t>
            </a:r>
            <a:r>
              <a:rPr lang="en-US" dirty="0" smtClean="0"/>
              <a:t> </a:t>
            </a:r>
            <a:r>
              <a:rPr lang="en-US" dirty="0" err="1" smtClean="0"/>
              <a:t>preuzmu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Salesforcea</a:t>
            </a:r>
            <a:r>
              <a:rPr lang="en-US" dirty="0" smtClean="0"/>
              <a:t>, </a:t>
            </a:r>
            <a:r>
              <a:rPr lang="en-US" dirty="0" err="1" smtClean="0"/>
              <a:t>oni</a:t>
            </a:r>
            <a:r>
              <a:rPr lang="en-US" dirty="0" smtClean="0"/>
              <a:t> se </a:t>
            </a:r>
            <a:r>
              <a:rPr lang="en-US" dirty="0" err="1" smtClean="0"/>
              <a:t>čuvaju</a:t>
            </a:r>
            <a:r>
              <a:rPr lang="en-US" dirty="0" smtClean="0"/>
              <a:t> u </a:t>
            </a:r>
            <a:r>
              <a:rPr lang="en-US" dirty="0" err="1" smtClean="0"/>
              <a:t>promenljivoj</a:t>
            </a:r>
            <a:r>
              <a:rPr lang="en-US" dirty="0" smtClean="0"/>
              <a:t> </a:t>
            </a:r>
            <a:r>
              <a:rPr lang="en-US" dirty="0" err="1" smtClean="0"/>
              <a:t>sObject</a:t>
            </a:r>
            <a:r>
              <a:rPr lang="en-US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Primeri:</a:t>
            </a:r>
            <a:endParaRPr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124200" y="2582427"/>
            <a:ext cx="2895599" cy="151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 new</a:t>
            </a:r>
          </a:p>
          <a:p>
            <a:pPr algn="l"/>
            <a:r>
              <a:rPr lang="en-US" dirty="0" smtClean="0"/>
              <a:t>Account(Name='SF');</a:t>
            </a:r>
          </a:p>
          <a:p>
            <a:pPr algn="l"/>
            <a:r>
              <a:rPr lang="en-US" dirty="0" err="1" smtClean="0"/>
              <a:t>acct.Phone</a:t>
            </a:r>
            <a:r>
              <a:rPr lang="en-US" dirty="0" smtClean="0"/>
              <a:t> = '+381659874569';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sObject</a:t>
            </a:r>
            <a:r>
              <a:rPr lang="en-US" dirty="0" smtClean="0"/>
              <a:t> s1= new</a:t>
            </a:r>
          </a:p>
          <a:p>
            <a:pPr algn="l"/>
            <a:r>
              <a:rPr lang="en-US" dirty="0" smtClean="0"/>
              <a:t>Account(Name='Trailhead');</a:t>
            </a:r>
          </a:p>
          <a:p>
            <a:pPr algn="l"/>
            <a:r>
              <a:rPr lang="en-US" dirty="0" err="1" smtClean="0"/>
              <a:t>sObject</a:t>
            </a:r>
            <a:r>
              <a:rPr lang="en-US" dirty="0" smtClean="0"/>
              <a:t> s2= new</a:t>
            </a:r>
          </a:p>
          <a:p>
            <a:pPr algn="l"/>
            <a:r>
              <a:rPr lang="en-US" dirty="0" err="1" smtClean="0">
                <a:latin typeface="+mn-lt"/>
              </a:rPr>
              <a:t>Book__c</a:t>
            </a:r>
            <a:r>
              <a:rPr lang="en-US" dirty="0" smtClean="0">
                <a:latin typeface="+mn-lt"/>
              </a:rPr>
              <a:t>(Name</a:t>
            </a:r>
            <a:r>
              <a:rPr lang="en-US" dirty="0" smtClean="0"/>
              <a:t>='Workbook 1');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Cast sObject-a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5943600" y="2582428"/>
            <a:ext cx="2666999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</a:t>
            </a:r>
          </a:p>
          <a:p>
            <a:pPr algn="l"/>
            <a:r>
              <a:rPr lang="en-US" dirty="0" smtClean="0"/>
              <a:t>(Account)</a:t>
            </a:r>
            <a:r>
              <a:rPr lang="en-US" dirty="0" err="1" smtClean="0"/>
              <a:t>myGenericSObject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String name = </a:t>
            </a:r>
            <a:r>
              <a:rPr lang="en-US" dirty="0" err="1" smtClean="0"/>
              <a:t>acct.Name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String phone = </a:t>
            </a:r>
            <a:r>
              <a:rPr lang="en-US" dirty="0" err="1" smtClean="0"/>
              <a:t>acct.Phone</a:t>
            </a:r>
            <a:r>
              <a:rPr lang="en-US" dirty="0" smtClean="0"/>
              <a:t>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645117" y="1713857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39;p31"/>
          <p:cNvGrpSpPr/>
          <p:nvPr/>
        </p:nvGrpSpPr>
        <p:grpSpPr>
          <a:xfrm>
            <a:off x="4343400" y="1733550"/>
            <a:ext cx="457200" cy="457200"/>
            <a:chOff x="-3137650" y="2787000"/>
            <a:chExt cx="291450" cy="257575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21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33;p49"/>
          <p:cNvGrpSpPr/>
          <p:nvPr/>
        </p:nvGrpSpPr>
        <p:grpSpPr>
          <a:xfrm>
            <a:off x="7010400" y="1793266"/>
            <a:ext cx="457200" cy="473684"/>
            <a:chOff x="-1700225" y="2768875"/>
            <a:chExt cx="291450" cy="292225"/>
          </a:xfrm>
          <a:solidFill>
            <a:schemeClr val="accent3"/>
          </a:solidFill>
        </p:grpSpPr>
        <p:sp>
          <p:nvSpPr>
            <p:cNvPr id="30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1478</Words>
  <PresentationFormat>On-screen Show (16:9)</PresentationFormat>
  <Paragraphs>347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Oswald</vt:lpstr>
      <vt:lpstr>Roboto</vt:lpstr>
      <vt:lpstr>Raleway</vt:lpstr>
      <vt:lpstr>Livvic</vt:lpstr>
      <vt:lpstr>Roboto Condensed Light</vt:lpstr>
      <vt:lpstr>Software Development Bussines Plan by Slidesgo</vt:lpstr>
      <vt:lpstr>Apex + LWC</vt:lpstr>
      <vt:lpstr>Salesforce</vt:lpstr>
      <vt:lpstr>Salesforce Languages </vt:lpstr>
      <vt:lpstr>Apex </vt:lpstr>
      <vt:lpstr>Apex i drugi objektno orijentisani programski jezici</vt:lpstr>
      <vt:lpstr>Apex - Razvojni alati </vt:lpstr>
      <vt:lpstr>Tipovi podataka </vt:lpstr>
      <vt:lpstr>Salesforce baza</vt:lpstr>
      <vt:lpstr>sObjects</vt:lpstr>
      <vt:lpstr>Data Manipulation Language - DML</vt:lpstr>
      <vt:lpstr>DML</vt:lpstr>
      <vt:lpstr>SOQL-Salesforce Object Query Language</vt:lpstr>
      <vt:lpstr>SOSL-Salesforce Object Search Language</vt:lpstr>
      <vt:lpstr>Apex Triggers</vt:lpstr>
      <vt:lpstr>Slide 15</vt:lpstr>
      <vt:lpstr>Apex Unit Tests</vt:lpstr>
      <vt:lpstr>Primer: </vt:lpstr>
      <vt:lpstr>Primer: </vt:lpstr>
      <vt:lpstr>Lightning Web Components (LWC)</vt:lpstr>
      <vt:lpstr>Set up</vt:lpstr>
      <vt:lpstr>Kreiranje projekta u VS Code-u </vt:lpstr>
      <vt:lpstr>Autorizacija</vt:lpstr>
      <vt:lpstr>Fajlovi LWC komponente</vt:lpstr>
      <vt:lpstr>.js-meta.xml fajl</vt:lpstr>
      <vt:lpstr>.html     https://developer.salesforce.com/docs/component-library/bundle/lightning-button/example</vt:lpstr>
      <vt:lpstr>Interakcija sa Apexom</vt:lpstr>
      <vt:lpstr>Pozivanje Apex-a pomoću @wire</vt:lpstr>
      <vt:lpstr>Pozivanje Apex-a Imperativno</vt:lpstr>
      <vt:lpstr>Dekoratori</vt:lpstr>
      <vt:lpstr>Komunikacija Child-Parent</vt:lpstr>
      <vt:lpstr>Komunikacija Parent-Child</vt:lpstr>
      <vt:lpstr>Komunikacija Parent-Child</vt:lpstr>
      <vt:lpstr>Komunikacija između nepovezanih komponenti</vt:lpstr>
      <vt:lpstr>Lifecycle Hooks</vt:lpstr>
      <vt:lpstr>Show tab</vt:lpstr>
      <vt:lpstr>Show tab – pop up</vt:lpstr>
      <vt:lpstr>Show tab – List of products</vt:lpstr>
      <vt:lpstr>Show tab – List of products - Buy</vt:lpstr>
      <vt:lpstr>Show tab – List of products - Compare</vt:lpstr>
      <vt:lpstr>Show tab – List of products – Detail page</vt:lpstr>
      <vt:lpstr>Show tab – List of products – Detail page - Reviews</vt:lpstr>
      <vt:lpstr>Show tab – List of products – Detail page - Map</vt:lpstr>
      <vt:lpstr>Cart tab</vt:lpstr>
      <vt:lpstr>Purchase tab</vt:lpstr>
      <vt:lpstr>Home page</vt:lpstr>
      <vt:lpstr>Literatura: </vt:lpstr>
      <vt:lpstr>Hvala na pažnji!!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+ LWC</dc:title>
  <cp:lastModifiedBy>Windows User</cp:lastModifiedBy>
  <cp:revision>44</cp:revision>
  <dcterms:modified xsi:type="dcterms:W3CDTF">2022-02-09T01:18:12Z</dcterms:modified>
</cp:coreProperties>
</file>