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9"/>
  </p:notesMasterIdLst>
  <p:sldIdLst>
    <p:sldId id="256" r:id="rId2"/>
    <p:sldId id="316" r:id="rId3"/>
    <p:sldId id="314" r:id="rId4"/>
    <p:sldId id="315" r:id="rId5"/>
    <p:sldId id="317" r:id="rId6"/>
    <p:sldId id="332" r:id="rId7"/>
    <p:sldId id="319" r:id="rId8"/>
    <p:sldId id="321" r:id="rId9"/>
    <p:sldId id="323" r:id="rId10"/>
    <p:sldId id="324" r:id="rId11"/>
    <p:sldId id="325" r:id="rId12"/>
    <p:sldId id="326" r:id="rId13"/>
    <p:sldId id="327" r:id="rId14"/>
    <p:sldId id="328" r:id="rId15"/>
    <p:sldId id="330" r:id="rId16"/>
    <p:sldId id="333" r:id="rId17"/>
    <p:sldId id="257" r:id="rId18"/>
    <p:sldId id="335" r:id="rId19"/>
    <p:sldId id="336" r:id="rId20"/>
    <p:sldId id="339" r:id="rId21"/>
    <p:sldId id="338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9" r:id="rId31"/>
    <p:sldId id="350" r:id="rId32"/>
    <p:sldId id="351" r:id="rId33"/>
    <p:sldId id="352" r:id="rId34"/>
    <p:sldId id="355" r:id="rId35"/>
    <p:sldId id="357" r:id="rId36"/>
    <p:sldId id="356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34" r:id="rId47"/>
    <p:sldId id="337" r:id="rId48"/>
  </p:sldIdLst>
  <p:sldSz cx="9144000" cy="5143500" type="screen16x9"/>
  <p:notesSz cx="6858000" cy="9144000"/>
  <p:embeddedFontLst>
    <p:embeddedFont>
      <p:font typeface="Oswald" charset="0"/>
      <p:regular r:id="rId50"/>
      <p:bold r:id="rId51"/>
    </p:embeddedFont>
    <p:embeddedFont>
      <p:font typeface="Roboto" charset="0"/>
      <p:regular r:id="rId52"/>
      <p:bold r:id="rId53"/>
      <p:italic r:id="rId54"/>
      <p:boldItalic r:id="rId55"/>
    </p:embeddedFont>
    <p:embeddedFont>
      <p:font typeface="Raleway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C242463-0F2B-40F4-B881-53F94F578713}">
  <a:tblStyle styleId="{CC242463-0F2B-40F4-B881-53F94F5787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6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8c1997cbf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8c1997cbf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8c1997cbfd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8c1997cbfd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8c1997cbfd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8c1997cbfd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8c1997cbfd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8c1997cbfd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8c1997cbfd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8c1997cbfd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8c1997cbfd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8c1997cbfd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8c1997cbfd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8c1997cbfd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8c1997cbfd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8c1997cbfd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62" r:id="rId8"/>
    <p:sldLayoutId id="2147483664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transition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alesforce.com/tools/sfdxcl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salesforce.com/docs/component-library/documentation/en/lwc/reference_decorators" TargetMode="External"/><Relationship Id="rId3" Type="http://schemas.openxmlformats.org/officeDocument/2006/relationships/hyperlink" Target="https://en.wikipedia.org/wiki/Salesforce" TargetMode="External"/><Relationship Id="rId7" Type="http://schemas.openxmlformats.org/officeDocument/2006/relationships/hyperlink" Target="https://developer.salesforce.com/docs/component-library/bundle/lightning-button/example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railhead.salesforce.com/en/content/learn/trails/build-lightning-web-components" TargetMode="External"/><Relationship Id="rId5" Type="http://schemas.openxmlformats.org/officeDocument/2006/relationships/hyperlink" Target="https://trailhead.salesforce.com/en/content/learn/trails/force_com_dev_intermediate" TargetMode="External"/><Relationship Id="rId4" Type="http://schemas.openxmlformats.org/officeDocument/2006/relationships/hyperlink" Target="https://trailhead.salesforce.com/en/content/learn/trails/force_com_dev_beginner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Apex + LWC</a:t>
            </a:r>
            <a:endParaRPr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32424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smtClean="0"/>
              <a:t>Tamara Marjanovi</a:t>
            </a:r>
            <a:r>
              <a:rPr lang="en-US" dirty="0" smtClean="0"/>
              <a:t>ć</a:t>
            </a:r>
            <a:r>
              <a:rPr lang="en" dirty="0" smtClean="0"/>
              <a:t>, 1432</a:t>
            </a:r>
          </a:p>
          <a:p>
            <a:pPr marL="0" indent="0"/>
            <a:r>
              <a:rPr lang="en" dirty="0" smtClean="0"/>
              <a:t>Stefan Stojanovi</a:t>
            </a:r>
            <a:r>
              <a:rPr lang="en-US" dirty="0" smtClean="0"/>
              <a:t>ć</a:t>
            </a:r>
            <a:r>
              <a:rPr lang="en" dirty="0" smtClean="0"/>
              <a:t>, 1355</a:t>
            </a: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2"/>
          <p:cNvSpPr txBox="1">
            <a:spLocks noGrp="1"/>
          </p:cNvSpPr>
          <p:nvPr>
            <p:ph type="title"/>
          </p:nvPr>
        </p:nvSpPr>
        <p:spPr>
          <a:xfrm>
            <a:off x="152400" y="1689450"/>
            <a:ext cx="37338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Manipulation Language - DML</a:t>
            </a:r>
            <a:endParaRPr/>
          </a:p>
        </p:txBody>
      </p:sp>
      <p:sp>
        <p:nvSpPr>
          <p:cNvPr id="956" name="Google Shape;956;p42"/>
          <p:cNvSpPr txBox="1">
            <a:spLocks noGrp="1"/>
          </p:cNvSpPr>
          <p:nvPr>
            <p:ph type="body" idx="2"/>
          </p:nvPr>
        </p:nvSpPr>
        <p:spPr>
          <a:xfrm>
            <a:off x="4001475" y="971550"/>
            <a:ext cx="4422600" cy="341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Account acct = new Account(Name=</a:t>
            </a:r>
            <a:r>
              <a:rPr lang="en-US" b="1" dirty="0" smtClean="0"/>
              <a:t>‘SF’</a:t>
            </a:r>
            <a:r>
              <a:rPr lang="en-US" dirty="0" smtClean="0"/>
              <a:t>, Phone=</a:t>
            </a:r>
            <a:r>
              <a:rPr lang="en-US" b="1" dirty="0" smtClean="0"/>
              <a:t>'555-1212'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insert acct;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insert</a:t>
            </a:r>
          </a:p>
          <a:p>
            <a:pPr lvl="0"/>
            <a:r>
              <a:rPr lang="en-US" dirty="0" smtClean="0"/>
              <a:t>update</a:t>
            </a:r>
          </a:p>
          <a:p>
            <a:pPr lvl="0"/>
            <a:r>
              <a:rPr lang="en-US" dirty="0" err="1" smtClean="0"/>
              <a:t>upsert</a:t>
            </a:r>
            <a:endParaRPr lang="en-US" dirty="0" smtClean="0"/>
          </a:p>
          <a:p>
            <a:pPr lvl="0"/>
            <a:r>
              <a:rPr lang="en-US" dirty="0" smtClean="0"/>
              <a:t>delete</a:t>
            </a:r>
          </a:p>
          <a:p>
            <a:pPr lvl="0"/>
            <a:r>
              <a:rPr lang="en-US" dirty="0" smtClean="0"/>
              <a:t>undelete</a:t>
            </a:r>
          </a:p>
          <a:p>
            <a:pPr lvl="0"/>
            <a:r>
              <a:rPr lang="en-US" dirty="0" smtClean="0"/>
              <a:t>merge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buNone/>
            </a:pPr>
            <a:r>
              <a:rPr lang="en-US" dirty="0" smtClean="0"/>
              <a:t>Apex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direktan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 </a:t>
            </a:r>
            <a:r>
              <a:rPr lang="en-US" dirty="0" err="1" smtClean="0"/>
              <a:t>podacima</a:t>
            </a:r>
            <a:r>
              <a:rPr lang="en-US" dirty="0" smtClean="0"/>
              <a:t> u </a:t>
            </a:r>
            <a:r>
              <a:rPr lang="en-US" dirty="0" err="1" smtClean="0"/>
              <a:t>Salesforce</a:t>
            </a:r>
            <a:r>
              <a:rPr lang="en-US" dirty="0" smtClean="0"/>
              <a:t>-u,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razliku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drugih</a:t>
            </a:r>
            <a:r>
              <a:rPr lang="en-US" dirty="0" smtClean="0"/>
              <a:t> </a:t>
            </a:r>
            <a:r>
              <a:rPr lang="en-US" dirty="0" err="1" smtClean="0"/>
              <a:t>programskih</a:t>
            </a:r>
            <a:r>
              <a:rPr lang="en-US" dirty="0" smtClean="0"/>
              <a:t> </a:t>
            </a:r>
            <a:r>
              <a:rPr lang="en-US" dirty="0" err="1" smtClean="0"/>
              <a:t>jezika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zahtevaju</a:t>
            </a:r>
            <a:r>
              <a:rPr lang="en-US" dirty="0" smtClean="0"/>
              <a:t> </a:t>
            </a:r>
            <a:r>
              <a:rPr lang="en-US" dirty="0" err="1" smtClean="0"/>
              <a:t>dodatno</a:t>
            </a:r>
            <a:r>
              <a:rPr lang="en-US" dirty="0" smtClean="0"/>
              <a:t> </a:t>
            </a:r>
            <a:r>
              <a:rPr lang="en-US" dirty="0" err="1" smtClean="0"/>
              <a:t>podešavanje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povezivanje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bazom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.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9"/>
          <p:cNvSpPr txBox="1">
            <a:spLocks noGrp="1"/>
          </p:cNvSpPr>
          <p:nvPr>
            <p:ph type="subTitle" idx="1"/>
          </p:nvPr>
        </p:nvSpPr>
        <p:spPr>
          <a:xfrm>
            <a:off x="1842250" y="133632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</a:t>
            </a:r>
            <a:r>
              <a:rPr lang="en" dirty="0" smtClean="0"/>
              <a:t>reiranje ID-a</a:t>
            </a:r>
            <a:endParaRPr/>
          </a:p>
        </p:txBody>
      </p:sp>
      <p:sp>
        <p:nvSpPr>
          <p:cNvPr id="1222" name="Google Shape;1222;p49"/>
          <p:cNvSpPr txBox="1">
            <a:spLocks noGrp="1"/>
          </p:cNvSpPr>
          <p:nvPr>
            <p:ph type="subTitle" idx="7"/>
          </p:nvPr>
        </p:nvSpPr>
        <p:spPr>
          <a:xfrm>
            <a:off x="5618957" y="133632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 err="1" smtClean="0"/>
              <a:t>Brisanje</a:t>
            </a:r>
            <a:r>
              <a:rPr lang="en-US" dirty="0" smtClean="0"/>
              <a:t> </a:t>
            </a:r>
            <a:r>
              <a:rPr lang="en-US" dirty="0" err="1" smtClean="0"/>
              <a:t>rekorda</a:t>
            </a:r>
            <a:endParaRPr lang="en-US" dirty="0" smtClean="0"/>
          </a:p>
        </p:txBody>
      </p:sp>
      <p:sp>
        <p:nvSpPr>
          <p:cNvPr id="1223" name="Google Shape;1223;p49"/>
          <p:cNvSpPr txBox="1">
            <a:spLocks noGrp="1"/>
          </p:cNvSpPr>
          <p:nvPr>
            <p:ph type="subTitle" idx="2"/>
          </p:nvPr>
        </p:nvSpPr>
        <p:spPr>
          <a:xfrm>
            <a:off x="381000" y="1736183"/>
            <a:ext cx="4419600" cy="111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Account acct = new Account(Name=‘SF’, Phone=‘0695551212‘);</a:t>
            </a:r>
          </a:p>
          <a:p>
            <a:pPr algn="l"/>
            <a:r>
              <a:rPr lang="en-US" dirty="0" smtClean="0"/>
              <a:t>insert acct; </a:t>
            </a:r>
          </a:p>
          <a:p>
            <a:pPr algn="l"/>
            <a:r>
              <a:rPr lang="en-US" dirty="0" err="1" smtClean="0"/>
              <a:t>System.debug</a:t>
            </a:r>
            <a:r>
              <a:rPr lang="en-US" dirty="0" smtClean="0"/>
              <a:t>('ID = ' + </a:t>
            </a:r>
            <a:r>
              <a:rPr lang="en-US" dirty="0" err="1" smtClean="0"/>
              <a:t>acct.Id</a:t>
            </a:r>
            <a:r>
              <a:rPr lang="en-US" dirty="0" smtClean="0"/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9"/>
          <p:cNvSpPr txBox="1">
            <a:spLocks noGrp="1"/>
          </p:cNvSpPr>
          <p:nvPr>
            <p:ph type="subTitle" idx="3"/>
          </p:nvPr>
        </p:nvSpPr>
        <p:spPr>
          <a:xfrm>
            <a:off x="1219200" y="2860871"/>
            <a:ext cx="2305794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</a:t>
            </a:r>
            <a:r>
              <a:rPr lang="en" dirty="0" smtClean="0"/>
              <a:t>rupne DML operacije</a:t>
            </a:r>
            <a:endParaRPr/>
          </a:p>
        </p:txBody>
      </p:sp>
      <p:sp>
        <p:nvSpPr>
          <p:cNvPr id="1225" name="Google Shape;1225;p49"/>
          <p:cNvSpPr txBox="1">
            <a:spLocks noGrp="1"/>
          </p:cNvSpPr>
          <p:nvPr>
            <p:ph type="subTitle" idx="4"/>
          </p:nvPr>
        </p:nvSpPr>
        <p:spPr>
          <a:xfrm>
            <a:off x="533400" y="3257550"/>
            <a:ext cx="3810000" cy="1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 err="1" smtClean="0"/>
              <a:t>Izvođenje</a:t>
            </a:r>
            <a:r>
              <a:rPr lang="en-US" dirty="0" smtClean="0"/>
              <a:t> </a:t>
            </a:r>
            <a:r>
              <a:rPr lang="en-US" dirty="0" err="1" smtClean="0"/>
              <a:t>grupnih</a:t>
            </a:r>
            <a:r>
              <a:rPr lang="en-US" dirty="0" smtClean="0"/>
              <a:t> DML </a:t>
            </a:r>
            <a:r>
              <a:rPr lang="en-US" dirty="0" err="1" smtClean="0"/>
              <a:t>operacija</a:t>
            </a:r>
            <a:r>
              <a:rPr lang="en-US" dirty="0" smtClean="0"/>
              <a:t> je </a:t>
            </a:r>
            <a:r>
              <a:rPr lang="en-US" dirty="0" err="1" smtClean="0"/>
              <a:t>preporučeni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 smtClean="0"/>
              <a:t>pomaže</a:t>
            </a:r>
            <a:r>
              <a:rPr lang="en-US" dirty="0" smtClean="0"/>
              <a:t> u </a:t>
            </a:r>
            <a:r>
              <a:rPr lang="en-US" dirty="0" err="1" smtClean="0"/>
              <a:t>izbegavanju</a:t>
            </a:r>
            <a:r>
              <a:rPr lang="en-US" dirty="0" smtClean="0"/>
              <a:t> </a:t>
            </a:r>
            <a:r>
              <a:rPr lang="en-US" dirty="0" err="1" smtClean="0"/>
              <a:t>prekoračenja</a:t>
            </a:r>
            <a:r>
              <a:rPr lang="en-US" dirty="0" smtClean="0"/>
              <a:t> </a:t>
            </a:r>
            <a:r>
              <a:rPr lang="en-US" dirty="0" err="1" smtClean="0"/>
              <a:t>ograničenja</a:t>
            </a:r>
            <a:r>
              <a:rPr lang="en-US" dirty="0" smtClean="0"/>
              <a:t>,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je DML </a:t>
            </a:r>
            <a:r>
              <a:rPr lang="en-US" dirty="0" err="1" smtClean="0"/>
              <a:t>ograničenje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150 </a:t>
            </a:r>
            <a:r>
              <a:rPr lang="en-US" dirty="0" err="1" smtClean="0"/>
              <a:t>statementa</a:t>
            </a:r>
            <a:r>
              <a:rPr lang="en-US" dirty="0" smtClean="0"/>
              <a:t>(</a:t>
            </a:r>
            <a:r>
              <a:rPr lang="en-US" dirty="0" err="1" smtClean="0"/>
              <a:t>operacija</a:t>
            </a:r>
            <a:r>
              <a:rPr lang="en-US" dirty="0" smtClean="0"/>
              <a:t>) </a:t>
            </a:r>
            <a:r>
              <a:rPr lang="en-US" dirty="0" err="1" smtClean="0"/>
              <a:t>po</a:t>
            </a:r>
            <a:r>
              <a:rPr lang="en-US" dirty="0" smtClean="0"/>
              <a:t> Apex </a:t>
            </a:r>
            <a:r>
              <a:rPr lang="en-US" dirty="0" err="1" smtClean="0"/>
              <a:t>transakciji</a:t>
            </a:r>
            <a:r>
              <a:rPr lang="en-US" dirty="0" smtClean="0"/>
              <a:t>. </a:t>
            </a:r>
            <a:endParaRPr/>
          </a:p>
        </p:txBody>
      </p:sp>
      <p:sp>
        <p:nvSpPr>
          <p:cNvPr id="1226" name="Google Shape;1226;p49"/>
          <p:cNvSpPr txBox="1">
            <a:spLocks noGrp="1"/>
          </p:cNvSpPr>
          <p:nvPr>
            <p:ph type="subTitle" idx="5"/>
          </p:nvPr>
        </p:nvSpPr>
        <p:spPr>
          <a:xfrm>
            <a:off x="5618913" y="2860871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DmlException</a:t>
            </a:r>
            <a:endParaRPr/>
          </a:p>
        </p:txBody>
      </p:sp>
      <p:sp>
        <p:nvSpPr>
          <p:cNvPr id="1227" name="Google Shape;1227;p49"/>
          <p:cNvSpPr txBox="1">
            <a:spLocks noGrp="1"/>
          </p:cNvSpPr>
          <p:nvPr>
            <p:ph type="subTitle" idx="6"/>
          </p:nvPr>
        </p:nvSpPr>
        <p:spPr>
          <a:xfrm>
            <a:off x="4953000" y="3242325"/>
            <a:ext cx="3352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try {</a:t>
            </a:r>
          </a:p>
          <a:p>
            <a:r>
              <a:rPr lang="en-US" dirty="0" smtClean="0"/>
              <a:t>    Account acct = new Account(); </a:t>
            </a:r>
          </a:p>
          <a:p>
            <a:r>
              <a:rPr lang="en-US" dirty="0" smtClean="0"/>
              <a:t>    insert acct;</a:t>
            </a:r>
          </a:p>
          <a:p>
            <a:r>
              <a:rPr lang="en-US" dirty="0" smtClean="0"/>
              <a:t>} catch (</a:t>
            </a:r>
            <a:r>
              <a:rPr lang="en-US" dirty="0" err="1" smtClean="0"/>
              <a:t>DmlException</a:t>
            </a:r>
            <a:r>
              <a:rPr lang="en-US" dirty="0" smtClean="0"/>
              <a:t> e)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System.debug</a:t>
            </a:r>
            <a:r>
              <a:rPr lang="en-US" dirty="0" smtClean="0"/>
              <a:t>(</a:t>
            </a:r>
            <a:r>
              <a:rPr lang="en-US" dirty="0" err="1" smtClean="0"/>
              <a:t>e.getMessage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28" name="Google Shape;1228;p49"/>
          <p:cNvSpPr txBox="1">
            <a:spLocks noGrp="1"/>
          </p:cNvSpPr>
          <p:nvPr>
            <p:ph type="subTitle" idx="8"/>
          </p:nvPr>
        </p:nvSpPr>
        <p:spPr>
          <a:xfrm>
            <a:off x="4876800" y="1736183"/>
            <a:ext cx="39624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 smtClean="0"/>
              <a:t>Možete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obrišete</a:t>
            </a:r>
            <a:r>
              <a:rPr lang="en-US" dirty="0" smtClean="0"/>
              <a:t> </a:t>
            </a:r>
            <a:r>
              <a:rPr lang="en-US" dirty="0" err="1" smtClean="0"/>
              <a:t>postojane</a:t>
            </a:r>
            <a:r>
              <a:rPr lang="en-US" dirty="0" smtClean="0"/>
              <a:t> </a:t>
            </a:r>
            <a:r>
              <a:rPr lang="en-US" dirty="0" err="1" smtClean="0"/>
              <a:t>rekorde</a:t>
            </a:r>
            <a:endParaRPr lang="en-US" dirty="0" smtClean="0"/>
          </a:p>
          <a:p>
            <a:r>
              <a:rPr lang="en-US" dirty="0" err="1" smtClean="0"/>
              <a:t>pomoću</a:t>
            </a:r>
            <a:r>
              <a:rPr lang="en-US" dirty="0" smtClean="0"/>
              <a:t> </a:t>
            </a:r>
            <a:r>
              <a:rPr lang="en-US" dirty="0" err="1" smtClean="0"/>
              <a:t>naredbe</a:t>
            </a:r>
            <a:r>
              <a:rPr lang="en-US" dirty="0" smtClean="0"/>
              <a:t> delete. </a:t>
            </a:r>
            <a:r>
              <a:rPr lang="en-US" dirty="0" err="1" smtClean="0"/>
              <a:t>Izbrisani</a:t>
            </a:r>
            <a:r>
              <a:rPr lang="en-US" dirty="0" smtClean="0"/>
              <a:t> </a:t>
            </a:r>
            <a:r>
              <a:rPr lang="en-US" dirty="0" err="1" smtClean="0"/>
              <a:t>rekordi</a:t>
            </a:r>
            <a:r>
              <a:rPr lang="en-US" dirty="0" smtClean="0"/>
              <a:t> se </a:t>
            </a:r>
          </a:p>
          <a:p>
            <a:r>
              <a:rPr lang="en-US" dirty="0" smtClean="0"/>
              <a:t>ne </a:t>
            </a:r>
            <a:r>
              <a:rPr lang="en-US" dirty="0" err="1" smtClean="0"/>
              <a:t>brišu</a:t>
            </a:r>
            <a:r>
              <a:rPr lang="en-US" dirty="0" smtClean="0"/>
              <a:t> </a:t>
            </a:r>
            <a:r>
              <a:rPr lang="en-US" dirty="0" err="1" smtClean="0"/>
              <a:t>trajno</a:t>
            </a:r>
            <a:r>
              <a:rPr lang="en-US" dirty="0" smtClean="0"/>
              <a:t>, </a:t>
            </a:r>
            <a:r>
              <a:rPr lang="en-US" dirty="0" err="1" smtClean="0"/>
              <a:t>ali</a:t>
            </a:r>
            <a:r>
              <a:rPr lang="en-US" dirty="0" smtClean="0"/>
              <a:t> se </a:t>
            </a:r>
            <a:r>
              <a:rPr lang="en-US" dirty="0" err="1" smtClean="0"/>
              <a:t>stavljaju</a:t>
            </a:r>
            <a:r>
              <a:rPr lang="en-US" dirty="0" smtClean="0"/>
              <a:t> u </a:t>
            </a:r>
            <a:r>
              <a:rPr lang="en-US" dirty="0" err="1" smtClean="0"/>
              <a:t>korpu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otpatke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15 </a:t>
            </a:r>
            <a:r>
              <a:rPr lang="en-US" dirty="0" err="1" smtClean="0"/>
              <a:t>dana</a:t>
            </a:r>
            <a:r>
              <a:rPr lang="en-US" dirty="0" smtClean="0"/>
              <a:t> </a:t>
            </a:r>
            <a:r>
              <a:rPr lang="en-US" dirty="0" err="1" smtClean="0"/>
              <a:t>odakle</a:t>
            </a:r>
            <a:r>
              <a:rPr lang="en-US" dirty="0" smtClean="0"/>
              <a:t> se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vratiti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29" name="Google Shape;1229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DML</a:t>
            </a:r>
            <a:endParaRPr/>
          </a:p>
        </p:txBody>
      </p:sp>
      <p:sp>
        <p:nvSpPr>
          <p:cNvPr id="1230" name="Google Shape;1230;p49"/>
          <p:cNvSpPr/>
          <p:nvPr/>
        </p:nvSpPr>
        <p:spPr>
          <a:xfrm>
            <a:off x="3672333" y="1328797"/>
            <a:ext cx="406871" cy="404753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49"/>
          <p:cNvSpPr/>
          <p:nvPr/>
        </p:nvSpPr>
        <p:spPr>
          <a:xfrm>
            <a:off x="3673922" y="2853891"/>
            <a:ext cx="403694" cy="403659"/>
          </a:xfrm>
          <a:custGeom>
            <a:avLst/>
            <a:gdLst/>
            <a:ahLst/>
            <a:cxnLst/>
            <a:rect l="l" t="t" r="r" b="b"/>
            <a:pathLst>
              <a:path w="11816" h="11815" extrusionOk="0">
                <a:moveTo>
                  <a:pt x="6207" y="693"/>
                </a:moveTo>
                <a:cubicBezTo>
                  <a:pt x="7877" y="819"/>
                  <a:pt x="9326" y="1670"/>
                  <a:pt x="10208" y="2993"/>
                </a:cubicBezTo>
                <a:lnTo>
                  <a:pt x="6207" y="5293"/>
                </a:lnTo>
                <a:lnTo>
                  <a:pt x="6207" y="693"/>
                </a:lnTo>
                <a:close/>
                <a:moveTo>
                  <a:pt x="10555" y="3623"/>
                </a:moveTo>
                <a:cubicBezTo>
                  <a:pt x="10901" y="4316"/>
                  <a:pt x="11090" y="5104"/>
                  <a:pt x="11090" y="5923"/>
                </a:cubicBezTo>
                <a:cubicBezTo>
                  <a:pt x="11090" y="7026"/>
                  <a:pt x="10744" y="8097"/>
                  <a:pt x="10114" y="8979"/>
                </a:cubicBezTo>
                <a:lnTo>
                  <a:pt x="6491" y="5986"/>
                </a:lnTo>
                <a:lnTo>
                  <a:pt x="10555" y="3623"/>
                </a:lnTo>
                <a:close/>
                <a:moveTo>
                  <a:pt x="5546" y="693"/>
                </a:moveTo>
                <a:lnTo>
                  <a:pt x="5546" y="5892"/>
                </a:lnTo>
                <a:cubicBezTo>
                  <a:pt x="5546" y="6018"/>
                  <a:pt x="5577" y="6081"/>
                  <a:pt x="5672" y="6175"/>
                </a:cubicBezTo>
                <a:lnTo>
                  <a:pt x="9673" y="9483"/>
                </a:lnTo>
                <a:cubicBezTo>
                  <a:pt x="8728" y="10491"/>
                  <a:pt x="7373" y="11121"/>
                  <a:pt x="5892" y="11121"/>
                </a:cubicBezTo>
                <a:cubicBezTo>
                  <a:pt x="3025" y="11121"/>
                  <a:pt x="662" y="8822"/>
                  <a:pt x="662" y="5892"/>
                </a:cubicBezTo>
                <a:cubicBezTo>
                  <a:pt x="662" y="3151"/>
                  <a:pt x="2836" y="851"/>
                  <a:pt x="5546" y="693"/>
                </a:cubicBezTo>
                <a:close/>
                <a:moveTo>
                  <a:pt x="5892" y="0"/>
                </a:moveTo>
                <a:cubicBezTo>
                  <a:pt x="2647" y="0"/>
                  <a:pt x="1" y="2615"/>
                  <a:pt x="1" y="5892"/>
                </a:cubicBezTo>
                <a:cubicBezTo>
                  <a:pt x="1" y="9168"/>
                  <a:pt x="2647" y="11814"/>
                  <a:pt x="5892" y="11814"/>
                </a:cubicBezTo>
                <a:cubicBezTo>
                  <a:pt x="9169" y="11814"/>
                  <a:pt x="11815" y="9168"/>
                  <a:pt x="11815" y="5892"/>
                </a:cubicBezTo>
                <a:cubicBezTo>
                  <a:pt x="11815" y="2678"/>
                  <a:pt x="9137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49"/>
          <p:cNvSpPr/>
          <p:nvPr/>
        </p:nvSpPr>
        <p:spPr>
          <a:xfrm>
            <a:off x="5058199" y="2853891"/>
            <a:ext cx="410151" cy="403659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233;p49"/>
          <p:cNvGrpSpPr/>
          <p:nvPr/>
        </p:nvGrpSpPr>
        <p:grpSpPr>
          <a:xfrm>
            <a:off x="5064520" y="1332431"/>
            <a:ext cx="397509" cy="397484"/>
            <a:chOff x="-1700225" y="2768875"/>
            <a:chExt cx="291450" cy="292225"/>
          </a:xfrm>
        </p:grpSpPr>
        <p:sp>
          <p:nvSpPr>
            <p:cNvPr id="1234" name="Google Shape;1234;p49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SOQL-</a:t>
            </a:r>
            <a:r>
              <a:rPr lang="en-US" dirty="0" err="1" smtClean="0"/>
              <a:t>Salesforce</a:t>
            </a:r>
            <a:r>
              <a:rPr lang="en-US" dirty="0" smtClean="0"/>
              <a:t> Object Query Language</a:t>
            </a:r>
            <a:endParaRPr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inline SOQL</a:t>
            </a:r>
            <a:endParaRPr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381000" y="2146716"/>
            <a:ext cx="29718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Account[] accts = [SELECT Name,</a:t>
            </a:r>
          </a:p>
          <a:p>
            <a:pPr algn="l"/>
            <a:r>
              <a:rPr lang="en-US" dirty="0" smtClean="0"/>
              <a:t>Phone FROM Account];</a:t>
            </a:r>
            <a:endParaRPr lang="en-US"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Osnovna</a:t>
            </a:r>
            <a:r>
              <a:rPr lang="en-US" dirty="0" smtClean="0"/>
              <a:t> SOQL </a:t>
            </a:r>
            <a:r>
              <a:rPr lang="en-US" dirty="0" err="1" smtClean="0"/>
              <a:t>sintaksa</a:t>
            </a:r>
            <a:endParaRPr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276600" y="2146716"/>
            <a:ext cx="30480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SELECT fields FROM </a:t>
            </a:r>
          </a:p>
          <a:p>
            <a:pPr algn="l"/>
            <a:r>
              <a:rPr lang="en-US" dirty="0" err="1" smtClean="0"/>
              <a:t>ObjectName</a:t>
            </a:r>
            <a:r>
              <a:rPr lang="en-US" dirty="0" smtClean="0"/>
              <a:t> [WHERE Condition]</a:t>
            </a:r>
            <a:endParaRPr lang="en-US"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57975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razliku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SQL </a:t>
            </a:r>
            <a:r>
              <a:rPr lang="en-US" dirty="0" err="1" smtClean="0"/>
              <a:t>jezika</a:t>
            </a:r>
            <a:r>
              <a:rPr lang="en-US" dirty="0" smtClean="0"/>
              <a:t>:</a:t>
            </a:r>
            <a:endParaRPr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0" y="2146716"/>
            <a:ext cx="28083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 smtClean="0"/>
              <a:t>-</a:t>
            </a:r>
            <a:r>
              <a:rPr lang="en-US" dirty="0" err="1" smtClean="0"/>
              <a:t>nema</a:t>
            </a:r>
            <a:r>
              <a:rPr lang="en-US" dirty="0" smtClean="0"/>
              <a:t> *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</a:t>
            </a:r>
            <a:r>
              <a:rPr lang="en-US" dirty="0" smtClean="0"/>
              <a:t> </a:t>
            </a:r>
            <a:r>
              <a:rPr lang="en-US" dirty="0" err="1" smtClean="0"/>
              <a:t>polja</a:t>
            </a:r>
            <a:endParaRPr lang="en-US" dirty="0" smtClean="0"/>
          </a:p>
          <a:p>
            <a:pPr marL="0" lvl="0" indent="0" algn="l"/>
            <a:r>
              <a:rPr lang="en-US" dirty="0" smtClean="0"/>
              <a:t>-ne </a:t>
            </a:r>
            <a:r>
              <a:rPr lang="en-US" dirty="0" err="1" smtClean="0"/>
              <a:t>mora</a:t>
            </a:r>
            <a:r>
              <a:rPr lang="en-US" dirty="0" smtClean="0"/>
              <a:t> Id </a:t>
            </a:r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navede</a:t>
            </a:r>
            <a:endParaRPr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Primer;</a:t>
            </a:r>
            <a:endParaRPr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457200" y="3771576"/>
            <a:ext cx="2971800" cy="1086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SELECT Name FROM Account</a:t>
            </a:r>
          </a:p>
          <a:p>
            <a:pPr algn="l"/>
            <a:r>
              <a:rPr lang="en-US" dirty="0" smtClean="0"/>
              <a:t>WHERE (Name LIKE 'SF%’ AND</a:t>
            </a:r>
          </a:p>
          <a:p>
            <a:pPr algn="l"/>
            <a:r>
              <a:rPr lang="en-US" dirty="0" err="1" smtClean="0"/>
              <a:t>NumberOfEmployees</a:t>
            </a:r>
            <a:r>
              <a:rPr lang="en-US" dirty="0" smtClean="0"/>
              <a:t>&gt; :n)  ORDER BY Name LIMIT 10</a:t>
            </a:r>
            <a:endParaRPr lang="en-US"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Account-Contact</a:t>
            </a:r>
            <a:endParaRPr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048000" y="3771576"/>
            <a:ext cx="3200400" cy="1467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SELECT Name, (SELECT </a:t>
            </a:r>
            <a:r>
              <a:rPr lang="en-US" dirty="0" err="1" smtClean="0"/>
              <a:t>FirstName</a:t>
            </a:r>
            <a:r>
              <a:rPr lang="en-US" dirty="0" smtClean="0"/>
              <a:t>,</a:t>
            </a:r>
          </a:p>
          <a:p>
            <a:pPr algn="l"/>
            <a:r>
              <a:rPr lang="en-US" dirty="0" err="1" smtClean="0"/>
              <a:t>LastName</a:t>
            </a:r>
            <a:r>
              <a:rPr lang="en-US" dirty="0" smtClean="0"/>
              <a:t> FROM Contacts) FROM</a:t>
            </a:r>
          </a:p>
          <a:p>
            <a:pPr algn="l"/>
            <a:r>
              <a:rPr lang="en-US" dirty="0" smtClean="0"/>
              <a:t>Account WHERE Name = ‘SF’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Contact-Account</a:t>
            </a:r>
            <a:endParaRPr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5943600" y="3771576"/>
            <a:ext cx="3036900" cy="1009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SELECT </a:t>
            </a:r>
            <a:r>
              <a:rPr lang="en-US" dirty="0" err="1" smtClean="0"/>
              <a:t>Account.Name,FirstName</a:t>
            </a:r>
            <a:endParaRPr lang="en-US" dirty="0" smtClean="0"/>
          </a:p>
          <a:p>
            <a:pPr algn="l"/>
            <a:r>
              <a:rPr lang="en-US" dirty="0" smtClean="0"/>
              <a:t>FROM Contacts</a:t>
            </a:r>
          </a:p>
          <a:p>
            <a:pPr algn="l"/>
            <a:r>
              <a:rPr lang="en-US" dirty="0" smtClean="0"/>
              <a:t>WHERE </a:t>
            </a:r>
            <a:r>
              <a:rPr lang="en-US" dirty="0" err="1" smtClean="0"/>
              <a:t>LastName</a:t>
            </a:r>
            <a:r>
              <a:rPr lang="en-US" dirty="0" smtClean="0"/>
              <a:t> = ‘</a:t>
            </a:r>
            <a:r>
              <a:rPr lang="en-US" dirty="0" err="1" smtClean="0"/>
              <a:t>Stojanovic</a:t>
            </a:r>
            <a:r>
              <a:rPr lang="en-US" dirty="0" smtClean="0"/>
              <a:t>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SOSL-</a:t>
            </a:r>
            <a:r>
              <a:rPr lang="en-US" dirty="0" err="1" smtClean="0"/>
              <a:t>Salesforce</a:t>
            </a:r>
            <a:r>
              <a:rPr lang="en-US" dirty="0" smtClean="0"/>
              <a:t> Object Search Language</a:t>
            </a:r>
            <a:endParaRPr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inline SOSL</a:t>
            </a:r>
            <a:endParaRPr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228600" y="2146716"/>
            <a:ext cx="3276600" cy="806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List&lt;List&lt;</a:t>
            </a:r>
            <a:r>
              <a:rPr lang="en-US" dirty="0" err="1" smtClean="0"/>
              <a:t>SObject</a:t>
            </a:r>
            <a:r>
              <a:rPr lang="en-US" dirty="0" smtClean="0"/>
              <a:t>&gt;&gt; </a:t>
            </a:r>
            <a:r>
              <a:rPr lang="en-US" dirty="0" err="1" smtClean="0"/>
              <a:t>slist</a:t>
            </a:r>
            <a:r>
              <a:rPr lang="en-US" dirty="0" smtClean="0"/>
              <a:t>=[FIND 'SF‘</a:t>
            </a:r>
          </a:p>
          <a:p>
            <a:pPr algn="l"/>
            <a:r>
              <a:rPr lang="en-US" dirty="0" smtClean="0"/>
              <a:t>IN ALL FIELDS RETURNING</a:t>
            </a:r>
          </a:p>
          <a:p>
            <a:pPr algn="l"/>
            <a:r>
              <a:rPr lang="en-US" dirty="0" smtClean="0"/>
              <a:t>Account(Name),Contact(</a:t>
            </a:r>
            <a:r>
              <a:rPr lang="en-US" dirty="0" err="1" smtClean="0"/>
              <a:t>FirstName</a:t>
            </a:r>
            <a:r>
              <a:rPr lang="en-US" dirty="0" smtClean="0"/>
              <a:t>)];</a:t>
            </a:r>
            <a:endParaRPr lang="en-US"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352800" y="1770625"/>
            <a:ext cx="23776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Sličnosti</a:t>
            </a:r>
            <a:r>
              <a:rPr lang="en-US" dirty="0" smtClean="0"/>
              <a:t> SOQL-a </a:t>
            </a:r>
            <a:r>
              <a:rPr lang="en-US" dirty="0" err="1" smtClean="0"/>
              <a:t>i</a:t>
            </a:r>
            <a:r>
              <a:rPr lang="en-US" dirty="0" smtClean="0"/>
              <a:t> SOSL-a</a:t>
            </a:r>
            <a:endParaRPr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276600" y="2146716"/>
            <a:ext cx="2438400" cy="806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- </a:t>
            </a:r>
            <a:r>
              <a:rPr lang="en-US" dirty="0" err="1" smtClean="0"/>
              <a:t>Takodje</a:t>
            </a:r>
            <a:r>
              <a:rPr lang="en-US" dirty="0" smtClean="0"/>
              <a:t> </a:t>
            </a:r>
            <a:r>
              <a:rPr lang="en-US" dirty="0" err="1" smtClean="0"/>
              <a:t>omogućava</a:t>
            </a:r>
            <a:endParaRPr lang="en-US" dirty="0" smtClean="0"/>
          </a:p>
          <a:p>
            <a:pPr algn="l"/>
            <a:r>
              <a:rPr lang="en-US" dirty="0" err="1" smtClean="0"/>
              <a:t>pretraživanje</a:t>
            </a:r>
            <a:r>
              <a:rPr lang="en-US" dirty="0" smtClean="0"/>
              <a:t> </a:t>
            </a:r>
            <a:r>
              <a:rPr lang="en-US" dirty="0" err="1" smtClean="0"/>
              <a:t>rekorda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</a:p>
          <a:p>
            <a:pPr algn="l"/>
            <a:r>
              <a:rPr lang="en-US" dirty="0" err="1" smtClean="0"/>
              <a:t>određenim</a:t>
            </a:r>
            <a:r>
              <a:rPr lang="en-US" dirty="0" smtClean="0"/>
              <a:t> </a:t>
            </a:r>
            <a:r>
              <a:rPr lang="en-US" dirty="0" err="1" smtClean="0"/>
              <a:t>informacijama</a:t>
            </a:r>
            <a:endParaRPr lang="en-US"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57975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Razlike</a:t>
            </a:r>
            <a:r>
              <a:rPr lang="en-US" dirty="0" smtClean="0"/>
              <a:t> SOQL-a </a:t>
            </a:r>
            <a:r>
              <a:rPr lang="en-US" dirty="0" err="1" smtClean="0"/>
              <a:t>i</a:t>
            </a:r>
            <a:r>
              <a:rPr lang="en-US" dirty="0" smtClean="0"/>
              <a:t> SOSL-a</a:t>
            </a:r>
            <a:endParaRPr lang="en-US"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5791200" y="2146716"/>
            <a:ext cx="3124200" cy="882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 smtClean="0"/>
              <a:t>- SOSL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pretraživati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endParaRPr lang="en-US" dirty="0" smtClean="0"/>
          </a:p>
          <a:p>
            <a:pPr marL="0" lvl="0" indent="0" algn="l"/>
            <a:r>
              <a:rPr lang="en-US" dirty="0" smtClean="0"/>
              <a:t>- SOSL </a:t>
            </a:r>
            <a:r>
              <a:rPr lang="en-US" dirty="0" err="1" smtClean="0"/>
              <a:t>vraća</a:t>
            </a:r>
            <a:r>
              <a:rPr lang="en-US" dirty="0" smtClean="0"/>
              <a:t> </a:t>
            </a:r>
            <a:r>
              <a:rPr lang="en-US" dirty="0" err="1" smtClean="0"/>
              <a:t>polja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podudaranja</a:t>
            </a:r>
            <a:r>
              <a:rPr lang="en-US" dirty="0" smtClean="0"/>
              <a:t> </a:t>
            </a:r>
            <a:r>
              <a:rPr lang="en-US" dirty="0" err="1" smtClean="0"/>
              <a:t>reči</a:t>
            </a:r>
            <a:endParaRPr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SOQL </a:t>
            </a:r>
            <a:r>
              <a:rPr lang="en-US" dirty="0" err="1" smtClean="0"/>
              <a:t>i</a:t>
            </a:r>
            <a:r>
              <a:rPr lang="en-US" dirty="0" smtClean="0"/>
              <a:t> SOSL </a:t>
            </a:r>
            <a:endParaRPr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457200" y="3771576"/>
            <a:ext cx="2971800" cy="1086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SOQL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preuzimanje</a:t>
            </a:r>
            <a:r>
              <a:rPr lang="en-US" dirty="0" smtClean="0"/>
              <a:t> </a:t>
            </a:r>
          </a:p>
          <a:p>
            <a:pPr algn="l"/>
            <a:r>
              <a:rPr lang="en-US" dirty="0" err="1" smtClean="0"/>
              <a:t>rekorda</a:t>
            </a:r>
            <a:r>
              <a:rPr lang="en-US" dirty="0" smtClean="0"/>
              <a:t> 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jedan</a:t>
            </a:r>
            <a:r>
              <a:rPr lang="en-US" dirty="0" smtClean="0"/>
              <a:t> </a:t>
            </a:r>
            <a:r>
              <a:rPr lang="en-US" dirty="0" err="1" smtClean="0"/>
              <a:t>objekat</a:t>
            </a:r>
            <a:endParaRPr lang="en-US" dirty="0" smtClean="0"/>
          </a:p>
          <a:p>
            <a:pPr algn="l"/>
            <a:r>
              <a:rPr lang="en-US" dirty="0" smtClean="0"/>
              <a:t>SOSL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pretragu</a:t>
            </a:r>
            <a:r>
              <a:rPr lang="en-US" dirty="0" smtClean="0"/>
              <a:t> </a:t>
            </a:r>
            <a:r>
              <a:rPr lang="en-US" dirty="0" err="1" smtClean="0"/>
              <a:t>polja</a:t>
            </a:r>
            <a:r>
              <a:rPr lang="en-US" dirty="0" smtClean="0"/>
              <a:t> u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objekata</a:t>
            </a:r>
            <a:endParaRPr lang="en-US"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Osnovna</a:t>
            </a:r>
            <a:r>
              <a:rPr lang="en-US" dirty="0" smtClean="0"/>
              <a:t> SOSL </a:t>
            </a:r>
            <a:r>
              <a:rPr lang="en-US" dirty="0" err="1" smtClean="0"/>
              <a:t>sintaksa</a:t>
            </a:r>
            <a:endParaRPr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2895600" y="3771577"/>
            <a:ext cx="3276600" cy="933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FIND '</a:t>
            </a:r>
            <a:r>
              <a:rPr lang="en-US" dirty="0" err="1" smtClean="0"/>
              <a:t>SearchQuery</a:t>
            </a:r>
            <a:r>
              <a:rPr lang="en-US" dirty="0" smtClean="0"/>
              <a:t>' [IN </a:t>
            </a:r>
            <a:r>
              <a:rPr lang="en-US" dirty="0" err="1" smtClean="0"/>
              <a:t>SearchGroup</a:t>
            </a:r>
            <a:r>
              <a:rPr lang="en-US" dirty="0" smtClean="0"/>
              <a:t>]</a:t>
            </a:r>
          </a:p>
          <a:p>
            <a:pPr algn="l"/>
            <a:r>
              <a:rPr lang="en-US" dirty="0" smtClean="0"/>
              <a:t>[RETURNING </a:t>
            </a:r>
            <a:r>
              <a:rPr lang="en-US" dirty="0" err="1" smtClean="0"/>
              <a:t>ObjectsAndFields</a:t>
            </a:r>
            <a:r>
              <a:rPr lang="en-US" dirty="0" smtClean="0"/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Primer:</a:t>
            </a:r>
            <a:endParaRPr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5867400" y="3771576"/>
            <a:ext cx="3265500" cy="1009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[FIND 'SF' IN ALL FIELDS RETURNING</a:t>
            </a:r>
          </a:p>
          <a:p>
            <a:pPr algn="l"/>
            <a:r>
              <a:rPr lang="en-US" dirty="0" smtClean="0"/>
              <a:t>Account (Name WHERE</a:t>
            </a:r>
          </a:p>
          <a:p>
            <a:pPr algn="l"/>
            <a:r>
              <a:rPr lang="en-US" dirty="0" err="1" smtClean="0"/>
              <a:t>NumberOfEmployees</a:t>
            </a:r>
            <a:r>
              <a:rPr lang="en-US" dirty="0" smtClean="0"/>
              <a:t>&gt;100),Contact</a:t>
            </a:r>
          </a:p>
          <a:p>
            <a:pPr algn="l"/>
            <a:r>
              <a:rPr lang="en-US" dirty="0" smtClean="0"/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 LIMIT 2)];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Apex Triggers</a:t>
            </a:r>
            <a:endParaRPr/>
          </a:p>
        </p:txBody>
      </p:sp>
      <p:sp>
        <p:nvSpPr>
          <p:cNvPr id="810" name="Google Shape;810;p34"/>
          <p:cNvSpPr txBox="1">
            <a:spLocks noGrp="1"/>
          </p:cNvSpPr>
          <p:nvPr>
            <p:ph type="subTitle" idx="2"/>
          </p:nvPr>
        </p:nvSpPr>
        <p:spPr>
          <a:xfrm>
            <a:off x="838200" y="1200150"/>
            <a:ext cx="2890163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Apex </a:t>
            </a:r>
            <a:r>
              <a:rPr lang="en-US" dirty="0" err="1" smtClean="0"/>
              <a:t>trigeri</a:t>
            </a:r>
            <a:r>
              <a:rPr lang="en-US" dirty="0" smtClean="0"/>
              <a:t> </a:t>
            </a:r>
            <a:r>
              <a:rPr lang="en-US" dirty="0" err="1" smtClean="0"/>
              <a:t>vam</a:t>
            </a:r>
            <a:r>
              <a:rPr lang="en-US" dirty="0" smtClean="0"/>
              <a:t> </a:t>
            </a:r>
            <a:r>
              <a:rPr lang="en-US" dirty="0" err="1" smtClean="0"/>
              <a:t>omogućavaju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izvršite</a:t>
            </a:r>
            <a:r>
              <a:rPr lang="en-US" dirty="0" smtClean="0"/>
              <a:t> </a:t>
            </a:r>
            <a:r>
              <a:rPr lang="en-US" dirty="0" err="1" smtClean="0"/>
              <a:t>akcije</a:t>
            </a:r>
            <a:r>
              <a:rPr lang="en-US" dirty="0" smtClean="0"/>
              <a:t> pre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posle</a:t>
            </a:r>
            <a:r>
              <a:rPr lang="en-US" dirty="0" smtClean="0"/>
              <a:t> </a:t>
            </a:r>
            <a:r>
              <a:rPr lang="en-US" dirty="0" err="1" smtClean="0"/>
              <a:t>nekog</a:t>
            </a:r>
            <a:r>
              <a:rPr lang="en-US" dirty="0" smtClean="0"/>
              <a:t> </a:t>
            </a:r>
            <a:r>
              <a:rPr lang="en-US" dirty="0" err="1" smtClean="0"/>
              <a:t>događaja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desio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rekordima</a:t>
            </a:r>
            <a:r>
              <a:rPr lang="en-US" dirty="0" smtClean="0"/>
              <a:t> u </a:t>
            </a:r>
            <a:r>
              <a:rPr lang="en-US" dirty="0" err="1" smtClean="0"/>
              <a:t>Salesforce</a:t>
            </a:r>
            <a:r>
              <a:rPr lang="en-US" dirty="0" smtClean="0"/>
              <a:t>-u,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je </a:t>
            </a:r>
            <a:r>
              <a:rPr lang="en-US" dirty="0" err="1" smtClean="0"/>
              <a:t>umetanje</a:t>
            </a:r>
            <a:r>
              <a:rPr lang="en-US" dirty="0" smtClean="0"/>
              <a:t>, </a:t>
            </a:r>
            <a:r>
              <a:rPr lang="en-US" dirty="0" err="1" smtClean="0"/>
              <a:t>ažuriranje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brisanje</a:t>
            </a:r>
            <a:r>
              <a:rPr lang="en-US" dirty="0" smtClean="0"/>
              <a:t>.</a:t>
            </a:r>
            <a:endParaRPr/>
          </a:p>
        </p:txBody>
      </p:sp>
      <p:sp>
        <p:nvSpPr>
          <p:cNvPr id="811" name="Google Shape;811;p34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Sintaksa</a:t>
            </a:r>
            <a:r>
              <a:rPr lang="en-US" dirty="0" smtClean="0"/>
              <a:t> </a:t>
            </a:r>
            <a:r>
              <a:rPr lang="en-US" dirty="0" err="1" smtClean="0"/>
              <a:t>trigera</a:t>
            </a:r>
            <a:endParaRPr/>
          </a:p>
        </p:txBody>
      </p:sp>
      <p:sp>
        <p:nvSpPr>
          <p:cNvPr id="812" name="Google Shape;812;p34"/>
          <p:cNvSpPr txBox="1">
            <a:spLocks noGrp="1"/>
          </p:cNvSpPr>
          <p:nvPr>
            <p:ph type="subTitle" idx="4"/>
          </p:nvPr>
        </p:nvSpPr>
        <p:spPr>
          <a:xfrm>
            <a:off x="457200" y="2826240"/>
            <a:ext cx="3270925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trigger </a:t>
            </a:r>
            <a:r>
              <a:rPr lang="en-US" dirty="0" err="1" smtClean="0"/>
              <a:t>TriggerName</a:t>
            </a:r>
            <a:r>
              <a:rPr lang="en-US" dirty="0" smtClean="0"/>
              <a:t> on </a:t>
            </a:r>
            <a:r>
              <a:rPr lang="en-US" dirty="0" err="1" smtClean="0"/>
              <a:t>ObjectName</a:t>
            </a:r>
            <a:r>
              <a:rPr lang="en-US" dirty="0" smtClean="0"/>
              <a:t> (</a:t>
            </a:r>
            <a:r>
              <a:rPr lang="en-US" dirty="0" err="1" smtClean="0"/>
              <a:t>trigger</a:t>
            </a:r>
            <a:r>
              <a:rPr lang="en-US" dirty="0" err="1" smtClean="0">
                <a:latin typeface="+mj-lt"/>
              </a:rPr>
              <a:t>_</a:t>
            </a:r>
            <a:r>
              <a:rPr lang="en-US" dirty="0" err="1" smtClean="0"/>
              <a:t>events</a:t>
            </a:r>
            <a:r>
              <a:rPr lang="en-US" dirty="0" smtClean="0"/>
              <a:t>) {  … }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4" name="Google Shape;814;p34"/>
          <p:cNvSpPr txBox="1">
            <a:spLocks noGrp="1"/>
          </p:cNvSpPr>
          <p:nvPr>
            <p:ph type="subTitle" idx="6"/>
          </p:nvPr>
        </p:nvSpPr>
        <p:spPr>
          <a:xfrm>
            <a:off x="5074500" y="1200150"/>
            <a:ext cx="2316900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before insert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before update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before delete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after insert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after update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after delete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after undelete</a:t>
            </a:r>
            <a:endParaRPr lang="en-US" dirty="0"/>
          </a:p>
        </p:txBody>
      </p:sp>
      <p:sp>
        <p:nvSpPr>
          <p:cNvPr id="815" name="Google Shape;815;p34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Tipovi</a:t>
            </a:r>
            <a:r>
              <a:rPr lang="en-US" dirty="0" smtClean="0"/>
              <a:t> </a:t>
            </a:r>
            <a:r>
              <a:rPr lang="en-US" dirty="0" err="1" smtClean="0"/>
              <a:t>trigera</a:t>
            </a:r>
            <a:endParaRPr/>
          </a:p>
        </p:txBody>
      </p:sp>
      <p:sp>
        <p:nvSpPr>
          <p:cNvPr id="816" name="Google Shape;816;p34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1. Before triggers</a:t>
            </a:r>
          </a:p>
          <a:p>
            <a:r>
              <a:rPr lang="en-US" dirty="0" smtClean="0"/>
              <a:t>2. After triggers </a:t>
            </a:r>
            <a:endParaRPr/>
          </a:p>
        </p:txBody>
      </p:sp>
      <p:sp>
        <p:nvSpPr>
          <p:cNvPr id="818" name="Google Shape;818;p34"/>
          <p:cNvSpPr txBox="1">
            <a:spLocks noGrp="1"/>
          </p:cNvSpPr>
          <p:nvPr>
            <p:ph type="subTitle" idx="13"/>
          </p:nvPr>
        </p:nvSpPr>
        <p:spPr>
          <a:xfrm>
            <a:off x="5105400" y="2826251"/>
            <a:ext cx="2856225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>
              <a:buAutoNum type="arabicPeriod"/>
            </a:pPr>
            <a:r>
              <a:rPr lang="en-US" dirty="0" err="1" smtClean="0"/>
              <a:t>Trigger.New</a:t>
            </a:r>
            <a:endParaRPr lang="en-US" dirty="0" smtClean="0"/>
          </a:p>
          <a:p>
            <a:pPr marL="482600" lvl="0" indent="-342900">
              <a:buAutoNum type="arabicPeriod"/>
            </a:pPr>
            <a:r>
              <a:rPr lang="en-US" dirty="0" err="1" smtClean="0"/>
              <a:t>Trigger.Old</a:t>
            </a:r>
            <a:r>
              <a:rPr lang="en-US" dirty="0" smtClean="0"/>
              <a:t> </a:t>
            </a:r>
            <a:endParaRPr/>
          </a:p>
        </p:txBody>
      </p:sp>
      <p:sp>
        <p:nvSpPr>
          <p:cNvPr id="820" name="Google Shape;820;p34"/>
          <p:cNvSpPr txBox="1">
            <a:spLocks noGrp="1"/>
          </p:cNvSpPr>
          <p:nvPr>
            <p:ph type="subTitle" idx="15"/>
          </p:nvPr>
        </p:nvSpPr>
        <p:spPr>
          <a:xfrm>
            <a:off x="4648200" y="3328411"/>
            <a:ext cx="2856113" cy="995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en-US" dirty="0" err="1" smtClean="0"/>
              <a:t>isInsert</a:t>
            </a:r>
            <a:endParaRPr lang="en-US" sz="1200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err="1" smtClean="0"/>
              <a:t>isUpdate</a:t>
            </a:r>
            <a:endParaRPr lang="en-US" sz="1200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err="1" smtClean="0"/>
              <a:t>isDelete</a:t>
            </a:r>
            <a:endParaRPr lang="en-US" sz="1200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err="1" smtClean="0"/>
              <a:t>isUndelete</a:t>
            </a:r>
            <a:endParaRPr lang="en-US" sz="1200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err="1" smtClean="0"/>
              <a:t>isBefore</a:t>
            </a:r>
            <a:endParaRPr lang="en-US" sz="1200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err="1" smtClean="0"/>
              <a:t>isAfter</a:t>
            </a:r>
            <a:endParaRPr lang="en-US" sz="120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88720" y="55003"/>
            <a:ext cx="6583680" cy="503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Apex Unit Tests</a:t>
            </a:r>
            <a:endParaRPr/>
          </a:p>
        </p:txBody>
      </p:sp>
      <p:sp>
        <p:nvSpPr>
          <p:cNvPr id="893" name="Google Shape;893;p38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Sintaksa</a:t>
            </a:r>
            <a:r>
              <a:rPr lang="en-US" dirty="0" smtClean="0"/>
              <a:t> </a:t>
            </a:r>
            <a:r>
              <a:rPr lang="en-US" dirty="0" err="1" smtClean="0"/>
              <a:t>testa</a:t>
            </a:r>
            <a:endParaRPr/>
          </a:p>
        </p:txBody>
      </p:sp>
      <p:sp>
        <p:nvSpPr>
          <p:cNvPr id="894" name="Google Shape;894;p38"/>
          <p:cNvSpPr txBox="1">
            <a:spLocks noGrp="1"/>
          </p:cNvSpPr>
          <p:nvPr>
            <p:ph type="subTitle" idx="2"/>
          </p:nvPr>
        </p:nvSpPr>
        <p:spPr>
          <a:xfrm>
            <a:off x="457200" y="2734826"/>
            <a:ext cx="2895600" cy="1741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@</a:t>
            </a:r>
            <a:r>
              <a:rPr lang="en-US" dirty="0" err="1" smtClean="0"/>
              <a:t>isTest</a:t>
            </a:r>
            <a:endParaRPr lang="en-US" dirty="0" smtClean="0"/>
          </a:p>
          <a:p>
            <a:pPr algn="l"/>
            <a:r>
              <a:rPr lang="en-US" dirty="0" smtClean="0"/>
              <a:t>private class </a:t>
            </a:r>
            <a:r>
              <a:rPr lang="en-US" dirty="0" err="1" smtClean="0"/>
              <a:t>MyTestClass</a:t>
            </a:r>
            <a:r>
              <a:rPr lang="en-US" dirty="0" smtClean="0"/>
              <a:t> {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   @</a:t>
            </a:r>
            <a:r>
              <a:rPr lang="en-US" dirty="0" err="1" smtClean="0"/>
              <a:t>isTest</a:t>
            </a:r>
            <a:r>
              <a:rPr lang="en-US" dirty="0" smtClean="0"/>
              <a:t> static void  </a:t>
            </a:r>
            <a:r>
              <a:rPr lang="en-US" b="1" dirty="0" err="1" smtClean="0"/>
              <a:t>myTest</a:t>
            </a:r>
            <a:r>
              <a:rPr lang="en-US" dirty="0" smtClean="0"/>
              <a:t>() </a:t>
            </a:r>
          </a:p>
          <a:p>
            <a:pPr algn="l"/>
            <a:r>
              <a:rPr lang="en-US" dirty="0" smtClean="0"/>
              <a:t>    {</a:t>
            </a:r>
          </a:p>
          <a:p>
            <a:pPr algn="l"/>
            <a:r>
              <a:rPr lang="en-US" dirty="0" smtClean="0"/>
              <a:t>          // </a:t>
            </a:r>
            <a:r>
              <a:rPr lang="en-US" dirty="0" err="1" smtClean="0"/>
              <a:t>code</a:t>
            </a:r>
            <a:r>
              <a:rPr lang="en-US" dirty="0" err="1" smtClean="0">
                <a:latin typeface="+mn-lt"/>
              </a:rPr>
              <a:t>_</a:t>
            </a:r>
            <a:r>
              <a:rPr lang="en-US" dirty="0" err="1" smtClean="0"/>
              <a:t>block</a:t>
            </a:r>
            <a:endParaRPr lang="en-US" dirty="0" smtClean="0"/>
          </a:p>
          <a:p>
            <a:pPr algn="l"/>
            <a:r>
              <a:rPr lang="en-US" dirty="0" smtClean="0"/>
              <a:t>    }</a:t>
            </a:r>
          </a:p>
          <a:p>
            <a:pPr algn="l"/>
            <a:r>
              <a:rPr lang="en-US" dirty="0" smtClean="0"/>
              <a:t>}</a:t>
            </a:r>
          </a:p>
        </p:txBody>
      </p:sp>
      <p:sp>
        <p:nvSpPr>
          <p:cNvPr id="895" name="Google Shape;895;p38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coverage</a:t>
            </a:r>
            <a:endParaRPr/>
          </a:p>
        </p:txBody>
      </p:sp>
      <p:sp>
        <p:nvSpPr>
          <p:cNvPr id="896" name="Google Shape;896;p38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it-IT" dirty="0" smtClean="0"/>
              <a:t>Najmanje 75% Apex koda mora biti pokriveno testovima i svi ti testovi moraju proći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8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898" name="Google Shape;898;p38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it-IT" dirty="0" smtClean="0"/>
              <a:t>Najmanje 75% Apex koda mora biti pokriveno testovima i svi ti testovi moraju proći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899;p38"/>
          <p:cNvGrpSpPr/>
          <p:nvPr/>
        </p:nvGrpSpPr>
        <p:grpSpPr>
          <a:xfrm>
            <a:off x="1645117" y="1866256"/>
            <a:ext cx="466361" cy="466336"/>
            <a:chOff x="1487200" y="2021475"/>
            <a:chExt cx="483125" cy="483150"/>
          </a:xfrm>
        </p:grpSpPr>
        <p:sp>
          <p:nvSpPr>
            <p:cNvPr id="900" name="Google Shape;900;p38"/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" name="Google Shape;904;p38"/>
          <p:cNvGrpSpPr/>
          <p:nvPr/>
        </p:nvGrpSpPr>
        <p:grpSpPr>
          <a:xfrm>
            <a:off x="4338843" y="1866258"/>
            <a:ext cx="466331" cy="466332"/>
            <a:chOff x="3282325" y="2035675"/>
            <a:chExt cx="459575" cy="454825"/>
          </a:xfrm>
        </p:grpSpPr>
        <p:sp>
          <p:nvSpPr>
            <p:cNvPr id="905" name="Google Shape;905;p38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09" name="Google Shape;909;p38"/>
          <p:cNvSpPr/>
          <p:nvPr/>
        </p:nvSpPr>
        <p:spPr>
          <a:xfrm>
            <a:off x="7032558" y="1872738"/>
            <a:ext cx="466343" cy="453373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20" name="Picture 19" descr="4.PNG"/>
          <p:cNvPicPr>
            <a:picLocks noChangeAspect="1"/>
          </p:cNvPicPr>
          <p:nvPr/>
        </p:nvPicPr>
        <p:blipFill>
          <a:blip r:embed="rId3"/>
          <a:srcRect l="74167"/>
          <a:stretch>
            <a:fillRect/>
          </a:stretch>
        </p:blipFill>
        <p:spPr>
          <a:xfrm>
            <a:off x="6096000" y="1733550"/>
            <a:ext cx="2438400" cy="23302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Primer: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0150"/>
            <a:ext cx="7848600" cy="356576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Primer: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5.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79302"/>
            <a:ext cx="2362200" cy="3746250"/>
          </a:xfrm>
          <a:prstGeom prst="rect">
            <a:avLst/>
          </a:prstGeom>
        </p:spPr>
      </p:pic>
      <p:pic>
        <p:nvPicPr>
          <p:cNvPr id="6" name="Picture 5" descr="5.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114550"/>
            <a:ext cx="5593974" cy="16004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29089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Lightning Web Components (LWC)</a:t>
            </a:r>
            <a:endParaRPr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company’s mission. A clear message is a good way to get down to business</a:t>
            </a:r>
            <a:endParaRPr/>
          </a:p>
        </p:txBody>
      </p:sp>
      <p:grpSp>
        <p:nvGrpSpPr>
          <p:cNvPr id="2" name="Google Shape;739;p31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Salesforce</a:t>
            </a:r>
            <a:endParaRPr/>
          </a:p>
        </p:txBody>
      </p:sp>
      <p:sp>
        <p:nvSpPr>
          <p:cNvPr id="810" name="Google Shape;810;p34"/>
          <p:cNvSpPr txBox="1">
            <a:spLocks noGrp="1"/>
          </p:cNvSpPr>
          <p:nvPr>
            <p:ph type="subTitle" idx="2"/>
          </p:nvPr>
        </p:nvSpPr>
        <p:spPr>
          <a:xfrm>
            <a:off x="533400" y="1352550"/>
            <a:ext cx="3194963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Ameri</a:t>
            </a:r>
            <a:r>
              <a:rPr lang="en-US" dirty="0" err="1" smtClean="0"/>
              <a:t>čka</a:t>
            </a:r>
            <a:r>
              <a:rPr lang="en-US" dirty="0" smtClean="0"/>
              <a:t> </a:t>
            </a:r>
            <a:r>
              <a:rPr lang="en-US" dirty="0" err="1" smtClean="0"/>
              <a:t>softverska</a:t>
            </a:r>
            <a:r>
              <a:rPr lang="en-US" dirty="0" smtClean="0"/>
              <a:t> </a:t>
            </a:r>
            <a:r>
              <a:rPr lang="en-US" dirty="0" err="1" smtClean="0"/>
              <a:t>kompanija</a:t>
            </a:r>
            <a:r>
              <a:rPr lang="en-US" dirty="0" smtClean="0"/>
              <a:t> </a:t>
            </a:r>
            <a:r>
              <a:rPr lang="en-US" dirty="0" err="1" smtClean="0"/>
              <a:t>zasnovana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cloud-u</a:t>
            </a:r>
            <a:endParaRPr/>
          </a:p>
        </p:txBody>
      </p:sp>
      <p:sp>
        <p:nvSpPr>
          <p:cNvPr id="812" name="Google Shape;812;p34"/>
          <p:cNvSpPr txBox="1">
            <a:spLocks noGrp="1"/>
          </p:cNvSpPr>
          <p:nvPr>
            <p:ph type="subTitle" idx="4"/>
          </p:nvPr>
        </p:nvSpPr>
        <p:spPr>
          <a:xfrm>
            <a:off x="457200" y="2095050"/>
            <a:ext cx="3270925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CRM (Customer relationship management)</a:t>
            </a:r>
            <a:endParaRPr/>
          </a:p>
        </p:txBody>
      </p:sp>
      <p:sp>
        <p:nvSpPr>
          <p:cNvPr id="816" name="Google Shape;816;p34"/>
          <p:cNvSpPr txBox="1">
            <a:spLocks noGrp="1"/>
          </p:cNvSpPr>
          <p:nvPr>
            <p:ph type="subTitle" idx="8"/>
          </p:nvPr>
        </p:nvSpPr>
        <p:spPr>
          <a:xfrm>
            <a:off x="457200" y="2876550"/>
            <a:ext cx="32313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-89999"/>
            <a:r>
              <a:rPr lang="en-US" dirty="0" smtClean="0"/>
              <a:t>Commerce Cloud, Sales Cloud,</a:t>
            </a:r>
            <a:r>
              <a:rPr lang="en-US" baseline="30000" dirty="0" smtClean="0"/>
              <a:t> </a:t>
            </a:r>
            <a:r>
              <a:rPr lang="en-US" dirty="0" smtClean="0"/>
              <a:t>Service Cloud, Data Cloud,  Marketing Cloud, Community Cloud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uključujući</a:t>
            </a:r>
            <a:r>
              <a:rPr lang="en-US" dirty="0" smtClean="0"/>
              <a:t> Chatter), Manufacturing Cloud,</a:t>
            </a:r>
            <a:r>
              <a:rPr lang="en-US" baseline="30000" dirty="0" smtClean="0"/>
              <a:t> </a:t>
            </a:r>
            <a:r>
              <a:rPr lang="en-US" dirty="0" smtClean="0"/>
              <a:t>Analytics Cloud,</a:t>
            </a:r>
            <a:r>
              <a:rPr lang="en-US" baseline="30000" dirty="0" smtClean="0"/>
              <a:t> </a:t>
            </a:r>
            <a:r>
              <a:rPr lang="en-US" dirty="0" smtClean="0"/>
              <a:t>App Cloud, Vaccine Cloud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endParaRPr/>
          </a:p>
        </p:txBody>
      </p:sp>
      <p:sp>
        <p:nvSpPr>
          <p:cNvPr id="38" name="Google Shape;893;p38"/>
          <p:cNvSpPr txBox="1">
            <a:spLocks noGrp="1"/>
          </p:cNvSpPr>
          <p:nvPr>
            <p:ph type="subTitle" idx="1"/>
          </p:nvPr>
        </p:nvSpPr>
        <p:spPr>
          <a:xfrm>
            <a:off x="5139300" y="100681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US" dirty="0" err="1" smtClean="0"/>
              <a:t>Iskustvo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r>
              <a:rPr lang="en-US" dirty="0" smtClean="0"/>
              <a:t> </a:t>
            </a:r>
          </a:p>
        </p:txBody>
      </p:sp>
      <p:sp>
        <p:nvSpPr>
          <p:cNvPr id="39" name="Google Shape;894;p38"/>
          <p:cNvSpPr txBox="1">
            <a:spLocks noGrp="1"/>
          </p:cNvSpPr>
          <p:nvPr>
            <p:ph type="subTitle" idx="2"/>
          </p:nvPr>
        </p:nvSpPr>
        <p:spPr>
          <a:xfrm>
            <a:off x="4876800" y="1306721"/>
            <a:ext cx="2819400" cy="1208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SzPts val="1100"/>
            </a:pPr>
            <a:r>
              <a:rPr lang="vi-VN" dirty="0" smtClean="0"/>
              <a:t>Salesforce spaja kompanije i kupce. Pruža alate za interakciju sa klijentima tokom svake njihove interakcije sa preduzećem. </a:t>
            </a:r>
            <a:endParaRPr/>
          </a:p>
        </p:txBody>
      </p:sp>
      <p:sp>
        <p:nvSpPr>
          <p:cNvPr id="40" name="Google Shape;895;p38"/>
          <p:cNvSpPr txBox="1">
            <a:spLocks noGrp="1"/>
          </p:cNvSpPr>
          <p:nvPr>
            <p:ph type="subTitle" idx="3"/>
          </p:nvPr>
        </p:nvSpPr>
        <p:spPr>
          <a:xfrm>
            <a:off x="6400800" y="3196926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dirty="0" err="1" smtClean="0"/>
              <a:t>Salesforce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endParaRPr/>
          </a:p>
        </p:txBody>
      </p:sp>
      <p:sp>
        <p:nvSpPr>
          <p:cNvPr id="41" name="Google Shape;896;p38"/>
          <p:cNvSpPr txBox="1">
            <a:spLocks noGrp="1"/>
          </p:cNvSpPr>
          <p:nvPr>
            <p:ph type="subTitle" idx="4"/>
          </p:nvPr>
        </p:nvSpPr>
        <p:spPr>
          <a:xfrm>
            <a:off x="6400800" y="3496827"/>
            <a:ext cx="2316900" cy="1360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err="1" smtClean="0"/>
              <a:t>Poverenje</a:t>
            </a:r>
            <a:endParaRPr lang="en-US" dirty="0" smtClean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err="1" smtClean="0"/>
              <a:t>Uspeh</a:t>
            </a:r>
            <a:r>
              <a:rPr lang="en-US" dirty="0" smtClean="0"/>
              <a:t> </a:t>
            </a:r>
            <a:r>
              <a:rPr lang="en-US" dirty="0" err="1" smtClean="0"/>
              <a:t>kupaca</a:t>
            </a:r>
            <a:endParaRPr lang="en-US" dirty="0" smtClean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err="1" smtClean="0"/>
              <a:t>Inovacije</a:t>
            </a:r>
            <a:endParaRPr lang="en-US" dirty="0" smtClean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err="1" smtClean="0"/>
              <a:t>Jednakost</a:t>
            </a:r>
            <a:endParaRPr lang="en-US" dirty="0" smtClean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899;p38"/>
          <p:cNvGrpSpPr/>
          <p:nvPr/>
        </p:nvGrpSpPr>
        <p:grpSpPr>
          <a:xfrm>
            <a:off x="6064717" y="438150"/>
            <a:ext cx="466361" cy="466336"/>
            <a:chOff x="1487200" y="2021475"/>
            <a:chExt cx="483125" cy="483150"/>
          </a:xfrm>
        </p:grpSpPr>
        <p:sp>
          <p:nvSpPr>
            <p:cNvPr id="43" name="Google Shape;900;p38"/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901;p38"/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902;p38"/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903;p38"/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7" name="Google Shape;904;p38"/>
          <p:cNvGrpSpPr/>
          <p:nvPr/>
        </p:nvGrpSpPr>
        <p:grpSpPr>
          <a:xfrm>
            <a:off x="7326024" y="2628259"/>
            <a:ext cx="466331" cy="466332"/>
            <a:chOff x="3282325" y="2035675"/>
            <a:chExt cx="459575" cy="454825"/>
          </a:xfrm>
        </p:grpSpPr>
        <p:sp>
          <p:nvSpPr>
            <p:cNvPr id="48" name="Google Shape;905;p38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906;p38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907;p38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908;p38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Set up</a:t>
            </a:r>
            <a:endParaRPr/>
          </a:p>
        </p:txBody>
      </p:sp>
      <p:sp>
        <p:nvSpPr>
          <p:cNvPr id="1306" name="Google Shape;1306;p53"/>
          <p:cNvSpPr txBox="1">
            <a:spLocks noGrp="1"/>
          </p:cNvSpPr>
          <p:nvPr>
            <p:ph type="subTitle" idx="4294967295"/>
          </p:nvPr>
        </p:nvSpPr>
        <p:spPr>
          <a:xfrm>
            <a:off x="1650075" y="1600425"/>
            <a:ext cx="1206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1. korak</a:t>
            </a: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7" name="Google Shape;1307;p53"/>
          <p:cNvSpPr txBox="1">
            <a:spLocks noGrp="1"/>
          </p:cNvSpPr>
          <p:nvPr>
            <p:ph type="subTitle" idx="4294967295"/>
          </p:nvPr>
        </p:nvSpPr>
        <p:spPr>
          <a:xfrm>
            <a:off x="5557675" y="1620784"/>
            <a:ext cx="193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Instalacija CLI-a</a:t>
            </a: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8" name="Google Shape;1308;p53"/>
          <p:cNvSpPr txBox="1">
            <a:spLocks noGrp="1"/>
          </p:cNvSpPr>
          <p:nvPr>
            <p:ph type="subTitle" idx="4294967295"/>
          </p:nvPr>
        </p:nvSpPr>
        <p:spPr>
          <a:xfrm>
            <a:off x="5557724" y="1966555"/>
            <a:ext cx="2748075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u="sng" dirty="0" smtClean="0">
                <a:solidFill>
                  <a:schemeClr val="tx1"/>
                </a:solidFill>
                <a:hlinkClick r:id="rId3"/>
              </a:rPr>
              <a:t>https://developer.salesforce.com/tools/sfdxcli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10" name="Google Shape;1310;p53"/>
          <p:cNvSpPr txBox="1">
            <a:spLocks noGrp="1"/>
          </p:cNvSpPr>
          <p:nvPr>
            <p:ph type="subTitle" idx="4294967295"/>
          </p:nvPr>
        </p:nvSpPr>
        <p:spPr>
          <a:xfrm>
            <a:off x="5557700" y="2862840"/>
            <a:ext cx="1936200" cy="100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err="1" smtClean="0"/>
              <a:t>sfdx</a:t>
            </a:r>
            <a:r>
              <a:rPr lang="en-US" dirty="0" smtClean="0"/>
              <a:t> update</a:t>
            </a:r>
            <a:br>
              <a:rPr lang="en-US" dirty="0" smtClean="0"/>
            </a:br>
            <a:r>
              <a:rPr lang="en-US" dirty="0" smtClean="0"/>
              <a:t>output: </a:t>
            </a:r>
          </a:p>
        </p:txBody>
      </p:sp>
      <p:sp>
        <p:nvSpPr>
          <p:cNvPr id="1311" name="Google Shape;1311;p53"/>
          <p:cNvSpPr txBox="1">
            <a:spLocks noGrp="1"/>
          </p:cNvSpPr>
          <p:nvPr>
            <p:ph type="subTitle" idx="4294967295"/>
          </p:nvPr>
        </p:nvSpPr>
        <p:spPr>
          <a:xfrm>
            <a:off x="5557650" y="3516746"/>
            <a:ext cx="267195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1800" dirty="0" err="1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Instalirati</a:t>
            </a:r>
            <a:r>
              <a:rPr lang="en-US" sz="1800" dirty="0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 SF </a:t>
            </a:r>
            <a:r>
              <a:rPr lang="en-US" sz="1800" dirty="0" err="1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extenziju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2" name="Google Shape;1312;p53"/>
          <p:cNvSpPr txBox="1">
            <a:spLocks noGrp="1"/>
          </p:cNvSpPr>
          <p:nvPr>
            <p:ph type="subTitle" idx="4294967295"/>
          </p:nvPr>
        </p:nvSpPr>
        <p:spPr>
          <a:xfrm>
            <a:off x="5557700" y="3835250"/>
            <a:ext cx="19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SzPts val="1100"/>
              <a:buNone/>
            </a:pPr>
            <a:r>
              <a:rPr lang="en-US" dirty="0" err="1" smtClean="0"/>
              <a:t>Salesforce</a:t>
            </a:r>
            <a:r>
              <a:rPr lang="en-US" dirty="0" smtClean="0"/>
              <a:t> Extension Pack</a:t>
            </a:r>
            <a:endParaRPr/>
          </a:p>
        </p:txBody>
      </p:sp>
      <p:sp>
        <p:nvSpPr>
          <p:cNvPr id="1313" name="Google Shape;1313;p53"/>
          <p:cNvSpPr txBox="1">
            <a:spLocks noGrp="1"/>
          </p:cNvSpPr>
          <p:nvPr>
            <p:ph type="subTitle" idx="4294967295"/>
          </p:nvPr>
        </p:nvSpPr>
        <p:spPr>
          <a:xfrm>
            <a:off x="1650075" y="2549288"/>
            <a:ext cx="1206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. </a:t>
            </a:r>
            <a:r>
              <a:rPr lang="en-US" sz="1800" dirty="0" err="1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korak</a:t>
            </a:r>
            <a:endParaRPr sz="18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4" name="Google Shape;1314;p53"/>
          <p:cNvSpPr txBox="1">
            <a:spLocks noGrp="1"/>
          </p:cNvSpPr>
          <p:nvPr>
            <p:ph type="subTitle" idx="4294967295"/>
          </p:nvPr>
        </p:nvSpPr>
        <p:spPr>
          <a:xfrm>
            <a:off x="1650075" y="3516750"/>
            <a:ext cx="1206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3. korak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15" name="Google Shape;1315;p53"/>
          <p:cNvCxnSpPr/>
          <p:nvPr/>
        </p:nvCxnSpPr>
        <p:spPr>
          <a:xfrm>
            <a:off x="3237975" y="2739175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16" name="Google Shape;1316;p53"/>
          <p:cNvCxnSpPr/>
          <p:nvPr/>
        </p:nvCxnSpPr>
        <p:spPr>
          <a:xfrm>
            <a:off x="3237975" y="3759225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17" name="Google Shape;1317;p53"/>
          <p:cNvCxnSpPr/>
          <p:nvPr/>
        </p:nvCxnSpPr>
        <p:spPr>
          <a:xfrm>
            <a:off x="3238041" y="1795275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18" name="Google Shape;1318;p53"/>
          <p:cNvSpPr/>
          <p:nvPr/>
        </p:nvSpPr>
        <p:spPr>
          <a:xfrm>
            <a:off x="5035575" y="1604677"/>
            <a:ext cx="426499" cy="421914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319;p53"/>
          <p:cNvGrpSpPr/>
          <p:nvPr/>
        </p:nvGrpSpPr>
        <p:grpSpPr>
          <a:xfrm>
            <a:off x="5038427" y="3500639"/>
            <a:ext cx="420796" cy="421914"/>
            <a:chOff x="-1333200" y="2770450"/>
            <a:chExt cx="291450" cy="292225"/>
          </a:xfrm>
        </p:grpSpPr>
        <p:sp>
          <p:nvSpPr>
            <p:cNvPr id="1320" name="Google Shape;1320;p53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3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Picture 2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267075"/>
            <a:ext cx="16764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Google Shape;1309;p53"/>
          <p:cNvSpPr txBox="1">
            <a:spLocks/>
          </p:cNvSpPr>
          <p:nvPr/>
        </p:nvSpPr>
        <p:spPr>
          <a:xfrm>
            <a:off x="5557650" y="2544323"/>
            <a:ext cx="297675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Clr>
                <a:schemeClr val="dk1"/>
              </a:buClr>
              <a:buSzPts val="1400"/>
            </a:pPr>
            <a:r>
              <a:rPr lang="en-US" sz="1800" dirty="0" err="1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Izvrsiti</a:t>
            </a:r>
            <a: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komandu</a:t>
            </a:r>
            <a: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 u </a:t>
            </a:r>
            <a:r>
              <a:rPr lang="en-US" sz="1800" dirty="0" err="1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cmd</a:t>
            </a:r>
            <a: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-u</a:t>
            </a:r>
          </a:p>
          <a:p>
            <a:pPr>
              <a:spcAft>
                <a:spcPts val="1600"/>
              </a:spcAft>
              <a:buClr>
                <a:schemeClr val="dk1"/>
              </a:buClr>
              <a:buSzPts val="1400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5" name="Google Shape;1233;p49"/>
          <p:cNvGrpSpPr/>
          <p:nvPr/>
        </p:nvGrpSpPr>
        <p:grpSpPr>
          <a:xfrm>
            <a:off x="5029200" y="2571750"/>
            <a:ext cx="397509" cy="397484"/>
            <a:chOff x="-1700225" y="2768875"/>
            <a:chExt cx="291450" cy="292225"/>
          </a:xfrm>
        </p:grpSpPr>
        <p:sp>
          <p:nvSpPr>
            <p:cNvPr id="26" name="Google Shape;1234;p49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35;p49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36;p49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7;p49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38;p49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39;p49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r>
              <a:rPr lang="en-US" dirty="0" smtClean="0"/>
              <a:t> u VS Code-u </a:t>
            </a:r>
            <a:endParaRPr/>
          </a:p>
        </p:txBody>
      </p:sp>
      <p:cxnSp>
        <p:nvCxnSpPr>
          <p:cNvPr id="1245" name="Google Shape;1245;p50"/>
          <p:cNvCxnSpPr/>
          <p:nvPr/>
        </p:nvCxnSpPr>
        <p:spPr>
          <a:xfrm rot="10800000">
            <a:off x="771450" y="2796675"/>
            <a:ext cx="760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6" name="Google Shape;1246;p50"/>
          <p:cNvSpPr txBox="1"/>
          <p:nvPr/>
        </p:nvSpPr>
        <p:spPr>
          <a:xfrm>
            <a:off x="917250" y="295852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Ctrl+Shift+P</a:t>
            </a:r>
            <a:r>
              <a:rPr lang="en-US" sz="1800" dirty="0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 </a:t>
            </a: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7" name="Google Shape;1247;p50"/>
          <p:cNvSpPr txBox="1"/>
          <p:nvPr/>
        </p:nvSpPr>
        <p:spPr>
          <a:xfrm>
            <a:off x="872400" y="3274125"/>
            <a:ext cx="14127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otvoriti</a:t>
            </a: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Command Palette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8" name="Google Shape;1248;p50"/>
          <p:cNvSpPr txBox="1"/>
          <p:nvPr/>
        </p:nvSpPr>
        <p:spPr>
          <a:xfrm>
            <a:off x="2286000" y="2958525"/>
            <a:ext cx="18288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SFDX: Create Project</a:t>
            </a:r>
            <a:endParaRPr sz="16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9" name="Google Shape;1249;p50"/>
          <p:cNvSpPr txBox="1"/>
          <p:nvPr/>
        </p:nvSpPr>
        <p:spPr>
          <a:xfrm>
            <a:off x="2369025" y="3274125"/>
            <a:ext cx="14127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50"/>
          <p:cNvSpPr txBox="1"/>
          <p:nvPr/>
        </p:nvSpPr>
        <p:spPr>
          <a:xfrm>
            <a:off x="3505200" y="2202150"/>
            <a:ext cx="2097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Enter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2" name="Google Shape;1252;p50"/>
          <p:cNvSpPr txBox="1"/>
          <p:nvPr/>
        </p:nvSpPr>
        <p:spPr>
          <a:xfrm>
            <a:off x="5029200" y="2958525"/>
            <a:ext cx="20574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Uneti</a:t>
            </a:r>
            <a:r>
              <a:rPr lang="en-US" sz="1800" dirty="0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naziv</a:t>
            </a:r>
            <a:r>
              <a:rPr lang="en-US" sz="1800" dirty="0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projekta</a:t>
            </a:r>
            <a:endParaRPr sz="18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4" name="Google Shape;1254;p50"/>
          <p:cNvSpPr txBox="1"/>
          <p:nvPr/>
        </p:nvSpPr>
        <p:spPr>
          <a:xfrm>
            <a:off x="6937050" y="2958525"/>
            <a:ext cx="144495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 smtClean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Izabrati</a:t>
            </a:r>
            <a:r>
              <a:rPr lang="en-US" sz="1800" dirty="0" smtClean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 folder</a:t>
            </a:r>
          </a:p>
        </p:txBody>
      </p:sp>
      <p:sp>
        <p:nvSpPr>
          <p:cNvPr id="1256" name="Google Shape;1256;p50"/>
          <p:cNvSpPr/>
          <p:nvPr/>
        </p:nvSpPr>
        <p:spPr>
          <a:xfrm>
            <a:off x="1459650" y="2677575"/>
            <a:ext cx="238200" cy="23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0"/>
          <p:cNvSpPr/>
          <p:nvPr/>
        </p:nvSpPr>
        <p:spPr>
          <a:xfrm>
            <a:off x="2956275" y="2677575"/>
            <a:ext cx="238200" cy="23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0"/>
          <p:cNvSpPr/>
          <p:nvPr/>
        </p:nvSpPr>
        <p:spPr>
          <a:xfrm>
            <a:off x="4452900" y="2677575"/>
            <a:ext cx="238200" cy="23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50"/>
          <p:cNvSpPr/>
          <p:nvPr/>
        </p:nvSpPr>
        <p:spPr>
          <a:xfrm>
            <a:off x="5949525" y="2677575"/>
            <a:ext cx="238200" cy="238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0"/>
          <p:cNvSpPr/>
          <p:nvPr/>
        </p:nvSpPr>
        <p:spPr>
          <a:xfrm>
            <a:off x="7446150" y="2677575"/>
            <a:ext cx="238200" cy="2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333750"/>
            <a:ext cx="2667000" cy="821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 r="33898"/>
          <a:stretch>
            <a:fillRect/>
          </a:stretch>
        </p:blipFill>
        <p:spPr bwMode="auto">
          <a:xfrm>
            <a:off x="5486400" y="3562350"/>
            <a:ext cx="2971800" cy="483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 r="51515" b="25045"/>
          <a:stretch>
            <a:fillRect/>
          </a:stretch>
        </p:blipFill>
        <p:spPr bwMode="auto">
          <a:xfrm>
            <a:off x="7315200" y="285750"/>
            <a:ext cx="1219200" cy="211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1504950"/>
            <a:ext cx="4230856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Autorizacija</a:t>
            </a:r>
            <a:endParaRPr/>
          </a:p>
        </p:txBody>
      </p:sp>
      <p:cxnSp>
        <p:nvCxnSpPr>
          <p:cNvPr id="1245" name="Google Shape;1245;p50"/>
          <p:cNvCxnSpPr/>
          <p:nvPr/>
        </p:nvCxnSpPr>
        <p:spPr>
          <a:xfrm rot="10800000">
            <a:off x="771450" y="2796675"/>
            <a:ext cx="760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6" name="Google Shape;1246;p50"/>
          <p:cNvSpPr txBox="1"/>
          <p:nvPr/>
        </p:nvSpPr>
        <p:spPr>
          <a:xfrm>
            <a:off x="917250" y="2958525"/>
            <a:ext cx="1323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Ctrl+Shift+P</a:t>
            </a:r>
            <a:r>
              <a:rPr lang="en-US" sz="1800" dirty="0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 </a:t>
            </a: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7" name="Google Shape;1247;p50"/>
          <p:cNvSpPr txBox="1"/>
          <p:nvPr/>
        </p:nvSpPr>
        <p:spPr>
          <a:xfrm>
            <a:off x="872400" y="3274125"/>
            <a:ext cx="14127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US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otvoriti</a:t>
            </a: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Command Palette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8" name="Google Shape;1248;p50"/>
          <p:cNvSpPr txBox="1"/>
          <p:nvPr/>
        </p:nvSpPr>
        <p:spPr>
          <a:xfrm>
            <a:off x="2286000" y="2958525"/>
            <a:ext cx="19812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SFDX: Authorize an Org</a:t>
            </a:r>
            <a:endParaRPr sz="16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0" name="Google Shape;1250;p50"/>
          <p:cNvSpPr txBox="1"/>
          <p:nvPr/>
        </p:nvSpPr>
        <p:spPr>
          <a:xfrm>
            <a:off x="3505200" y="2202150"/>
            <a:ext cx="20970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Izbor organizacije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2" name="Google Shape;1252;p50"/>
          <p:cNvSpPr txBox="1"/>
          <p:nvPr/>
        </p:nvSpPr>
        <p:spPr>
          <a:xfrm>
            <a:off x="5029200" y="2958525"/>
            <a:ext cx="20574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Enter</a:t>
            </a:r>
            <a:endParaRPr sz="18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4" name="Google Shape;1254;p50"/>
          <p:cNvSpPr txBox="1"/>
          <p:nvPr/>
        </p:nvSpPr>
        <p:spPr>
          <a:xfrm>
            <a:off x="6937050" y="2958525"/>
            <a:ext cx="144495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 smtClean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Logovanje</a:t>
            </a:r>
            <a:endParaRPr lang="en-US" sz="1800" dirty="0" smtClean="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6" name="Google Shape;1256;p50"/>
          <p:cNvSpPr/>
          <p:nvPr/>
        </p:nvSpPr>
        <p:spPr>
          <a:xfrm>
            <a:off x="1459650" y="2677575"/>
            <a:ext cx="238200" cy="23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0"/>
          <p:cNvSpPr/>
          <p:nvPr/>
        </p:nvSpPr>
        <p:spPr>
          <a:xfrm>
            <a:off x="2956275" y="2677575"/>
            <a:ext cx="238200" cy="23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0"/>
          <p:cNvSpPr/>
          <p:nvPr/>
        </p:nvSpPr>
        <p:spPr>
          <a:xfrm>
            <a:off x="4452900" y="2677575"/>
            <a:ext cx="238200" cy="23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50"/>
          <p:cNvSpPr/>
          <p:nvPr/>
        </p:nvSpPr>
        <p:spPr>
          <a:xfrm>
            <a:off x="5949525" y="2677575"/>
            <a:ext cx="238200" cy="238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0"/>
          <p:cNvSpPr/>
          <p:nvPr/>
        </p:nvSpPr>
        <p:spPr>
          <a:xfrm>
            <a:off x="7446150" y="2677575"/>
            <a:ext cx="238200" cy="2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838" y="3333750"/>
            <a:ext cx="2685962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973539"/>
            <a:ext cx="3334536" cy="121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3562350"/>
            <a:ext cx="3647733" cy="38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 l="11539" t="4003" r="14615" b="15929"/>
          <a:stretch>
            <a:fillRect/>
          </a:stretch>
        </p:blipFill>
        <p:spPr bwMode="auto">
          <a:xfrm>
            <a:off x="6858000" y="285750"/>
            <a:ext cx="1752600" cy="2145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Fajlovi LWC komponente</a:t>
            </a:r>
            <a:endParaRPr/>
          </a:p>
        </p:txBody>
      </p:sp>
      <p:sp>
        <p:nvSpPr>
          <p:cNvPr id="893" name="Google Shape;893;p38"/>
          <p:cNvSpPr txBox="1">
            <a:spLocks noGrp="1"/>
          </p:cNvSpPr>
          <p:nvPr>
            <p:ph type="subTitle" idx="1"/>
          </p:nvPr>
        </p:nvSpPr>
        <p:spPr>
          <a:xfrm>
            <a:off x="685800" y="1428750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force-app/main/default</a:t>
            </a:r>
            <a:endParaRPr/>
          </a:p>
        </p:txBody>
      </p:sp>
      <p:sp>
        <p:nvSpPr>
          <p:cNvPr id="895" name="Google Shape;895;p38"/>
          <p:cNvSpPr txBox="1">
            <a:spLocks noGrp="1"/>
          </p:cNvSpPr>
          <p:nvPr>
            <p:ph type="subTitle" idx="3"/>
          </p:nvPr>
        </p:nvSpPr>
        <p:spPr>
          <a:xfrm>
            <a:off x="3352800" y="149625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 smtClean="0"/>
              <a:t>SFDX: Create Lightning Web Component</a:t>
            </a:r>
            <a:endParaRPr/>
          </a:p>
        </p:txBody>
      </p:sp>
      <p:sp>
        <p:nvSpPr>
          <p:cNvPr id="897" name="Google Shape;897;p38"/>
          <p:cNvSpPr txBox="1">
            <a:spLocks noGrp="1"/>
          </p:cNvSpPr>
          <p:nvPr>
            <p:ph type="subTitle" idx="5"/>
          </p:nvPr>
        </p:nvSpPr>
        <p:spPr>
          <a:xfrm>
            <a:off x="6096000" y="135255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Fajlovi</a:t>
            </a:r>
            <a:endParaRPr/>
          </a:p>
        </p:txBody>
      </p:sp>
      <p:sp>
        <p:nvSpPr>
          <p:cNvPr id="898" name="Google Shape;898;p38"/>
          <p:cNvSpPr txBox="1">
            <a:spLocks noGrp="1"/>
          </p:cNvSpPr>
          <p:nvPr>
            <p:ph type="subTitle" idx="6"/>
          </p:nvPr>
        </p:nvSpPr>
        <p:spPr>
          <a:xfrm>
            <a:off x="6172200" y="1733550"/>
            <a:ext cx="2316900" cy="10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js-meta.xml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endParaRPr lang="en-US" dirty="0" smtClean="0"/>
          </a:p>
          <a:p>
            <a:pPr marL="482600" lvl="0" indent="-342900" algn="l">
              <a:buFont typeface="+mj-lt"/>
              <a:buAutoNum type="arabicPeriod"/>
            </a:pPr>
            <a:r>
              <a:rPr lang="en-US" dirty="0" smtClean="0"/>
              <a:t>.html </a:t>
            </a:r>
            <a:r>
              <a:rPr lang="en-US" dirty="0" err="1" smtClean="0"/>
              <a:t>fajl</a:t>
            </a:r>
            <a:endParaRPr lang="en-US" dirty="0" smtClean="0"/>
          </a:p>
          <a:p>
            <a:pPr marL="482600" lvl="0" indent="-342900" algn="l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endParaRPr lang="en-US" dirty="0" smtClean="0"/>
          </a:p>
          <a:p>
            <a:pPr marL="482600" lvl="0" indent="-342900" algn="l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885950"/>
            <a:ext cx="16002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1" y="2038350"/>
            <a:ext cx="1752600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2952750"/>
            <a:ext cx="2438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/>
            <a:r>
              <a:rPr lang="en-US" dirty="0" smtClean="0"/>
              <a:t>.</a:t>
            </a:r>
            <a:r>
              <a:rPr lang="en-US" dirty="0" err="1" smtClean="0"/>
              <a:t>js-meta.xml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333750"/>
            <a:ext cx="3733800" cy="160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10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" y="1352550"/>
            <a:ext cx="3745626" cy="170434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 b="22222"/>
          <a:stretch>
            <a:fillRect/>
          </a:stretch>
        </p:blipFill>
        <p:spPr bwMode="auto">
          <a:xfrm>
            <a:off x="4572000" y="819150"/>
            <a:ext cx="438840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2876550"/>
            <a:ext cx="3810000" cy="183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/>
            <a:r>
              <a:rPr lang="en-US" dirty="0" smtClean="0"/>
              <a:t>.html     </a:t>
            </a:r>
            <a:r>
              <a:rPr lang="en-US" sz="1200" u="sng" dirty="0" smtClean="0">
                <a:solidFill>
                  <a:schemeClr val="tx1">
                    <a:lumMod val="75000"/>
                  </a:schemeClr>
                </a:solidFill>
              </a:rPr>
              <a:t>https://developer.salesforce.com/docs/component-library/bundle/lightning-button/example</a:t>
            </a:r>
            <a:endParaRPr lang="en-US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76350"/>
            <a:ext cx="8225054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7113" y="3790950"/>
            <a:ext cx="5272087" cy="1080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Interakcija sa Apexom</a:t>
            </a:r>
            <a:endParaRPr/>
          </a:p>
        </p:txBody>
      </p:sp>
      <p:sp>
        <p:nvSpPr>
          <p:cNvPr id="893" name="Google Shape;893;p38"/>
          <p:cNvSpPr txBox="1">
            <a:spLocks noGrp="1"/>
          </p:cNvSpPr>
          <p:nvPr>
            <p:ph type="subTitle" idx="1"/>
          </p:nvPr>
        </p:nvSpPr>
        <p:spPr>
          <a:xfrm>
            <a:off x="609601" y="228252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Tip podataka</a:t>
            </a:r>
            <a:endParaRPr/>
          </a:p>
        </p:txBody>
      </p:sp>
      <p:sp>
        <p:nvSpPr>
          <p:cNvPr id="894" name="Google Shape;894;p38"/>
          <p:cNvSpPr txBox="1">
            <a:spLocks noGrp="1"/>
          </p:cNvSpPr>
          <p:nvPr>
            <p:ph type="subTitle" idx="2"/>
          </p:nvPr>
        </p:nvSpPr>
        <p:spPr>
          <a:xfrm>
            <a:off x="381001" y="2582427"/>
            <a:ext cx="2808150" cy="1970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Apex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se</a:t>
            </a:r>
          </a:p>
          <a:p>
            <a:pPr algn="l"/>
            <a:r>
              <a:rPr lang="en-US" dirty="0" err="1" smtClean="0"/>
              <a:t>koristi</a:t>
            </a:r>
            <a:r>
              <a:rPr lang="en-US" dirty="0" smtClean="0"/>
              <a:t> u LWC </a:t>
            </a:r>
            <a:r>
              <a:rPr lang="en-US" dirty="0" err="1" smtClean="0"/>
              <a:t>mora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static,</a:t>
            </a:r>
          </a:p>
          <a:p>
            <a:pPr algn="l"/>
            <a:r>
              <a:rPr lang="en-US" dirty="0" smtClean="0"/>
              <a:t>public </a:t>
            </a:r>
            <a:r>
              <a:rPr lang="en-US" dirty="0" err="1" smtClean="0"/>
              <a:t>ili</a:t>
            </a:r>
            <a:r>
              <a:rPr lang="en-US" dirty="0" smtClean="0"/>
              <a:t> global I </a:t>
            </a:r>
            <a:r>
              <a:rPr lang="en-US" dirty="0" err="1" smtClean="0"/>
              <a:t>mora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endParaRPr lang="en-US" dirty="0" smtClean="0"/>
          </a:p>
          <a:p>
            <a:pPr algn="l"/>
            <a:r>
              <a:rPr lang="en-US" dirty="0" err="1" smtClean="0"/>
              <a:t>označena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@</a:t>
            </a:r>
            <a:r>
              <a:rPr lang="en-US" dirty="0" err="1" smtClean="0"/>
              <a:t>AuraEnabled</a:t>
            </a:r>
            <a:endParaRPr lang="en-US" dirty="0" smtClean="0"/>
          </a:p>
          <a:p>
            <a:pPr algn="l"/>
            <a:r>
              <a:rPr lang="en-US" dirty="0" err="1" smtClean="0"/>
              <a:t>neposredno</a:t>
            </a:r>
            <a:r>
              <a:rPr lang="en-US" dirty="0" smtClean="0"/>
              <a:t> pre </a:t>
            </a:r>
            <a:r>
              <a:rPr lang="en-US" dirty="0" err="1" smtClean="0"/>
              <a:t>definicije</a:t>
            </a:r>
            <a:endParaRPr lang="en-US" dirty="0" smtClean="0"/>
          </a:p>
          <a:p>
            <a:pPr algn="l"/>
            <a:r>
              <a:rPr lang="en-US" dirty="0" err="1" smtClean="0"/>
              <a:t>metode</a:t>
            </a:r>
            <a:r>
              <a:rPr lang="en-U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err="1" smtClean="0"/>
              <a:t>Označavamo</a:t>
            </a:r>
            <a:r>
              <a:rPr lang="en-US" dirty="0" smtClean="0"/>
              <a:t> </a:t>
            </a:r>
            <a:r>
              <a:rPr lang="en-US" dirty="0" err="1" smtClean="0"/>
              <a:t>metod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endParaRPr lang="en-US" dirty="0" smtClean="0"/>
          </a:p>
          <a:p>
            <a:pPr algn="l"/>
            <a:r>
              <a:rPr lang="en-US" dirty="0" err="1" smtClean="0"/>
              <a:t>keširajući</a:t>
            </a:r>
            <a:r>
              <a:rPr lang="en-US" dirty="0" smtClean="0"/>
              <a:t> </a:t>
            </a:r>
            <a:r>
              <a:rPr lang="en-US" dirty="0" err="1" smtClean="0"/>
              <a:t>postavljanjem</a:t>
            </a:r>
            <a:endParaRPr lang="en-US" dirty="0" smtClean="0"/>
          </a:p>
          <a:p>
            <a:pPr algn="l"/>
            <a:r>
              <a:rPr lang="en-US" dirty="0" smtClean="0"/>
              <a:t>cacheable = true.</a:t>
            </a:r>
            <a:endParaRPr/>
          </a:p>
        </p:txBody>
      </p:sp>
      <p:sp>
        <p:nvSpPr>
          <p:cNvPr id="895" name="Google Shape;895;p38"/>
          <p:cNvSpPr txBox="1">
            <a:spLocks noGrp="1"/>
          </p:cNvSpPr>
          <p:nvPr>
            <p:ph type="subTitle" idx="3"/>
          </p:nvPr>
        </p:nvSpPr>
        <p:spPr>
          <a:xfrm>
            <a:off x="3474300" y="2282526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Primer:</a:t>
            </a:r>
            <a:endParaRPr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7" name="Google Shape;897;p38"/>
          <p:cNvSpPr txBox="1">
            <a:spLocks noGrp="1"/>
          </p:cNvSpPr>
          <p:nvPr>
            <p:ph type="subTitle" idx="5"/>
          </p:nvPr>
        </p:nvSpPr>
        <p:spPr>
          <a:xfrm>
            <a:off x="6335675" y="2282526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načina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interakciju</a:t>
            </a:r>
            <a:endParaRPr/>
          </a:p>
        </p:txBody>
      </p:sp>
      <p:sp>
        <p:nvSpPr>
          <p:cNvPr id="898" name="Google Shape;898;p38"/>
          <p:cNvSpPr txBox="1">
            <a:spLocks noGrp="1"/>
          </p:cNvSpPr>
          <p:nvPr>
            <p:ph type="subTitle" idx="6"/>
          </p:nvPr>
        </p:nvSpPr>
        <p:spPr>
          <a:xfrm>
            <a:off x="6172200" y="2582428"/>
            <a:ext cx="2666999" cy="1284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 algn="l">
              <a:buAutoNum type="arabicPeriod"/>
            </a:pPr>
            <a:r>
              <a:rPr lang="en-US" dirty="0" err="1" smtClean="0"/>
              <a:t>Pozivanje</a:t>
            </a:r>
            <a:r>
              <a:rPr lang="en-US" dirty="0" smtClean="0"/>
              <a:t> Apex-a </a:t>
            </a:r>
            <a:r>
              <a:rPr lang="en-US" dirty="0" err="1" smtClean="0"/>
              <a:t>pomoću</a:t>
            </a:r>
            <a:r>
              <a:rPr lang="en-US" dirty="0" smtClean="0"/>
              <a:t> @wire </a:t>
            </a:r>
          </a:p>
          <a:p>
            <a:pPr marL="482600" indent="-342900" algn="l">
              <a:buAutoNum type="arabicPeriod"/>
            </a:pPr>
            <a:r>
              <a:rPr lang="en-US" dirty="0" err="1" smtClean="0"/>
              <a:t>Pozivanje</a:t>
            </a:r>
            <a:r>
              <a:rPr lang="en-US" dirty="0" smtClean="0"/>
              <a:t> Apex-a </a:t>
            </a:r>
            <a:r>
              <a:rPr lang="en-US" dirty="0" err="1" smtClean="0"/>
              <a:t>Imperativno</a:t>
            </a: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899;p38"/>
          <p:cNvGrpSpPr/>
          <p:nvPr/>
        </p:nvGrpSpPr>
        <p:grpSpPr>
          <a:xfrm>
            <a:off x="1535018" y="1713857"/>
            <a:ext cx="466361" cy="466336"/>
            <a:chOff x="1487200" y="2021475"/>
            <a:chExt cx="483125" cy="483150"/>
          </a:xfrm>
        </p:grpSpPr>
        <p:sp>
          <p:nvSpPr>
            <p:cNvPr id="900" name="Google Shape;900;p38"/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" name="Google Shape;739;p31"/>
          <p:cNvGrpSpPr/>
          <p:nvPr/>
        </p:nvGrpSpPr>
        <p:grpSpPr>
          <a:xfrm>
            <a:off x="4404081" y="1733550"/>
            <a:ext cx="457200" cy="457200"/>
            <a:chOff x="-3137650" y="2787000"/>
            <a:chExt cx="291450" cy="257575"/>
          </a:xfrm>
          <a:solidFill>
            <a:schemeClr val="bg2">
              <a:lumMod val="50000"/>
              <a:lumOff val="50000"/>
            </a:schemeClr>
          </a:solidFill>
        </p:grpSpPr>
        <p:sp>
          <p:nvSpPr>
            <p:cNvPr id="21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233;p49"/>
          <p:cNvGrpSpPr/>
          <p:nvPr/>
        </p:nvGrpSpPr>
        <p:grpSpPr>
          <a:xfrm>
            <a:off x="7239000" y="1793266"/>
            <a:ext cx="457200" cy="473684"/>
            <a:chOff x="-1700225" y="2768875"/>
            <a:chExt cx="291450" cy="292225"/>
          </a:xfrm>
          <a:solidFill>
            <a:schemeClr val="accent3"/>
          </a:solidFill>
        </p:grpSpPr>
        <p:sp>
          <p:nvSpPr>
            <p:cNvPr id="30" name="Google Shape;1234;p49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35;p49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6;p49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37;p49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8;p49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9;p49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1" y="2724150"/>
            <a:ext cx="3039581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3638550"/>
            <a:ext cx="1087821" cy="9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29089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Pozivanje</a:t>
            </a:r>
            <a:r>
              <a:rPr lang="en-US" dirty="0" smtClean="0"/>
              <a:t> Apex-a </a:t>
            </a:r>
            <a:r>
              <a:rPr lang="en-US" dirty="0" err="1" smtClean="0"/>
              <a:t>pomoću</a:t>
            </a:r>
            <a:r>
              <a:rPr lang="en-US" dirty="0" smtClean="0"/>
              <a:t> @wire</a:t>
            </a:r>
            <a:endParaRPr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4204300" cy="1379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biste</a:t>
            </a:r>
            <a:r>
              <a:rPr lang="en-US" dirty="0" smtClean="0"/>
              <a:t> </a:t>
            </a:r>
            <a:r>
              <a:rPr lang="en-US" dirty="0" err="1" smtClean="0"/>
              <a:t>povezali</a:t>
            </a:r>
            <a:r>
              <a:rPr lang="en-US" dirty="0" smtClean="0"/>
              <a:t> Apex </a:t>
            </a:r>
            <a:r>
              <a:rPr lang="en-US" dirty="0" err="1" smtClean="0"/>
              <a:t>metod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keširati</a:t>
            </a:r>
            <a:r>
              <a:rPr lang="en-US" dirty="0" smtClean="0"/>
              <a:t>, </a:t>
            </a:r>
            <a:r>
              <a:rPr lang="en-US" dirty="0" err="1" smtClean="0"/>
              <a:t>koristite</a:t>
            </a:r>
            <a:r>
              <a:rPr lang="en-US" dirty="0" smtClean="0"/>
              <a:t> @wire </a:t>
            </a:r>
            <a:r>
              <a:rPr lang="en-US" dirty="0" err="1" smtClean="0"/>
              <a:t>dekorater</a:t>
            </a:r>
            <a:r>
              <a:rPr lang="en-US" dirty="0" smtClean="0"/>
              <a:t>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dirty="0" err="1" smtClean="0"/>
              <a:t>Pošto</a:t>
            </a:r>
            <a:r>
              <a:rPr lang="en-US" dirty="0" smtClean="0"/>
              <a:t> wire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moraju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keširane</a:t>
            </a:r>
            <a:r>
              <a:rPr lang="en-US" dirty="0" smtClean="0"/>
              <a:t>, </a:t>
            </a:r>
            <a:r>
              <a:rPr lang="en-US" dirty="0" err="1" smtClean="0"/>
              <a:t>podaci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doći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LDS </a:t>
            </a:r>
            <a:r>
              <a:rPr lang="en-US" dirty="0" err="1" smtClean="0"/>
              <a:t>keša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servera</a:t>
            </a:r>
            <a:r>
              <a:rPr lang="en-US" dirty="0" smtClean="0"/>
              <a:t>. 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biste</a:t>
            </a:r>
            <a:r>
              <a:rPr lang="en-US" dirty="0" smtClean="0"/>
              <a:t> </a:t>
            </a:r>
            <a:r>
              <a:rPr lang="en-US" dirty="0" err="1" smtClean="0"/>
              <a:t>osvežili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keširani</a:t>
            </a:r>
            <a:r>
              <a:rPr lang="en-US" dirty="0" smtClean="0"/>
              <a:t> </a:t>
            </a:r>
            <a:r>
              <a:rPr lang="en-US" dirty="0" err="1" smtClean="0"/>
              <a:t>pozovite</a:t>
            </a:r>
            <a:r>
              <a:rPr lang="en-US" dirty="0" smtClean="0"/>
              <a:t> </a:t>
            </a:r>
            <a:r>
              <a:rPr lang="en-US" dirty="0" err="1" smtClean="0"/>
              <a:t>funkciju</a:t>
            </a:r>
            <a:r>
              <a:rPr lang="en-US" dirty="0" smtClean="0"/>
              <a:t> </a:t>
            </a:r>
            <a:r>
              <a:rPr lang="en-US" dirty="0" err="1" smtClean="0"/>
              <a:t>refreshApex</a:t>
            </a:r>
            <a:r>
              <a:rPr lang="en-US" dirty="0" smtClean="0"/>
              <a:t>.</a:t>
            </a:r>
            <a:endParaRPr/>
          </a:p>
        </p:txBody>
      </p:sp>
      <p:grpSp>
        <p:nvGrpSpPr>
          <p:cNvPr id="2" name="Google Shape;739;p31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r="4918" b="22394"/>
          <a:stretch>
            <a:fillRect/>
          </a:stretch>
        </p:blipFill>
        <p:spPr bwMode="auto">
          <a:xfrm>
            <a:off x="1676400" y="3638550"/>
            <a:ext cx="54395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24517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Pozivanje</a:t>
            </a:r>
            <a:r>
              <a:rPr lang="en-US" dirty="0" smtClean="0"/>
              <a:t> Apex-a </a:t>
            </a:r>
            <a:r>
              <a:rPr lang="en-US" dirty="0" err="1" smtClean="0"/>
              <a:t>Imperativno</a:t>
            </a:r>
            <a:endParaRPr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3747100" cy="2141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US" dirty="0" smtClean="0"/>
              <a:t>Apex </a:t>
            </a:r>
            <a:r>
              <a:rPr lang="en-US" dirty="0" err="1" smtClean="0"/>
              <a:t>pozivati</a:t>
            </a:r>
            <a:r>
              <a:rPr lang="en-US" dirty="0" smtClean="0"/>
              <a:t> </a:t>
            </a:r>
            <a:r>
              <a:rPr lang="en-US" dirty="0" err="1" smtClean="0"/>
              <a:t>imperativno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kontrolišete</a:t>
            </a:r>
            <a:r>
              <a:rPr lang="en-US" dirty="0" smtClean="0"/>
              <a:t> </a:t>
            </a:r>
            <a:r>
              <a:rPr lang="en-US" dirty="0" err="1" smtClean="0"/>
              <a:t>pozivanje</a:t>
            </a:r>
            <a:r>
              <a:rPr lang="en-US" dirty="0" smtClean="0"/>
              <a:t> </a:t>
            </a:r>
            <a:r>
              <a:rPr lang="en-US" dirty="0" err="1" smtClean="0"/>
              <a:t>operacija</a:t>
            </a:r>
            <a:r>
              <a:rPr lang="en-US" dirty="0" smtClean="0"/>
              <a:t> </a:t>
            </a:r>
            <a:r>
              <a:rPr lang="en-US" dirty="0" err="1" smtClean="0"/>
              <a:t>čitanja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menjate</a:t>
            </a:r>
            <a:r>
              <a:rPr lang="en-US" dirty="0" smtClean="0"/>
              <a:t> </a:t>
            </a:r>
            <a:r>
              <a:rPr lang="en-US" dirty="0" err="1" smtClean="0"/>
              <a:t>rekorde</a:t>
            </a:r>
            <a:r>
              <a:rPr lang="en-US" dirty="0" smtClean="0"/>
              <a:t>.</a:t>
            </a:r>
          </a:p>
          <a:p>
            <a:pPr marL="0" indent="0">
              <a:buSzPts val="1100"/>
            </a:pPr>
            <a:r>
              <a:rPr lang="en-US" dirty="0" err="1" smtClean="0"/>
              <a:t>Imperativno</a:t>
            </a:r>
            <a:r>
              <a:rPr lang="en-US" dirty="0" smtClean="0"/>
              <a:t> </a:t>
            </a:r>
            <a:r>
              <a:rPr lang="en-US" dirty="0" err="1" smtClean="0"/>
              <a:t>možete</a:t>
            </a:r>
            <a:r>
              <a:rPr lang="en-US" dirty="0" smtClean="0"/>
              <a:t> </a:t>
            </a:r>
            <a:r>
              <a:rPr lang="en-US" dirty="0" err="1" smtClean="0"/>
              <a:t>pozvati</a:t>
            </a:r>
            <a:r>
              <a:rPr lang="en-US" dirty="0" smtClean="0"/>
              <a:t> Apex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se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keširati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se ne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keširati</a:t>
            </a:r>
            <a:r>
              <a:rPr lang="en-US" dirty="0" smtClean="0"/>
              <a:t>.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biste</a:t>
            </a:r>
            <a:r>
              <a:rPr lang="en-US" dirty="0" smtClean="0"/>
              <a:t> </a:t>
            </a:r>
            <a:r>
              <a:rPr lang="en-US" dirty="0" err="1" smtClean="0"/>
              <a:t>osvežili</a:t>
            </a:r>
            <a:r>
              <a:rPr lang="en-US" dirty="0" smtClean="0"/>
              <a:t> </a:t>
            </a:r>
            <a:r>
              <a:rPr lang="en-US" dirty="0" err="1" smtClean="0"/>
              <a:t>keš</a:t>
            </a:r>
            <a:r>
              <a:rPr lang="en-US" dirty="0" smtClean="0"/>
              <a:t> </a:t>
            </a:r>
            <a:r>
              <a:rPr lang="en-US" dirty="0" err="1" smtClean="0"/>
              <a:t>ponovo</a:t>
            </a:r>
            <a:r>
              <a:rPr lang="en-US" dirty="0" smtClean="0"/>
              <a:t> </a:t>
            </a:r>
            <a:r>
              <a:rPr lang="en-US" dirty="0" err="1" smtClean="0"/>
              <a:t>pozovite</a:t>
            </a:r>
            <a:r>
              <a:rPr lang="en-US" dirty="0" smtClean="0"/>
              <a:t> </a:t>
            </a:r>
            <a:r>
              <a:rPr lang="en-US" dirty="0" err="1" smtClean="0"/>
              <a:t>metod</a:t>
            </a:r>
            <a:r>
              <a:rPr lang="en-US" dirty="0" smtClean="0"/>
              <a:t>.</a:t>
            </a:r>
          </a:p>
          <a:p>
            <a:pPr marL="0" indent="0">
              <a:buSzPts val="1100"/>
            </a:pPr>
            <a:endParaRPr/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57350"/>
            <a:ext cx="426422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Dekoratori</a:t>
            </a:r>
            <a:endParaRPr/>
          </a:p>
        </p:txBody>
      </p:sp>
      <p:sp>
        <p:nvSpPr>
          <p:cNvPr id="1306" name="Google Shape;1306;p53"/>
          <p:cNvSpPr txBox="1">
            <a:spLocks noGrp="1"/>
          </p:cNvSpPr>
          <p:nvPr>
            <p:ph type="subTitle" idx="4294967295"/>
          </p:nvPr>
        </p:nvSpPr>
        <p:spPr>
          <a:xfrm>
            <a:off x="698100" y="1600425"/>
            <a:ext cx="1206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Aft>
                <a:spcPts val="160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@</a:t>
            </a:r>
            <a:r>
              <a:rPr lang="en-US" sz="1800" dirty="0" err="1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api</a:t>
            </a:r>
            <a:endParaRPr lang="en-US" sz="1800" dirty="0" smtClean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8" name="Google Shape;1308;p53"/>
          <p:cNvSpPr txBox="1">
            <a:spLocks noGrp="1"/>
          </p:cNvSpPr>
          <p:nvPr>
            <p:ph type="subTitle" idx="4294967295"/>
          </p:nvPr>
        </p:nvSpPr>
        <p:spPr>
          <a:xfrm>
            <a:off x="4572000" y="1047750"/>
            <a:ext cx="4343400" cy="1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- Parent </a:t>
            </a:r>
            <a:r>
              <a:rPr lang="en-US" dirty="0" err="1" smtClean="0"/>
              <a:t>komponenta</a:t>
            </a:r>
            <a:r>
              <a:rPr lang="en-US" dirty="0" smtClean="0"/>
              <a:t> </a:t>
            </a:r>
            <a:r>
              <a:rPr lang="en-US" dirty="0" err="1" smtClean="0"/>
              <a:t>prosledjuje</a:t>
            </a:r>
            <a:r>
              <a:rPr lang="en-US" dirty="0" smtClean="0"/>
              <a:t> property child</a:t>
            </a:r>
          </a:p>
          <a:p>
            <a:pPr>
              <a:buNone/>
            </a:pPr>
            <a:r>
              <a:rPr lang="en-US" dirty="0" err="1" smtClean="0"/>
              <a:t>komponenti</a:t>
            </a:r>
            <a:r>
              <a:rPr lang="en-US" dirty="0" smtClean="0"/>
              <a:t>, </a:t>
            </a:r>
            <a:r>
              <a:rPr lang="en-US" dirty="0" err="1" smtClean="0"/>
              <a:t>taj</a:t>
            </a:r>
            <a:r>
              <a:rPr lang="en-US" dirty="0" smtClean="0"/>
              <a:t> property </a:t>
            </a:r>
            <a:r>
              <a:rPr lang="en-US" dirty="0" err="1" smtClean="0"/>
              <a:t>unutar</a:t>
            </a:r>
            <a:r>
              <a:rPr lang="en-US" dirty="0" smtClean="0"/>
              <a:t> child </a:t>
            </a:r>
            <a:r>
              <a:rPr lang="en-US" dirty="0" err="1" smtClean="0"/>
              <a:t>komponente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je </a:t>
            </a:r>
            <a:r>
              <a:rPr lang="en-US" dirty="0" err="1" smtClean="0"/>
              <a:t>oznacen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@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- Parent </a:t>
            </a:r>
            <a:r>
              <a:rPr lang="en-US" dirty="0" err="1" smtClean="0"/>
              <a:t>komponenta</a:t>
            </a:r>
            <a:r>
              <a:rPr lang="en-US" dirty="0" smtClean="0"/>
              <a:t> </a:t>
            </a:r>
            <a:r>
              <a:rPr lang="en-US" dirty="0" err="1" smtClean="0"/>
              <a:t>moze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pozove</a:t>
            </a:r>
            <a:r>
              <a:rPr lang="en-US" dirty="0" smtClean="0"/>
              <a:t> child</a:t>
            </a:r>
          </a:p>
          <a:p>
            <a:pPr>
              <a:buNone/>
            </a:pPr>
            <a:r>
              <a:rPr lang="en-US" dirty="0" smtClean="0"/>
              <a:t>JavaScript </a:t>
            </a:r>
            <a:r>
              <a:rPr lang="en-US" dirty="0" err="1" smtClean="0"/>
              <a:t>metodu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je </a:t>
            </a:r>
            <a:r>
              <a:rPr lang="en-US" dirty="0" err="1" smtClean="0"/>
              <a:t>oznacena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@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  <a:endParaRPr/>
          </a:p>
        </p:txBody>
      </p:sp>
      <p:sp>
        <p:nvSpPr>
          <p:cNvPr id="1310" name="Google Shape;1310;p53"/>
          <p:cNvSpPr txBox="1">
            <a:spLocks noGrp="1"/>
          </p:cNvSpPr>
          <p:nvPr>
            <p:ph type="subTitle" idx="4294967295"/>
          </p:nvPr>
        </p:nvSpPr>
        <p:spPr>
          <a:xfrm>
            <a:off x="4724400" y="2343150"/>
            <a:ext cx="43434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- </a:t>
            </a:r>
            <a:r>
              <a:rPr lang="en-US" dirty="0" err="1" smtClean="0"/>
              <a:t>Ako</a:t>
            </a:r>
            <a:r>
              <a:rPr lang="en-US" dirty="0" smtClean="0"/>
              <a:t> se </a:t>
            </a:r>
            <a:r>
              <a:rPr lang="en-US" dirty="0" err="1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polja</a:t>
            </a:r>
            <a:r>
              <a:rPr lang="en-US" dirty="0" smtClean="0"/>
              <a:t> </a:t>
            </a:r>
            <a:r>
              <a:rPr lang="en-US" dirty="0" err="1" smtClean="0"/>
              <a:t>promeni</a:t>
            </a:r>
            <a:r>
              <a:rPr lang="en-US" dirty="0" smtClean="0"/>
              <a:t>, a </a:t>
            </a:r>
            <a:r>
              <a:rPr lang="en-US" dirty="0" err="1" smtClean="0"/>
              <a:t>polje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u template-u </a:t>
            </a:r>
            <a:r>
              <a:rPr lang="en-US" dirty="0" err="1" smtClean="0"/>
              <a:t>ili</a:t>
            </a:r>
            <a:r>
              <a:rPr lang="en-US" dirty="0" smtClean="0"/>
              <a:t> u </a:t>
            </a:r>
            <a:r>
              <a:rPr lang="en-US" dirty="0" err="1" smtClean="0"/>
              <a:t>getteru</a:t>
            </a:r>
            <a:r>
              <a:rPr lang="en-US" dirty="0" smtClean="0"/>
              <a:t> property-a </a:t>
            </a:r>
            <a:r>
              <a:rPr lang="en-US" dirty="0" err="1" smtClean="0"/>
              <a:t>koje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u template-u, </a:t>
            </a:r>
            <a:r>
              <a:rPr lang="en-US" dirty="0" err="1" smtClean="0"/>
              <a:t>komponenta</a:t>
            </a:r>
            <a:r>
              <a:rPr lang="en-US" dirty="0" smtClean="0"/>
              <a:t> se </a:t>
            </a:r>
            <a:r>
              <a:rPr lang="en-US" dirty="0" err="1" smtClean="0"/>
              <a:t>rirenderuje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prikazuje</a:t>
            </a:r>
            <a:r>
              <a:rPr lang="en-US" dirty="0" smtClean="0"/>
              <a:t> </a:t>
            </a:r>
            <a:r>
              <a:rPr lang="en-US" dirty="0" err="1" smtClean="0"/>
              <a:t>novu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.</a:t>
            </a:r>
            <a:endParaRPr/>
          </a:p>
        </p:txBody>
      </p:sp>
      <p:sp>
        <p:nvSpPr>
          <p:cNvPr id="1312" name="Google Shape;1312;p53"/>
          <p:cNvSpPr txBox="1">
            <a:spLocks noGrp="1"/>
          </p:cNvSpPr>
          <p:nvPr>
            <p:ph type="subTitle" idx="4294967295"/>
          </p:nvPr>
        </p:nvSpPr>
        <p:spPr>
          <a:xfrm>
            <a:off x="4724400" y="3409950"/>
            <a:ext cx="35863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SzPts val="110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čitanje</a:t>
            </a:r>
            <a:r>
              <a:rPr lang="en-US" dirty="0" smtClean="0"/>
              <a:t> </a:t>
            </a:r>
            <a:r>
              <a:rPr lang="en-US" dirty="0" err="1" smtClean="0"/>
              <a:t>Salesforce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, Lightning Web </a:t>
            </a:r>
            <a:r>
              <a:rPr lang="en-US" dirty="0" err="1" smtClean="0"/>
              <a:t>komponente</a:t>
            </a:r>
            <a:r>
              <a:rPr lang="en-US" dirty="0" smtClean="0"/>
              <a:t> </a:t>
            </a:r>
            <a:r>
              <a:rPr lang="en-US" dirty="0" err="1" smtClean="0"/>
              <a:t>koriste</a:t>
            </a:r>
            <a:r>
              <a:rPr lang="en-US" dirty="0" smtClean="0"/>
              <a:t> reactive wire service.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Kada</a:t>
            </a:r>
            <a:r>
              <a:rPr lang="en-US" dirty="0" smtClean="0"/>
              <a:t> wire service </a:t>
            </a:r>
            <a:r>
              <a:rPr lang="en-US" dirty="0" err="1" smtClean="0"/>
              <a:t>obezbedi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, </a:t>
            </a:r>
            <a:r>
              <a:rPr lang="en-US" dirty="0" err="1" smtClean="0"/>
              <a:t>komponenta</a:t>
            </a:r>
            <a:r>
              <a:rPr lang="en-US" dirty="0" smtClean="0"/>
              <a:t> se </a:t>
            </a:r>
            <a:r>
              <a:rPr lang="en-US" dirty="0" err="1" smtClean="0"/>
              <a:t>rirenderuje</a:t>
            </a:r>
            <a:r>
              <a:rPr lang="en-US" dirty="0" smtClean="0"/>
              <a:t>.</a:t>
            </a:r>
            <a:endParaRPr/>
          </a:p>
        </p:txBody>
      </p:sp>
      <p:sp>
        <p:nvSpPr>
          <p:cNvPr id="1313" name="Google Shape;1313;p53"/>
          <p:cNvSpPr txBox="1">
            <a:spLocks noGrp="1"/>
          </p:cNvSpPr>
          <p:nvPr>
            <p:ph type="subTitle" idx="4294967295"/>
          </p:nvPr>
        </p:nvSpPr>
        <p:spPr>
          <a:xfrm>
            <a:off x="762000" y="2549288"/>
            <a:ext cx="1206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@track</a:t>
            </a:r>
            <a:endParaRPr sz="18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4" name="Google Shape;1314;p53"/>
          <p:cNvSpPr txBox="1">
            <a:spLocks noGrp="1"/>
          </p:cNvSpPr>
          <p:nvPr>
            <p:ph type="subTitle" idx="4294967295"/>
          </p:nvPr>
        </p:nvSpPr>
        <p:spPr>
          <a:xfrm>
            <a:off x="762000" y="3516750"/>
            <a:ext cx="12069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@wire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15" name="Google Shape;1315;p53"/>
          <p:cNvCxnSpPr/>
          <p:nvPr/>
        </p:nvCxnSpPr>
        <p:spPr>
          <a:xfrm>
            <a:off x="2349900" y="2739175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16" name="Google Shape;1316;p53"/>
          <p:cNvCxnSpPr/>
          <p:nvPr/>
        </p:nvCxnSpPr>
        <p:spPr>
          <a:xfrm>
            <a:off x="2349900" y="3759225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17" name="Google Shape;1317;p53"/>
          <p:cNvCxnSpPr/>
          <p:nvPr/>
        </p:nvCxnSpPr>
        <p:spPr>
          <a:xfrm>
            <a:off x="2349966" y="1795275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18" name="Google Shape;1318;p53"/>
          <p:cNvSpPr/>
          <p:nvPr/>
        </p:nvSpPr>
        <p:spPr>
          <a:xfrm>
            <a:off x="4114800" y="1581150"/>
            <a:ext cx="426499" cy="421914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319;p53"/>
          <p:cNvGrpSpPr/>
          <p:nvPr/>
        </p:nvGrpSpPr>
        <p:grpSpPr>
          <a:xfrm>
            <a:off x="4191000" y="3562350"/>
            <a:ext cx="420796" cy="421914"/>
            <a:chOff x="-1333200" y="2770450"/>
            <a:chExt cx="291450" cy="292225"/>
          </a:xfrm>
        </p:grpSpPr>
        <p:sp>
          <p:nvSpPr>
            <p:cNvPr id="1320" name="Google Shape;1320;p53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3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322;p53"/>
          <p:cNvGrpSpPr/>
          <p:nvPr/>
        </p:nvGrpSpPr>
        <p:grpSpPr>
          <a:xfrm>
            <a:off x="4114800" y="2495550"/>
            <a:ext cx="425343" cy="424188"/>
            <a:chOff x="-3854375" y="2405000"/>
            <a:chExt cx="294600" cy="293800"/>
          </a:xfrm>
        </p:grpSpPr>
        <p:sp>
          <p:nvSpPr>
            <p:cNvPr id="1323" name="Google Shape;1323;p53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 smtClean="0"/>
              <a:t>Salesforce</a:t>
            </a:r>
            <a:r>
              <a:rPr lang="en-US" dirty="0" smtClean="0"/>
              <a:t> Languages</a:t>
            </a:r>
            <a:br>
              <a:rPr lang="en-US" dirty="0" smtClean="0"/>
            </a:br>
            <a:endParaRPr/>
          </a:p>
        </p:txBody>
      </p:sp>
      <p:sp>
        <p:nvSpPr>
          <p:cNvPr id="1394" name="Google Shape;1394;p56"/>
          <p:cNvSpPr txBox="1">
            <a:spLocks noGrp="1"/>
          </p:cNvSpPr>
          <p:nvPr>
            <p:ph type="subTitle" idx="4294967295"/>
          </p:nvPr>
        </p:nvSpPr>
        <p:spPr>
          <a:xfrm>
            <a:off x="3124200" y="1276350"/>
            <a:ext cx="2743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1800" dirty="0" err="1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Salesforce</a:t>
            </a:r>
            <a:r>
              <a:rPr lang="en-US" sz="1800" dirty="0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Languages</a:t>
            </a:r>
          </a:p>
          <a:p>
            <a:pPr marL="0" indent="0" algn="ctr">
              <a:spcAft>
                <a:spcPts val="1600"/>
              </a:spcAft>
              <a:buNone/>
            </a:pP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5" name="Google Shape;1395;p56"/>
          <p:cNvSpPr txBox="1">
            <a:spLocks noGrp="1"/>
          </p:cNvSpPr>
          <p:nvPr>
            <p:ph type="subTitle" idx="4294967295"/>
          </p:nvPr>
        </p:nvSpPr>
        <p:spPr>
          <a:xfrm>
            <a:off x="696874" y="2343150"/>
            <a:ext cx="1970125" cy="684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Lightning Component Framework</a:t>
            </a:r>
          </a:p>
        </p:txBody>
      </p:sp>
      <p:sp>
        <p:nvSpPr>
          <p:cNvPr id="1396" name="Google Shape;1396;p56"/>
          <p:cNvSpPr txBox="1">
            <a:spLocks noGrp="1"/>
          </p:cNvSpPr>
          <p:nvPr>
            <p:ph type="subTitle" idx="4294967295"/>
          </p:nvPr>
        </p:nvSpPr>
        <p:spPr>
          <a:xfrm>
            <a:off x="3730650" y="263841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Apex</a:t>
            </a:r>
            <a:endParaRPr sz="18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7" name="Google Shape;1397;p56"/>
          <p:cNvSpPr txBox="1">
            <a:spLocks noGrp="1"/>
          </p:cNvSpPr>
          <p:nvPr>
            <p:ph type="subTitle" idx="4294967295"/>
          </p:nvPr>
        </p:nvSpPr>
        <p:spPr>
          <a:xfrm>
            <a:off x="6741300" y="2419350"/>
            <a:ext cx="1682700" cy="60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Visualforce</a:t>
            </a:r>
            <a:endParaRPr sz="18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8" name="Google Shape;1398;p56"/>
          <p:cNvSpPr/>
          <p:nvPr/>
        </p:nvSpPr>
        <p:spPr>
          <a:xfrm>
            <a:off x="4244550" y="1742588"/>
            <a:ext cx="654900" cy="654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9" name="Google Shape;1399;p56"/>
          <p:cNvCxnSpPr>
            <a:stCxn id="1398" idx="2"/>
            <a:endCxn id="1395" idx="0"/>
          </p:cNvCxnSpPr>
          <p:nvPr/>
        </p:nvCxnSpPr>
        <p:spPr>
          <a:xfrm rot="10800000" flipV="1">
            <a:off x="1681938" y="2070038"/>
            <a:ext cx="2562613" cy="273112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00" name="Google Shape;1400;p56"/>
          <p:cNvCxnSpPr>
            <a:stCxn id="1398" idx="6"/>
            <a:endCxn id="1397" idx="0"/>
          </p:cNvCxnSpPr>
          <p:nvPr/>
        </p:nvCxnSpPr>
        <p:spPr>
          <a:xfrm>
            <a:off x="4899450" y="2070038"/>
            <a:ext cx="2683200" cy="349312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01" name="Google Shape;1401;p56"/>
          <p:cNvCxnSpPr>
            <a:stCxn id="1398" idx="4"/>
            <a:endCxn id="1396" idx="0"/>
          </p:cNvCxnSpPr>
          <p:nvPr/>
        </p:nvCxnSpPr>
        <p:spPr>
          <a:xfrm>
            <a:off x="4572000" y="2397488"/>
            <a:ext cx="0" cy="24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1" name="Google Shape;1400;p56"/>
          <p:cNvCxnSpPr/>
          <p:nvPr/>
        </p:nvCxnSpPr>
        <p:spPr>
          <a:xfrm rot="5400000">
            <a:off x="1212900" y="3172650"/>
            <a:ext cx="609600" cy="457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3" name="Google Shape;1400;p56"/>
          <p:cNvCxnSpPr/>
          <p:nvPr/>
        </p:nvCxnSpPr>
        <p:spPr>
          <a:xfrm rot="16200000" flipH="1">
            <a:off x="1670100" y="3172650"/>
            <a:ext cx="609600" cy="457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" name="Google Shape;1396;p56"/>
          <p:cNvSpPr txBox="1">
            <a:spLocks/>
          </p:cNvSpPr>
          <p:nvPr/>
        </p:nvSpPr>
        <p:spPr>
          <a:xfrm>
            <a:off x="450900" y="3782250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  <a:buClr>
                <a:schemeClr val="dk1"/>
              </a:buClr>
              <a:buSzPts val="1400"/>
            </a:pPr>
            <a: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LWC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" name="Google Shape;1396;p56"/>
          <p:cNvSpPr txBox="1">
            <a:spLocks/>
          </p:cNvSpPr>
          <p:nvPr/>
        </p:nvSpPr>
        <p:spPr>
          <a:xfrm>
            <a:off x="1365300" y="3782250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Aft>
                <a:spcPts val="1600"/>
              </a:spcAft>
              <a:buClr>
                <a:schemeClr val="dk1"/>
              </a:buClr>
              <a:buSzPts val="1400"/>
            </a:pPr>
            <a: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Aura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1396;p56"/>
          <p:cNvSpPr txBox="1">
            <a:spLocks/>
          </p:cNvSpPr>
          <p:nvPr/>
        </p:nvSpPr>
        <p:spPr>
          <a:xfrm>
            <a:off x="4267200" y="1877250"/>
            <a:ext cx="6159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SF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6" name="Google Shape;827;p35"/>
          <p:cNvGrpSpPr/>
          <p:nvPr/>
        </p:nvGrpSpPr>
        <p:grpSpPr>
          <a:xfrm>
            <a:off x="6248400" y="3333750"/>
            <a:ext cx="1573551" cy="1371600"/>
            <a:chOff x="6198197" y="1098851"/>
            <a:chExt cx="2945797" cy="2945797"/>
          </a:xfrm>
        </p:grpSpPr>
        <p:sp>
          <p:nvSpPr>
            <p:cNvPr id="67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Komunikacija Child-Parent</a:t>
            </a:r>
            <a:endParaRPr/>
          </a:p>
        </p:txBody>
      </p:sp>
      <p:sp>
        <p:nvSpPr>
          <p:cNvPr id="1511" name="Google Shape;1511;p59"/>
          <p:cNvSpPr txBox="1">
            <a:spLocks noGrp="1"/>
          </p:cNvSpPr>
          <p:nvPr>
            <p:ph type="title" idx="4294967295"/>
          </p:nvPr>
        </p:nvSpPr>
        <p:spPr>
          <a:xfrm>
            <a:off x="2362200" y="2876550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</a:rPr>
              <a:t>Child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1512" name="Google Shape;1512;p59"/>
          <p:cNvSpPr txBox="1">
            <a:spLocks noGrp="1"/>
          </p:cNvSpPr>
          <p:nvPr>
            <p:ph type="title" idx="4294967295"/>
          </p:nvPr>
        </p:nvSpPr>
        <p:spPr>
          <a:xfrm>
            <a:off x="5105400" y="2343150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</a:rPr>
              <a:t>Parent</a:t>
            </a:r>
            <a:endParaRPr sz="1800">
              <a:solidFill>
                <a:schemeClr val="accent5"/>
              </a:solidFill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438150"/>
            <a:ext cx="1662929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Google Shape;1488;p59"/>
          <p:cNvCxnSpPr/>
          <p:nvPr/>
        </p:nvCxnSpPr>
        <p:spPr>
          <a:xfrm rot="5400000" flipH="1" flipV="1">
            <a:off x="2551906" y="2457450"/>
            <a:ext cx="686594" cy="79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1488;p59"/>
          <p:cNvCxnSpPr/>
          <p:nvPr/>
        </p:nvCxnSpPr>
        <p:spPr>
          <a:xfrm rot="5400000" flipH="1" flipV="1">
            <a:off x="5258594" y="3104356"/>
            <a:ext cx="609600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8" name="Google Shape;1488;p59"/>
          <p:cNvCxnSpPr>
            <a:stCxn id="1489" idx="6"/>
            <a:endCxn id="1490" idx="2"/>
          </p:cNvCxnSpPr>
          <p:nvPr/>
        </p:nvCxnSpPr>
        <p:spPr>
          <a:xfrm rot="10800000" flipH="1">
            <a:off x="2023889" y="2814225"/>
            <a:ext cx="50967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2343150"/>
            <a:ext cx="25236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2495550"/>
            <a:ext cx="19296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4800" y="3333750"/>
            <a:ext cx="31146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95400" y="1264786"/>
            <a:ext cx="2971800" cy="95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Komunikacija Parent-Child</a:t>
            </a:r>
            <a:endParaRPr/>
          </a:p>
        </p:txBody>
      </p:sp>
      <p:sp>
        <p:nvSpPr>
          <p:cNvPr id="1511" name="Google Shape;1511;p59"/>
          <p:cNvSpPr txBox="1">
            <a:spLocks noGrp="1"/>
          </p:cNvSpPr>
          <p:nvPr>
            <p:ph type="title" idx="4294967295"/>
          </p:nvPr>
        </p:nvSpPr>
        <p:spPr>
          <a:xfrm>
            <a:off x="1524000" y="2114550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</a:rPr>
              <a:t>Child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1512" name="Google Shape;1512;p59"/>
          <p:cNvSpPr txBox="1">
            <a:spLocks noGrp="1"/>
          </p:cNvSpPr>
          <p:nvPr>
            <p:ph type="title" idx="4294967295"/>
          </p:nvPr>
        </p:nvSpPr>
        <p:spPr>
          <a:xfrm>
            <a:off x="4191000" y="2343150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</a:rPr>
              <a:t>Parent</a:t>
            </a:r>
            <a:endParaRPr sz="1800">
              <a:solidFill>
                <a:schemeClr val="accent5"/>
              </a:solidFill>
            </a:endParaRPr>
          </a:p>
        </p:txBody>
      </p:sp>
      <p:cxnSp>
        <p:nvCxnSpPr>
          <p:cNvPr id="32" name="Google Shape;1488;p59"/>
          <p:cNvCxnSpPr/>
          <p:nvPr/>
        </p:nvCxnSpPr>
        <p:spPr>
          <a:xfrm rot="5400000">
            <a:off x="3658394" y="3180556"/>
            <a:ext cx="762000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8" name="Google Shape;1488;p59"/>
          <p:cNvCxnSpPr>
            <a:stCxn id="1489" idx="6"/>
            <a:endCxn id="1490" idx="2"/>
          </p:cNvCxnSpPr>
          <p:nvPr/>
        </p:nvCxnSpPr>
        <p:spPr>
          <a:xfrm rot="10800000" flipH="1">
            <a:off x="2023889" y="2814225"/>
            <a:ext cx="50967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85750"/>
            <a:ext cx="1371600" cy="96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799" y="1657350"/>
            <a:ext cx="335012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 r="59567" b="-16667"/>
          <a:stretch>
            <a:fillRect/>
          </a:stretch>
        </p:blipFill>
        <p:spPr bwMode="auto">
          <a:xfrm>
            <a:off x="152400" y="2693796"/>
            <a:ext cx="2133600" cy="220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73981" y="3333750"/>
            <a:ext cx="3455269" cy="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Komunikacija Parent-Child</a:t>
            </a:r>
            <a:endParaRPr/>
          </a:p>
        </p:txBody>
      </p:sp>
      <p:sp>
        <p:nvSpPr>
          <p:cNvPr id="1511" name="Google Shape;1511;p59"/>
          <p:cNvSpPr txBox="1">
            <a:spLocks noGrp="1"/>
          </p:cNvSpPr>
          <p:nvPr>
            <p:ph type="title" idx="4294967295"/>
          </p:nvPr>
        </p:nvSpPr>
        <p:spPr>
          <a:xfrm>
            <a:off x="1524000" y="2114550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</a:rPr>
              <a:t>Child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1512" name="Google Shape;1512;p59"/>
          <p:cNvSpPr txBox="1">
            <a:spLocks noGrp="1"/>
          </p:cNvSpPr>
          <p:nvPr>
            <p:ph type="title" idx="4294967295"/>
          </p:nvPr>
        </p:nvSpPr>
        <p:spPr>
          <a:xfrm>
            <a:off x="4191000" y="2343150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5"/>
                </a:solidFill>
              </a:rPr>
              <a:t>Parent</a:t>
            </a:r>
            <a:endParaRPr sz="1800">
              <a:solidFill>
                <a:schemeClr val="accent5"/>
              </a:solidFill>
            </a:endParaRPr>
          </a:p>
        </p:txBody>
      </p:sp>
      <p:cxnSp>
        <p:nvCxnSpPr>
          <p:cNvPr id="32" name="Google Shape;1488;p59"/>
          <p:cNvCxnSpPr/>
          <p:nvPr/>
        </p:nvCxnSpPr>
        <p:spPr>
          <a:xfrm rot="5400000">
            <a:off x="3658394" y="3180556"/>
            <a:ext cx="762000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8" name="Google Shape;1488;p59"/>
          <p:cNvCxnSpPr>
            <a:stCxn id="1489" idx="6"/>
            <a:endCxn id="1490" idx="2"/>
          </p:cNvCxnSpPr>
          <p:nvPr/>
        </p:nvCxnSpPr>
        <p:spPr>
          <a:xfrm rot="10800000" flipH="1">
            <a:off x="2023889" y="2814225"/>
            <a:ext cx="50967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85750"/>
            <a:ext cx="1371600" cy="967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571750"/>
            <a:ext cx="2214562" cy="778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6400" y="3562350"/>
            <a:ext cx="611777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38800" y="2343150"/>
            <a:ext cx="3171227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Komunikacija</a:t>
            </a:r>
            <a:r>
              <a:rPr lang="vi-VN" dirty="0" smtClean="0"/>
              <a:t> između nepovezanih komponenti</a:t>
            </a:r>
            <a:endParaRPr/>
          </a:p>
        </p:txBody>
      </p:sp>
      <p:cxnSp>
        <p:nvCxnSpPr>
          <p:cNvPr id="41" name="Google Shape;1488;p59"/>
          <p:cNvCxnSpPr/>
          <p:nvPr/>
        </p:nvCxnSpPr>
        <p:spPr>
          <a:xfrm rot="5400000" flipH="1" flipV="1">
            <a:off x="4420394" y="3104356"/>
            <a:ext cx="609600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8" name="Google Shape;1488;p59"/>
          <p:cNvCxnSpPr>
            <a:stCxn id="1489" idx="6"/>
            <a:endCxn id="1490" idx="2"/>
          </p:cNvCxnSpPr>
          <p:nvPr/>
        </p:nvCxnSpPr>
        <p:spPr>
          <a:xfrm rot="10800000" flipH="1">
            <a:off x="2023889" y="2814225"/>
            <a:ext cx="50967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276350"/>
            <a:ext cx="135255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3333750"/>
            <a:ext cx="308627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1271035"/>
            <a:ext cx="2667000" cy="2977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24600" y="1276350"/>
            <a:ext cx="2667000" cy="278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Lifecycle Hooks</a:t>
            </a:r>
            <a:endParaRPr/>
          </a:p>
        </p:txBody>
      </p:sp>
      <p:sp>
        <p:nvSpPr>
          <p:cNvPr id="1306" name="Google Shape;1306;p53"/>
          <p:cNvSpPr txBox="1">
            <a:spLocks noGrp="1"/>
          </p:cNvSpPr>
          <p:nvPr>
            <p:ph type="subTitle" idx="4294967295"/>
          </p:nvPr>
        </p:nvSpPr>
        <p:spPr>
          <a:xfrm>
            <a:off x="609600" y="1600425"/>
            <a:ext cx="2247375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spcAft>
                <a:spcPts val="1600"/>
              </a:spcAft>
              <a:buNone/>
            </a:pPr>
            <a:r>
              <a:rPr lang="en-US" sz="1800" dirty="0" smtClean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constructor() </a:t>
            </a:r>
          </a:p>
        </p:txBody>
      </p:sp>
      <p:sp>
        <p:nvSpPr>
          <p:cNvPr id="1308" name="Google Shape;1308;p53"/>
          <p:cNvSpPr txBox="1">
            <a:spLocks noGrp="1"/>
          </p:cNvSpPr>
          <p:nvPr>
            <p:ph type="subTitle" idx="4294967295"/>
          </p:nvPr>
        </p:nvSpPr>
        <p:spPr>
          <a:xfrm>
            <a:off x="5562600" y="819150"/>
            <a:ext cx="3429000" cy="14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- </a:t>
            </a:r>
            <a:r>
              <a:rPr lang="en-US" dirty="0" err="1" smtClean="0"/>
              <a:t>Poziva</a:t>
            </a:r>
            <a:r>
              <a:rPr lang="en-US" dirty="0" smtClean="0"/>
              <a:t> se </a:t>
            </a:r>
            <a:r>
              <a:rPr lang="en-US" dirty="0" err="1" smtClean="0"/>
              <a:t>kada</a:t>
            </a:r>
            <a:r>
              <a:rPr lang="en-US" dirty="0" smtClean="0"/>
              <a:t> se </a:t>
            </a:r>
            <a:r>
              <a:rPr lang="en-US" dirty="0" err="1" smtClean="0"/>
              <a:t>komponenta</a:t>
            </a:r>
            <a:r>
              <a:rPr lang="en-US" dirty="0" smtClean="0"/>
              <a:t> </a:t>
            </a:r>
            <a:r>
              <a:rPr lang="en-US" dirty="0" err="1" smtClean="0"/>
              <a:t>kreira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Ovaj</a:t>
            </a:r>
            <a:r>
              <a:rPr lang="en-US" dirty="0" smtClean="0"/>
              <a:t> hook </a:t>
            </a:r>
            <a:r>
              <a:rPr lang="en-US" dirty="0" err="1" smtClean="0"/>
              <a:t>teče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roditelja</a:t>
            </a:r>
            <a:r>
              <a:rPr lang="en-US" dirty="0" smtClean="0"/>
              <a:t> do </a:t>
            </a:r>
            <a:r>
              <a:rPr lang="en-US" dirty="0" err="1" smtClean="0"/>
              <a:t>deteta</a:t>
            </a:r>
            <a:r>
              <a:rPr lang="en-US" dirty="0" smtClean="0"/>
              <a:t>, </a:t>
            </a:r>
            <a:r>
              <a:rPr lang="en-US" dirty="0" err="1" smtClean="0"/>
              <a:t>što</a:t>
            </a:r>
            <a:r>
              <a:rPr lang="en-US" dirty="0" smtClean="0"/>
              <a:t> </a:t>
            </a:r>
            <a:r>
              <a:rPr lang="en-US" dirty="0" err="1" smtClean="0"/>
              <a:t>znači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prvo</a:t>
            </a:r>
            <a:r>
              <a:rPr lang="en-US" dirty="0" smtClean="0"/>
              <a:t> </a:t>
            </a:r>
            <a:r>
              <a:rPr lang="en-US" dirty="0" err="1" smtClean="0"/>
              <a:t>aktivira</a:t>
            </a:r>
            <a:r>
              <a:rPr lang="en-US" dirty="0" smtClean="0"/>
              <a:t> u </a:t>
            </a:r>
            <a:r>
              <a:rPr lang="en-US" dirty="0" err="1" smtClean="0"/>
              <a:t>roditelju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- Ne </a:t>
            </a:r>
            <a:r>
              <a:rPr lang="en-US" dirty="0" err="1" smtClean="0"/>
              <a:t>možete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pristupite</a:t>
            </a:r>
            <a:r>
              <a:rPr lang="en-US" dirty="0" smtClean="0"/>
              <a:t> child </a:t>
            </a:r>
            <a:r>
              <a:rPr lang="en-US" dirty="0" err="1" smtClean="0"/>
              <a:t>elementima</a:t>
            </a:r>
            <a:r>
              <a:rPr lang="en-US" dirty="0" smtClean="0"/>
              <a:t> </a:t>
            </a:r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 smtClean="0"/>
              <a:t>oni</a:t>
            </a:r>
            <a:r>
              <a:rPr lang="en-US" dirty="0" smtClean="0"/>
              <a:t> </a:t>
            </a:r>
            <a:r>
              <a:rPr lang="en-US" dirty="0" err="1" smtClean="0"/>
              <a:t>još</a:t>
            </a:r>
            <a:r>
              <a:rPr lang="en-US" dirty="0" smtClean="0"/>
              <a:t> ne </a:t>
            </a:r>
            <a:r>
              <a:rPr lang="en-US" dirty="0" err="1" smtClean="0"/>
              <a:t>postoje</a:t>
            </a:r>
            <a:r>
              <a:rPr lang="en-US" dirty="0" smtClean="0"/>
              <a:t>.</a:t>
            </a:r>
            <a:br>
              <a:rPr lang="en-US" dirty="0" smtClean="0"/>
            </a:br>
            <a:endParaRPr/>
          </a:p>
        </p:txBody>
      </p:sp>
      <p:sp>
        <p:nvSpPr>
          <p:cNvPr id="1310" name="Google Shape;1310;p53"/>
          <p:cNvSpPr txBox="1">
            <a:spLocks noGrp="1"/>
          </p:cNvSpPr>
          <p:nvPr>
            <p:ph type="subTitle" idx="4294967295"/>
          </p:nvPr>
        </p:nvSpPr>
        <p:spPr>
          <a:xfrm>
            <a:off x="5486400" y="2266950"/>
            <a:ext cx="34290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Poziva</a:t>
            </a:r>
            <a:r>
              <a:rPr lang="en-US" dirty="0" smtClean="0"/>
              <a:t> se </a:t>
            </a:r>
            <a:r>
              <a:rPr lang="en-US" dirty="0" err="1" smtClean="0"/>
              <a:t>kada</a:t>
            </a:r>
            <a:r>
              <a:rPr lang="en-US" dirty="0" smtClean="0"/>
              <a:t> je element </a:t>
            </a:r>
            <a:r>
              <a:rPr lang="en-US" dirty="0" err="1" smtClean="0"/>
              <a:t>umetnut</a:t>
            </a:r>
            <a:r>
              <a:rPr lang="en-US" dirty="0" smtClean="0"/>
              <a:t> u</a:t>
            </a:r>
          </a:p>
          <a:p>
            <a:pPr>
              <a:buNone/>
            </a:pPr>
            <a:r>
              <a:rPr lang="en-US" dirty="0" err="1" smtClean="0"/>
              <a:t>dokument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err="1" smtClean="0"/>
              <a:t>Ovaj</a:t>
            </a:r>
            <a:r>
              <a:rPr lang="en-US" dirty="0" smtClean="0"/>
              <a:t> hook </a:t>
            </a:r>
            <a:r>
              <a:rPr lang="en-US" dirty="0" err="1" smtClean="0"/>
              <a:t>teče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roditelja</a:t>
            </a:r>
            <a:r>
              <a:rPr lang="en-US" dirty="0" smtClean="0"/>
              <a:t> do </a:t>
            </a:r>
            <a:r>
              <a:rPr lang="en-US" dirty="0" err="1" smtClean="0"/>
              <a:t>deteta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- Ne </a:t>
            </a:r>
            <a:r>
              <a:rPr lang="en-US" dirty="0" err="1" smtClean="0"/>
              <a:t>možete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pristupite</a:t>
            </a:r>
            <a:r>
              <a:rPr lang="en-US" dirty="0" smtClean="0"/>
              <a:t> child</a:t>
            </a:r>
          </a:p>
          <a:p>
            <a:pPr>
              <a:buNone/>
            </a:pPr>
            <a:r>
              <a:rPr lang="en-US" dirty="0" err="1" smtClean="0"/>
              <a:t>elementima</a:t>
            </a:r>
            <a:r>
              <a:rPr lang="en-US" dirty="0" smtClean="0"/>
              <a:t> </a:t>
            </a:r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 smtClean="0"/>
              <a:t>oni</a:t>
            </a:r>
            <a:r>
              <a:rPr lang="en-US" dirty="0" smtClean="0"/>
              <a:t> </a:t>
            </a:r>
            <a:r>
              <a:rPr lang="en-US" dirty="0" err="1" smtClean="0"/>
              <a:t>još</a:t>
            </a:r>
            <a:r>
              <a:rPr lang="en-US" dirty="0" smtClean="0"/>
              <a:t> ne </a:t>
            </a:r>
            <a:r>
              <a:rPr lang="en-US" dirty="0" err="1" smtClean="0"/>
              <a:t>postoje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12" name="Google Shape;1312;p53"/>
          <p:cNvSpPr txBox="1">
            <a:spLocks noGrp="1"/>
          </p:cNvSpPr>
          <p:nvPr>
            <p:ph type="subTitle" idx="4294967295"/>
          </p:nvPr>
        </p:nvSpPr>
        <p:spPr>
          <a:xfrm>
            <a:off x="5562600" y="3562350"/>
            <a:ext cx="33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SzPts val="1100"/>
              <a:buNone/>
            </a:pPr>
            <a:r>
              <a:rPr lang="en-US" dirty="0" smtClean="0"/>
              <a:t>- </a:t>
            </a:r>
            <a:r>
              <a:rPr lang="en-US" dirty="0" err="1" smtClean="0"/>
              <a:t>Poziva</a:t>
            </a:r>
            <a:r>
              <a:rPr lang="en-US" dirty="0" smtClean="0"/>
              <a:t> se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svakog</a:t>
            </a:r>
            <a:r>
              <a:rPr lang="en-US" dirty="0" smtClean="0"/>
              <a:t> </a:t>
            </a:r>
            <a:r>
              <a:rPr lang="en-US" dirty="0" err="1" smtClean="0"/>
              <a:t>renderovanja</a:t>
            </a:r>
            <a:r>
              <a:rPr lang="en-US" dirty="0" smtClean="0"/>
              <a:t> </a:t>
            </a:r>
            <a:r>
              <a:rPr lang="en-US" dirty="0" err="1" smtClean="0"/>
              <a:t>komponente</a:t>
            </a:r>
            <a:r>
              <a:rPr lang="en-US" dirty="0" smtClean="0"/>
              <a:t>.</a:t>
            </a:r>
            <a:endParaRPr/>
          </a:p>
        </p:txBody>
      </p:sp>
      <p:sp>
        <p:nvSpPr>
          <p:cNvPr id="1313" name="Google Shape;1313;p53"/>
          <p:cNvSpPr txBox="1">
            <a:spLocks noGrp="1"/>
          </p:cNvSpPr>
          <p:nvPr>
            <p:ph type="subTitle" idx="4294967295"/>
          </p:nvPr>
        </p:nvSpPr>
        <p:spPr>
          <a:xfrm>
            <a:off x="304800" y="2343150"/>
            <a:ext cx="2552175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Aft>
                <a:spcPts val="1600"/>
              </a:spcAft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connectedCallback</a:t>
            </a:r>
            <a: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()</a:t>
            </a:r>
            <a:b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1800" dirty="0" err="1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disconnectedCallback</a:t>
            </a:r>
            <a:r>
              <a:rPr lang="en-US" sz="1800" dirty="0" smtClean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()</a:t>
            </a:r>
            <a:endParaRPr sz="180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4" name="Google Shape;1314;p53"/>
          <p:cNvSpPr txBox="1">
            <a:spLocks noGrp="1"/>
          </p:cNvSpPr>
          <p:nvPr>
            <p:ph type="subTitle" idx="4294967295"/>
          </p:nvPr>
        </p:nvSpPr>
        <p:spPr>
          <a:xfrm>
            <a:off x="685800" y="3516750"/>
            <a:ext cx="2171175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spcAft>
                <a:spcPts val="1600"/>
              </a:spcAft>
              <a:buNone/>
            </a:pPr>
            <a:r>
              <a:rPr lang="en-US" sz="1800" dirty="0" err="1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renderedCallback</a:t>
            </a:r>
            <a:r>
              <a:rPr lang="en-US" sz="1800" dirty="0" smtClean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()</a:t>
            </a:r>
            <a:endParaRPr lang="en-US" sz="18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15" name="Google Shape;1315;p53"/>
          <p:cNvCxnSpPr/>
          <p:nvPr/>
        </p:nvCxnSpPr>
        <p:spPr>
          <a:xfrm>
            <a:off x="3237975" y="2739175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16" name="Google Shape;1316;p53"/>
          <p:cNvCxnSpPr/>
          <p:nvPr/>
        </p:nvCxnSpPr>
        <p:spPr>
          <a:xfrm>
            <a:off x="3237975" y="3759225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17" name="Google Shape;1317;p53"/>
          <p:cNvCxnSpPr/>
          <p:nvPr/>
        </p:nvCxnSpPr>
        <p:spPr>
          <a:xfrm>
            <a:off x="3238041" y="1795275"/>
            <a:ext cx="1452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18" name="Google Shape;1318;p53"/>
          <p:cNvSpPr/>
          <p:nvPr/>
        </p:nvSpPr>
        <p:spPr>
          <a:xfrm>
            <a:off x="5035575" y="1604677"/>
            <a:ext cx="426499" cy="421914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319;p53"/>
          <p:cNvGrpSpPr/>
          <p:nvPr/>
        </p:nvGrpSpPr>
        <p:grpSpPr>
          <a:xfrm>
            <a:off x="5038427" y="3500639"/>
            <a:ext cx="420796" cy="421914"/>
            <a:chOff x="-1333200" y="2770450"/>
            <a:chExt cx="291450" cy="292225"/>
          </a:xfrm>
        </p:grpSpPr>
        <p:sp>
          <p:nvSpPr>
            <p:cNvPr id="1320" name="Google Shape;1320;p53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3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322;p53"/>
          <p:cNvGrpSpPr/>
          <p:nvPr/>
        </p:nvGrpSpPr>
        <p:grpSpPr>
          <a:xfrm>
            <a:off x="5036153" y="2527079"/>
            <a:ext cx="425343" cy="424188"/>
            <a:chOff x="-3854375" y="2405000"/>
            <a:chExt cx="294600" cy="293800"/>
          </a:xfrm>
        </p:grpSpPr>
        <p:sp>
          <p:nvSpPr>
            <p:cNvPr id="1323" name="Google Shape;1323;p53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Show tab</a:t>
            </a: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123950"/>
            <a:ext cx="7162800" cy="347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Show tab – pop up</a:t>
            </a:r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352550"/>
            <a:ext cx="6159717" cy="3144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Show tab – List of products</a:t>
            </a:r>
            <a:endParaRPr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200150"/>
            <a:ext cx="7593430" cy="36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Show tab – List of products - Buy</a:t>
            </a:r>
            <a:endParaRPr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276350"/>
            <a:ext cx="5029200" cy="351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Show tab – List of products - Compare</a:t>
            </a: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352550"/>
            <a:ext cx="7003684" cy="33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Apex</a:t>
            </a:r>
            <a:br>
              <a:rPr lang="en" dirty="0" smtClean="0"/>
            </a:br>
            <a:endParaRPr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39700" y="1733550"/>
            <a:ext cx="1905300" cy="2252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 Hosted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 Object oriented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 Strongly typed</a:t>
            </a:r>
          </a:p>
          <a:p>
            <a:pPr marL="0" lvl="0" indent="0">
              <a:buFontTx/>
              <a:buChar char="-"/>
            </a:pPr>
            <a:r>
              <a:rPr lang="en-US" dirty="0" smtClean="0"/>
              <a:t> Multitenant aware</a:t>
            </a:r>
          </a:p>
          <a:p>
            <a:pPr marL="0" lvl="0" indent="0">
              <a:buFontTx/>
              <a:buChar char="-"/>
            </a:pPr>
            <a:r>
              <a:rPr lang="en-US" dirty="0" smtClean="0"/>
              <a:t> Integrated with the database</a:t>
            </a:r>
          </a:p>
          <a:p>
            <a:pPr marL="0" lvl="0" indent="0">
              <a:buFontTx/>
              <a:buChar char="-"/>
            </a:pPr>
            <a:r>
              <a:rPr lang="en-US" dirty="0" smtClean="0"/>
              <a:t> Data focused</a:t>
            </a:r>
          </a:p>
          <a:p>
            <a:pPr marL="0" lvl="0" indent="0">
              <a:buFontTx/>
              <a:buChar char="-"/>
            </a:pPr>
            <a:r>
              <a:rPr lang="en-US" dirty="0" smtClean="0"/>
              <a:t> Easy to use</a:t>
            </a:r>
          </a:p>
          <a:p>
            <a:pPr marL="0" lvl="0" indent="0">
              <a:buFontTx/>
              <a:buChar char="-"/>
            </a:pPr>
            <a:r>
              <a:rPr lang="en-US" dirty="0" smtClean="0"/>
              <a:t> Easy to test</a:t>
            </a:r>
          </a:p>
          <a:p>
            <a:pPr marL="0" lvl="0" indent="0">
              <a:buFontTx/>
              <a:buChar char="-"/>
            </a:pPr>
            <a:r>
              <a:rPr lang="en-US" dirty="0" smtClean="0"/>
              <a:t> Versioned</a:t>
            </a:r>
            <a:endParaRPr/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Show tab – List of products – Detail page</a:t>
            </a:r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76350"/>
            <a:ext cx="6861490" cy="329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2571750"/>
            <a:ext cx="313504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Show tab – List of products – Detail page - Reviews</a:t>
            </a:r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199" y="1276350"/>
            <a:ext cx="7049085" cy="341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3943350"/>
            <a:ext cx="342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Show tab – List of products – Detail page - Map</a:t>
            </a:r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276350"/>
            <a:ext cx="6705600" cy="328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3714750"/>
            <a:ext cx="1666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Cart tab</a:t>
            </a:r>
            <a:endParaRPr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200150"/>
            <a:ext cx="7239000" cy="348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4019550"/>
            <a:ext cx="342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Purchase</a:t>
            </a:r>
            <a:r>
              <a:rPr lang="en-US" dirty="0" smtClean="0"/>
              <a:t> tab</a:t>
            </a:r>
            <a:endParaRPr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00150"/>
            <a:ext cx="715039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Home page</a:t>
            </a:r>
            <a:endParaRPr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00150"/>
            <a:ext cx="7314780" cy="34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4400550"/>
            <a:ext cx="152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Literatura</a:t>
            </a:r>
            <a:r>
              <a:rPr lang="en-US" dirty="0" smtClean="0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403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600"/>
              </a:spcBef>
              <a:buFont typeface="Raleway"/>
              <a:buChar char="●"/>
            </a:pPr>
            <a:r>
              <a:rPr lang="en-US" dirty="0" smtClean="0">
                <a:latin typeface="+mj-lt"/>
                <a:hlinkClick r:id="rId3"/>
              </a:rPr>
              <a:t>https://en.wikipedia.org/wiki/Salesforce</a:t>
            </a:r>
            <a:endParaRPr lang="en-US" dirty="0" smtClean="0">
              <a:latin typeface="+mj-lt"/>
            </a:endParaRPr>
          </a:p>
          <a:p>
            <a:pPr lvl="0">
              <a:spcBef>
                <a:spcPts val="1600"/>
              </a:spcBef>
              <a:buFont typeface="Raleway"/>
              <a:buChar char="●"/>
            </a:pPr>
            <a:r>
              <a:rPr lang="en-US" dirty="0" smtClean="0">
                <a:latin typeface="+mj-lt"/>
              </a:rPr>
              <a:t>https://trailhead.salesforce.com</a:t>
            </a:r>
          </a:p>
          <a:p>
            <a:pPr lvl="0">
              <a:spcBef>
                <a:spcPts val="1600"/>
              </a:spcBef>
              <a:buFont typeface="Raleway"/>
              <a:buChar char="●"/>
            </a:pPr>
            <a:r>
              <a:rPr lang="en-US" dirty="0" smtClean="0">
                <a:latin typeface="+mj-lt"/>
                <a:hlinkClick r:id="rId4"/>
              </a:rPr>
              <a:t>https://trailhead.salesforce.com/en/content/learn/trails/force_com_dev_beginner</a:t>
            </a:r>
            <a:endParaRPr lang="en-US" dirty="0" smtClean="0">
              <a:latin typeface="+mj-lt"/>
            </a:endParaRPr>
          </a:p>
          <a:p>
            <a:pPr lvl="0">
              <a:spcBef>
                <a:spcPts val="1600"/>
              </a:spcBef>
              <a:buFont typeface="Raleway"/>
              <a:buChar char="●"/>
            </a:pPr>
            <a:r>
              <a:rPr lang="en-US" dirty="0" smtClean="0">
                <a:latin typeface="+mj-lt"/>
                <a:hlinkClick r:id="rId5"/>
              </a:rPr>
              <a:t>https://trailhead.salesforce.com/en/content/learn/trails/force_com_dev_intermediate</a:t>
            </a:r>
            <a:endParaRPr lang="en-US" dirty="0" smtClean="0">
              <a:latin typeface="+mj-lt"/>
            </a:endParaRPr>
          </a:p>
          <a:p>
            <a:pPr lvl="0">
              <a:spcBef>
                <a:spcPts val="1600"/>
              </a:spcBef>
              <a:buFont typeface="Raleway"/>
              <a:buChar char="●"/>
            </a:pPr>
            <a:r>
              <a:rPr lang="en-US" dirty="0" smtClean="0">
                <a:latin typeface="+mj-lt"/>
                <a:hlinkClick r:id="rId6"/>
              </a:rPr>
              <a:t>https://trailhead.salesforce.com/en/content/learn/trails/build-lightning-web-components</a:t>
            </a:r>
            <a:endParaRPr lang="en-US" dirty="0" smtClean="0">
              <a:latin typeface="+mj-lt"/>
            </a:endParaRPr>
          </a:p>
          <a:p>
            <a:pPr lvl="0">
              <a:spcBef>
                <a:spcPts val="1600"/>
              </a:spcBef>
              <a:buFont typeface="Raleway"/>
              <a:buChar char="●"/>
            </a:pPr>
            <a:r>
              <a:rPr lang="en-US" dirty="0" smtClean="0">
                <a:latin typeface="+mj-lt"/>
                <a:hlinkClick r:id="rId7"/>
              </a:rPr>
              <a:t>https://developer.salesforce.com/docs/component-library/bundle/lightning-button/example</a:t>
            </a:r>
            <a:endParaRPr lang="en-US" dirty="0" smtClean="0">
              <a:latin typeface="+mj-lt"/>
            </a:endParaRPr>
          </a:p>
          <a:p>
            <a:pPr lvl="0">
              <a:spcBef>
                <a:spcPts val="1600"/>
              </a:spcBef>
              <a:buFont typeface="Raleway"/>
              <a:buChar char="●"/>
            </a:pPr>
            <a:r>
              <a:rPr lang="en-US" dirty="0" smtClean="0">
                <a:latin typeface="+mj-lt"/>
                <a:hlinkClick r:id="rId8"/>
              </a:rPr>
              <a:t>https://developer.salesforce.com/docs/component-library/documentation/en/lwc/reference_decorators</a:t>
            </a:r>
            <a:endParaRPr lang="en-US" dirty="0" smtClean="0">
              <a:latin typeface="+mj-lt"/>
            </a:endParaRPr>
          </a:p>
          <a:p>
            <a:pPr lvl="0">
              <a:spcBef>
                <a:spcPts val="1600"/>
              </a:spcBef>
              <a:buFont typeface="Raleway"/>
              <a:buChar char="●"/>
            </a:pPr>
            <a:r>
              <a:rPr lang="en-US" dirty="0" smtClean="0">
                <a:latin typeface="+mj-lt"/>
              </a:rPr>
              <a:t>https://developer.salesforce.com/docs/component-library/documentation/en/lwc/reference_lifecycle_hooks</a:t>
            </a:r>
          </a:p>
          <a:p>
            <a:pPr lvl="0">
              <a:spcBef>
                <a:spcPts val="1600"/>
              </a:spcBef>
              <a:buFont typeface="Raleway"/>
              <a:buChar char="●"/>
            </a:pPr>
            <a:endParaRPr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2175300" y="2495550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Hvala</a:t>
            </a:r>
            <a:r>
              <a:rPr lang="en-US" sz="3600" dirty="0" smtClean="0"/>
              <a:t> </a:t>
            </a:r>
            <a:r>
              <a:rPr lang="en-US" sz="3600" dirty="0" err="1" smtClean="0"/>
              <a:t>na</a:t>
            </a:r>
            <a:r>
              <a:rPr lang="en-US" sz="3600" dirty="0" smtClean="0"/>
              <a:t> </a:t>
            </a:r>
            <a:r>
              <a:rPr lang="en-US" sz="3600" dirty="0" err="1" smtClean="0"/>
              <a:t>pažnji</a:t>
            </a:r>
            <a:r>
              <a:rPr lang="en-US" sz="3600" dirty="0" smtClean="0"/>
              <a:t>!!</a:t>
            </a:r>
            <a:endParaRPr sz="3600"/>
          </a:p>
        </p:txBody>
      </p:sp>
      <p:sp>
        <p:nvSpPr>
          <p:cNvPr id="1579" name="Google Shape;1579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962400"/>
            <a:ext cx="4724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8" descr="Salesforce.com_logo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647700"/>
            <a:ext cx="2095500" cy="14668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7"/>
          <p:cNvSpPr txBox="1">
            <a:spLocks noGrp="1"/>
          </p:cNvSpPr>
          <p:nvPr>
            <p:ph type="body" idx="1"/>
          </p:nvPr>
        </p:nvSpPr>
        <p:spPr>
          <a:xfrm>
            <a:off x="4724400" y="1352550"/>
            <a:ext cx="3886200" cy="29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SzPts val="1100"/>
              <a:buNone/>
            </a:pPr>
            <a:r>
              <a:rPr lang="vi-VN" dirty="0" smtClean="0"/>
              <a:t>Za razliku od drugih objektno orijentisanih programskih jezika, Ape</a:t>
            </a:r>
            <a:r>
              <a:rPr lang="en-US" dirty="0" smtClean="0"/>
              <a:t>x</a:t>
            </a:r>
            <a:r>
              <a:rPr lang="vi-VN" dirty="0" smtClean="0"/>
              <a:t> podržava:</a:t>
            </a:r>
            <a:endParaRPr lang="en-US" dirty="0" smtClean="0"/>
          </a:p>
          <a:p>
            <a:pPr marL="0" lvl="0" indent="0" algn="l">
              <a:buSzPts val="1100"/>
              <a:buNone/>
            </a:pPr>
            <a:endParaRPr lang="en-US" dirty="0" smtClean="0"/>
          </a:p>
          <a:p>
            <a:pPr marL="0" lvl="0" indent="0" algn="l">
              <a:buSzPts val="1100"/>
              <a:buNone/>
            </a:pPr>
            <a:r>
              <a:rPr lang="en-US" dirty="0" smtClean="0"/>
              <a:t>-</a:t>
            </a:r>
            <a:r>
              <a:rPr lang="en-US" smtClean="0"/>
              <a:t>cloud development</a:t>
            </a:r>
            <a:endParaRPr lang="en-US" dirty="0" smtClean="0"/>
          </a:p>
          <a:p>
            <a:pPr marL="0" lvl="0" indent="0" algn="l">
              <a:buSzPts val="1100"/>
              <a:buNone/>
            </a:pPr>
            <a:r>
              <a:rPr lang="en-US" dirty="0" smtClean="0"/>
              <a:t>-t</a:t>
            </a:r>
            <a:r>
              <a:rPr lang="vi-VN" dirty="0" smtClean="0"/>
              <a:t>rigger</a:t>
            </a:r>
            <a:r>
              <a:rPr lang="en-US" dirty="0" smtClean="0"/>
              <a:t>s</a:t>
            </a:r>
          </a:p>
          <a:p>
            <a:pPr marL="0" lvl="0" indent="0" algn="l">
              <a:buSzPts val="1100"/>
              <a:buNone/>
            </a:pPr>
            <a:r>
              <a:rPr lang="en-US" dirty="0" smtClean="0"/>
              <a:t>-database statements</a:t>
            </a:r>
          </a:p>
          <a:p>
            <a:pPr marL="0" lvl="0" indent="0" algn="l">
              <a:buSzPts val="1100"/>
              <a:buNone/>
            </a:pPr>
            <a:r>
              <a:rPr lang="en-US" dirty="0" smtClean="0"/>
              <a:t>-</a:t>
            </a:r>
            <a:r>
              <a:rPr lang="vi-VN" dirty="0" smtClean="0"/>
              <a:t>query language</a:t>
            </a:r>
            <a:r>
              <a:rPr lang="en-US" dirty="0" smtClean="0"/>
              <a:t>s</a:t>
            </a:r>
          </a:p>
          <a:p>
            <a:pPr marL="0" lvl="0" indent="0" algn="l">
              <a:buSzPts val="1100"/>
              <a:buNone/>
            </a:pPr>
            <a:r>
              <a:rPr lang="en-US" dirty="0" smtClean="0"/>
              <a:t>-t</a:t>
            </a:r>
            <a:r>
              <a:rPr lang="vi-VN" dirty="0" smtClean="0"/>
              <a:t>ransakcije i rollbacks</a:t>
            </a:r>
            <a:endParaRPr lang="en-US" dirty="0" smtClean="0"/>
          </a:p>
          <a:p>
            <a:pPr marL="0" lvl="0" indent="0" algn="l">
              <a:buSzPts val="1100"/>
              <a:buNone/>
            </a:pPr>
            <a:r>
              <a:rPr lang="en-US" dirty="0" smtClean="0"/>
              <a:t>-g</a:t>
            </a:r>
            <a:r>
              <a:rPr lang="vi-VN" dirty="0" smtClean="0"/>
              <a:t>lobalni modifikator pristupa</a:t>
            </a:r>
            <a:endParaRPr lang="en-US" dirty="0" smtClean="0"/>
          </a:p>
          <a:p>
            <a:pPr marL="0" lvl="0" indent="0" algn="l">
              <a:buSzPts val="1100"/>
              <a:buNone/>
            </a:pPr>
            <a:r>
              <a:rPr lang="en-US" dirty="0" smtClean="0"/>
              <a:t>-v</a:t>
            </a:r>
            <a:r>
              <a:rPr lang="vi-VN" dirty="0" smtClean="0"/>
              <a:t>erzij</a:t>
            </a:r>
            <a:r>
              <a:rPr lang="en-US" dirty="0" smtClean="0"/>
              <a:t>e </a:t>
            </a:r>
            <a:r>
              <a:rPr lang="vi-VN" dirty="0" smtClean="0"/>
              <a:t>koda</a:t>
            </a:r>
            <a:endParaRPr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2"/>
          </p:nvPr>
        </p:nvSpPr>
        <p:spPr>
          <a:xfrm>
            <a:off x="1199660" y="1352550"/>
            <a:ext cx="3296140" cy="29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SzPts val="1100"/>
              <a:buNone/>
            </a:pPr>
            <a:r>
              <a:rPr lang="vi-VN" dirty="0" smtClean="0"/>
              <a:t>Kao i drugi objektno orijentisani programski jezici, Ape</a:t>
            </a:r>
            <a:r>
              <a:rPr lang="en-US" dirty="0" smtClean="0"/>
              <a:t>x</a:t>
            </a:r>
            <a:r>
              <a:rPr lang="vi-VN" dirty="0" smtClean="0"/>
              <a:t> podržava</a:t>
            </a:r>
            <a:r>
              <a:rPr lang="en-US" dirty="0" smtClean="0"/>
              <a:t> </a:t>
            </a:r>
            <a:r>
              <a:rPr lang="en-US" dirty="0" err="1" smtClean="0"/>
              <a:t>sledeće</a:t>
            </a:r>
            <a:r>
              <a:rPr lang="en-US" dirty="0" smtClean="0"/>
              <a:t> </a:t>
            </a:r>
            <a:r>
              <a:rPr lang="vi-VN" dirty="0" smtClean="0"/>
              <a:t>jezičk</a:t>
            </a:r>
            <a:r>
              <a:rPr lang="en-US" dirty="0" smtClean="0"/>
              <a:t>e</a:t>
            </a:r>
            <a:r>
              <a:rPr lang="vi-VN" dirty="0" smtClean="0"/>
              <a:t> konstrukcij</a:t>
            </a:r>
            <a:r>
              <a:rPr lang="en-US" dirty="0" smtClean="0"/>
              <a:t>e</a:t>
            </a:r>
            <a:r>
              <a:rPr lang="vi-VN" dirty="0" smtClean="0"/>
              <a:t>:</a:t>
            </a:r>
            <a:endParaRPr lang="en-US" dirty="0" smtClean="0"/>
          </a:p>
          <a:p>
            <a:pPr marL="0" lvl="0" indent="0" algn="l">
              <a:buSzPts val="1100"/>
              <a:buNone/>
            </a:pPr>
            <a:endParaRPr lang="en-US" dirty="0" smtClean="0"/>
          </a:p>
          <a:p>
            <a:pPr marL="0" indent="0" algn="l">
              <a:buSzPts val="1100"/>
              <a:buNone/>
            </a:pPr>
            <a:r>
              <a:rPr lang="en-US" dirty="0" smtClean="0"/>
              <a:t>-k</a:t>
            </a:r>
            <a:r>
              <a:rPr lang="vi-VN" dirty="0" smtClean="0"/>
              <a:t>lase</a:t>
            </a:r>
            <a:endParaRPr lang="en-US" dirty="0" smtClean="0"/>
          </a:p>
          <a:p>
            <a:pPr marL="0" indent="0" algn="l">
              <a:buSzPts val="1100"/>
              <a:buNone/>
            </a:pPr>
            <a:r>
              <a:rPr lang="en-US" dirty="0" smtClean="0"/>
              <a:t>-</a:t>
            </a:r>
            <a:r>
              <a:rPr lang="vi-VN" dirty="0" smtClean="0"/>
              <a:t>interfejs</a:t>
            </a:r>
            <a:r>
              <a:rPr lang="en-US" dirty="0" smtClean="0"/>
              <a:t>e</a:t>
            </a:r>
          </a:p>
          <a:p>
            <a:pPr marL="0" indent="0" algn="l">
              <a:buSzPts val="1100"/>
              <a:buNone/>
            </a:pPr>
            <a:r>
              <a:rPr lang="en-US" dirty="0" smtClean="0"/>
              <a:t>-</a:t>
            </a:r>
            <a:r>
              <a:rPr lang="en-US" dirty="0" err="1" smtClean="0"/>
              <a:t>propertije</a:t>
            </a:r>
            <a:endParaRPr lang="en-US" dirty="0" smtClean="0"/>
          </a:p>
          <a:p>
            <a:pPr marL="0" indent="0" algn="l">
              <a:buSzPts val="1100"/>
              <a:buNone/>
            </a:pPr>
            <a:r>
              <a:rPr lang="en-US" dirty="0" smtClean="0"/>
              <a:t>-</a:t>
            </a:r>
            <a:r>
              <a:rPr lang="vi-VN" dirty="0" smtClean="0"/>
              <a:t>kolekcije (uključujući nizove)</a:t>
            </a:r>
            <a:endParaRPr lang="en-US" dirty="0" smtClean="0"/>
          </a:p>
          <a:p>
            <a:pPr marL="0" indent="0" algn="l">
              <a:buSzPts val="1100"/>
              <a:buNone/>
            </a:pPr>
            <a:r>
              <a:rPr lang="en-US" dirty="0" smtClean="0"/>
              <a:t>-</a:t>
            </a:r>
            <a:r>
              <a:rPr lang="vi-VN" dirty="0" smtClean="0"/>
              <a:t>objek</a:t>
            </a:r>
            <a:r>
              <a:rPr lang="en-US" dirty="0" err="1" smtClean="0"/>
              <a:t>te</a:t>
            </a:r>
            <a:endParaRPr lang="en-US" dirty="0" smtClean="0"/>
          </a:p>
          <a:p>
            <a:pPr marL="0" indent="0" algn="l">
              <a:buSzPts val="1100"/>
              <a:buNone/>
            </a:pPr>
            <a:r>
              <a:rPr lang="en-US" dirty="0" smtClean="0"/>
              <a:t>-array </a:t>
            </a:r>
            <a:r>
              <a:rPr lang="en-US" dirty="0" err="1" smtClean="0"/>
              <a:t>notaciju</a:t>
            </a:r>
            <a:endParaRPr lang="en-US" dirty="0" smtClean="0"/>
          </a:p>
          <a:p>
            <a:pPr marL="0" indent="0" algn="l">
              <a:buSzPts val="1100"/>
              <a:buNone/>
            </a:pPr>
            <a:r>
              <a:rPr lang="en-US" dirty="0" smtClean="0"/>
              <a:t>-</a:t>
            </a:r>
            <a:r>
              <a:rPr lang="vi-VN" dirty="0" smtClean="0"/>
              <a:t>Izraz</a:t>
            </a:r>
            <a:r>
              <a:rPr lang="en-US" dirty="0" smtClean="0"/>
              <a:t>e</a:t>
            </a:r>
          </a:p>
          <a:p>
            <a:pPr marL="0" indent="0" algn="l">
              <a:buSzPts val="1100"/>
              <a:buNone/>
            </a:pPr>
            <a:r>
              <a:rPr lang="en-US" dirty="0" smtClean="0"/>
              <a:t>-</a:t>
            </a:r>
            <a:r>
              <a:rPr lang="vi-VN" dirty="0" smtClean="0"/>
              <a:t>promenljive i konstante</a:t>
            </a:r>
            <a:endParaRPr lang="en-US" dirty="0" smtClean="0"/>
          </a:p>
          <a:p>
            <a:pPr marL="0" indent="0" algn="l">
              <a:buSzPts val="1100"/>
              <a:buNone/>
            </a:pPr>
            <a:r>
              <a:rPr lang="en-US" dirty="0" smtClean="0"/>
              <a:t>-if-then-else</a:t>
            </a:r>
            <a:r>
              <a:rPr lang="vi-VN" dirty="0" smtClean="0"/>
              <a:t> </a:t>
            </a:r>
            <a:endParaRPr lang="en-US" dirty="0" smtClean="0"/>
          </a:p>
          <a:p>
            <a:pPr marL="0" indent="0" algn="l">
              <a:buSzPts val="1100"/>
              <a:buNone/>
            </a:pPr>
            <a:r>
              <a:rPr lang="en-US" dirty="0" smtClean="0"/>
              <a:t>-for loops I while loops</a:t>
            </a:r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Apex </a:t>
            </a:r>
            <a:r>
              <a:rPr lang="en-US" dirty="0" smtClean="0"/>
              <a:t>i</a:t>
            </a:r>
            <a:r>
              <a:rPr lang="en" dirty="0" smtClean="0"/>
              <a:t> drugi </a:t>
            </a:r>
            <a:r>
              <a:rPr lang="vi-VN" dirty="0" smtClean="0"/>
              <a:t>objektno orijentisani programski jezici</a:t>
            </a:r>
            <a:endParaRPr/>
          </a:p>
        </p:txBody>
      </p:sp>
      <p:grpSp>
        <p:nvGrpSpPr>
          <p:cNvPr id="2" name="Google Shape;882;p37"/>
          <p:cNvGrpSpPr/>
          <p:nvPr/>
        </p:nvGrpSpPr>
        <p:grpSpPr>
          <a:xfrm>
            <a:off x="3657600" y="2254263"/>
            <a:ext cx="469887" cy="469887"/>
            <a:chOff x="1487200" y="4993750"/>
            <a:chExt cx="483125" cy="483125"/>
          </a:xfrm>
        </p:grpSpPr>
        <p:sp>
          <p:nvSpPr>
            <p:cNvPr id="883" name="Google Shape;883;p3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3" name="Google Shape;885;p37"/>
          <p:cNvGrpSpPr/>
          <p:nvPr/>
        </p:nvGrpSpPr>
        <p:grpSpPr>
          <a:xfrm>
            <a:off x="7772400" y="2178063"/>
            <a:ext cx="469887" cy="469887"/>
            <a:chOff x="2081650" y="4993750"/>
            <a:chExt cx="483125" cy="483125"/>
          </a:xfrm>
        </p:grpSpPr>
        <p:sp>
          <p:nvSpPr>
            <p:cNvPr id="886" name="Google Shape;886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00400" y="1580250"/>
            <a:ext cx="30315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smtClean="0"/>
              <a:t>Apex - </a:t>
            </a:r>
            <a:r>
              <a:rPr lang="en-US" dirty="0" err="1" smtClean="0">
                <a:latin typeface="Oswald" charset="0"/>
              </a:rPr>
              <a:t>Razvojni</a:t>
            </a:r>
            <a:r>
              <a:rPr lang="en-US" dirty="0" smtClean="0">
                <a:latin typeface="Oswald" charset="0"/>
              </a:rPr>
              <a:t> </a:t>
            </a:r>
            <a:r>
              <a:rPr lang="en-US" dirty="0" err="1" smtClean="0">
                <a:latin typeface="Oswald" charset="0"/>
              </a:rPr>
              <a:t>alati</a:t>
            </a:r>
            <a:r>
              <a:rPr lang="en-US" dirty="0" smtClean="0">
                <a:latin typeface="Oswald" charset="0"/>
              </a:rPr>
              <a:t/>
            </a:r>
            <a:br>
              <a:rPr lang="en-US" dirty="0" smtClean="0">
                <a:latin typeface="Oswald" charset="0"/>
              </a:rPr>
            </a:br>
            <a:endParaRPr/>
          </a:p>
        </p:txBody>
      </p:sp>
      <p:grpSp>
        <p:nvGrpSpPr>
          <p:cNvPr id="2" name="Google Shape;931;p41"/>
          <p:cNvGrpSpPr/>
          <p:nvPr/>
        </p:nvGrpSpPr>
        <p:grpSpPr>
          <a:xfrm>
            <a:off x="6351340" y="1047750"/>
            <a:ext cx="2301266" cy="2377467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293;p52"/>
          <p:cNvSpPr/>
          <p:nvPr/>
        </p:nvSpPr>
        <p:spPr>
          <a:xfrm>
            <a:off x="2971800" y="2215050"/>
            <a:ext cx="32766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lvl="0">
              <a:buSzPts val="1100"/>
            </a:pPr>
            <a:r>
              <a:rPr lang="vi-VN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Apex </a:t>
            </a:r>
            <a:r>
              <a:rPr lang="en-US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mozete</a:t>
            </a: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vi-VN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pisati direktno u pretraživaču koristeći Salesforce korisnički interfejs ili na klijentu korišćenjem Salesforce ekstenzije za Visual Studio Code.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Tipovi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endParaRPr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Primitivni tipovi podataka</a:t>
            </a:r>
            <a:endParaRPr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Integer, Double, Long, Date, </a:t>
            </a:r>
            <a:r>
              <a:rPr lang="en-US" dirty="0" err="1" smtClean="0"/>
              <a:t>Datetime</a:t>
            </a:r>
            <a:r>
              <a:rPr lang="en-US" dirty="0" smtClean="0"/>
              <a:t>, String, ID, Boolean…</a:t>
            </a:r>
            <a:endParaRPr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 smtClean="0"/>
              <a:t>sObject</a:t>
            </a:r>
            <a:endParaRPr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Account, Contact, </a:t>
            </a:r>
            <a:r>
              <a:rPr lang="en-US" dirty="0" err="1" smtClean="0">
                <a:latin typeface="+mn-lt"/>
              </a:rPr>
              <a:t>MojKreiraniObjekat__c</a:t>
            </a:r>
            <a:r>
              <a:rPr lang="en-US" dirty="0" smtClean="0">
                <a:latin typeface="+mn-lt"/>
              </a:rPr>
              <a:t>…</a:t>
            </a:r>
            <a:endParaRPr>
              <a:latin typeface="+mn-lt"/>
            </a:endParaRPr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collection</a:t>
            </a:r>
            <a:endParaRPr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0" y="2146716"/>
            <a:ext cx="2579699" cy="806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1. List (</a:t>
            </a:r>
            <a:r>
              <a:rPr lang="en-US" dirty="0" err="1" smtClean="0"/>
              <a:t>ili</a:t>
            </a:r>
            <a:r>
              <a:rPr lang="en-US" dirty="0" smtClean="0"/>
              <a:t> Array)</a:t>
            </a:r>
          </a:p>
          <a:p>
            <a:pPr lvl="0"/>
            <a:r>
              <a:rPr lang="en-US" dirty="0" smtClean="0"/>
              <a:t>2. Set primitive</a:t>
            </a:r>
          </a:p>
          <a:p>
            <a:pPr lvl="0"/>
            <a:r>
              <a:rPr lang="en-US" dirty="0" smtClean="0"/>
              <a:t>3. Map</a:t>
            </a:r>
            <a:endParaRPr lang="en-US"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471550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enum</a:t>
            </a:r>
            <a:endParaRPr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3019259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84765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Lista tipiziranih vrednosti</a:t>
            </a:r>
            <a:endParaRPr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048000" y="3471550"/>
            <a:ext cx="2819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User-defined Apex classes</a:t>
            </a:r>
            <a:endParaRPr lang="en-US"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3019259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84765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korisnički</a:t>
            </a:r>
            <a:r>
              <a:rPr lang="en-US" dirty="0" smtClean="0"/>
              <a:t> </a:t>
            </a:r>
            <a:r>
              <a:rPr lang="en-US" dirty="0" err="1" smtClean="0"/>
              <a:t>definisane</a:t>
            </a:r>
            <a:r>
              <a:rPr lang="en-US" dirty="0" smtClean="0"/>
              <a:t> Apex </a:t>
            </a:r>
            <a:r>
              <a:rPr lang="en-US" dirty="0" err="1" smtClean="0"/>
              <a:t>klase</a:t>
            </a:r>
            <a:endParaRPr lang="en-US"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6019800" y="3486150"/>
            <a:ext cx="28956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System-supplied Apex classes</a:t>
            </a:r>
            <a:endParaRPr lang="en-US"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6716550" y="3019259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6096000" y="384765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Apex </a:t>
            </a:r>
            <a:r>
              <a:rPr lang="en-US" dirty="0" err="1" smtClean="0"/>
              <a:t>klase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obezbeđuje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Salesforce baza</a:t>
            </a:r>
            <a:endParaRPr/>
          </a:p>
        </p:txBody>
      </p:sp>
      <p:graphicFrame>
        <p:nvGraphicFramePr>
          <p:cNvPr id="1266" name="Google Shape;1266;p51"/>
          <p:cNvGraphicFramePr/>
          <p:nvPr/>
        </p:nvGraphicFramePr>
        <p:xfrm>
          <a:off x="609600" y="1327164"/>
          <a:ext cx="2692400" cy="2844786"/>
        </p:xfrm>
        <a:graphic>
          <a:graphicData uri="http://schemas.openxmlformats.org/drawingml/2006/table">
            <a:tbl>
              <a:tblPr>
                <a:noFill/>
                <a:tableStyleId>{CC242463-0F2B-40F4-B881-53F94F578713}</a:tableStyleId>
              </a:tblPr>
              <a:tblGrid>
                <a:gridCol w="1346200"/>
                <a:gridCol w="1346200"/>
              </a:tblGrid>
              <a:tr h="4741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Object</a:t>
                      </a:r>
                      <a:endParaRPr sz="18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Table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474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Field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Column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4741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Record</a:t>
                      </a:r>
                      <a:endParaRPr sz="18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Row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4741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Id</a:t>
                      </a:r>
                      <a:endParaRPr sz="18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Primary</a:t>
                      </a:r>
                      <a:r>
                        <a:rPr lang="en-US" sz="1800" baseline="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key</a:t>
                      </a:r>
                      <a:endParaRPr lang="en-US" sz="1800" dirty="0" smtClean="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474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Relationship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Foreign</a:t>
                      </a:r>
                      <a:r>
                        <a:rPr lang="en-US" sz="1800" baseline="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key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4741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External Ids</a:t>
                      </a:r>
                      <a:endParaRPr sz="18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Keys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2" name="Google Shape;1267;p51"/>
          <p:cNvGrpSpPr/>
          <p:nvPr/>
        </p:nvGrpSpPr>
        <p:grpSpPr>
          <a:xfrm>
            <a:off x="10056118" y="1406918"/>
            <a:ext cx="402601" cy="405816"/>
            <a:chOff x="2588518" y="1521218"/>
            <a:chExt cx="402601" cy="405816"/>
          </a:xfrm>
        </p:grpSpPr>
        <p:sp>
          <p:nvSpPr>
            <p:cNvPr id="1268" name="Google Shape;1268;p51"/>
            <p:cNvSpPr/>
            <p:nvPr/>
          </p:nvSpPr>
          <p:spPr>
            <a:xfrm>
              <a:off x="2611102" y="1655730"/>
              <a:ext cx="380017" cy="271304"/>
            </a:xfrm>
            <a:custGeom>
              <a:avLst/>
              <a:gdLst/>
              <a:ahLst/>
              <a:cxnLst/>
              <a:rect l="l" t="t" r="r" b="b"/>
              <a:pathLst>
                <a:path w="11123" h="7941" extrusionOk="0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1"/>
            <p:cNvSpPr/>
            <p:nvPr/>
          </p:nvSpPr>
          <p:spPr>
            <a:xfrm>
              <a:off x="2588518" y="1521218"/>
              <a:ext cx="379983" cy="271509"/>
            </a:xfrm>
            <a:custGeom>
              <a:avLst/>
              <a:gdLst/>
              <a:ahLst/>
              <a:cxnLst/>
              <a:rect l="l" t="t" r="r" b="b"/>
              <a:pathLst>
                <a:path w="11122" h="7947" extrusionOk="0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2658491" y="1593343"/>
              <a:ext cx="261567" cy="261567"/>
            </a:xfrm>
            <a:custGeom>
              <a:avLst/>
              <a:gdLst/>
              <a:ahLst/>
              <a:cxnLst/>
              <a:rect l="l" t="t" r="r" b="b"/>
              <a:pathLst>
                <a:path w="7656" h="7656" extrusionOk="0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1"/>
            <p:cNvSpPr/>
            <p:nvPr/>
          </p:nvSpPr>
          <p:spPr>
            <a:xfrm>
              <a:off x="2776876" y="1664374"/>
              <a:ext cx="48480" cy="72156"/>
            </a:xfrm>
            <a:custGeom>
              <a:avLst/>
              <a:gdLst/>
              <a:ahLst/>
              <a:cxnLst/>
              <a:rect l="l" t="t" r="r" b="b"/>
              <a:pathLst>
                <a:path w="1419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272;p51"/>
          <p:cNvGrpSpPr/>
          <p:nvPr/>
        </p:nvGrpSpPr>
        <p:grpSpPr>
          <a:xfrm>
            <a:off x="10462581" y="2263633"/>
            <a:ext cx="397489" cy="397490"/>
            <a:chOff x="-49786250" y="2316650"/>
            <a:chExt cx="300900" cy="299450"/>
          </a:xfrm>
        </p:grpSpPr>
        <p:sp>
          <p:nvSpPr>
            <p:cNvPr id="1273" name="Google Shape;1273;p51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1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069584"/>
            <a:ext cx="5012618" cy="310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sObjects</a:t>
            </a:r>
            <a:endParaRPr/>
          </a:p>
        </p:txBody>
      </p:sp>
      <p:sp>
        <p:nvSpPr>
          <p:cNvPr id="893" name="Google Shape;893;p38"/>
          <p:cNvSpPr txBox="1">
            <a:spLocks noGrp="1"/>
          </p:cNvSpPr>
          <p:nvPr>
            <p:ph type="subTitle" idx="1"/>
          </p:nvPr>
        </p:nvSpPr>
        <p:spPr>
          <a:xfrm>
            <a:off x="719700" y="228252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Tip podataka</a:t>
            </a:r>
            <a:endParaRPr/>
          </a:p>
        </p:txBody>
      </p:sp>
      <p:sp>
        <p:nvSpPr>
          <p:cNvPr id="894" name="Google Shape;894;p38"/>
          <p:cNvSpPr txBox="1">
            <a:spLocks noGrp="1"/>
          </p:cNvSpPr>
          <p:nvPr>
            <p:ph type="subTitle" idx="2"/>
          </p:nvPr>
        </p:nvSpPr>
        <p:spPr>
          <a:xfrm>
            <a:off x="152400" y="2582427"/>
            <a:ext cx="2884350" cy="1970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      </a:t>
            </a:r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Salesforce</a:t>
            </a:r>
            <a:r>
              <a:rPr lang="en-US" dirty="0" smtClean="0"/>
              <a:t> </a:t>
            </a:r>
            <a:r>
              <a:rPr lang="en-US" dirty="0" err="1" smtClean="0"/>
              <a:t>rekord</a:t>
            </a:r>
            <a:r>
              <a:rPr lang="en-US" dirty="0" smtClean="0"/>
              <a:t> je </a:t>
            </a:r>
            <a:r>
              <a:rPr lang="en-US" dirty="0" err="1" smtClean="0"/>
              <a:t>predstavljen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sObject</a:t>
            </a:r>
            <a:r>
              <a:rPr lang="en-US" dirty="0" smtClean="0"/>
              <a:t> pre </a:t>
            </a:r>
            <a:r>
              <a:rPr lang="en-US" dirty="0" err="1" smtClean="0"/>
              <a:t>nego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se </a:t>
            </a:r>
            <a:r>
              <a:rPr lang="en-US" dirty="0" err="1" smtClean="0"/>
              <a:t>ubaci</a:t>
            </a:r>
            <a:r>
              <a:rPr lang="en-US" dirty="0" smtClean="0"/>
              <a:t> u </a:t>
            </a:r>
            <a:r>
              <a:rPr lang="en-US" dirty="0" err="1" smtClean="0"/>
              <a:t>Salesforce</a:t>
            </a:r>
            <a:r>
              <a:rPr lang="en-US" dirty="0" smtClean="0"/>
              <a:t>. </a:t>
            </a:r>
            <a:r>
              <a:rPr lang="en-US" dirty="0" err="1" smtClean="0"/>
              <a:t>Slično</a:t>
            </a:r>
            <a:r>
              <a:rPr lang="en-US" dirty="0" smtClean="0"/>
              <a:t>, </a:t>
            </a:r>
            <a:r>
              <a:rPr lang="en-US" dirty="0" err="1" smtClean="0"/>
              <a:t>kada</a:t>
            </a:r>
            <a:r>
              <a:rPr lang="en-US" dirty="0" smtClean="0"/>
              <a:t> se </a:t>
            </a:r>
            <a:r>
              <a:rPr lang="en-US" dirty="0" err="1" smtClean="0"/>
              <a:t>perzistentni</a:t>
            </a:r>
            <a:r>
              <a:rPr lang="en-US" dirty="0" smtClean="0"/>
              <a:t> </a:t>
            </a:r>
            <a:r>
              <a:rPr lang="en-US" dirty="0" err="1" smtClean="0"/>
              <a:t>rekordi</a:t>
            </a:r>
            <a:r>
              <a:rPr lang="en-US" dirty="0" smtClean="0"/>
              <a:t> </a:t>
            </a:r>
            <a:r>
              <a:rPr lang="en-US" dirty="0" err="1" smtClean="0"/>
              <a:t>preuzmu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Salesforcea</a:t>
            </a:r>
            <a:r>
              <a:rPr lang="en-US" dirty="0" smtClean="0"/>
              <a:t>, </a:t>
            </a:r>
            <a:r>
              <a:rPr lang="en-US" dirty="0" err="1" smtClean="0"/>
              <a:t>oni</a:t>
            </a:r>
            <a:r>
              <a:rPr lang="en-US" dirty="0" smtClean="0"/>
              <a:t> se </a:t>
            </a:r>
            <a:r>
              <a:rPr lang="en-US" dirty="0" err="1" smtClean="0"/>
              <a:t>čuvaju</a:t>
            </a:r>
            <a:r>
              <a:rPr lang="en-US" dirty="0" smtClean="0"/>
              <a:t> u </a:t>
            </a:r>
            <a:r>
              <a:rPr lang="en-US" dirty="0" err="1" smtClean="0"/>
              <a:t>promenljivoj</a:t>
            </a:r>
            <a:r>
              <a:rPr lang="en-US" dirty="0" smtClean="0"/>
              <a:t> </a:t>
            </a:r>
            <a:r>
              <a:rPr lang="en-US" dirty="0" err="1" smtClean="0"/>
              <a:t>sObject</a:t>
            </a:r>
            <a:r>
              <a:rPr lang="en-US" dirty="0" smtClean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8"/>
          <p:cNvSpPr txBox="1">
            <a:spLocks noGrp="1"/>
          </p:cNvSpPr>
          <p:nvPr>
            <p:ph type="subTitle" idx="3"/>
          </p:nvPr>
        </p:nvSpPr>
        <p:spPr>
          <a:xfrm>
            <a:off x="3413619" y="2282526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Primeri:</a:t>
            </a:r>
            <a:endParaRPr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6" name="Google Shape;896;p38"/>
          <p:cNvSpPr txBox="1">
            <a:spLocks noGrp="1"/>
          </p:cNvSpPr>
          <p:nvPr>
            <p:ph type="subTitle" idx="4"/>
          </p:nvPr>
        </p:nvSpPr>
        <p:spPr>
          <a:xfrm>
            <a:off x="3124200" y="2582427"/>
            <a:ext cx="2895599" cy="1513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Account acct = new</a:t>
            </a:r>
          </a:p>
          <a:p>
            <a:pPr algn="l"/>
            <a:r>
              <a:rPr lang="en-US" dirty="0" smtClean="0"/>
              <a:t>Account(Name='SF');</a:t>
            </a:r>
          </a:p>
          <a:p>
            <a:pPr algn="l"/>
            <a:r>
              <a:rPr lang="en-US" dirty="0" err="1" smtClean="0"/>
              <a:t>acct.Phone</a:t>
            </a:r>
            <a:r>
              <a:rPr lang="en-US" dirty="0" smtClean="0"/>
              <a:t> = '+381659874569';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sObject</a:t>
            </a:r>
            <a:r>
              <a:rPr lang="en-US" dirty="0" smtClean="0"/>
              <a:t> s1= new</a:t>
            </a:r>
          </a:p>
          <a:p>
            <a:pPr algn="l"/>
            <a:r>
              <a:rPr lang="en-US" dirty="0" smtClean="0"/>
              <a:t>Account(Name='Trailhead');</a:t>
            </a:r>
          </a:p>
          <a:p>
            <a:pPr algn="l"/>
            <a:r>
              <a:rPr lang="en-US" dirty="0" err="1" smtClean="0"/>
              <a:t>sObject</a:t>
            </a:r>
            <a:r>
              <a:rPr lang="en-US" dirty="0" smtClean="0"/>
              <a:t> s2= new</a:t>
            </a:r>
          </a:p>
          <a:p>
            <a:pPr algn="l"/>
            <a:r>
              <a:rPr lang="en-US" dirty="0" err="1" smtClean="0">
                <a:latin typeface="+mn-lt"/>
              </a:rPr>
              <a:t>Book__c</a:t>
            </a:r>
            <a:r>
              <a:rPr lang="en-US" dirty="0" smtClean="0">
                <a:latin typeface="+mn-lt"/>
              </a:rPr>
              <a:t>(Name</a:t>
            </a:r>
            <a:r>
              <a:rPr lang="en-US" dirty="0" smtClean="0"/>
              <a:t>='Workbook 1');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8"/>
          <p:cNvSpPr txBox="1">
            <a:spLocks noGrp="1"/>
          </p:cNvSpPr>
          <p:nvPr>
            <p:ph type="subTitle" idx="5"/>
          </p:nvPr>
        </p:nvSpPr>
        <p:spPr>
          <a:xfrm>
            <a:off x="6107075" y="2282526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Cast sObject-a</a:t>
            </a:r>
            <a:endParaRPr/>
          </a:p>
        </p:txBody>
      </p:sp>
      <p:sp>
        <p:nvSpPr>
          <p:cNvPr id="898" name="Google Shape;898;p38"/>
          <p:cNvSpPr txBox="1">
            <a:spLocks noGrp="1"/>
          </p:cNvSpPr>
          <p:nvPr>
            <p:ph type="subTitle" idx="6"/>
          </p:nvPr>
        </p:nvSpPr>
        <p:spPr>
          <a:xfrm>
            <a:off x="5943600" y="2582428"/>
            <a:ext cx="2666999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Account acct =</a:t>
            </a:r>
          </a:p>
          <a:p>
            <a:pPr algn="l"/>
            <a:r>
              <a:rPr lang="en-US" dirty="0" smtClean="0"/>
              <a:t>(Account)</a:t>
            </a:r>
            <a:r>
              <a:rPr lang="en-US" dirty="0" err="1" smtClean="0"/>
              <a:t>myGenericSObject</a:t>
            </a:r>
            <a:r>
              <a:rPr lang="en-US" dirty="0" smtClean="0"/>
              <a:t>;</a:t>
            </a:r>
          </a:p>
          <a:p>
            <a:pPr algn="l"/>
            <a:r>
              <a:rPr lang="en-US" dirty="0" smtClean="0"/>
              <a:t>String name = </a:t>
            </a:r>
            <a:r>
              <a:rPr lang="en-US" dirty="0" err="1" smtClean="0"/>
              <a:t>acct.Name</a:t>
            </a:r>
            <a:r>
              <a:rPr lang="en-US" dirty="0" smtClean="0"/>
              <a:t>;</a:t>
            </a:r>
          </a:p>
          <a:p>
            <a:pPr algn="l"/>
            <a:r>
              <a:rPr lang="en-US" dirty="0" smtClean="0"/>
              <a:t>String phone = </a:t>
            </a:r>
            <a:r>
              <a:rPr lang="en-US" dirty="0" err="1" smtClean="0"/>
              <a:t>acct.Phone</a:t>
            </a:r>
            <a:r>
              <a:rPr lang="en-US" dirty="0" smtClean="0"/>
              <a:t>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899;p38"/>
          <p:cNvGrpSpPr/>
          <p:nvPr/>
        </p:nvGrpSpPr>
        <p:grpSpPr>
          <a:xfrm>
            <a:off x="1645117" y="1713857"/>
            <a:ext cx="466361" cy="466336"/>
            <a:chOff x="1487200" y="2021475"/>
            <a:chExt cx="483125" cy="483150"/>
          </a:xfrm>
        </p:grpSpPr>
        <p:sp>
          <p:nvSpPr>
            <p:cNvPr id="900" name="Google Shape;900;p38"/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" name="Google Shape;739;p31"/>
          <p:cNvGrpSpPr/>
          <p:nvPr/>
        </p:nvGrpSpPr>
        <p:grpSpPr>
          <a:xfrm>
            <a:off x="4343400" y="1733550"/>
            <a:ext cx="457200" cy="457200"/>
            <a:chOff x="-3137650" y="2787000"/>
            <a:chExt cx="291450" cy="257575"/>
          </a:xfrm>
          <a:solidFill>
            <a:schemeClr val="bg2">
              <a:lumMod val="50000"/>
              <a:lumOff val="50000"/>
            </a:schemeClr>
          </a:solidFill>
        </p:grpSpPr>
        <p:sp>
          <p:nvSpPr>
            <p:cNvPr id="21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233;p49"/>
          <p:cNvGrpSpPr/>
          <p:nvPr/>
        </p:nvGrpSpPr>
        <p:grpSpPr>
          <a:xfrm>
            <a:off x="7010400" y="1793266"/>
            <a:ext cx="457200" cy="473684"/>
            <a:chOff x="-1700225" y="2768875"/>
            <a:chExt cx="291450" cy="292225"/>
          </a:xfrm>
          <a:solidFill>
            <a:schemeClr val="accent3"/>
          </a:solidFill>
        </p:grpSpPr>
        <p:sp>
          <p:nvSpPr>
            <p:cNvPr id="30" name="Google Shape;1234;p49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35;p49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6;p49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37;p49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8;p49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9;p49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1460</Words>
  <PresentationFormat>On-screen Show (16:9)</PresentationFormat>
  <Paragraphs>346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Oswald</vt:lpstr>
      <vt:lpstr>Roboto</vt:lpstr>
      <vt:lpstr>Raleway</vt:lpstr>
      <vt:lpstr>Livvic</vt:lpstr>
      <vt:lpstr>Roboto Condensed Light</vt:lpstr>
      <vt:lpstr>Software Development Bussines Plan by Slidesgo</vt:lpstr>
      <vt:lpstr>Apex + LWC</vt:lpstr>
      <vt:lpstr>Salesforce</vt:lpstr>
      <vt:lpstr>Salesforce Languages </vt:lpstr>
      <vt:lpstr>Apex </vt:lpstr>
      <vt:lpstr>Apex i drugi objektno orijentisani programski jezici</vt:lpstr>
      <vt:lpstr>Apex - Razvojni alati </vt:lpstr>
      <vt:lpstr>Tipovi podataka </vt:lpstr>
      <vt:lpstr>Salesforce baza</vt:lpstr>
      <vt:lpstr>sObjects</vt:lpstr>
      <vt:lpstr>Data Manipulation Language - DML</vt:lpstr>
      <vt:lpstr>DML</vt:lpstr>
      <vt:lpstr>SOQL-Salesforce Object Query Language</vt:lpstr>
      <vt:lpstr>SOSL-Salesforce Object Search Language</vt:lpstr>
      <vt:lpstr>Apex Triggers</vt:lpstr>
      <vt:lpstr>Slide 15</vt:lpstr>
      <vt:lpstr>Apex Unit Tests</vt:lpstr>
      <vt:lpstr>Primer: </vt:lpstr>
      <vt:lpstr>Primer: </vt:lpstr>
      <vt:lpstr>Lightning Web Components (LWC)</vt:lpstr>
      <vt:lpstr>Set up</vt:lpstr>
      <vt:lpstr>Kreiranje projekta u VS Code-u </vt:lpstr>
      <vt:lpstr>Autorizacija</vt:lpstr>
      <vt:lpstr>Fajlovi LWC komponente</vt:lpstr>
      <vt:lpstr>.js-meta.xml fajl</vt:lpstr>
      <vt:lpstr>.html     https://developer.salesforce.com/docs/component-library/bundle/lightning-button/example</vt:lpstr>
      <vt:lpstr>Interakcija sa Apexom</vt:lpstr>
      <vt:lpstr>Pozivanje Apex-a pomoću @wire</vt:lpstr>
      <vt:lpstr>Pozivanje Apex-a Imperativno</vt:lpstr>
      <vt:lpstr>Dekoratori</vt:lpstr>
      <vt:lpstr>Komunikacija Child-Parent</vt:lpstr>
      <vt:lpstr>Komunikacija Parent-Child</vt:lpstr>
      <vt:lpstr>Komunikacija Parent-Child</vt:lpstr>
      <vt:lpstr>Komunikacija između nepovezanih komponenti</vt:lpstr>
      <vt:lpstr>Lifecycle Hooks</vt:lpstr>
      <vt:lpstr>Show tab</vt:lpstr>
      <vt:lpstr>Show tab – pop up</vt:lpstr>
      <vt:lpstr>Show tab – List of products</vt:lpstr>
      <vt:lpstr>Show tab – List of products - Buy</vt:lpstr>
      <vt:lpstr>Show tab – List of products - Compare</vt:lpstr>
      <vt:lpstr>Show tab – List of products – Detail page</vt:lpstr>
      <vt:lpstr>Show tab – List of products – Detail page - Reviews</vt:lpstr>
      <vt:lpstr>Show tab – List of products – Detail page - Map</vt:lpstr>
      <vt:lpstr>Cart tab</vt:lpstr>
      <vt:lpstr>Purchase tab</vt:lpstr>
      <vt:lpstr>Home page</vt:lpstr>
      <vt:lpstr>Literatura: </vt:lpstr>
      <vt:lpstr>Hvala na pažnji!!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+ LWC</dc:title>
  <cp:lastModifiedBy>Windows User</cp:lastModifiedBy>
  <cp:revision>43</cp:revision>
  <dcterms:modified xsi:type="dcterms:W3CDTF">2022-02-09T00:22:34Z</dcterms:modified>
</cp:coreProperties>
</file>