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D464F-45F9-46E4-AC22-8C0C2F8F06FA}" v="1614" dt="2024-02-07T22:11:44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7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94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39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9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8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8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5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8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6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7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6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71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12475" y="2108040"/>
            <a:ext cx="10547650" cy="1113125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sr-Latn-RS" sz="2800" dirty="0">
              <a:latin typeface="Times New Roman"/>
              <a:cs typeface="Times New Roman"/>
            </a:endParaRPr>
          </a:p>
          <a:p>
            <a:endParaRPr lang="sr-Latn-RS" sz="2800" dirty="0">
              <a:latin typeface="Times New Roman"/>
              <a:cs typeface="Times New Roman"/>
            </a:endParaRPr>
          </a:p>
          <a:p>
            <a:r>
              <a:rPr lang="sr-Latn-RS" sz="2800" b="1" dirty="0">
                <a:latin typeface="Times New Roman"/>
                <a:cs typeface="Times New Roman"/>
              </a:rPr>
              <a:t>Rezime “Kratkog kursa o specifikaciji zahteva”</a:t>
            </a:r>
            <a:endParaRPr lang="sr-Latn-RS" sz="2800" dirty="0">
              <a:latin typeface="Times New Roman"/>
              <a:cs typeface="Times New Roman"/>
            </a:endParaRPr>
          </a:p>
          <a:p>
            <a:r>
              <a:rPr lang="sr-Latn-RS" sz="2800" b="1" dirty="0">
                <a:latin typeface="Times New Roman"/>
                <a:cs typeface="Times New Roman"/>
              </a:rPr>
              <a:t>Rezime “Sadržaja specifikacije zahteva”</a:t>
            </a:r>
            <a:endParaRPr lang="sr-Latn-RS" sz="2800" dirty="0">
              <a:latin typeface="Times New Roman"/>
              <a:cs typeface="Times New Roman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Student: Tamara</a:t>
            </a:r>
            <a:r>
              <a:rPr lang="sr-Latn-RS" dirty="0">
                <a:ea typeface="Calibri"/>
                <a:cs typeface="Calibri"/>
              </a:rPr>
              <a:t> </a:t>
            </a:r>
            <a:r>
              <a:rPr lang="sr-Latn-RS" err="1">
                <a:ea typeface="Calibri"/>
                <a:cs typeface="Calibri"/>
              </a:rPr>
              <a:t>milovanović</a:t>
            </a:r>
            <a:r>
              <a:rPr lang="sr-Latn-RS" dirty="0">
                <a:ea typeface="Calibri"/>
                <a:cs typeface="Calibri"/>
              </a:rPr>
              <a:t> 1647</a:t>
            </a:r>
          </a:p>
          <a:p>
            <a:r>
              <a:rPr lang="sr-Latn-RS" dirty="0">
                <a:ea typeface="Calibri"/>
                <a:cs typeface="Calibri"/>
              </a:rPr>
              <a:t>Mentor: </a:t>
            </a:r>
            <a:r>
              <a:rPr lang="sr-Latn-RS" dirty="0" err="1">
                <a:ea typeface="Calibri"/>
                <a:cs typeface="Calibri"/>
              </a:rPr>
              <a:t>vladan</a:t>
            </a:r>
            <a:r>
              <a:rPr lang="sr-Latn-RS" dirty="0">
                <a:ea typeface="Calibri"/>
                <a:cs typeface="Calibri"/>
              </a:rPr>
              <a:t> </a:t>
            </a:r>
            <a:r>
              <a:rPr lang="sr-Latn-RS" dirty="0" err="1">
                <a:ea typeface="Calibri"/>
                <a:cs typeface="Calibri"/>
              </a:rPr>
              <a:t>mihajlović</a:t>
            </a:r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A6BEC395-6E76-6FF6-61CB-2B5DDAD8EF71}"/>
              </a:ext>
            </a:extLst>
          </p:cNvPr>
          <p:cNvSpPr txBox="1">
            <a:spLocks/>
          </p:cNvSpPr>
          <p:nvPr/>
        </p:nvSpPr>
        <p:spPr>
          <a:xfrm>
            <a:off x="736120" y="4387170"/>
            <a:ext cx="3143311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Inženjerstvo zahteva</a:t>
            </a:r>
            <a:endParaRPr lang="sr-Latn-R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E64721-ED5B-E102-F999-7C4758BA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Ekstremno definisanje zahteva</a:t>
            </a:r>
            <a:endParaRPr lang="sr-Latn-RS" sz="32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EE8B909-CFE7-826D-3FD3-BAC6756A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>
                <a:latin typeface="Times New Roman"/>
                <a:cs typeface="Times New Roman"/>
              </a:rPr>
              <a:t>Set “korisničke priče”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Kratak opis onoga što sistem treba da uradi za njih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“Šta radim?” i “Koji problem pokušavam da rešim?”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3 načina za korišćenje obrasca zahteva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Predlaganje korisničkih priča i šta reći u njima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Tumačenje korisničkih priča na sistematičniji način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Vođenje definisanje seta "zajedničkih zahteva"</a:t>
            </a:r>
          </a:p>
        </p:txBody>
      </p:sp>
    </p:spTree>
    <p:extLst>
      <p:ext uri="{BB962C8B-B14F-4D97-AF65-F5344CB8AC3E}">
        <p14:creationId xmlns:p14="http://schemas.microsoft.com/office/powerpoint/2010/main" val="239513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13AE63E-EB62-A315-4336-20AF0D23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Inkrementalno definisanje zahteva</a:t>
            </a:r>
            <a:endParaRPr lang="sr-Latn-RS" sz="3200">
              <a:latin typeface="Times New Roman"/>
              <a:cs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A09944A-9944-207B-6512-D02CC19E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>
                <a:latin typeface="Times New Roman"/>
                <a:cs typeface="Times New Roman"/>
              </a:rPr>
              <a:t>Definisanjem zahteva krene na vreme, odnosno na početku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 panose="020F0502020204030204"/>
                <a:cs typeface="Times New Roman"/>
              </a:rPr>
              <a:t>Zahtevi se na početku definišu minimalno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 panose="020F0502020204030204"/>
                <a:cs typeface="Times New Roman"/>
              </a:rPr>
              <a:t>Inkrementalni način definisanja zahteva se nalazi između tradicionalnog i ekstremnog.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 panose="020F0502020204030204"/>
                <a:cs typeface="Times New Roman"/>
              </a:rPr>
              <a:t>Zahteve treba definisati unapred dovoljno da ubedimo klijenta da razumemo šta žele od sistema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 panose="020F0502020204030204"/>
                <a:cs typeface="Times New Roman"/>
              </a:rPr>
              <a:t>Potrebno je proširiti grube zahteve koji se odnose na taj deo</a:t>
            </a:r>
          </a:p>
        </p:txBody>
      </p:sp>
    </p:spTree>
    <p:extLst>
      <p:ext uri="{BB962C8B-B14F-4D97-AF65-F5344CB8AC3E}">
        <p14:creationId xmlns:p14="http://schemas.microsoft.com/office/powerpoint/2010/main" val="394210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74248-00A9-E40F-21A0-2C86582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>
                <a:latin typeface="Times New Roman"/>
                <a:cs typeface="Times New Roman"/>
              </a:rPr>
              <a:t>Rezime “Sadržaja specifikacije zahteva”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8722E43-C17D-D48B-068A-6C4753C8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51270" cy="3649133"/>
          </a:xfrm>
        </p:spPr>
        <p:txBody>
          <a:bodyPr/>
          <a:lstStyle/>
          <a:p>
            <a:r>
              <a:rPr lang="sr-Latn-RS" sz="2000" dirty="0">
                <a:latin typeface="Times New Roman"/>
                <a:cs typeface="Times New Roman"/>
              </a:rPr>
              <a:t>Ne postoji tačno definisan način organizovanja specifikacije zahteva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četiri vrste sekcija na najvišem nivou: 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Uvod, </a:t>
            </a:r>
            <a:endParaRPr lang="sr-Latn-RS" sz="20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Kontekst, </a:t>
            </a:r>
            <a:endParaRPr lang="sr-Latn-RS" sz="2000" dirty="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Funkcionalna područja</a:t>
            </a:r>
            <a:endParaRPr lang="sr-Latn-RS" sz="2000" dirty="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Glavne nefunkcionalne mogućnosti</a:t>
            </a:r>
          </a:p>
        </p:txBody>
      </p:sp>
      <p:pic>
        <p:nvPicPr>
          <p:cNvPr id="4" name="Slika 3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5F4E93CB-D578-0AED-9B21-D8A83ED0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11" y="1808870"/>
            <a:ext cx="5621045" cy="45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4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272971-E2F3-4812-C46F-289DF813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Sekcija uvoda</a:t>
            </a:r>
            <a:endParaRPr lang="sr-Latn-RS" sz="32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33A03F7-BA31-0E6B-C8AB-2D8405FA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9154"/>
            <a:ext cx="5174726" cy="444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>
                <a:latin typeface="Times New Roman"/>
                <a:cs typeface="Times New Roman"/>
              </a:rPr>
              <a:t>Svaka specifikacija zahteva u svojoj uvod sekciji ima sledeće šest teme koje bliže opisuju sistem: </a:t>
            </a:r>
            <a:endParaRPr lang="sr-Latn-RS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buClr>
                <a:srgbClr val="FFFFFF"/>
              </a:buClr>
              <a:buAutoNum type="alphaLcPeriod"/>
            </a:pPr>
            <a:r>
              <a:rPr lang="sr-Latn-RS" sz="1800" dirty="0">
                <a:latin typeface="Times New Roman"/>
                <a:cs typeface="Times New Roman"/>
              </a:rPr>
              <a:t>svrha sistema, </a:t>
            </a:r>
            <a:endParaRPr lang="sr-Latn-R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buClr>
                <a:srgbClr val="FFFFFF"/>
              </a:buClr>
              <a:buAutoNum type="alphaLcPeriod"/>
            </a:pPr>
            <a:r>
              <a:rPr lang="sr-Latn-RS" sz="1800" dirty="0">
                <a:latin typeface="Times New Roman"/>
                <a:cs typeface="Times New Roman"/>
              </a:rPr>
              <a:t>svrha dokumenta, </a:t>
            </a:r>
            <a:endParaRPr lang="sr-Latn-RS" dirty="0">
              <a:latin typeface="Calibri" panose="020F0502020204030204"/>
              <a:ea typeface="Calibri"/>
              <a:cs typeface="Calibri"/>
            </a:endParaRPr>
          </a:p>
          <a:p>
            <a:pPr marL="914400" lvl="1" indent="-457200">
              <a:buClr>
                <a:srgbClr val="FFFFFF"/>
              </a:buClr>
              <a:buAutoNum type="alphaLcPeriod"/>
            </a:pPr>
            <a:r>
              <a:rPr lang="sr-Latn-RS" sz="1800" dirty="0">
                <a:latin typeface="Times New Roman"/>
                <a:cs typeface="Times New Roman"/>
              </a:rPr>
              <a:t>format zahteva, </a:t>
            </a:r>
            <a:endParaRPr lang="sr-Latn-RS" dirty="0">
              <a:latin typeface="Calibri"/>
              <a:ea typeface="Calibri"/>
              <a:cs typeface="Calibri"/>
            </a:endParaRPr>
          </a:p>
          <a:p>
            <a:pPr marL="914400" lvl="1" indent="-457200">
              <a:buClr>
                <a:srgbClr val="FFFFFF"/>
              </a:buClr>
              <a:buAutoNum type="alphaLcPeriod"/>
            </a:pPr>
            <a:r>
              <a:rPr lang="sr-Latn-RS" sz="1800" dirty="0">
                <a:latin typeface="Times New Roman"/>
                <a:cs typeface="Times New Roman"/>
              </a:rPr>
              <a:t>rečnik pojmova, </a:t>
            </a:r>
            <a:endParaRPr lang="sr-Latn-RS" dirty="0">
              <a:latin typeface="Calibri" panose="020F0502020204030204"/>
              <a:ea typeface="Calibri"/>
              <a:cs typeface="Calibri"/>
            </a:endParaRPr>
          </a:p>
          <a:p>
            <a:pPr marL="914400" lvl="1" indent="-457200">
              <a:buClr>
                <a:srgbClr val="FFFFFF"/>
              </a:buClr>
              <a:buAutoNum type="alphaLcPeriod"/>
            </a:pPr>
            <a:r>
              <a:rPr lang="sr-Latn-RS" sz="1800" dirty="0">
                <a:latin typeface="Times New Roman"/>
                <a:cs typeface="Times New Roman"/>
              </a:rPr>
              <a:t>reference </a:t>
            </a:r>
            <a:endParaRPr lang="sr-Latn-RS" sz="1800" dirty="0">
              <a:latin typeface="Calibri"/>
              <a:ea typeface="Calibri"/>
              <a:cs typeface="Calibri"/>
            </a:endParaRPr>
          </a:p>
          <a:p>
            <a:pPr marL="914400" lvl="1" indent="-457200">
              <a:buClr>
                <a:srgbClr val="FFFFFF"/>
              </a:buClr>
              <a:buAutoNum type="alphaLcPeriod"/>
            </a:pPr>
            <a:r>
              <a:rPr lang="sr-Latn-RS" sz="1800" dirty="0">
                <a:latin typeface="Times New Roman"/>
                <a:cs typeface="Times New Roman"/>
              </a:rPr>
              <a:t>istorija dokumenta.</a:t>
            </a:r>
            <a:endParaRPr lang="sr-Latn-RS" sz="1800">
              <a:ea typeface="Calibri"/>
              <a:cs typeface="Calibri"/>
            </a:endParaRPr>
          </a:p>
        </p:txBody>
      </p:sp>
      <p:pic>
        <p:nvPicPr>
          <p:cNvPr id="5" name="Slika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EE14DA9A-6872-FB68-F3E1-C08EFEA9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11" y="1808870"/>
            <a:ext cx="5621045" cy="45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7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0C7FC3-21B3-FCF6-5A9B-EAD086B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Svrha sistema</a:t>
            </a:r>
            <a:endParaRPr lang="sr-Latn-RS" sz="32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C56AAEA-23D8-466F-F74A-CD58A5A7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55853" cy="3649133"/>
          </a:xfrm>
        </p:spPr>
        <p:txBody>
          <a:bodyPr/>
          <a:lstStyle/>
          <a:p>
            <a:r>
              <a:rPr lang="sr-Latn-RS" sz="2000" dirty="0">
                <a:latin typeface="Times New Roman"/>
                <a:cs typeface="Times New Roman"/>
              </a:rPr>
              <a:t>Svaka specifikacija zahteva treba da otpočne sa svrhom samog sistema.</a:t>
            </a:r>
            <a:endParaRPr lang="sr-Latn-RS" sz="200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“Ko želi sistem i zašto?”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“Ko će ga koristiti?” 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“Kakva je poslovna motivacija iza toga?”</a:t>
            </a:r>
            <a:endParaRPr lang="sr-Latn-R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Slika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C9BC7544-683B-360C-C4F5-DE58E94D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11" y="1808870"/>
            <a:ext cx="5621045" cy="45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3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26170C-182B-C55C-F98C-59D388A5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ea typeface="Calibri Light"/>
                <a:cs typeface="Times New Roman"/>
              </a:rPr>
              <a:t>svrha dokumenta</a:t>
            </a:r>
            <a:endParaRPr lang="sr-Latn-RS" sz="3200">
              <a:ea typeface="Calibri Light"/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78B6721-5B66-F66A-CFB8-59E1B832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69539"/>
            <a:ext cx="5410419" cy="4928717"/>
          </a:xfrm>
        </p:spPr>
        <p:txBody>
          <a:bodyPr>
            <a:normAutofit/>
          </a:bodyPr>
          <a:lstStyle/>
          <a:p>
            <a:r>
              <a:rPr lang="sr-Latn-RS" sz="2000" dirty="0">
                <a:latin typeface="Times New Roman"/>
                <a:cs typeface="Times New Roman"/>
              </a:rPr>
              <a:t>Svrhu njihovog postojanja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"</a:t>
            </a:r>
            <a:r>
              <a:rPr lang="sr-Latn-RS" sz="2000" i="1" dirty="0">
                <a:latin typeface="Times New Roman"/>
                <a:cs typeface="Times New Roman"/>
              </a:rPr>
              <a:t>Svrha ovog dokumenta</a:t>
            </a:r>
            <a:r>
              <a:rPr lang="sr-Latn-RS" sz="2000" dirty="0">
                <a:latin typeface="Times New Roman"/>
                <a:cs typeface="Times New Roman"/>
              </a:rPr>
              <a:t>"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"Svrha ovog dokumenta je da navede zahteve koje sistem «Ime sistema» mora da zadovolji. Njegova uloga je da opiše problem koji treba rešiti, a ne rešenje: šta sistem mora da uradi, a ne kako."</a:t>
            </a:r>
          </a:p>
          <a:p>
            <a:pPr algn="just"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Identifikacija publike </a:t>
            </a:r>
          </a:p>
          <a:p>
            <a:pPr algn="just"/>
            <a:r>
              <a:rPr lang="sr-Latn-RS" sz="2000" dirty="0">
                <a:latin typeface="Times New Roman"/>
                <a:cs typeface="Times New Roman"/>
              </a:rPr>
              <a:t>Izjava o ograničenjima</a:t>
            </a:r>
          </a:p>
          <a:p>
            <a:pPr algn="just"/>
            <a:r>
              <a:rPr lang="sr-Latn-RS" sz="2000" dirty="0">
                <a:latin typeface="Times New Roman"/>
                <a:cs typeface="Times New Roman"/>
              </a:rPr>
              <a:t>Kratka informacija o strukturi dokumenta</a:t>
            </a:r>
          </a:p>
          <a:p>
            <a:pPr algn="just"/>
            <a:r>
              <a:rPr lang="sr-Latn-RS" sz="2000" dirty="0">
                <a:latin typeface="Times New Roman"/>
                <a:cs typeface="Times New Roman"/>
              </a:rPr>
              <a:t>identifikacija drugih relevantnih specifikacija zahteva.</a:t>
            </a:r>
          </a:p>
          <a:p>
            <a:pPr>
              <a:buClr>
                <a:srgbClr val="FFFFFF"/>
              </a:buClr>
            </a:pPr>
            <a:endParaRPr lang="sr-Latn-RS" sz="2000" dirty="0">
              <a:latin typeface="Times New Roman"/>
              <a:cs typeface="Times New Roman"/>
            </a:endParaRPr>
          </a:p>
        </p:txBody>
      </p:sp>
      <p:pic>
        <p:nvPicPr>
          <p:cNvPr id="8" name="Slika 7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968458B4-3AA7-4835-D7F7-86E15B4F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11" y="1808870"/>
            <a:ext cx="5621045" cy="45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3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1">
            <a:extLst>
              <a:ext uri="{FF2B5EF4-FFF2-40B4-BE49-F238E27FC236}">
                <a16:creationId xmlns:a16="http://schemas.microsoft.com/office/drawing/2014/main" id="{8A01B353-8057-3C20-2E40-9281CDD61ECD}"/>
              </a:ext>
            </a:extLst>
          </p:cNvPr>
          <p:cNvSpPr txBox="1">
            <a:spLocks/>
          </p:cNvSpPr>
          <p:nvPr/>
        </p:nvSpPr>
        <p:spPr>
          <a:xfrm>
            <a:off x="687239" y="52031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3200" b="1" dirty="0">
                <a:latin typeface="Times New Roman"/>
                <a:ea typeface="Calibri Light"/>
                <a:cs typeface="Times New Roman"/>
              </a:rPr>
              <a:t>Format zahteva</a:t>
            </a:r>
            <a:endParaRPr lang="sr-Latn-RS" sz="320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88546CEC-F667-B52A-BF68-48B732D70224}"/>
              </a:ext>
            </a:extLst>
          </p:cNvPr>
          <p:cNvSpPr txBox="1"/>
          <p:nvPr/>
        </p:nvSpPr>
        <p:spPr>
          <a:xfrm>
            <a:off x="160244" y="1909338"/>
            <a:ext cx="6868054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 algn="just">
              <a:buFont typeface="Arial"/>
              <a:buChar char="•"/>
            </a:pPr>
            <a:r>
              <a:rPr lang="sr-Latn-RS" sz="2000" dirty="0">
                <a:latin typeface="Times New Roman"/>
                <a:ea typeface="Times New Roman"/>
                <a:cs typeface="Times New Roman"/>
              </a:rPr>
              <a:t>Format definicije zahteva</a:t>
            </a:r>
          </a:p>
          <a:p>
            <a:pPr marL="800100" lvl="1" indent="-342900" algn="just">
              <a:buFont typeface="Arial"/>
              <a:buChar char="•"/>
            </a:pPr>
            <a:r>
              <a:rPr lang="sr-Latn-RS" sz="2000" dirty="0">
                <a:latin typeface="Times New Roman"/>
                <a:ea typeface="Times New Roman"/>
                <a:cs typeface="Times New Roman"/>
              </a:rPr>
              <a:t>Objasniti da je materijal u specifikaciji podeljen na formalne i neformalne delove. </a:t>
            </a:r>
            <a:endParaRPr lang="sr-Latn-RS" sz="2000">
              <a:ea typeface="Calibri" panose="020F0502020204030204"/>
              <a:cs typeface="Calibri" panose="020F0502020204030204"/>
            </a:endParaRPr>
          </a:p>
          <a:p>
            <a:pPr marL="685800" lvl="1" indent="-228600">
              <a:buFont typeface="Arial"/>
              <a:buChar char="•"/>
            </a:pPr>
            <a:r>
              <a:rPr lang="sr-Latn-RS" sz="2000" dirty="0">
                <a:latin typeface="Times New Roman"/>
                <a:ea typeface="Times New Roman"/>
                <a:cs typeface="Times New Roman"/>
              </a:rPr>
              <a:t>  Opisati informacije koje se daju za svaki zahtev. </a:t>
            </a:r>
          </a:p>
          <a:p>
            <a:pPr marL="685800" lvl="1" indent="-228600">
              <a:buFont typeface="Arial"/>
              <a:buChar char="•"/>
            </a:pPr>
            <a:r>
              <a:rPr lang="sr-Latn-RS" sz="2000" dirty="0">
                <a:latin typeface="Times New Roman"/>
                <a:ea typeface="Times New Roman"/>
                <a:cs typeface="Times New Roman"/>
              </a:rPr>
              <a:t>  Objasniti da svaki zahtev definiše jedan merljiv cilj. </a:t>
            </a:r>
            <a:endParaRPr lang="sr-Latn-RS" sz="2000" dirty="0">
              <a:latin typeface="Times New Roman"/>
              <a:ea typeface="Calibri"/>
              <a:cs typeface="Times New Roman"/>
            </a:endParaRPr>
          </a:p>
          <a:p>
            <a:pPr marL="685800" lvl="1" indent="-228600">
              <a:buFont typeface="Arial"/>
              <a:buChar char="•"/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  Četiri stavke informacija: </a:t>
            </a:r>
          </a:p>
          <a:p>
            <a:pPr marL="1143000" lvl="2" indent="-228600">
              <a:buFont typeface="Wingdings"/>
              <a:buChar char="§"/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ID zahteva</a:t>
            </a:r>
          </a:p>
          <a:p>
            <a:pPr marL="1143000" lvl="2" indent="-228600">
              <a:buFont typeface="Wingdings"/>
              <a:buChar char="§"/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Definicija</a:t>
            </a:r>
          </a:p>
          <a:p>
            <a:pPr marL="1143000" lvl="2" indent="-228600">
              <a:buFont typeface="Wingdings"/>
              <a:buChar char="§"/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Prioritet.</a:t>
            </a:r>
          </a:p>
          <a:p>
            <a:pPr marL="1143000" lvl="2" indent="-228600">
              <a:buFont typeface="Wingdings"/>
              <a:buChar char="§"/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Sažeta deskripcija</a:t>
            </a:r>
          </a:p>
          <a:p>
            <a:pPr marL="1143000" lvl="2" indent="-228600">
              <a:buFont typeface="Wingdings"/>
              <a:buChar char="§"/>
            </a:pPr>
            <a:endParaRPr lang="sr-Latn-RS" sz="1200" i="1" dirty="0">
              <a:solidFill>
                <a:srgbClr val="000000"/>
              </a:solidFill>
              <a:latin typeface="Times New Roman"/>
              <a:ea typeface="Calibri" panose="020F0502020204030204"/>
              <a:cs typeface="Times New Roman"/>
            </a:endParaRPr>
          </a:p>
          <a:p>
            <a:pPr marL="685800" lvl="1" indent="-228600">
              <a:buFont typeface="Arial"/>
              <a:buChar char="•"/>
            </a:pPr>
            <a:endParaRPr lang="sr-Latn-RS" sz="2000" dirty="0">
              <a:latin typeface="Times New Roman"/>
              <a:ea typeface="Calibri" panose="020F0502020204030204"/>
              <a:cs typeface="Times New Roman"/>
            </a:endParaRPr>
          </a:p>
        </p:txBody>
      </p:sp>
      <p:pic>
        <p:nvPicPr>
          <p:cNvPr id="9" name="Slika 8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11BF4E4B-6C12-A044-9697-FD0A6B13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38" y="1406304"/>
            <a:ext cx="4902178" cy="49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5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E35E8D-7393-F8FE-7D5D-1D84E491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Rečnik pojmova</a:t>
            </a:r>
            <a:endParaRPr lang="sr-Latn-RS" sz="32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728FC48-AF71-EE5B-7EEA-62BF01DF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5765"/>
            <a:ext cx="6178630" cy="3792906"/>
          </a:xfrm>
        </p:spPr>
        <p:txBody>
          <a:bodyPr>
            <a:normAutofit/>
          </a:bodyPr>
          <a:lstStyle/>
          <a:p>
            <a:r>
              <a:rPr lang="sr-Latn-RS" sz="2000" dirty="0">
                <a:latin typeface="Times New Roman"/>
                <a:cs typeface="Times New Roman"/>
              </a:rPr>
              <a:t>Glosar </a:t>
            </a:r>
            <a:endParaRPr lang="sr-Latn-RS" sz="200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Pojma i njegove definicije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Pri pisanju definicije, ne treba pretpostavljati ništa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Možemo dodati bilo šta od sledećeg što bi moglo biti korisno: primer upotrebe, reference na povezane pojmove, obim, vrstu reči, napomenu o pravopisu i poreklo definicije</a:t>
            </a:r>
          </a:p>
        </p:txBody>
      </p:sp>
      <p:pic>
        <p:nvPicPr>
          <p:cNvPr id="5" name="Slika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1B9A56FA-AF86-3BB5-F92A-399A1E9B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38" y="1406304"/>
            <a:ext cx="4902178" cy="49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6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1CE867-1C33-8494-03D0-0AF29AED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5185"/>
            <a:ext cx="10131425" cy="1456267"/>
          </a:xfrm>
        </p:spPr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Reference</a:t>
            </a:r>
            <a:endParaRPr lang="sr-Latn-RS" sz="320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809ADD7-1BEF-B302-ECA3-5FB1054E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8859"/>
            <a:ext cx="10131425" cy="1269681"/>
          </a:xfrm>
        </p:spPr>
        <p:txBody>
          <a:bodyPr/>
          <a:lstStyle/>
          <a:p>
            <a:r>
              <a:rPr lang="sr-Latn-RS" sz="2000" dirty="0">
                <a:latin typeface="Times New Roman"/>
                <a:cs typeface="Times New Roman"/>
              </a:rPr>
              <a:t>U ovoj sekciji potrebno je da se navedu sva dokumenta i drugi izvori koji se koriste u procesu pisanja specifikacije zahteva.</a:t>
            </a:r>
            <a:endParaRPr lang="sr-Latn-RS" sz="200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Nije potrebno dodatno objašnjavati ovaj deo</a:t>
            </a:r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CC8A3220-21ED-F511-AFB7-BFE12BE7B508}"/>
              </a:ext>
            </a:extLst>
          </p:cNvPr>
          <p:cNvSpPr txBox="1">
            <a:spLocks/>
          </p:cNvSpPr>
          <p:nvPr/>
        </p:nvSpPr>
        <p:spPr>
          <a:xfrm>
            <a:off x="687239" y="302643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3200" b="1" dirty="0">
                <a:latin typeface="Times New Roman"/>
                <a:cs typeface="Times New Roman"/>
              </a:rPr>
              <a:t>Istorija dokumenta</a:t>
            </a:r>
            <a:endParaRPr lang="sr-Latn-RS" sz="32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7" name="Čuvar mesta za sadržaj 2">
            <a:extLst>
              <a:ext uri="{FF2B5EF4-FFF2-40B4-BE49-F238E27FC236}">
                <a16:creationId xmlns:a16="http://schemas.microsoft.com/office/drawing/2014/main" id="{FFA4B3E4-312F-8F88-CF91-8BFC17D7C402}"/>
              </a:ext>
            </a:extLst>
          </p:cNvPr>
          <p:cNvSpPr txBox="1">
            <a:spLocks/>
          </p:cNvSpPr>
          <p:nvPr/>
        </p:nvSpPr>
        <p:spPr>
          <a:xfrm>
            <a:off x="687239" y="4407938"/>
            <a:ext cx="10131425" cy="1830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000" dirty="0">
                <a:latin typeface="Times New Roman"/>
                <a:cs typeface="Times New Roman"/>
              </a:rPr>
              <a:t>Sekcija istorije dokumenta služi da bi zabeležila detalje svake verzije dokumenta</a:t>
            </a:r>
            <a:endParaRPr lang="sr-Latn-RS" sz="200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Obično je u redu da istorija dokumenta bude deo samog dokumenta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Istoriju dokumenta najbolje je predstaviti u obliku tabele koja sadrži četiri kolone: broj verzije, kada, od koga i šta je promenjeno.</a:t>
            </a:r>
          </a:p>
        </p:txBody>
      </p:sp>
    </p:spTree>
    <p:extLst>
      <p:ext uri="{BB962C8B-B14F-4D97-AF65-F5344CB8AC3E}">
        <p14:creationId xmlns:p14="http://schemas.microsoft.com/office/powerpoint/2010/main" val="39536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004810-F0FE-42C2-B972-89C52066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Sekcija konteksta</a:t>
            </a:r>
            <a:endParaRPr lang="sr-Latn-RS" sz="320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4C3F6C3-5629-16AB-1095-4E880577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929328" cy="3649133"/>
          </a:xfrm>
        </p:spPr>
        <p:txBody>
          <a:bodyPr/>
          <a:lstStyle/>
          <a:p>
            <a:r>
              <a:rPr lang="sr-Latn-RS" sz="2000" dirty="0">
                <a:latin typeface="Times New Roman"/>
                <a:cs typeface="Times New Roman"/>
              </a:rPr>
              <a:t>Sekcija konteksta pruža pravi uvid u samu suštinu sistema</a:t>
            </a:r>
            <a:endParaRPr lang="sr-Latn-RS" sz="2000"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just"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Kontekst sekcija ima cilj da, bez tehničkog znanja, bilo koji čitalac </a:t>
            </a:r>
            <a:r>
              <a:rPr lang="sr-Latn-RS" sz="2000" err="1">
                <a:latin typeface="Times New Roman"/>
                <a:cs typeface="Times New Roman"/>
              </a:rPr>
              <a:t>udje</a:t>
            </a:r>
            <a:r>
              <a:rPr lang="sr-Latn-RS" sz="2000" dirty="0">
                <a:latin typeface="Times New Roman"/>
                <a:cs typeface="Times New Roman"/>
              </a:rPr>
              <a:t> u složenosti sistema. </a:t>
            </a:r>
          </a:p>
          <a:p>
            <a:pPr algn="just"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Pod sekcije konteksta koje će biti opisane nadalje su: obuhvat, glavne pretpostavke, glavne pretpostavke, ključne poslovne entitete i infrastrukture.</a:t>
            </a:r>
          </a:p>
          <a:p>
            <a:pPr algn="just">
              <a:buClr>
                <a:srgbClr val="FFFFFF"/>
              </a:buClr>
            </a:pPr>
            <a:endParaRPr lang="sr-Latn-RS" sz="2000" dirty="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endParaRPr lang="sr-Latn-R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Slika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DC872ADB-DA40-ED91-8B71-D4E17CE4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38" y="1406304"/>
            <a:ext cx="4902178" cy="49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95C743-A742-4EE1-C908-81B63CAE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Calibri Light"/>
                <a:cs typeface="Calibri Light"/>
              </a:rPr>
              <a:t>UVOD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10FA5E5-7859-4079-1B15-FEB5398C8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6757"/>
            <a:ext cx="6419960" cy="4410140"/>
          </a:xfrm>
        </p:spPr>
        <p:txBody>
          <a:bodyPr>
            <a:normAutofit/>
          </a:bodyPr>
          <a:lstStyle/>
          <a:p>
            <a:r>
              <a:rPr lang="sr-Latn-RS" sz="2000" dirty="0">
                <a:latin typeface="Times New Roman"/>
                <a:ea typeface="+mn-lt"/>
                <a:cs typeface="Times New Roman"/>
              </a:rPr>
              <a:t>Knjiga </a:t>
            </a:r>
            <a:r>
              <a:rPr lang="sr-Latn-RS" sz="2000" i="1" dirty="0">
                <a:latin typeface="Times New Roman"/>
                <a:ea typeface="+mn-lt"/>
                <a:cs typeface="Times New Roman"/>
              </a:rPr>
              <a:t>“Software </a:t>
            </a:r>
            <a:r>
              <a:rPr lang="sr-Latn-RS" sz="2000" i="1" err="1">
                <a:latin typeface="Times New Roman"/>
                <a:ea typeface="+mn-lt"/>
                <a:cs typeface="Times New Roman"/>
              </a:rPr>
              <a:t>Requirement</a:t>
            </a:r>
            <a:r>
              <a:rPr lang="sr-Latn-RS" sz="2000" i="1" dirty="0">
                <a:latin typeface="Times New Roman"/>
                <a:ea typeface="+mn-lt"/>
                <a:cs typeface="Times New Roman"/>
              </a:rPr>
              <a:t> </a:t>
            </a:r>
            <a:r>
              <a:rPr lang="sr-Latn-RS" sz="2000" i="1" err="1">
                <a:latin typeface="Times New Roman"/>
                <a:ea typeface="+mn-lt"/>
                <a:cs typeface="Times New Roman"/>
              </a:rPr>
              <a:t>Patterns</a:t>
            </a:r>
            <a:r>
              <a:rPr lang="sr-Latn-RS" sz="2000" i="1" dirty="0">
                <a:latin typeface="Times New Roman"/>
                <a:ea typeface="+mn-lt"/>
                <a:cs typeface="Times New Roman"/>
              </a:rPr>
              <a:t>"</a:t>
            </a:r>
            <a:r>
              <a:rPr lang="sr-Latn-RS" sz="2000" dirty="0">
                <a:latin typeface="Times New Roman"/>
                <a:ea typeface="+mn-lt"/>
                <a:cs typeface="Times New Roman"/>
              </a:rPr>
              <a:t> od </a:t>
            </a:r>
            <a:r>
              <a:rPr lang="sr-Latn-RS" sz="2000" err="1">
                <a:latin typeface="Times New Roman"/>
                <a:ea typeface="+mn-lt"/>
                <a:cs typeface="Times New Roman"/>
              </a:rPr>
              <a:t>Stephen</a:t>
            </a:r>
            <a:r>
              <a:rPr lang="sr-Latn-RS" sz="2000" dirty="0">
                <a:latin typeface="Times New Roman"/>
                <a:ea typeface="+mn-lt"/>
                <a:cs typeface="Times New Roman"/>
              </a:rPr>
              <a:t>-a </a:t>
            </a:r>
            <a:r>
              <a:rPr lang="sr-Latn-RS" sz="2000" err="1">
                <a:latin typeface="Times New Roman"/>
                <a:ea typeface="+mn-lt"/>
                <a:cs typeface="Times New Roman"/>
              </a:rPr>
              <a:t>Withall</a:t>
            </a:r>
            <a:r>
              <a:rPr lang="sr-Latn-RS" sz="2000" dirty="0">
                <a:latin typeface="Times New Roman"/>
                <a:ea typeface="+mn-lt"/>
                <a:cs typeface="Times New Roman"/>
              </a:rPr>
              <a:t>-a</a:t>
            </a:r>
            <a:endParaRPr lang="sr-Latn-RS" sz="2000" dirty="0">
              <a:latin typeface="Times New Roman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+mn-lt"/>
                <a:cs typeface="+mn-lt"/>
              </a:rPr>
              <a:t>Softverski zahtevi su opisi karakteristika i funkcionalnog ciljnog sistema. Zahtevi prenose očekivanja korisnika od softverskog proizvoda.</a:t>
            </a:r>
            <a:endParaRPr lang="sr-Latn-RS"/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“Kako da počnem?” </a:t>
            </a:r>
            <a:endParaRPr lang="sr-Latn-RS" sz="2000" dirty="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 “Kako da znam kada da završim?”</a:t>
            </a:r>
            <a:endParaRPr lang="sr-Latn-RS" sz="200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“Koliko detaljno treba da budu moji zahtevi?”</a:t>
            </a:r>
            <a:endParaRPr lang="sr-Latn-RS" sz="200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 “Da li sam propustio neke zahteve?” </a:t>
            </a:r>
            <a:endParaRPr lang="sr-Latn-RS" sz="200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“Da li sam prevideo sve kritične informacije u zahtevima koje sam napisao?”</a:t>
            </a:r>
            <a:endParaRPr lang="sr-Latn-RS" sz="2000"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Slika 3" descr="Hardware and Software Requirements - OpenBots">
            <a:extLst>
              <a:ext uri="{FF2B5EF4-FFF2-40B4-BE49-F238E27FC236}">
                <a16:creationId xmlns:a16="http://schemas.microsoft.com/office/drawing/2014/main" id="{53A32E07-EA8D-C907-FEAC-93113624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49" y="2000896"/>
            <a:ext cx="4534083" cy="3492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490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088287-D07B-AD5F-C830-9B5B91A1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3940"/>
            <a:ext cx="10131425" cy="1456267"/>
          </a:xfrm>
        </p:spPr>
        <p:txBody>
          <a:bodyPr/>
          <a:lstStyle/>
          <a:p>
            <a:r>
              <a:rPr lang="sr-Latn-RS" dirty="0">
                <a:latin typeface="Times New Roman"/>
                <a:ea typeface="Calibri Light"/>
                <a:cs typeface="Calibri Light"/>
              </a:rPr>
              <a:t>Obuhvat 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09E838A-1664-13CC-2B35-0CF8BA71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90" y="661199"/>
            <a:ext cx="11497274" cy="3649133"/>
          </a:xfrm>
        </p:spPr>
        <p:txBody>
          <a:bodyPr/>
          <a:lstStyle/>
          <a:p>
            <a:r>
              <a:rPr lang="sr-Latn-RS" sz="2000" dirty="0">
                <a:latin typeface="Times New Roman"/>
                <a:cs typeface="Times New Roman"/>
              </a:rPr>
              <a:t>Cilj ove sekcije je da nam pokaže kako se sistem uklapa u svet oko sebe</a:t>
            </a:r>
            <a:endParaRPr lang="sr-Latn-RS" sz="200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Najbolji način da započnemo ovu pod sekciju je dijagramom konteksta. 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Glavne informacije koje treba pokazati na dijagramu su: </a:t>
            </a:r>
            <a:r>
              <a:rPr lang="sr-Latn-RS" sz="2000" i="1" dirty="0">
                <a:latin typeface="Times New Roman"/>
                <a:cs typeface="Times New Roman"/>
              </a:rPr>
              <a:t>Komponente, Korisničke uloge, Granica obuhvata, Interfejsi između sistema</a:t>
            </a:r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CEEA9C05-ED78-9795-E1B8-B64DB9B43BC2}"/>
              </a:ext>
            </a:extLst>
          </p:cNvPr>
          <p:cNvSpPr txBox="1">
            <a:spLocks/>
          </p:cNvSpPr>
          <p:nvPr/>
        </p:nvSpPr>
        <p:spPr>
          <a:xfrm>
            <a:off x="694427" y="326366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3200" b="1" dirty="0">
                <a:latin typeface="Times New Roman"/>
                <a:cs typeface="Times New Roman"/>
              </a:rPr>
              <a:t>Glavne pretpostavke</a:t>
            </a:r>
            <a:endParaRPr lang="sr-Latn-RS" sz="3200">
              <a:latin typeface="Times New Roman"/>
              <a:cs typeface="Times New Roman"/>
            </a:endParaRPr>
          </a:p>
        </p:txBody>
      </p:sp>
      <p:sp>
        <p:nvSpPr>
          <p:cNvPr id="9" name="Čuvar mesta za sadržaj 2">
            <a:extLst>
              <a:ext uri="{FF2B5EF4-FFF2-40B4-BE49-F238E27FC236}">
                <a16:creationId xmlns:a16="http://schemas.microsoft.com/office/drawing/2014/main" id="{77A632D1-C9B4-24D9-CD22-4A8D70FE47C1}"/>
              </a:ext>
            </a:extLst>
          </p:cNvPr>
          <p:cNvSpPr txBox="1">
            <a:spLocks/>
          </p:cNvSpPr>
          <p:nvPr/>
        </p:nvSpPr>
        <p:spPr>
          <a:xfrm>
            <a:off x="622541" y="3523731"/>
            <a:ext cx="1149727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000" dirty="0">
                <a:latin typeface="Times New Roman"/>
                <a:cs typeface="Times New Roman"/>
              </a:rPr>
              <a:t>Pretpostavka predstavlja trajnu tvrdnju koju možemo tretirati kao činjenicu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 panose="020F0502020204030204"/>
                <a:cs typeface="Times New Roman"/>
              </a:rPr>
              <a:t>Jasno i eksplicitno proglasite pretpostavku za svaku stvar koju pretpostavljate da je tačna</a:t>
            </a:r>
          </a:p>
          <a:p>
            <a:pPr>
              <a:buClr>
                <a:srgbClr val="FFFFFF"/>
              </a:buClr>
            </a:pPr>
            <a:r>
              <a:rPr lang="sr-Latn-RS" sz="2000" i="1" dirty="0">
                <a:latin typeface="Times New Roman"/>
                <a:ea typeface="Calibri" panose="020F0502020204030204"/>
                <a:cs typeface="Times New Roman"/>
              </a:rPr>
              <a:t>Glavne pretpostavke</a:t>
            </a:r>
            <a:endParaRPr lang="sr-Latn-RS" sz="2000" dirty="0">
              <a:latin typeface="Times New Roman"/>
              <a:ea typeface="Calibri" panose="020F050202020403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195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2177C7-4BE4-EA81-A819-BDBA5B3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9686"/>
            <a:ext cx="10131425" cy="1456267"/>
          </a:xfrm>
        </p:spPr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Ključni poslovni entiteti </a:t>
            </a:r>
            <a:endParaRPr lang="sr-Latn-RS" sz="320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5841623-DCE8-FF0E-CF24-0B1922EF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32" y="572084"/>
            <a:ext cx="10131425" cy="3649133"/>
          </a:xfrm>
        </p:spPr>
        <p:txBody>
          <a:bodyPr/>
          <a:lstStyle/>
          <a:p>
            <a:r>
              <a:rPr lang="sr-Latn-RS" sz="2000" dirty="0">
                <a:latin typeface="Times New Roman"/>
                <a:cs typeface="Times New Roman"/>
              </a:rPr>
              <a:t>Identifikovati takozvane “osnovne” poslovne entitete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Svaki entitet ima pod odeljak koji se naziva “Životni ciklus entiteta «Naziv poslovnog entiteta»”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Najbolji način da se prati njegov životni vek je preko dijagrama stanja.</a:t>
            </a:r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F145D6CD-3501-FD32-7C96-54FF6A8F253F}"/>
              </a:ext>
            </a:extLst>
          </p:cNvPr>
          <p:cNvSpPr txBox="1">
            <a:spLocks/>
          </p:cNvSpPr>
          <p:nvPr/>
        </p:nvSpPr>
        <p:spPr>
          <a:xfrm>
            <a:off x="680546" y="306113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3200" b="1" dirty="0">
                <a:latin typeface="Times New Roman"/>
                <a:cs typeface="Times New Roman"/>
              </a:rPr>
              <a:t>Infrastruktura</a:t>
            </a:r>
            <a:endParaRPr lang="sr-Latn-RS" sz="3200" dirty="0"/>
          </a:p>
        </p:txBody>
      </p:sp>
      <p:sp>
        <p:nvSpPr>
          <p:cNvPr id="7" name="Čuvar mesta za sadržaj 2">
            <a:extLst>
              <a:ext uri="{FF2B5EF4-FFF2-40B4-BE49-F238E27FC236}">
                <a16:creationId xmlns:a16="http://schemas.microsoft.com/office/drawing/2014/main" id="{97374A2A-7EC2-EBEE-ED21-34721C63DB7A}"/>
              </a:ext>
            </a:extLst>
          </p:cNvPr>
          <p:cNvSpPr txBox="1">
            <a:spLocks/>
          </p:cNvSpPr>
          <p:nvPr/>
        </p:nvSpPr>
        <p:spPr>
          <a:xfrm>
            <a:off x="752804" y="320755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000" dirty="0">
                <a:latin typeface="Times New Roman"/>
                <a:cs typeface="Times New Roman"/>
              </a:rPr>
              <a:t>"</a:t>
            </a:r>
            <a:r>
              <a:rPr lang="sr-Latn-RS" sz="2000" i="1" dirty="0">
                <a:latin typeface="Times New Roman"/>
                <a:cs typeface="Times New Roman"/>
              </a:rPr>
              <a:t>mehanizme podrške životu</a:t>
            </a:r>
            <a:r>
              <a:rPr lang="sr-Latn-RS" sz="2000" dirty="0">
                <a:latin typeface="Times New Roman"/>
                <a:cs typeface="Times New Roman"/>
              </a:rPr>
              <a:t>" od kojih sistem zavisi</a:t>
            </a:r>
            <a:endParaRPr lang="sr-Latn-RS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Osnovni skup sposobnosti potrebnih za podršku jednom ili više vrsta zahteva nazivamo infrastrukturom. </a:t>
            </a:r>
            <a:endParaRPr lang="sr-Latn-RS" sz="200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Nije mesto za detaljne zahteve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832512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7ED291-7B33-A0EB-15E5-B653E647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Sekcije funkcionalnih područja </a:t>
            </a:r>
            <a:endParaRPr lang="sr-Latn-RS" sz="320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116706D-4DAB-F2C6-E84B-676CC96A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315010" cy="3649133"/>
          </a:xfrm>
        </p:spPr>
        <p:txBody>
          <a:bodyPr/>
          <a:lstStyle/>
          <a:p>
            <a:r>
              <a:rPr lang="sr-Latn-RS" dirty="0">
                <a:ea typeface="Calibri"/>
                <a:cs typeface="Calibri"/>
              </a:rPr>
              <a:t>Više sekcija funkcionalnih područja 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Piše se sekcija za svakog glavnog aktera</a:t>
            </a:r>
            <a:endParaRPr lang="sr-Latn-RS" sz="2000" dirty="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Svaka sekcija treba biti nazvana prema njenom funkcionalnom području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Potrebno je raspodeliti ove sekcije prema njihovom značaju (od najvažnijeg do najmanje važnog)</a:t>
            </a:r>
          </a:p>
          <a:p>
            <a:pPr>
              <a:buClr>
                <a:srgbClr val="FFFFFF"/>
              </a:buClr>
            </a:pPr>
            <a:endParaRPr lang="sr-Latn-RS" dirty="0">
              <a:ea typeface="Calibri"/>
              <a:cs typeface="Calibri"/>
            </a:endParaRPr>
          </a:p>
        </p:txBody>
      </p:sp>
      <p:pic>
        <p:nvPicPr>
          <p:cNvPr id="5" name="Slika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DB57F356-70F5-540A-DB5A-7D1CC276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53" y="1657908"/>
            <a:ext cx="4902178" cy="49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56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865711-37C9-9AAC-F02E-487507B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44" y="623977"/>
            <a:ext cx="11209726" cy="1456267"/>
          </a:xfrm>
        </p:spPr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Sekcija glavnih nefunkcionalnih mogućnosti</a:t>
            </a:r>
            <a:endParaRPr lang="sr-Latn-RS" sz="3200">
              <a:latin typeface="Times New Roman"/>
              <a:cs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19B6883-17F7-A653-6685-B5B6C9F6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69" y="1854520"/>
            <a:ext cx="10131425" cy="46124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r-Latn-RS" dirty="0">
                <a:latin typeface="Times New Roman"/>
                <a:cs typeface="Times New Roman"/>
              </a:rPr>
              <a:t>Specificiranje važnih nefunkcionalnih aspekata sistema</a:t>
            </a:r>
          </a:p>
          <a:p>
            <a:pPr algn="just">
              <a:buClr>
                <a:srgbClr val="FFFFFF"/>
              </a:buClr>
            </a:pPr>
            <a:r>
              <a:rPr lang="sr-Latn-RS" u="sng" dirty="0">
                <a:latin typeface="Times New Roman"/>
                <a:cs typeface="Times New Roman"/>
              </a:rPr>
              <a:t>Korak 1</a:t>
            </a:r>
            <a:r>
              <a:rPr lang="sr-Latn-RS" dirty="0">
                <a:latin typeface="Times New Roman"/>
                <a:cs typeface="Times New Roman"/>
              </a:rPr>
              <a:t>: Kreirati praznu sekciju "Glavne nefunkcionalne mogućnosti" na kraju specifikacije zahteva kada prvi put kreirate specifikaciju. Ovo služi kao podsetnik da ne zaboravimo ovu oblast.</a:t>
            </a:r>
          </a:p>
          <a:p>
            <a:pPr algn="just">
              <a:buClr>
                <a:srgbClr val="FFFFFF"/>
              </a:buClr>
            </a:pPr>
            <a:r>
              <a:rPr lang="sr-Latn-RS" u="sng" dirty="0">
                <a:latin typeface="Times New Roman"/>
                <a:cs typeface="Times New Roman"/>
              </a:rPr>
              <a:t>Korak 2</a:t>
            </a:r>
            <a:r>
              <a:rPr lang="sr-Latn-RS" dirty="0">
                <a:latin typeface="Times New Roman"/>
                <a:cs typeface="Times New Roman"/>
              </a:rPr>
              <a:t>: Napišite glavni deo specifikacije zahteve. Ako </a:t>
            </a:r>
            <a:r>
              <a:rPr lang="sr-Latn-RS" dirty="0" err="1">
                <a:latin typeface="Times New Roman"/>
                <a:cs typeface="Times New Roman"/>
              </a:rPr>
              <a:t>usput</a:t>
            </a:r>
            <a:r>
              <a:rPr lang="sr-Latn-RS" dirty="0">
                <a:latin typeface="Times New Roman"/>
                <a:cs typeface="Times New Roman"/>
              </a:rPr>
              <a:t> identifikujemo bilo koju nefunkcionalnu temu koja je previše velika da bi se uklopila negde drugde, potrebno je dodati u sekciju "Glavne nefunkcionalne mogućnosti".</a:t>
            </a:r>
          </a:p>
          <a:p>
            <a:pPr algn="just">
              <a:buClr>
                <a:srgbClr val="FFFFFF"/>
              </a:buClr>
            </a:pPr>
            <a:r>
              <a:rPr lang="sr-Latn-RS" u="sng" dirty="0">
                <a:latin typeface="Times New Roman"/>
                <a:cs typeface="Times New Roman"/>
              </a:rPr>
              <a:t>Korak 3</a:t>
            </a:r>
            <a:r>
              <a:rPr lang="sr-Latn-RS" dirty="0">
                <a:latin typeface="Times New Roman"/>
                <a:cs typeface="Times New Roman"/>
              </a:rPr>
              <a:t>: Razmislimo da li postoje dodatne teme koje još nisu specifikovane. Vodimo računa o fleksibilnosti, kvalitetu, bezbednosti, upotrebljivosti i dostupnosti, standardima i tehnološkim ograničenjima.</a:t>
            </a:r>
          </a:p>
          <a:p>
            <a:pPr algn="just">
              <a:buClr>
                <a:srgbClr val="FFFFFF"/>
              </a:buClr>
            </a:pPr>
            <a:r>
              <a:rPr lang="sr-Latn-RS" u="sng" dirty="0">
                <a:latin typeface="Times New Roman"/>
                <a:cs typeface="Times New Roman"/>
              </a:rPr>
              <a:t>Korak 4</a:t>
            </a:r>
            <a:r>
              <a:rPr lang="sr-Latn-RS" dirty="0">
                <a:latin typeface="Times New Roman"/>
                <a:cs typeface="Times New Roman"/>
              </a:rPr>
              <a:t>: Premestimo što je moguće više sadržaja ove sekcije na druge lokacije u specifikaciji.</a:t>
            </a:r>
          </a:p>
          <a:p>
            <a:pPr algn="just">
              <a:buClr>
                <a:srgbClr val="FFFFFF"/>
              </a:buClr>
            </a:pPr>
            <a:r>
              <a:rPr lang="sr-Latn-RS" u="sng" dirty="0">
                <a:latin typeface="Times New Roman"/>
                <a:cs typeface="Times New Roman"/>
              </a:rPr>
              <a:t>Korak 5</a:t>
            </a:r>
            <a:r>
              <a:rPr lang="sr-Latn-RS" dirty="0">
                <a:latin typeface="Times New Roman"/>
                <a:cs typeface="Times New Roman"/>
              </a:rPr>
              <a:t>: Reorganizacija ove sekcije i ukoliko je potrebno promeniti naziv.</a:t>
            </a:r>
          </a:p>
          <a:p>
            <a:pPr>
              <a:buClr>
                <a:srgbClr val="FFFFFF"/>
              </a:buClr>
            </a:pPr>
            <a:endParaRPr lang="sr-Latn-R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22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1F51EC-0CE0-0807-39B4-833D8B44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>
                <a:latin typeface="Times New Roman"/>
                <a:ea typeface="Calibri Light"/>
                <a:cs typeface="Calibri Light"/>
              </a:rPr>
              <a:t>Zakljucak</a:t>
            </a:r>
            <a:endParaRPr lang="sr-Latn-RS">
              <a:latin typeface="Times New Roman"/>
              <a:cs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62B3000-6F2C-CF25-F84E-F8738DEB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00218"/>
            <a:ext cx="10131425" cy="3649133"/>
          </a:xfrm>
        </p:spPr>
        <p:txBody>
          <a:bodyPr/>
          <a:lstStyle/>
          <a:p>
            <a:r>
              <a:rPr lang="sr-Latn-RS" sz="2000">
                <a:latin typeface="Times New Roman"/>
                <a:ea typeface="Calibri"/>
                <a:cs typeface="Calibri"/>
              </a:rPr>
              <a:t>Dobro definisani zahtevi su pola posla u procesu razvoja softvera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Sistematičan pristup pisanju zahteva i korišćenje prethodno definisanih obrazaca omogućava efikasnije planiranje, razvoj i implementaciju softverskih sistema, čime se doprinosi kvalitetu i pouzdanosti krajnjeg proizvoda.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Zaključak knjige "Software </a:t>
            </a:r>
            <a:r>
              <a:rPr lang="sr-Latn-RS" sz="2000" dirty="0" err="1">
                <a:latin typeface="Times New Roman"/>
                <a:ea typeface="Calibri"/>
                <a:cs typeface="Times New Roman"/>
              </a:rPr>
              <a:t>Requirement</a:t>
            </a:r>
            <a:r>
              <a:rPr lang="sr-Latn-RS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sr-Latn-RS" sz="2000" dirty="0" err="1">
                <a:latin typeface="Times New Roman"/>
                <a:ea typeface="Calibri"/>
                <a:cs typeface="Times New Roman"/>
              </a:rPr>
              <a:t>Patterns</a:t>
            </a:r>
            <a:r>
              <a:rPr lang="sr-Latn-RS" sz="2000" dirty="0">
                <a:latin typeface="Times New Roman"/>
                <a:ea typeface="Calibri"/>
                <a:cs typeface="Times New Roman"/>
              </a:rPr>
              <a:t>" naglašava važnost dobro definisanih softverskih zahteva u procesu razvoja softverskih sistema.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Pruža obilje praktičnih saveta analitičarima koji pišu zahteve</a:t>
            </a:r>
          </a:p>
          <a:p>
            <a:pPr>
              <a:buClr>
                <a:srgbClr val="FFFFFF"/>
              </a:buClr>
            </a:pPr>
            <a:endParaRPr lang="sr-Latn-RS" sz="2000" dirty="0">
              <a:latin typeface="Times New Roman"/>
              <a:ea typeface="Calibri"/>
              <a:cs typeface="Times New Roman"/>
            </a:endParaRPr>
          </a:p>
          <a:p>
            <a:pPr>
              <a:buClr>
                <a:srgbClr val="FFFFFF"/>
              </a:buClr>
            </a:pPr>
            <a:endParaRPr lang="sr-Latn-RS" sz="20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911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717C50-A123-FCAD-A924-91A991F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UVOD</a:t>
            </a:r>
            <a:endParaRPr lang="sr-Latn-RS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03FF778-7F44-B348-0858-39C3E4A8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637726" cy="3649133"/>
          </a:xfrm>
        </p:spPr>
        <p:txBody>
          <a:bodyPr>
            <a:normAutofit/>
          </a:bodyPr>
          <a:lstStyle/>
          <a:p>
            <a:r>
              <a:rPr lang="sr-Latn-RS" sz="2000" dirty="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Nedovoljno precizno definisani zahtevi ili nedostatak doslednosti u njihovom pisanju mogu dovesti do nesporazuma, grešaka u implementaciji i nezadovoljstva korisnika, što može rezultirati neuspehom projekta.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Korišćenje obrazaca zahteva omogućava olakšavanje procesa definisanja zahteva, čime se štedi vreme i resursi, a istovremeno povećava kvalitet i pouzdanost rezultata.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Precizno definisani softverski zahtevi su ključni za uspeh projekata, jer jasno određuju svrhu i ciljeve sistema, što olakšava razvoj i implementaciju.</a:t>
            </a:r>
            <a:endParaRPr lang="sr-Latn-RS" sz="2000" dirty="0">
              <a:solidFill>
                <a:srgbClr val="D1D5DB"/>
              </a:solidFill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sr-Latn-RS" sz="2000" dirty="0">
              <a:solidFill>
                <a:srgbClr val="D1D5DB"/>
              </a:solidFill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Slika 3" descr="Srs Software Requirements Specification Description Software Stock Vector  (Royalty Free) 2257307901 | Shutterstock">
            <a:extLst>
              <a:ext uri="{FF2B5EF4-FFF2-40B4-BE49-F238E27FC236}">
                <a16:creationId xmlns:a16="http://schemas.microsoft.com/office/drawing/2014/main" id="{71972CB6-834D-9A06-BB45-012A18DE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57" y="2064820"/>
            <a:ext cx="3073060" cy="32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AAE612-1BE5-48BB-1744-9E52F8E0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b="1" dirty="0">
                <a:latin typeface="Times New Roman"/>
                <a:cs typeface="Times New Roman"/>
              </a:rPr>
              <a:t>Rezime “Kratkog kursa o specifikaciji zahteva”</a:t>
            </a:r>
            <a:endParaRPr lang="sr-Latn-RS" sz="2800">
              <a:latin typeface="Times New Roman"/>
              <a:cs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CA3A87C-FF90-73F1-101D-5B3AAC43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ea typeface="Calibri"/>
                <a:cs typeface="Calibri"/>
              </a:rPr>
              <a:t>Rezime i cela poglavlje podržavaju iste informacije</a:t>
            </a:r>
          </a:p>
          <a:p>
            <a:pPr>
              <a:buClr>
                <a:srgbClr val="FFFFFF"/>
              </a:buClr>
            </a:pPr>
            <a:r>
              <a:rPr lang="sr-Latn-RS" dirty="0">
                <a:ea typeface="Calibri"/>
                <a:cs typeface="Calibri"/>
              </a:rPr>
              <a:t>Fokus na objašnjavanju gde se zahtevi uklapaju </a:t>
            </a:r>
          </a:p>
          <a:p>
            <a:pPr>
              <a:buClr>
                <a:srgbClr val="FFFFFF"/>
              </a:buClr>
            </a:pPr>
            <a:r>
              <a:rPr lang="sr-Latn-RS" dirty="0">
                <a:ea typeface="Calibri"/>
                <a:cs typeface="Calibri"/>
              </a:rPr>
              <a:t>3 bitna načina definisanja zahteva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Tradicionalni pristup</a:t>
            </a:r>
            <a:endParaRPr lang="sr-Latn-RS" sz="2000" dirty="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Agilni pristupi 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Ekstremni pristup 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/>
                <a:cs typeface="Times New Roman"/>
              </a:rPr>
              <a:t>Inkrementalni pristup</a:t>
            </a:r>
          </a:p>
          <a:p>
            <a:pPr>
              <a:buClr>
                <a:srgbClr val="FFFFFF"/>
              </a:buClr>
            </a:pPr>
            <a:endParaRPr lang="sr-Latn-R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0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56A6F4-D35A-7D9B-CAEB-7ED71282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Šta su zahtevi?</a:t>
            </a:r>
            <a:endParaRPr lang="sr-Latn-RS" sz="32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26C9273-1317-124F-D02D-0DB873C3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>
                <a:latin typeface="Times New Roman"/>
                <a:cs typeface="Times New Roman"/>
              </a:rPr>
              <a:t>Zahtevi definišu problem koji treba rešiti: za šta je sistem i sve što mu je potrebno kako bi to postigao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Specifikacija zahteva za sistem je dokument koji navodi sve njegove zahteve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Različiti </a:t>
            </a:r>
            <a:r>
              <a:rPr lang="sr-Latn-RS" sz="2000">
                <a:latin typeface="Times New Roman"/>
                <a:cs typeface="Times New Roman"/>
              </a:rPr>
              <a:t>nivoi definisanja specifikacije zahteva</a:t>
            </a:r>
            <a:endParaRPr lang="sr-Latn-RS" sz="2000" dirty="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Funkcionalni zahtevi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Nefunkcionalni zahtevi </a:t>
            </a:r>
          </a:p>
          <a:p>
            <a:pPr marL="0" indent="0">
              <a:buClr>
                <a:srgbClr val="FFFFFF"/>
              </a:buClr>
              <a:buNone/>
            </a:pPr>
            <a:endParaRPr lang="sr-Latn-RS" sz="2000" dirty="0">
              <a:latin typeface="Times New Roman"/>
              <a:cs typeface="Times New Roman"/>
            </a:endParaRPr>
          </a:p>
        </p:txBody>
      </p:sp>
      <p:pic>
        <p:nvPicPr>
          <p:cNvPr id="4" name="Slika 3" descr="Software Requirements Specification Sample: 101 Expert Guide">
            <a:extLst>
              <a:ext uri="{FF2B5EF4-FFF2-40B4-BE49-F238E27FC236}">
                <a16:creationId xmlns:a16="http://schemas.microsoft.com/office/drawing/2014/main" id="{961D3EAF-E105-782E-0441-79F5D85F9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16"/>
          <a:stretch/>
        </p:blipFill>
        <p:spPr>
          <a:xfrm>
            <a:off x="6038602" y="4431229"/>
            <a:ext cx="4829452" cy="18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498457-E670-2F4A-E83C-D7C38734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>
                <a:latin typeface="Times New Roman"/>
                <a:cs typeface="Times New Roman"/>
              </a:rPr>
              <a:t>Gde se zahtevi uklapaju u veliki plan?</a:t>
            </a:r>
            <a:endParaRPr lang="sr-Latn-RS" sz="20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7112592-B9A6-0BBF-18B0-068A325B6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07539"/>
            <a:ext cx="5287234" cy="3649133"/>
          </a:xfrm>
        </p:spPr>
        <p:txBody>
          <a:bodyPr/>
          <a:lstStyle/>
          <a:p>
            <a:r>
              <a:rPr lang="sr-Latn-RS" dirty="0">
                <a:ea typeface="Calibri"/>
                <a:cs typeface="Calibri"/>
              </a:rPr>
              <a:t>Različite faze izrade novog sistema </a:t>
            </a:r>
          </a:p>
          <a:p>
            <a:pPr>
              <a:buClr>
                <a:srgbClr val="FFFFFF"/>
              </a:buClr>
            </a:pPr>
            <a:r>
              <a:rPr lang="sr-Latn-RS" sz="2000" err="1">
                <a:latin typeface="Times New Roman"/>
                <a:ea typeface="Calibri"/>
                <a:cs typeface="Times New Roman"/>
              </a:rPr>
              <a:t>Waterfall</a:t>
            </a:r>
            <a:r>
              <a:rPr lang="sr-Latn-RS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sr-Latn-RS" dirty="0">
                <a:ea typeface="Calibri"/>
                <a:cs typeface="Calibri"/>
              </a:rPr>
              <a:t>model razvoja </a:t>
            </a:r>
          </a:p>
          <a:p>
            <a:pPr>
              <a:buClr>
                <a:srgbClr val="FFFFFF"/>
              </a:buClr>
            </a:pPr>
            <a:r>
              <a:rPr lang="sr-Latn-RS" dirty="0">
                <a:ea typeface="Calibri"/>
                <a:cs typeface="Calibri"/>
              </a:rPr>
              <a:t>Izvršavanje jedne faze može da krene iako se ne završi prethodna</a:t>
            </a:r>
          </a:p>
          <a:p>
            <a:pPr>
              <a:buClr>
                <a:srgbClr val="FFFFFF"/>
              </a:buClr>
            </a:pPr>
            <a:endParaRPr lang="sr-Latn-R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sr-Latn-RS" dirty="0">
              <a:ea typeface="Calibri"/>
              <a:cs typeface="Calibri"/>
            </a:endParaRPr>
          </a:p>
        </p:txBody>
      </p:sp>
      <p:pic>
        <p:nvPicPr>
          <p:cNvPr id="4" name="Slika 3" descr="Slika na kojoj se nalazi tekst, Font, snimak ekrana, tipografija&#10;&#10;Opis je automatski generisan">
            <a:extLst>
              <a:ext uri="{FF2B5EF4-FFF2-40B4-BE49-F238E27FC236}">
                <a16:creationId xmlns:a16="http://schemas.microsoft.com/office/drawing/2014/main" id="{B84B83B8-0426-7F85-851E-9E0536481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7" t="1893" r="10933" b="-158"/>
          <a:stretch/>
        </p:blipFill>
        <p:spPr>
          <a:xfrm>
            <a:off x="8681842" y="1881146"/>
            <a:ext cx="2038873" cy="4613904"/>
          </a:xfrm>
          <a:prstGeom prst="rect">
            <a:avLst/>
          </a:prstGeom>
        </p:spPr>
      </p:pic>
      <p:pic>
        <p:nvPicPr>
          <p:cNvPr id="5" name="Slika 4" descr="Slika na kojoj se nalazi dijagram, linija, Tehnički crtež, dizajn&#10;&#10;Opis je automatski generisan">
            <a:extLst>
              <a:ext uri="{FF2B5EF4-FFF2-40B4-BE49-F238E27FC236}">
                <a16:creationId xmlns:a16="http://schemas.microsoft.com/office/drawing/2014/main" id="{C11ACCEB-A4C6-76FE-CF8E-AA226143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6" y="3539231"/>
            <a:ext cx="6027383" cy="29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5831DC-27DE-EFBD-BEE4-9831C760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/>
                <a:ea typeface="Calibri Light"/>
                <a:cs typeface="Calibri Light"/>
              </a:rPr>
              <a:t>Opšti </a:t>
            </a:r>
            <a:r>
              <a:rPr lang="sr-Latn-RS" b="1" dirty="0">
                <a:latin typeface="Times New Roman"/>
                <a:ea typeface="Calibri Light"/>
                <a:cs typeface="Times New Roman"/>
              </a:rPr>
              <a:t>principi definisanja zahteva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9793F93-418F-4D30-5DE4-173DB523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>
                <a:latin typeface="Times New Roman"/>
                <a:cs typeface="Times New Roman"/>
              </a:rPr>
              <a:t>Oni su tu da nam pomognu da postignemo dobre rezultate i pomažu da vidimo da li nešto treba uključiti ili ne. Nije simetričan set principa, već samo neke stvari koje bi trebalo da obratimo više pažnje.</a:t>
            </a:r>
          </a:p>
          <a:p>
            <a:pPr>
              <a:buClr>
                <a:srgbClr val="FFFFFF"/>
              </a:buClr>
            </a:pPr>
            <a:r>
              <a:rPr lang="sr-Latn-RS" b="1" dirty="0">
                <a:latin typeface="Times New Roman"/>
                <a:cs typeface="Times New Roman"/>
              </a:rPr>
              <a:t>Specificirati problem, a ne rešenje. </a:t>
            </a:r>
            <a:endParaRPr lang="sr-Latn-RS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sr-Latn-RS" b="1" dirty="0">
                <a:latin typeface="Times New Roman"/>
                <a:cs typeface="Times New Roman"/>
              </a:rPr>
              <a:t>Specifikacija sistema, a ne projekta.</a:t>
            </a:r>
          </a:p>
          <a:p>
            <a:pPr>
              <a:buClr>
                <a:srgbClr val="FFFFFF"/>
              </a:buClr>
            </a:pPr>
            <a:r>
              <a:rPr lang="sr-Latn-RS" b="1" dirty="0">
                <a:latin typeface="Times New Roman"/>
                <a:cs typeface="Times New Roman"/>
              </a:rPr>
              <a:t>Razdvajanje formalnih i neformalnih delova.</a:t>
            </a:r>
          </a:p>
          <a:p>
            <a:pPr>
              <a:buClr>
                <a:srgbClr val="FFFFFF"/>
              </a:buClr>
            </a:pPr>
            <a:r>
              <a:rPr lang="sr-Latn-RS" b="1" dirty="0">
                <a:latin typeface="Times New Roman"/>
                <a:cs typeface="Times New Roman"/>
              </a:rPr>
              <a:t>Izbegavanja ponavljanja. </a:t>
            </a:r>
            <a:endParaRPr lang="sr-Latn-R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843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F53B3B-7D63-B351-04FF-B78B2ADD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390217" cy="1456267"/>
          </a:xfrm>
        </p:spPr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Tradicionalni proces definisanja zahteva</a:t>
            </a:r>
            <a:endParaRPr lang="sr-Latn-RS" sz="3200" dirty="0">
              <a:latin typeface="Times New Roman"/>
              <a:cs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CD3C9A2-F3C1-4F3E-27DA-13E99FFB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52" y="1712980"/>
            <a:ext cx="6010567" cy="4995579"/>
          </a:xfrm>
        </p:spPr>
        <p:txBody>
          <a:bodyPr>
            <a:normAutofit/>
          </a:bodyPr>
          <a:lstStyle/>
          <a:p>
            <a:r>
              <a:rPr lang="sr-Latn-RS" sz="2000" dirty="0">
                <a:latin typeface="Times New Roman"/>
                <a:cs typeface="Times New Roman"/>
              </a:rPr>
              <a:t>Tradicionalni pristup u definisanju zahteva podrazumeva postojanje jasno odvojene faze zahteva koja pruža detaljnu specifikaciju pre nego što započne proces dizajniranja i izgradnje sistema.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Koraci u definisanju zahteva su: priprema, prikupljanje(“izvlačenje”) informacija, pisanje nacrta specifikacije zahteva, pregled specifikacije i revizija nakon pregleda. 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cs typeface="Times New Roman"/>
              </a:rPr>
              <a:t>Druge aktivnosti mogu se obavljati paralelno sa glavnim aktivnostima definisanja zahteva. Dve uobičajene aktivnosti su pisanje slučajeva upotrebe i razvoj prototipa. Takođe, neki od koraka se mogu ponavljati radi boljeg definisanja samih zahteva.</a:t>
            </a:r>
          </a:p>
        </p:txBody>
      </p:sp>
      <p:pic>
        <p:nvPicPr>
          <p:cNvPr id="4" name="Slika 3" descr="Slika na kojoj se nalazi tekst, dijagram, snimak ekrana, skeč&#10;&#10;Opis je automatski generisan">
            <a:extLst>
              <a:ext uri="{FF2B5EF4-FFF2-40B4-BE49-F238E27FC236}">
                <a16:creationId xmlns:a16="http://schemas.microsoft.com/office/drawing/2014/main" id="{134B73D8-A2DB-0428-7E1A-0048D5CE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13" y="2067849"/>
            <a:ext cx="5423517" cy="43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8034F0-A760-1B58-AB2B-680E6A01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/>
                <a:cs typeface="Times New Roman"/>
              </a:rPr>
              <a:t>Agilni procesi definisanja zahteva</a:t>
            </a:r>
            <a:endParaRPr lang="sr-Latn-RS" sz="3200"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52D53BF-E30D-105A-75C4-96E53E6A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329"/>
            <a:ext cx="6358416" cy="4166997"/>
          </a:xfrm>
        </p:spPr>
        <p:txBody>
          <a:bodyPr>
            <a:normAutofit/>
          </a:bodyPr>
          <a:lstStyle/>
          <a:p>
            <a:r>
              <a:rPr lang="sr-Latn-RS" sz="2000" dirty="0">
                <a:latin typeface="Times New Roman"/>
                <a:cs typeface="Times New Roman"/>
              </a:rPr>
              <a:t>Nekada </a:t>
            </a:r>
            <a:r>
              <a:rPr lang="sr-Latn-RS" sz="2000" err="1">
                <a:latin typeface="Times New Roman"/>
                <a:cs typeface="Times New Roman"/>
              </a:rPr>
              <a:t>developeri</a:t>
            </a:r>
            <a:r>
              <a:rPr lang="sr-Latn-RS" sz="2000" dirty="0">
                <a:latin typeface="Times New Roman"/>
                <a:cs typeface="Times New Roman"/>
              </a:rPr>
              <a:t> i arhitekte softvera nemaju definisanu specifikaciju zahteva kao polaznu tačku. Agilni proces definisanje zahteva nam tada dolazi kao najbolje sredstvo, jer ono nije sve ili ništa.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 panose="020F0502020204030204"/>
                <a:cs typeface="Times New Roman"/>
              </a:rPr>
              <a:t>Možemo implementirati samo neke delove uz pomoć agilnih metodologija ili pak možemo pristupiti tradicionalnom načinu definisanja zahteva, dok se dizajn i razvoj možemo uzeti bilo koji od agilnih pristupa. 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 panose="020F0502020204030204"/>
                <a:cs typeface="Times New Roman"/>
              </a:rPr>
              <a:t>"Softver više od dokumentacije"</a:t>
            </a:r>
          </a:p>
          <a:p>
            <a:pPr>
              <a:buClr>
                <a:srgbClr val="FFFFFF"/>
              </a:buClr>
            </a:pPr>
            <a:r>
              <a:rPr lang="sr-Latn-RS" sz="2000" dirty="0">
                <a:latin typeface="Times New Roman"/>
                <a:ea typeface="Calibri" panose="020F0502020204030204"/>
                <a:cs typeface="Times New Roman"/>
              </a:rPr>
              <a:t>Dva principa definisanje zahteva korišćenjem agilnih metodologija</a:t>
            </a:r>
          </a:p>
        </p:txBody>
      </p:sp>
      <p:pic>
        <p:nvPicPr>
          <p:cNvPr id="4" name="Slika 3" descr="Agile Manifesto: Understanding Agile Values and Principles | Simplilearn">
            <a:extLst>
              <a:ext uri="{FF2B5EF4-FFF2-40B4-BE49-F238E27FC236}">
                <a16:creationId xmlns:a16="http://schemas.microsoft.com/office/drawing/2014/main" id="{A8B23DEB-6C0E-AD8C-74A7-42AC520E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77" y="2646108"/>
            <a:ext cx="4281995" cy="26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6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24</vt:i4>
      </vt:variant>
    </vt:vector>
  </HeadingPairs>
  <TitlesOfParts>
    <vt:vector size="25" baseType="lpstr">
      <vt:lpstr>Celestial</vt:lpstr>
      <vt:lpstr>  Rezime “Kratkog kursa o specifikaciji zahteva” Rezime “Sadržaja specifikacije zahteva”</vt:lpstr>
      <vt:lpstr>UVOD</vt:lpstr>
      <vt:lpstr>UVOD</vt:lpstr>
      <vt:lpstr>Rezime “Kratkog kursa o specifikaciji zahteva”</vt:lpstr>
      <vt:lpstr>Šta su zahtevi?</vt:lpstr>
      <vt:lpstr>Gde se zahtevi uklapaju u veliki plan?</vt:lpstr>
      <vt:lpstr>Opšti principi definisanja zahteva</vt:lpstr>
      <vt:lpstr>Tradicionalni proces definisanja zahteva</vt:lpstr>
      <vt:lpstr>Agilni procesi definisanja zahteva</vt:lpstr>
      <vt:lpstr>Ekstremno definisanje zahteva</vt:lpstr>
      <vt:lpstr>Inkrementalno definisanje zahteva</vt:lpstr>
      <vt:lpstr>Rezime “Sadržaja specifikacije zahteva”</vt:lpstr>
      <vt:lpstr>Sekcija uvoda</vt:lpstr>
      <vt:lpstr>Svrha sistema</vt:lpstr>
      <vt:lpstr>svrha dokumenta</vt:lpstr>
      <vt:lpstr>PowerPoint prezentacija</vt:lpstr>
      <vt:lpstr>Rečnik pojmova</vt:lpstr>
      <vt:lpstr>Reference</vt:lpstr>
      <vt:lpstr>Sekcija konteksta</vt:lpstr>
      <vt:lpstr>Obuhvat </vt:lpstr>
      <vt:lpstr>Ključni poslovni entiteti </vt:lpstr>
      <vt:lpstr>Sekcije funkcionalnih područja </vt:lpstr>
      <vt:lpstr>Sekcija glavnih nefunkcionalnih mogućnosti</vt:lpstr>
      <vt:lpstr>Zakljucak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541</cp:revision>
  <dcterms:created xsi:type="dcterms:W3CDTF">2024-02-07T19:09:21Z</dcterms:created>
  <dcterms:modified xsi:type="dcterms:W3CDTF">2024-02-07T22:12:06Z</dcterms:modified>
</cp:coreProperties>
</file>