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44" autoAdjust="0"/>
  </p:normalViewPr>
  <p:slideViewPr>
    <p:cSldViewPr snapToGrid="0" showGuides="1">
      <p:cViewPr varScale="1">
        <p:scale>
          <a:sx n="52" d="100"/>
          <a:sy n="52" d="100"/>
        </p:scale>
        <p:origin x="86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DFD255-773C-4A22-A048-5E808615B84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45D0B59-6A35-4119-9E18-0772A8805A97}">
      <dgm:prSet phldrT="[Текст]"/>
      <dgm:spPr/>
      <dgm:t>
        <a:bodyPr/>
        <a:lstStyle/>
        <a:p>
          <a:r>
            <a:rPr lang="ru-RU" dirty="0" smtClean="0"/>
            <a:t>Проведено ручное тестирование</a:t>
          </a:r>
          <a:endParaRPr lang="ru-RU" dirty="0"/>
        </a:p>
      </dgm:t>
    </dgm:pt>
    <dgm:pt modelId="{2374BE13-8CFC-4B38-915B-96AD34EEAC41}" type="parTrans" cxnId="{CEEF549E-4B10-4F08-B8B3-4A2DB0FD452B}">
      <dgm:prSet/>
      <dgm:spPr/>
      <dgm:t>
        <a:bodyPr/>
        <a:lstStyle/>
        <a:p>
          <a:endParaRPr lang="ru-RU"/>
        </a:p>
      </dgm:t>
    </dgm:pt>
    <dgm:pt modelId="{EC018AE3-BA09-4ABD-93A0-F767D605AC40}" type="sibTrans" cxnId="{CEEF549E-4B10-4F08-B8B3-4A2DB0FD452B}">
      <dgm:prSet/>
      <dgm:spPr/>
      <dgm:t>
        <a:bodyPr/>
        <a:lstStyle/>
        <a:p>
          <a:endParaRPr lang="ru-RU"/>
        </a:p>
      </dgm:t>
    </dgm:pt>
    <dgm:pt modelId="{FD74B4B6-D41A-4838-BBCC-B1D5B94F0FAA}">
      <dgm:prSet phldrT="[Текст]"/>
      <dgm:spPr/>
      <dgm:t>
        <a:bodyPr/>
        <a:lstStyle/>
        <a:p>
          <a:r>
            <a:rPr lang="ru-RU" dirty="0" smtClean="0"/>
            <a:t>Проведено </a:t>
          </a:r>
          <a:r>
            <a:rPr lang="ru-RU" dirty="0" err="1" smtClean="0"/>
            <a:t>автотестирование</a:t>
          </a:r>
          <a:endParaRPr lang="ru-RU" dirty="0"/>
        </a:p>
      </dgm:t>
    </dgm:pt>
    <dgm:pt modelId="{736936A4-6F00-4E19-B1FE-BE1A69E6AE82}" type="parTrans" cxnId="{2970A578-FD43-465E-80AC-9FFA5E63DC9D}">
      <dgm:prSet/>
      <dgm:spPr/>
      <dgm:t>
        <a:bodyPr/>
        <a:lstStyle/>
        <a:p>
          <a:endParaRPr lang="ru-RU"/>
        </a:p>
      </dgm:t>
    </dgm:pt>
    <dgm:pt modelId="{29BCED21-D8D2-4748-B93E-524BD4FB87BB}" type="sibTrans" cxnId="{2970A578-FD43-465E-80AC-9FFA5E63DC9D}">
      <dgm:prSet/>
      <dgm:spPr/>
      <dgm:t>
        <a:bodyPr/>
        <a:lstStyle/>
        <a:p>
          <a:endParaRPr lang="ru-RU"/>
        </a:p>
      </dgm:t>
    </dgm:pt>
    <dgm:pt modelId="{6EBAFE5D-E8B2-4E5D-85FE-78E55E99DE1C}">
      <dgm:prSet phldrT="[Текст]"/>
      <dgm:spPr/>
      <dgm:t>
        <a:bodyPr/>
        <a:lstStyle/>
        <a:p>
          <a:r>
            <a:rPr lang="ru-RU" dirty="0" smtClean="0"/>
            <a:t>Проведено тестирование безопасности</a:t>
          </a:r>
          <a:endParaRPr lang="ru-RU" dirty="0"/>
        </a:p>
      </dgm:t>
    </dgm:pt>
    <dgm:pt modelId="{FBB7D632-4A31-4576-88D4-2C70CBBB9E85}" type="parTrans" cxnId="{DB4E52BB-AD43-497B-9F1D-F8C359D36529}">
      <dgm:prSet/>
      <dgm:spPr/>
      <dgm:t>
        <a:bodyPr/>
        <a:lstStyle/>
        <a:p>
          <a:endParaRPr lang="ru-RU"/>
        </a:p>
      </dgm:t>
    </dgm:pt>
    <dgm:pt modelId="{FAAFFF91-2219-43B5-B061-37B7FA8F16DA}" type="sibTrans" cxnId="{DB4E52BB-AD43-497B-9F1D-F8C359D36529}">
      <dgm:prSet/>
      <dgm:spPr/>
      <dgm:t>
        <a:bodyPr/>
        <a:lstStyle/>
        <a:p>
          <a:endParaRPr lang="ru-RU"/>
        </a:p>
      </dgm:t>
    </dgm:pt>
    <dgm:pt modelId="{91FFD604-0D87-4FCD-8D69-E1AA597DF083}">
      <dgm:prSet phldrT="[Текст]"/>
      <dgm:spPr/>
      <dgm:t>
        <a:bodyPr/>
        <a:lstStyle/>
        <a:p>
          <a:r>
            <a:rPr lang="ru-RU" dirty="0" smtClean="0"/>
            <a:t>Проведено нагрузочное тестирование</a:t>
          </a:r>
          <a:endParaRPr lang="ru-RU" dirty="0"/>
        </a:p>
      </dgm:t>
    </dgm:pt>
    <dgm:pt modelId="{332773F2-B054-407B-B747-1B6DE4573251}" type="parTrans" cxnId="{A46F7886-DFDA-4C4F-B9AF-0D09A42DCC4D}">
      <dgm:prSet/>
      <dgm:spPr/>
      <dgm:t>
        <a:bodyPr/>
        <a:lstStyle/>
        <a:p>
          <a:endParaRPr lang="ru-RU"/>
        </a:p>
      </dgm:t>
    </dgm:pt>
    <dgm:pt modelId="{1682A918-AE10-46AC-AB01-C6DCF10A6A24}" type="sibTrans" cxnId="{A46F7886-DFDA-4C4F-B9AF-0D09A42DCC4D}">
      <dgm:prSet/>
      <dgm:spPr/>
      <dgm:t>
        <a:bodyPr/>
        <a:lstStyle/>
        <a:p>
          <a:endParaRPr lang="ru-RU"/>
        </a:p>
      </dgm:t>
    </dgm:pt>
    <dgm:pt modelId="{6CEF46C3-0667-4E67-847A-9FEF87807EBF}">
      <dgm:prSet phldrT="[Текст]"/>
      <dgm:spPr/>
      <dgm:t>
        <a:bodyPr/>
        <a:lstStyle/>
        <a:p>
          <a:r>
            <a:rPr lang="ru-RU" dirty="0" smtClean="0"/>
            <a:t>Проведено пользовательское тестирование</a:t>
          </a:r>
          <a:endParaRPr lang="ru-RU" dirty="0"/>
        </a:p>
      </dgm:t>
    </dgm:pt>
    <dgm:pt modelId="{BEA58001-62AB-49C7-9403-8E8B80550DD9}" type="parTrans" cxnId="{242CCBF5-904F-4470-999C-09403E39D4A7}">
      <dgm:prSet/>
      <dgm:spPr/>
      <dgm:t>
        <a:bodyPr/>
        <a:lstStyle/>
        <a:p>
          <a:endParaRPr lang="ru-RU"/>
        </a:p>
      </dgm:t>
    </dgm:pt>
    <dgm:pt modelId="{5BF89ED5-859F-4DAE-9B41-19CAC99CD9B6}" type="sibTrans" cxnId="{242CCBF5-904F-4470-999C-09403E39D4A7}">
      <dgm:prSet/>
      <dgm:spPr/>
      <dgm:t>
        <a:bodyPr/>
        <a:lstStyle/>
        <a:p>
          <a:endParaRPr lang="ru-RU"/>
        </a:p>
      </dgm:t>
    </dgm:pt>
    <dgm:pt modelId="{C0827FFD-8D0B-4601-9574-87CBF7B26CED}" type="pres">
      <dgm:prSet presAssocID="{04DFD255-773C-4A22-A048-5E808615B84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ECDDA0F-6BA2-47D9-B8F9-38A2D8D89EFE}" type="pres">
      <dgm:prSet presAssocID="{945D0B59-6A35-4119-9E18-0772A8805A9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097B72-FB32-4C32-8534-1F56E4CBC4D8}" type="pres">
      <dgm:prSet presAssocID="{EC018AE3-BA09-4ABD-93A0-F767D605AC40}" presName="sibTrans" presStyleCnt="0"/>
      <dgm:spPr/>
    </dgm:pt>
    <dgm:pt modelId="{8B22A3F2-9487-4E71-A402-7874AEE498BB}" type="pres">
      <dgm:prSet presAssocID="{FD74B4B6-D41A-4838-BBCC-B1D5B94F0FA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6B7FCB-D733-4EBE-A013-527EECB8110F}" type="pres">
      <dgm:prSet presAssocID="{29BCED21-D8D2-4748-B93E-524BD4FB87BB}" presName="sibTrans" presStyleCnt="0"/>
      <dgm:spPr/>
    </dgm:pt>
    <dgm:pt modelId="{A6FBF1DB-28C1-4C42-9ADD-3A7CB183EB1B}" type="pres">
      <dgm:prSet presAssocID="{6EBAFE5D-E8B2-4E5D-85FE-78E55E99DE1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097D86C-786E-4A97-A949-25DAF4FDCCEC}" type="pres">
      <dgm:prSet presAssocID="{FAAFFF91-2219-43B5-B061-37B7FA8F16DA}" presName="sibTrans" presStyleCnt="0"/>
      <dgm:spPr/>
    </dgm:pt>
    <dgm:pt modelId="{E657E8A5-C82B-4AD4-BCA8-1DC822761A1E}" type="pres">
      <dgm:prSet presAssocID="{91FFD604-0D87-4FCD-8D69-E1AA597DF08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70E891F-A423-4CE8-B372-FADA9D3ECE71}" type="pres">
      <dgm:prSet presAssocID="{1682A918-AE10-46AC-AB01-C6DCF10A6A24}" presName="sibTrans" presStyleCnt="0"/>
      <dgm:spPr/>
    </dgm:pt>
    <dgm:pt modelId="{AE87B756-2461-422B-A993-DD4DB6964454}" type="pres">
      <dgm:prSet presAssocID="{6CEF46C3-0667-4E67-847A-9FEF87807EB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D9C3355-55C5-431A-B3E4-8C34C2B819F7}" type="presOf" srcId="{FD74B4B6-D41A-4838-BBCC-B1D5B94F0FAA}" destId="{8B22A3F2-9487-4E71-A402-7874AEE498BB}" srcOrd="0" destOrd="0" presId="urn:microsoft.com/office/officeart/2005/8/layout/default"/>
    <dgm:cxn modelId="{CEEF549E-4B10-4F08-B8B3-4A2DB0FD452B}" srcId="{04DFD255-773C-4A22-A048-5E808615B844}" destId="{945D0B59-6A35-4119-9E18-0772A8805A97}" srcOrd="0" destOrd="0" parTransId="{2374BE13-8CFC-4B38-915B-96AD34EEAC41}" sibTransId="{EC018AE3-BA09-4ABD-93A0-F767D605AC40}"/>
    <dgm:cxn modelId="{0B39CD15-B206-49D8-A36A-81ED08DD425B}" type="presOf" srcId="{6EBAFE5D-E8B2-4E5D-85FE-78E55E99DE1C}" destId="{A6FBF1DB-28C1-4C42-9ADD-3A7CB183EB1B}" srcOrd="0" destOrd="0" presId="urn:microsoft.com/office/officeart/2005/8/layout/default"/>
    <dgm:cxn modelId="{19464D36-A76B-4696-A64F-D50347604BE0}" type="presOf" srcId="{91FFD604-0D87-4FCD-8D69-E1AA597DF083}" destId="{E657E8A5-C82B-4AD4-BCA8-1DC822761A1E}" srcOrd="0" destOrd="0" presId="urn:microsoft.com/office/officeart/2005/8/layout/default"/>
    <dgm:cxn modelId="{242CCBF5-904F-4470-999C-09403E39D4A7}" srcId="{04DFD255-773C-4A22-A048-5E808615B844}" destId="{6CEF46C3-0667-4E67-847A-9FEF87807EBF}" srcOrd="4" destOrd="0" parTransId="{BEA58001-62AB-49C7-9403-8E8B80550DD9}" sibTransId="{5BF89ED5-859F-4DAE-9B41-19CAC99CD9B6}"/>
    <dgm:cxn modelId="{53AF84CA-EC18-4D3D-8F3A-C4A75C998F14}" type="presOf" srcId="{6CEF46C3-0667-4E67-847A-9FEF87807EBF}" destId="{AE87B756-2461-422B-A993-DD4DB6964454}" srcOrd="0" destOrd="0" presId="urn:microsoft.com/office/officeart/2005/8/layout/default"/>
    <dgm:cxn modelId="{02F8D501-FBC2-42BF-955F-CC448A2A5EDC}" type="presOf" srcId="{945D0B59-6A35-4119-9E18-0772A8805A97}" destId="{0ECDDA0F-6BA2-47D9-B8F9-38A2D8D89EFE}" srcOrd="0" destOrd="0" presId="urn:microsoft.com/office/officeart/2005/8/layout/default"/>
    <dgm:cxn modelId="{2970A578-FD43-465E-80AC-9FFA5E63DC9D}" srcId="{04DFD255-773C-4A22-A048-5E808615B844}" destId="{FD74B4B6-D41A-4838-BBCC-B1D5B94F0FAA}" srcOrd="1" destOrd="0" parTransId="{736936A4-6F00-4E19-B1FE-BE1A69E6AE82}" sibTransId="{29BCED21-D8D2-4748-B93E-524BD4FB87BB}"/>
    <dgm:cxn modelId="{C9A33F99-E177-46CB-9C57-8F702BFBCB88}" type="presOf" srcId="{04DFD255-773C-4A22-A048-5E808615B844}" destId="{C0827FFD-8D0B-4601-9574-87CBF7B26CED}" srcOrd="0" destOrd="0" presId="urn:microsoft.com/office/officeart/2005/8/layout/default"/>
    <dgm:cxn modelId="{DB4E52BB-AD43-497B-9F1D-F8C359D36529}" srcId="{04DFD255-773C-4A22-A048-5E808615B844}" destId="{6EBAFE5D-E8B2-4E5D-85FE-78E55E99DE1C}" srcOrd="2" destOrd="0" parTransId="{FBB7D632-4A31-4576-88D4-2C70CBBB9E85}" sibTransId="{FAAFFF91-2219-43B5-B061-37B7FA8F16DA}"/>
    <dgm:cxn modelId="{A46F7886-DFDA-4C4F-B9AF-0D09A42DCC4D}" srcId="{04DFD255-773C-4A22-A048-5E808615B844}" destId="{91FFD604-0D87-4FCD-8D69-E1AA597DF083}" srcOrd="3" destOrd="0" parTransId="{332773F2-B054-407B-B747-1B6DE4573251}" sibTransId="{1682A918-AE10-46AC-AB01-C6DCF10A6A24}"/>
    <dgm:cxn modelId="{69AB8A59-8FDB-48E5-8FF1-043D6D9A0D77}" type="presParOf" srcId="{C0827FFD-8D0B-4601-9574-87CBF7B26CED}" destId="{0ECDDA0F-6BA2-47D9-B8F9-38A2D8D89EFE}" srcOrd="0" destOrd="0" presId="urn:microsoft.com/office/officeart/2005/8/layout/default"/>
    <dgm:cxn modelId="{C6642201-183C-4A40-9722-924B1C2CE406}" type="presParOf" srcId="{C0827FFD-8D0B-4601-9574-87CBF7B26CED}" destId="{2E097B72-FB32-4C32-8534-1F56E4CBC4D8}" srcOrd="1" destOrd="0" presId="urn:microsoft.com/office/officeart/2005/8/layout/default"/>
    <dgm:cxn modelId="{A9DCDA32-C2E5-4C05-B62B-076449BE49B5}" type="presParOf" srcId="{C0827FFD-8D0B-4601-9574-87CBF7B26CED}" destId="{8B22A3F2-9487-4E71-A402-7874AEE498BB}" srcOrd="2" destOrd="0" presId="urn:microsoft.com/office/officeart/2005/8/layout/default"/>
    <dgm:cxn modelId="{A0F7360E-AB1C-4DBA-8308-C6894769ABAB}" type="presParOf" srcId="{C0827FFD-8D0B-4601-9574-87CBF7B26CED}" destId="{046B7FCB-D733-4EBE-A013-527EECB8110F}" srcOrd="3" destOrd="0" presId="urn:microsoft.com/office/officeart/2005/8/layout/default"/>
    <dgm:cxn modelId="{78234795-9DD5-42D4-93CC-18275016F528}" type="presParOf" srcId="{C0827FFD-8D0B-4601-9574-87CBF7B26CED}" destId="{A6FBF1DB-28C1-4C42-9ADD-3A7CB183EB1B}" srcOrd="4" destOrd="0" presId="urn:microsoft.com/office/officeart/2005/8/layout/default"/>
    <dgm:cxn modelId="{9667A086-CE79-45F4-9D8F-4EA7D36338AE}" type="presParOf" srcId="{C0827FFD-8D0B-4601-9574-87CBF7B26CED}" destId="{5097D86C-786E-4A97-A949-25DAF4FDCCEC}" srcOrd="5" destOrd="0" presId="urn:microsoft.com/office/officeart/2005/8/layout/default"/>
    <dgm:cxn modelId="{686C0545-43A8-4B2C-9626-7AFE73948090}" type="presParOf" srcId="{C0827FFD-8D0B-4601-9574-87CBF7B26CED}" destId="{E657E8A5-C82B-4AD4-BCA8-1DC822761A1E}" srcOrd="6" destOrd="0" presId="urn:microsoft.com/office/officeart/2005/8/layout/default"/>
    <dgm:cxn modelId="{CE8E3ECD-72EF-420F-B34C-A15EFB095878}" type="presParOf" srcId="{C0827FFD-8D0B-4601-9574-87CBF7B26CED}" destId="{D70E891F-A423-4CE8-B372-FADA9D3ECE71}" srcOrd="7" destOrd="0" presId="urn:microsoft.com/office/officeart/2005/8/layout/default"/>
    <dgm:cxn modelId="{BA4F521A-F7B2-4E58-881A-9D7995AC6A8A}" type="presParOf" srcId="{C0827FFD-8D0B-4601-9574-87CBF7B26CED}" destId="{AE87B756-2461-422B-A993-DD4DB696445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DDA0F-6BA2-47D9-B8F9-38A2D8D89EFE}">
      <dsp:nvSpPr>
        <dsp:cNvPr id="0" name=""/>
        <dsp:cNvSpPr/>
      </dsp:nvSpPr>
      <dsp:spPr>
        <a:xfrm>
          <a:off x="213728" y="2416"/>
          <a:ext cx="2624205" cy="15745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Проведено ручное тестирование</a:t>
          </a:r>
          <a:endParaRPr lang="ru-RU" sz="2100" kern="1200" dirty="0"/>
        </a:p>
      </dsp:txBody>
      <dsp:txXfrm>
        <a:off x="213728" y="2416"/>
        <a:ext cx="2624205" cy="1574523"/>
      </dsp:txXfrm>
    </dsp:sp>
    <dsp:sp modelId="{8B22A3F2-9487-4E71-A402-7874AEE498BB}">
      <dsp:nvSpPr>
        <dsp:cNvPr id="0" name=""/>
        <dsp:cNvSpPr/>
      </dsp:nvSpPr>
      <dsp:spPr>
        <a:xfrm>
          <a:off x="3100353" y="2416"/>
          <a:ext cx="2624205" cy="15745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Проведено </a:t>
          </a:r>
          <a:r>
            <a:rPr lang="ru-RU" sz="2100" kern="1200" dirty="0" err="1" smtClean="0"/>
            <a:t>автотестирование</a:t>
          </a:r>
          <a:endParaRPr lang="ru-RU" sz="2100" kern="1200" dirty="0"/>
        </a:p>
      </dsp:txBody>
      <dsp:txXfrm>
        <a:off x="3100353" y="2416"/>
        <a:ext cx="2624205" cy="1574523"/>
      </dsp:txXfrm>
    </dsp:sp>
    <dsp:sp modelId="{A6FBF1DB-28C1-4C42-9ADD-3A7CB183EB1B}">
      <dsp:nvSpPr>
        <dsp:cNvPr id="0" name=""/>
        <dsp:cNvSpPr/>
      </dsp:nvSpPr>
      <dsp:spPr>
        <a:xfrm>
          <a:off x="5986979" y="2416"/>
          <a:ext cx="2624205" cy="15745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Проведено тестирование безопасности</a:t>
          </a:r>
          <a:endParaRPr lang="ru-RU" sz="2100" kern="1200" dirty="0"/>
        </a:p>
      </dsp:txBody>
      <dsp:txXfrm>
        <a:off x="5986979" y="2416"/>
        <a:ext cx="2624205" cy="1574523"/>
      </dsp:txXfrm>
    </dsp:sp>
    <dsp:sp modelId="{E657E8A5-C82B-4AD4-BCA8-1DC822761A1E}">
      <dsp:nvSpPr>
        <dsp:cNvPr id="0" name=""/>
        <dsp:cNvSpPr/>
      </dsp:nvSpPr>
      <dsp:spPr>
        <a:xfrm>
          <a:off x="1657041" y="1839360"/>
          <a:ext cx="2624205" cy="15745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Проведено нагрузочное тестирование</a:t>
          </a:r>
          <a:endParaRPr lang="ru-RU" sz="2100" kern="1200" dirty="0"/>
        </a:p>
      </dsp:txBody>
      <dsp:txXfrm>
        <a:off x="1657041" y="1839360"/>
        <a:ext cx="2624205" cy="1574523"/>
      </dsp:txXfrm>
    </dsp:sp>
    <dsp:sp modelId="{AE87B756-2461-422B-A993-DD4DB6964454}">
      <dsp:nvSpPr>
        <dsp:cNvPr id="0" name=""/>
        <dsp:cNvSpPr/>
      </dsp:nvSpPr>
      <dsp:spPr>
        <a:xfrm>
          <a:off x="4543666" y="1839360"/>
          <a:ext cx="2624205" cy="15745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Проведено пользовательское тестирование</a:t>
          </a:r>
          <a:endParaRPr lang="ru-RU" sz="2100" kern="1200" dirty="0"/>
        </a:p>
      </dsp:txBody>
      <dsp:txXfrm>
        <a:off x="4543666" y="1839360"/>
        <a:ext cx="2624205" cy="1574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D0821F3-7FF0-4E78-8043-11541251EAB3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BAEBD5F-E4E5-4AD3-B858-D45695D85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37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21F3-7FF0-4E78-8043-11541251EAB3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BD5F-E4E5-4AD3-B858-D45695D85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79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21F3-7FF0-4E78-8043-11541251EAB3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BD5F-E4E5-4AD3-B858-D45695D85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435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21F3-7FF0-4E78-8043-11541251EAB3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BD5F-E4E5-4AD3-B858-D45695D85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643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21F3-7FF0-4E78-8043-11541251EAB3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BD5F-E4E5-4AD3-B858-D45695D85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432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21F3-7FF0-4E78-8043-11541251EAB3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BD5F-E4E5-4AD3-B858-D45695D85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684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21F3-7FF0-4E78-8043-11541251EAB3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BD5F-E4E5-4AD3-B858-D45695D85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966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D0821F3-7FF0-4E78-8043-11541251EAB3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BD5F-E4E5-4AD3-B858-D45695D85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417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D0821F3-7FF0-4E78-8043-11541251EAB3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BD5F-E4E5-4AD3-B858-D45695D85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96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21F3-7FF0-4E78-8043-11541251EAB3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BD5F-E4E5-4AD3-B858-D45695D85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29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21F3-7FF0-4E78-8043-11541251EAB3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BD5F-E4E5-4AD3-B858-D45695D85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05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21F3-7FF0-4E78-8043-11541251EAB3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BD5F-E4E5-4AD3-B858-D45695D85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58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21F3-7FF0-4E78-8043-11541251EAB3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BD5F-E4E5-4AD3-B858-D45695D85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8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21F3-7FF0-4E78-8043-11541251EAB3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BD5F-E4E5-4AD3-B858-D45695D85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01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21F3-7FF0-4E78-8043-11541251EAB3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BD5F-E4E5-4AD3-B858-D45695D85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53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21F3-7FF0-4E78-8043-11541251EAB3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BD5F-E4E5-4AD3-B858-D45695D85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16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21F3-7FF0-4E78-8043-11541251EAB3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BD5F-E4E5-4AD3-B858-D45695D85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0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D0821F3-7FF0-4E78-8043-11541251EAB3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BAEBD5F-E4E5-4AD3-B858-D45695D85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18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Выпускной проект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Тестирование веб-приложения </a:t>
            </a:r>
            <a:r>
              <a:rPr lang="en-US" sz="3000" dirty="0" err="1" smtClean="0"/>
              <a:t>demoblaze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Проценко т. а.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484141" y="0"/>
            <a:ext cx="611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436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 автоматизации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 smtClean="0"/>
              <a:t>Конфиг</a:t>
            </a:r>
            <a:r>
              <a:rPr lang="ru-RU" dirty="0" smtClean="0"/>
              <a:t> файл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Файл шагов (скриптов)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Файл тестов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Файл дата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Файл локаторов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Прочее</a:t>
            </a:r>
            <a:br>
              <a:rPr lang="ru-RU" dirty="0" smtClean="0"/>
            </a:br>
            <a:endParaRPr lang="ru-RU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64916" y="4409768"/>
            <a:ext cx="2838450" cy="233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25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Нефункциональное 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Тестирование производительности</a:t>
            </a:r>
            <a:br>
              <a:rPr lang="ru-RU" dirty="0" smtClean="0"/>
            </a:br>
            <a:r>
              <a:rPr lang="ru-RU" dirty="0" smtClean="0"/>
              <a:t>Нагрузочное тестирование</a:t>
            </a:r>
          </a:p>
          <a:p>
            <a:r>
              <a:rPr lang="ru-RU" dirty="0" smtClean="0"/>
              <a:t>Тестирование доступности</a:t>
            </a:r>
            <a:br>
              <a:rPr lang="ru-RU" dirty="0" smtClean="0"/>
            </a:br>
            <a:r>
              <a:rPr lang="ru-RU" dirty="0" smtClean="0"/>
              <a:t>Удобно</a:t>
            </a:r>
          </a:p>
          <a:p>
            <a:r>
              <a:rPr lang="ru-RU" dirty="0" smtClean="0"/>
              <a:t>Тестирование безопасности</a:t>
            </a:r>
            <a:br>
              <a:rPr lang="ru-RU" dirty="0" smtClean="0"/>
            </a:br>
            <a:r>
              <a:rPr lang="ru-RU" dirty="0" smtClean="0"/>
              <a:t>Тестирование стабильности</a:t>
            </a:r>
            <a:br>
              <a:rPr lang="ru-RU" dirty="0" smtClean="0"/>
            </a:br>
            <a:r>
              <a:rPr lang="en-US" dirty="0" smtClean="0"/>
              <a:t>SQL </a:t>
            </a:r>
            <a:r>
              <a:rPr lang="ru-RU" dirty="0" smtClean="0"/>
              <a:t>инъекции</a:t>
            </a: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64916" y="4336026"/>
            <a:ext cx="2838450" cy="240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19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81862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23910" y="4129548"/>
            <a:ext cx="2838450" cy="234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79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Установлено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Установлено что сайтом удобно пользоваться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Установлено при ручном тестировании</a:t>
            </a:r>
          </a:p>
          <a:p>
            <a:pPr>
              <a:buFontTx/>
              <a:buChar char="-"/>
            </a:pPr>
            <a:r>
              <a:rPr lang="ru-RU" dirty="0" smtClean="0"/>
              <a:t>что без авторизации имеется возможность оплаты выбранного продукта</a:t>
            </a:r>
          </a:p>
          <a:p>
            <a:pPr>
              <a:buFontTx/>
              <a:buChar char="-"/>
            </a:pPr>
            <a:r>
              <a:rPr lang="ru-RU" dirty="0" smtClean="0"/>
              <a:t>-не блокируется ввод некорректных данных в ордер для оплаты(возможен неограниченного ввода знаков препинания вместо имени и т.д.), что недопустимо при рабочем сайте</a:t>
            </a:r>
          </a:p>
          <a:p>
            <a:pPr>
              <a:buFontTx/>
              <a:buChar char="-"/>
            </a:pPr>
            <a:r>
              <a:rPr lang="ru-RU" dirty="0" smtClean="0"/>
              <a:t>При </a:t>
            </a:r>
            <a:r>
              <a:rPr lang="ru-RU" dirty="0" err="1" smtClean="0"/>
              <a:t>незаполнении</a:t>
            </a:r>
            <a:r>
              <a:rPr lang="ru-RU" dirty="0" smtClean="0"/>
              <a:t> обязательных строк имени и карты оплаты покупка не </a:t>
            </a:r>
            <a:r>
              <a:rPr lang="ru-RU" dirty="0" err="1" smtClean="0"/>
              <a:t>подверждается</a:t>
            </a:r>
            <a:endParaRPr lang="ru-RU" dirty="0" smtClean="0"/>
          </a:p>
          <a:p>
            <a:r>
              <a:rPr lang="ru-RU" dirty="0" smtClean="0"/>
              <a:t>Сайт безопасен.</a:t>
            </a:r>
          </a:p>
          <a:p>
            <a:r>
              <a:rPr lang="ru-RU" dirty="0" smtClean="0"/>
              <a:t>Выдерживает нагрузку до 1000 пользователей.</a:t>
            </a:r>
          </a:p>
          <a:p>
            <a:r>
              <a:rPr lang="ru-RU" dirty="0" smtClean="0"/>
              <a:t>Сайт удобен для проведения учебного тестирования (без реальной покупки и оплаты).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64916" y="4513006"/>
            <a:ext cx="2838450" cy="223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94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/>
              <a:t>В данной выпускной работе представлено комплексное тестирование веб-приложения </a:t>
            </a:r>
            <a:r>
              <a:rPr lang="en-US" sz="2800" dirty="0" err="1" smtClean="0"/>
              <a:t>Demoblaze</a:t>
            </a:r>
            <a:r>
              <a:rPr lang="ru-RU" sz="2800" dirty="0" smtClean="0"/>
              <a:t>, </a:t>
            </a:r>
            <a:r>
              <a:rPr lang="ru-RU" sz="2800" dirty="0"/>
              <a:t>имитирующего работу онлайн магазина </a:t>
            </a:r>
            <a:r>
              <a:rPr lang="ru-RU" sz="2800" dirty="0" smtClean="0"/>
              <a:t>цифровой техники. </a:t>
            </a:r>
            <a:r>
              <a:rPr lang="ru-RU" sz="2800" dirty="0"/>
              <a:t>Проект включает в себя разработку тест-плана, создание тестовых случаев, организацию тестовых наборов и чек-листов, а также написание и описание автоматизированных тестов.</a:t>
            </a:r>
          </a:p>
          <a:p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484141" y="0"/>
            <a:ext cx="611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/>
              <a:t>2</a:t>
            </a:r>
            <a:endParaRPr lang="ru-RU" sz="6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33934" y="4400550"/>
            <a:ext cx="2209409" cy="2250973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17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и задача продукта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Цель:</a:t>
            </a:r>
            <a:r>
              <a:rPr lang="ru-RU" dirty="0"/>
              <a:t> </a:t>
            </a:r>
            <a:r>
              <a:rPr lang="en-US" dirty="0" err="1" smtClean="0"/>
              <a:t>Demoblaze</a:t>
            </a:r>
            <a:r>
              <a:rPr lang="ru-RU" dirty="0" smtClean="0"/>
              <a:t> </a:t>
            </a:r>
            <a:r>
              <a:rPr lang="ru-RU" dirty="0"/>
              <a:t>– это демонстрационное веб-приложение, предназначенное для имитации работы онлайн-магазина </a:t>
            </a:r>
            <a:r>
              <a:rPr lang="ru-RU" dirty="0" smtClean="0"/>
              <a:t>цифровой техники.</a:t>
            </a:r>
            <a:endParaRPr lang="ru-RU" dirty="0"/>
          </a:p>
          <a:p>
            <a:r>
              <a:rPr lang="ru-RU" b="1" dirty="0"/>
              <a:t>Задача: </a:t>
            </a:r>
            <a:r>
              <a:rPr lang="ru-RU" dirty="0"/>
              <a:t>Предоставить платформу для обучения и практики тестирования ПО, а также для демонстрации возможностей автоматизации тестирования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Модули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Логин</a:t>
            </a:r>
            <a:br>
              <a:rPr lang="ru-RU" dirty="0" smtClean="0"/>
            </a:br>
            <a:r>
              <a:rPr lang="ru-RU" dirty="0" smtClean="0"/>
              <a:t>Каталог</a:t>
            </a:r>
            <a:br>
              <a:rPr lang="ru-RU" dirty="0" smtClean="0"/>
            </a:br>
            <a:r>
              <a:rPr lang="ru-RU" dirty="0" smtClean="0"/>
              <a:t>Корзина</a:t>
            </a:r>
            <a:br>
              <a:rPr lang="ru-RU" dirty="0" smtClean="0"/>
            </a:br>
            <a:r>
              <a:rPr lang="ru-RU" dirty="0" smtClean="0"/>
              <a:t>Форма покупки</a:t>
            </a:r>
          </a:p>
          <a:p>
            <a:r>
              <a:rPr lang="ru-RU" dirty="0" smtClean="0"/>
              <a:t>Форма оплаты</a:t>
            </a:r>
            <a:br>
              <a:rPr lang="ru-RU" dirty="0" smtClean="0"/>
            </a:br>
            <a:r>
              <a:rPr lang="ru-RU" dirty="0" smtClean="0"/>
              <a:t>Меню</a:t>
            </a:r>
            <a:endParaRPr lang="ru-RU" dirty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484141" y="0"/>
            <a:ext cx="611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/>
              <a:t>3</a:t>
            </a:r>
            <a:endParaRPr lang="ru-RU" sz="6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64916" y="4085304"/>
            <a:ext cx="2838450" cy="265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99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и задача тестирования продукта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Обеспечить качество и надежность работы веб-приложения </a:t>
            </a:r>
            <a:r>
              <a:rPr lang="en-US" dirty="0" smtClean="0"/>
              <a:t>D</a:t>
            </a:r>
            <a:r>
              <a:rPr lang="ru-RU" dirty="0" err="1" smtClean="0"/>
              <a:t>emo</a:t>
            </a:r>
            <a:r>
              <a:rPr lang="en-US" dirty="0" smtClean="0"/>
              <a:t>blaze</a:t>
            </a:r>
            <a:r>
              <a:rPr lang="ru-RU" dirty="0" smtClean="0"/>
              <a:t> </a:t>
            </a:r>
            <a:r>
              <a:rPr lang="ru-RU" dirty="0"/>
              <a:t>путём проведения комплексного тестирования.</a:t>
            </a:r>
          </a:p>
          <a:p>
            <a:r>
              <a:rPr lang="ru-RU" dirty="0"/>
              <a:t>Задачи</a:t>
            </a:r>
            <a:r>
              <a:rPr lang="en-US" dirty="0" smtClean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Создание тест-плана.</a:t>
            </a:r>
            <a:br>
              <a:rPr lang="ru-RU" dirty="0" smtClean="0"/>
            </a:br>
            <a:r>
              <a:rPr lang="ru-RU" dirty="0" smtClean="0"/>
              <a:t>Разработка </a:t>
            </a:r>
            <a:r>
              <a:rPr lang="ru-RU" dirty="0"/>
              <a:t>тестовых случаев и </a:t>
            </a:r>
            <a:r>
              <a:rPr lang="ru-RU" dirty="0" smtClean="0"/>
              <a:t>чек-листов.</a:t>
            </a:r>
            <a:br>
              <a:rPr lang="ru-RU" dirty="0" smtClean="0"/>
            </a:br>
            <a:r>
              <a:rPr lang="ru-RU" dirty="0" smtClean="0"/>
              <a:t>Проведение </a:t>
            </a:r>
            <a:r>
              <a:rPr lang="ru-RU" dirty="0"/>
              <a:t>ручного </a:t>
            </a:r>
            <a:r>
              <a:rPr lang="ru-RU" dirty="0" smtClean="0"/>
              <a:t>тестирования.</a:t>
            </a:r>
            <a:br>
              <a:rPr lang="ru-RU" dirty="0" smtClean="0"/>
            </a:br>
            <a:r>
              <a:rPr lang="ru-RU" dirty="0"/>
              <a:t>Проведение </a:t>
            </a:r>
            <a:r>
              <a:rPr lang="ru-RU" dirty="0" smtClean="0"/>
              <a:t>автоматизированного тестирования.</a:t>
            </a:r>
            <a:br>
              <a:rPr lang="ru-RU" dirty="0" smtClean="0"/>
            </a:br>
            <a:r>
              <a:rPr lang="ru-RU" dirty="0" smtClean="0"/>
              <a:t>Анализ </a:t>
            </a:r>
            <a:r>
              <a:rPr lang="ru-RU" dirty="0"/>
              <a:t>результатов тестирования продукта.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484141" y="0"/>
            <a:ext cx="611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/>
              <a:t>4</a:t>
            </a:r>
            <a:endParaRPr lang="ru-RU" sz="6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64916" y="4454014"/>
            <a:ext cx="2838450" cy="228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4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Техническое описание проекта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Название: </a:t>
            </a:r>
            <a:r>
              <a:rPr lang="en-US" dirty="0" smtClean="0"/>
              <a:t>DEMOBLAZE</a:t>
            </a:r>
            <a:endParaRPr lang="ru-RU" dirty="0"/>
          </a:p>
          <a:p>
            <a:pPr lvl="0"/>
            <a:r>
              <a:rPr lang="ru-RU" dirty="0"/>
              <a:t>Тех. Документация: Отсутствует</a:t>
            </a:r>
          </a:p>
          <a:p>
            <a:pPr lvl="0"/>
            <a:r>
              <a:rPr lang="en-US" dirty="0"/>
              <a:t>URL: https://</a:t>
            </a:r>
            <a:r>
              <a:rPr lang="en-US" dirty="0" smtClean="0"/>
              <a:t>www.demolaze.com/</a:t>
            </a:r>
            <a:endParaRPr lang="ru-RU" dirty="0"/>
          </a:p>
          <a:p>
            <a:pPr lvl="0"/>
            <a:r>
              <a:rPr lang="en-US" dirty="0"/>
              <a:t>Front: HTML, CSS, JS</a:t>
            </a:r>
            <a:endParaRPr lang="ru-RU" dirty="0"/>
          </a:p>
          <a:p>
            <a:pPr lvl="0"/>
            <a:r>
              <a:rPr lang="en-US" dirty="0"/>
              <a:t>Back: </a:t>
            </a:r>
            <a:r>
              <a:rPr lang="ru-RU" dirty="0"/>
              <a:t>Отсутствует</a:t>
            </a:r>
          </a:p>
          <a:p>
            <a:pPr lvl="0"/>
            <a:r>
              <a:rPr lang="en-US" dirty="0"/>
              <a:t>Browsers: Microsoft </a:t>
            </a:r>
            <a:r>
              <a:rPr lang="en-US" dirty="0" smtClean="0"/>
              <a:t>Edge</a:t>
            </a:r>
            <a:r>
              <a:rPr lang="ru-RU" dirty="0" smtClean="0"/>
              <a:t>-версия 129.0.2792.79,Яндекс -</a:t>
            </a:r>
            <a:r>
              <a:rPr lang="en-US" dirty="0" smtClean="0"/>
              <a:t>24.7.2.1098 </a:t>
            </a:r>
            <a:r>
              <a:rPr lang="en-US" dirty="0"/>
              <a:t>x64, Chrome </a:t>
            </a:r>
            <a:r>
              <a:rPr lang="ru-RU" dirty="0" smtClean="0"/>
              <a:t>-</a:t>
            </a:r>
            <a:r>
              <a:rPr lang="en-US" dirty="0" smtClean="0"/>
              <a:t>128.0.666.8.101 </a:t>
            </a:r>
            <a:r>
              <a:rPr lang="en-US" dirty="0"/>
              <a:t>x64, </a:t>
            </a:r>
            <a:r>
              <a:rPr lang="en-US" dirty="0" smtClean="0"/>
              <a:t>Firefox</a:t>
            </a:r>
            <a:r>
              <a:rPr lang="ru-RU" smtClean="0"/>
              <a:t>-</a:t>
            </a:r>
            <a:r>
              <a:rPr lang="en-US" smtClean="0"/>
              <a:t> </a:t>
            </a:r>
            <a:r>
              <a:rPr lang="en-US" dirty="0" smtClean="0"/>
              <a:t>131.0.2 </a:t>
            </a:r>
            <a:r>
              <a:rPr lang="en-US" dirty="0"/>
              <a:t>x64</a:t>
            </a:r>
            <a:endParaRPr lang="ru-RU" dirty="0"/>
          </a:p>
          <a:p>
            <a:pPr lvl="0"/>
            <a:r>
              <a:rPr lang="en-US" dirty="0"/>
              <a:t>OS: Win. 10 22H</a:t>
            </a:r>
            <a:r>
              <a:rPr lang="ru-RU" dirty="0"/>
              <a:t>2 19045.4780</a:t>
            </a:r>
          </a:p>
          <a:p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65226" y="4542504"/>
            <a:ext cx="2684206" cy="220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6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сделано</a:t>
            </a:r>
            <a:br>
              <a:rPr lang="ru-RU" dirty="0" smtClean="0"/>
            </a:br>
            <a:r>
              <a:rPr lang="ru-RU" dirty="0" smtClean="0"/>
              <a:t>План тестирования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dirty="0" smtClean="0"/>
              <a:t>Функциональное тестирование</a:t>
            </a:r>
            <a:br>
              <a:rPr lang="ru-RU" dirty="0" smtClean="0"/>
            </a:br>
            <a:r>
              <a:rPr lang="ru-RU" dirty="0"/>
              <a:t>Проверка всех функциональных возможностей </a:t>
            </a:r>
            <a:r>
              <a:rPr lang="ru-RU" dirty="0" smtClean="0"/>
              <a:t>сайта</a:t>
            </a:r>
            <a:br>
              <a:rPr lang="ru-RU" dirty="0" smtClean="0"/>
            </a:br>
            <a:r>
              <a:rPr lang="ru-RU" dirty="0" smtClean="0"/>
              <a:t>Исследовательское тестирование</a:t>
            </a:r>
            <a:br>
              <a:rPr lang="ru-RU" dirty="0" smtClean="0"/>
            </a:br>
            <a:r>
              <a:rPr lang="ru-RU" dirty="0" smtClean="0"/>
              <a:t>Тестирование </a:t>
            </a:r>
            <a:r>
              <a:rPr lang="ru-RU" dirty="0"/>
              <a:t>в различных </a:t>
            </a:r>
            <a:r>
              <a:rPr lang="ru-RU" dirty="0" smtClean="0"/>
              <a:t>сценариях</a:t>
            </a:r>
          </a:p>
          <a:p>
            <a:pPr lvl="0"/>
            <a:r>
              <a:rPr lang="ru-RU" dirty="0" smtClean="0"/>
              <a:t>Производительное тестирование</a:t>
            </a:r>
            <a:br>
              <a:rPr lang="ru-RU" dirty="0" smtClean="0"/>
            </a:br>
            <a:r>
              <a:rPr lang="ru-RU" dirty="0"/>
              <a:t>Проверка доступности </a:t>
            </a:r>
            <a:r>
              <a:rPr lang="ru-RU" dirty="0" err="1" smtClean="0"/>
              <a:t>эндпоинтов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Проверка </a:t>
            </a:r>
            <a:r>
              <a:rPr lang="ru-RU" dirty="0"/>
              <a:t>времени загрузки </a:t>
            </a:r>
            <a:r>
              <a:rPr lang="ru-RU" dirty="0" smtClean="0"/>
              <a:t>страниц</a:t>
            </a:r>
            <a:br>
              <a:rPr lang="ru-RU" dirty="0" smtClean="0"/>
            </a:br>
            <a:r>
              <a:rPr lang="ru-RU" dirty="0" smtClean="0"/>
              <a:t>Проверка </a:t>
            </a:r>
            <a:r>
              <a:rPr lang="ru-RU" dirty="0"/>
              <a:t>отклика сайта на действия по </a:t>
            </a:r>
            <a:r>
              <a:rPr lang="ru-RU" dirty="0" smtClean="0"/>
              <a:t>локаторам</a:t>
            </a:r>
          </a:p>
          <a:p>
            <a:r>
              <a:rPr lang="ru-RU" dirty="0" smtClean="0"/>
              <a:t>Тестирование доступности</a:t>
            </a:r>
            <a:br>
              <a:rPr lang="ru-RU" dirty="0" smtClean="0"/>
            </a:br>
            <a:r>
              <a:rPr lang="ru-RU" dirty="0" smtClean="0"/>
              <a:t>Проверка доступности в браузерах и устройствах</a:t>
            </a:r>
            <a:br>
              <a:rPr lang="ru-RU" dirty="0" smtClean="0"/>
            </a:br>
            <a:r>
              <a:rPr lang="ru-RU" dirty="0" smtClean="0"/>
              <a:t>Удобство использования</a:t>
            </a:r>
          </a:p>
          <a:p>
            <a:r>
              <a:rPr lang="ru-RU" dirty="0" smtClean="0"/>
              <a:t>Тестирование безопасности</a:t>
            </a:r>
            <a:br>
              <a:rPr lang="ru-RU" dirty="0" smtClean="0"/>
            </a:br>
            <a:r>
              <a:rPr lang="ru-RU" dirty="0" smtClean="0"/>
              <a:t>Аудит структуры, нагрузочное, </a:t>
            </a:r>
            <a:r>
              <a:rPr lang="en-US" dirty="0" smtClean="0"/>
              <a:t>SQL </a:t>
            </a:r>
            <a:r>
              <a:rPr lang="ru-RU" dirty="0" smtClean="0"/>
              <a:t>инъекции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64916" y="4513006"/>
            <a:ext cx="2838450" cy="223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63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сделано</a:t>
            </a:r>
            <a:br>
              <a:rPr lang="ru-RU" dirty="0" smtClean="0"/>
            </a:br>
            <a:r>
              <a:rPr lang="ru-RU" dirty="0" smtClean="0"/>
              <a:t>Стратегия тестирования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Исследовательское тестирование.</a:t>
            </a:r>
            <a:br>
              <a:rPr lang="ru-RU" dirty="0"/>
            </a:br>
            <a:endParaRPr lang="ru-RU" dirty="0"/>
          </a:p>
          <a:p>
            <a:pPr lvl="0"/>
            <a:r>
              <a:rPr lang="ru-RU" dirty="0"/>
              <a:t>Подготовка тестовой документации</a:t>
            </a:r>
            <a:r>
              <a:rPr lang="ru-RU" dirty="0" smtClean="0"/>
              <a:t>.</a:t>
            </a:r>
            <a:br>
              <a:rPr lang="ru-RU" dirty="0" smtClean="0"/>
            </a:br>
            <a:endParaRPr lang="ru-RU" dirty="0"/>
          </a:p>
          <a:p>
            <a:pPr lvl="0"/>
            <a:r>
              <a:rPr lang="ru-RU" dirty="0"/>
              <a:t>Проведение реального тестирования</a:t>
            </a:r>
            <a:r>
              <a:rPr lang="ru-RU" dirty="0" smtClean="0"/>
              <a:t>.</a:t>
            </a:r>
            <a:br>
              <a:rPr lang="ru-RU" dirty="0" smtClean="0"/>
            </a:br>
            <a:endParaRPr lang="ru-RU" dirty="0"/>
          </a:p>
          <a:p>
            <a:pPr lvl="0"/>
            <a:r>
              <a:rPr lang="ru-RU" dirty="0"/>
              <a:t>Разработка и написание скриптов </a:t>
            </a:r>
            <a:r>
              <a:rPr lang="ru-RU" dirty="0" err="1"/>
              <a:t>автотестирования</a:t>
            </a:r>
            <a:r>
              <a:rPr lang="ru-RU" dirty="0" smtClean="0"/>
              <a:t>.</a:t>
            </a:r>
            <a:br>
              <a:rPr lang="ru-RU" dirty="0" smtClean="0"/>
            </a:br>
            <a:endParaRPr lang="ru-RU" dirty="0"/>
          </a:p>
          <a:p>
            <a:pPr lvl="0"/>
            <a:r>
              <a:rPr lang="ru-RU" dirty="0"/>
              <a:t>Анализ результатов тестирования</a:t>
            </a:r>
            <a:r>
              <a:rPr lang="ru-RU" dirty="0" smtClean="0"/>
              <a:t>.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64916" y="4409768"/>
            <a:ext cx="2838450" cy="233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99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Функциональное тестирование</a:t>
            </a:r>
            <a:br>
              <a:rPr lang="ru-RU" dirty="0" smtClean="0"/>
            </a:br>
            <a:r>
              <a:rPr lang="ru-RU" dirty="0" smtClean="0"/>
              <a:t>Исследовательское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Выделено 5 модулей</a:t>
            </a:r>
            <a:br>
              <a:rPr lang="ru-RU" dirty="0" smtClean="0"/>
            </a:br>
            <a:r>
              <a:rPr lang="ru-RU" dirty="0" smtClean="0"/>
              <a:t>Логин, каталог, корзина, покупка, меню</a:t>
            </a:r>
          </a:p>
          <a:p>
            <a:r>
              <a:rPr lang="ru-RU" dirty="0" smtClean="0"/>
              <a:t>Выявлен основной бизнес процесс</a:t>
            </a:r>
            <a:br>
              <a:rPr lang="ru-RU" dirty="0" smtClean="0"/>
            </a:br>
            <a:r>
              <a:rPr lang="ru-RU" dirty="0" smtClean="0"/>
              <a:t>Покупка</a:t>
            </a:r>
          </a:p>
          <a:p>
            <a:r>
              <a:rPr lang="ru-RU" dirty="0" smtClean="0"/>
              <a:t>Составлена пользовательская история</a:t>
            </a:r>
            <a:br>
              <a:rPr lang="ru-RU" dirty="0" smtClean="0"/>
            </a:br>
            <a:r>
              <a:rPr lang="ru-RU" dirty="0"/>
              <a:t>Логин — Каталог — Добавление товара — Корзина — Подтверждение — Покупка — </a:t>
            </a:r>
            <a:r>
              <a:rPr lang="ru-RU" dirty="0" err="1"/>
              <a:t>Разлогин</a:t>
            </a:r>
            <a:endParaRPr lang="ru-RU" dirty="0"/>
          </a:p>
          <a:p>
            <a:r>
              <a:rPr lang="ru-RU" dirty="0" smtClean="0"/>
              <a:t>Оценено удобство пользования</a:t>
            </a:r>
            <a:br>
              <a:rPr lang="ru-RU" dirty="0" smtClean="0"/>
            </a:br>
            <a:r>
              <a:rPr lang="ru-RU" dirty="0" smtClean="0"/>
              <a:t>Удобно</a:t>
            </a: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64916" y="4572000"/>
            <a:ext cx="2838450" cy="217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8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Автотестирование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Стек</a:t>
            </a:r>
            <a:r>
              <a:rPr lang="en-US" dirty="0"/>
              <a:t>: Python, Playwright, Selenium, Locust, </a:t>
            </a:r>
            <a:r>
              <a:rPr lang="en-US" dirty="0" err="1"/>
              <a:t>Pytest</a:t>
            </a:r>
            <a:r>
              <a:rPr lang="en-US" dirty="0"/>
              <a:t>, Allure rep.</a:t>
            </a:r>
            <a:endParaRPr lang="ru-RU" dirty="0"/>
          </a:p>
          <a:p>
            <a:r>
              <a:rPr lang="en-US" dirty="0"/>
              <a:t>IDE: </a:t>
            </a:r>
            <a:r>
              <a:rPr lang="en-US" dirty="0" err="1"/>
              <a:t>PyCharm</a:t>
            </a:r>
            <a:r>
              <a:rPr lang="en-US" dirty="0"/>
              <a:t>, Playwright IDE, Playwright WebDriver, Selenium IDE, Selenium WebDriver*</a:t>
            </a:r>
            <a:endParaRPr lang="ru-RU" dirty="0"/>
          </a:p>
          <a:p>
            <a:r>
              <a:rPr lang="en-US" dirty="0"/>
              <a:t>CI\CD: </a:t>
            </a:r>
            <a:r>
              <a:rPr lang="ru-RU" dirty="0" smtClean="0"/>
              <a:t>Отсутствует</a:t>
            </a:r>
          </a:p>
          <a:p>
            <a:r>
              <a:rPr lang="ru-RU" dirty="0" smtClean="0"/>
              <a:t>Чек лист автоматизации приложен (приложение 1)</a:t>
            </a:r>
          </a:p>
          <a:p>
            <a:r>
              <a:rPr lang="ru-RU" dirty="0" smtClean="0"/>
              <a:t>Скрипты приложены (приложение 2)</a:t>
            </a:r>
          </a:p>
          <a:p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64916" y="4557252"/>
            <a:ext cx="2838450" cy="218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1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469</TotalTime>
  <Words>333</Words>
  <Application>Microsoft Office PowerPoint</Application>
  <PresentationFormat>Широкоэкранный</PresentationFormat>
  <Paragraphs>72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Ион (конференц-зал)</vt:lpstr>
      <vt:lpstr>Выпускной проект</vt:lpstr>
      <vt:lpstr>Введение</vt:lpstr>
      <vt:lpstr>Цель и задача продукта </vt:lpstr>
      <vt:lpstr>Цель и задача тестирования продукта </vt:lpstr>
      <vt:lpstr>Техническое описание проекта </vt:lpstr>
      <vt:lpstr>Что сделано План тестирования:</vt:lpstr>
      <vt:lpstr>Как сделано Стратегия тестирования:</vt:lpstr>
      <vt:lpstr>Функциональное тестирование Исследовательское</vt:lpstr>
      <vt:lpstr>Автотестирование</vt:lpstr>
      <vt:lpstr>Структура проекта автоматизации</vt:lpstr>
      <vt:lpstr>Нефункциональное тестирование</vt:lpstr>
      <vt:lpstr>ИТОГИ</vt:lpstr>
      <vt:lpstr>Установлено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Выпускной проект</dc:title>
  <dc:creator>PC</dc:creator>
  <cp:lastModifiedBy>User</cp:lastModifiedBy>
  <cp:revision>27</cp:revision>
  <dcterms:created xsi:type="dcterms:W3CDTF">2024-09-14T06:07:41Z</dcterms:created>
  <dcterms:modified xsi:type="dcterms:W3CDTF">2024-10-11T09:43:12Z</dcterms:modified>
</cp:coreProperties>
</file>