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62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8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4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6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A661762-B6D3-47B5-B2C3-E1E2CA7712F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E3AC4CE-1897-4662-BDB1-A9977F9EA2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0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gency FB" panose="020B0503020202020204" pitchFamily="34" charset="0"/>
              </a:rPr>
              <a:t>Osnovi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ra</a:t>
            </a:r>
            <a:r>
              <a:rPr lang="sr-Latn-RS" dirty="0" smtClean="0">
                <a:latin typeface="Agency FB" panose="020B0503020202020204" pitchFamily="34" charset="0"/>
              </a:rPr>
              <a:t>čunarskih mreža 2</a:t>
            </a:r>
            <a:br>
              <a:rPr lang="sr-Latn-RS" dirty="0" smtClean="0">
                <a:latin typeface="Agency FB" panose="020B0503020202020204" pitchFamily="34" charset="0"/>
              </a:rPr>
            </a:br>
            <a:r>
              <a:rPr lang="sr-Latn-RS" dirty="0" smtClean="0">
                <a:latin typeface="Agency FB" panose="020B0503020202020204" pitchFamily="34" charset="0"/>
              </a:rPr>
              <a:t>-predmetni projekat-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038" y="2913432"/>
            <a:ext cx="3142735" cy="1901848"/>
          </a:xfrm>
        </p:spPr>
        <p:txBody>
          <a:bodyPr>
            <a:normAutofit fontScale="25000" lnSpcReduction="20000"/>
          </a:bodyPr>
          <a:lstStyle/>
          <a:p>
            <a:pPr algn="l"/>
            <a:endParaRPr lang="sr-Latn-RS" dirty="0" smtClean="0"/>
          </a:p>
          <a:p>
            <a:r>
              <a:rPr lang="en-US" sz="7200" b="1" dirty="0" err="1" smtClean="0">
                <a:latin typeface="Agency FB" panose="020B0503020202020204" pitchFamily="34" charset="0"/>
              </a:rPr>
              <a:t>Procena</a:t>
            </a:r>
            <a:r>
              <a:rPr lang="en-US" sz="7200" b="1" dirty="0" smtClean="0">
                <a:latin typeface="Agency FB" panose="020B0503020202020204" pitchFamily="34" charset="0"/>
              </a:rPr>
              <a:t> </a:t>
            </a:r>
            <a:r>
              <a:rPr lang="en-US" sz="7200" b="1" dirty="0" err="1" smtClean="0">
                <a:latin typeface="Agency FB" panose="020B0503020202020204" pitchFamily="34" charset="0"/>
              </a:rPr>
              <a:t>performansi</a:t>
            </a:r>
            <a:r>
              <a:rPr lang="en-US" sz="7200" b="1" dirty="0" smtClean="0">
                <a:latin typeface="Agency FB" panose="020B0503020202020204" pitchFamily="34" charset="0"/>
              </a:rPr>
              <a:t> </a:t>
            </a:r>
            <a:r>
              <a:rPr lang="en-US" sz="7200" b="1" dirty="0" err="1" smtClean="0">
                <a:latin typeface="Agency FB" panose="020B0503020202020204" pitchFamily="34" charset="0"/>
              </a:rPr>
              <a:t>kontrolnog</a:t>
            </a:r>
            <a:r>
              <a:rPr lang="en-US" sz="7200" b="1" dirty="0" smtClean="0">
                <a:latin typeface="Agency FB" panose="020B0503020202020204" pitchFamily="34" charset="0"/>
              </a:rPr>
              <a:t> </a:t>
            </a:r>
            <a:r>
              <a:rPr lang="en-US" sz="7200" b="1" dirty="0" err="1" smtClean="0">
                <a:latin typeface="Agency FB" panose="020B0503020202020204" pitchFamily="34" charset="0"/>
              </a:rPr>
              <a:t>protokola</a:t>
            </a:r>
            <a:r>
              <a:rPr lang="en-US" sz="7200" b="1" dirty="0" smtClean="0">
                <a:latin typeface="Agency FB" panose="020B0503020202020204" pitchFamily="34" charset="0"/>
              </a:rPr>
              <a:t> </a:t>
            </a:r>
            <a:r>
              <a:rPr lang="en-US" sz="7200" b="1" dirty="0" err="1" smtClean="0">
                <a:latin typeface="Agency FB" panose="020B0503020202020204" pitchFamily="34" charset="0"/>
              </a:rPr>
              <a:t>za</a:t>
            </a:r>
            <a:r>
              <a:rPr lang="en-US" sz="7200" b="1" dirty="0" smtClean="0">
                <a:latin typeface="Agency FB" panose="020B0503020202020204" pitchFamily="34" charset="0"/>
              </a:rPr>
              <a:t> </a:t>
            </a:r>
            <a:r>
              <a:rPr lang="en-US" sz="7200" b="1" dirty="0" err="1" smtClean="0">
                <a:latin typeface="Agency FB" panose="020B0503020202020204" pitchFamily="34" charset="0"/>
              </a:rPr>
              <a:t>pouzdan</a:t>
            </a:r>
            <a:r>
              <a:rPr lang="en-US" sz="7200" b="1" dirty="0" smtClean="0">
                <a:latin typeface="Agency FB" panose="020B0503020202020204" pitchFamily="34" charset="0"/>
              </a:rPr>
              <a:t> </a:t>
            </a:r>
            <a:r>
              <a:rPr lang="en-US" sz="7200" b="1" dirty="0" err="1" smtClean="0">
                <a:latin typeface="Agency FB" panose="020B0503020202020204" pitchFamily="34" charset="0"/>
              </a:rPr>
              <a:t>prenos</a:t>
            </a:r>
            <a:r>
              <a:rPr lang="en-US" sz="7200" b="1" dirty="0" smtClean="0">
                <a:latin typeface="Agency FB" panose="020B0503020202020204" pitchFamily="34" charset="0"/>
              </a:rPr>
              <a:t> UDP </a:t>
            </a:r>
            <a:r>
              <a:rPr lang="en-US" sz="7200" b="1" dirty="0" err="1" smtClean="0">
                <a:latin typeface="Agency FB" panose="020B0503020202020204" pitchFamily="34" charset="0"/>
              </a:rPr>
              <a:t>datagrama</a:t>
            </a:r>
            <a:r>
              <a:rPr lang="en-US" sz="7200" b="1" dirty="0" smtClean="0">
                <a:latin typeface="Agency FB" panose="020B0503020202020204" pitchFamily="34" charset="0"/>
              </a:rPr>
              <a:t> </a:t>
            </a:r>
            <a:r>
              <a:rPr lang="en-US" sz="7200" b="1" dirty="0" err="1" smtClean="0">
                <a:latin typeface="Agency FB" panose="020B0503020202020204" pitchFamily="34" charset="0"/>
              </a:rPr>
              <a:t>korištenjem</a:t>
            </a:r>
            <a:r>
              <a:rPr lang="en-US" sz="7200" b="1" dirty="0" smtClean="0">
                <a:latin typeface="Agency FB" panose="020B0503020202020204" pitchFamily="34" charset="0"/>
              </a:rPr>
              <a:t> </a:t>
            </a:r>
            <a:r>
              <a:rPr lang="en-US" sz="7200" b="1" dirty="0" err="1" smtClean="0">
                <a:latin typeface="Agency FB" panose="020B0503020202020204" pitchFamily="34" charset="0"/>
              </a:rPr>
              <a:t>više</a:t>
            </a:r>
            <a:r>
              <a:rPr lang="en-US" sz="7200" b="1" dirty="0" smtClean="0">
                <a:latin typeface="Agency FB" panose="020B0503020202020204" pitchFamily="34" charset="0"/>
              </a:rPr>
              <a:t> </a:t>
            </a:r>
            <a:r>
              <a:rPr lang="en-US" sz="7200" b="1" dirty="0" err="1" smtClean="0">
                <a:latin typeface="Agency FB" panose="020B0503020202020204" pitchFamily="34" charset="0"/>
              </a:rPr>
              <a:t>paralelnih</a:t>
            </a:r>
            <a:r>
              <a:rPr lang="sr-Latn-RS" sz="7200" b="1" dirty="0" smtClean="0">
                <a:latin typeface="Agency FB" panose="020B0503020202020204" pitchFamily="34" charset="0"/>
              </a:rPr>
              <a:t> tokova</a:t>
            </a:r>
            <a:r>
              <a:rPr lang="en-US" sz="7200" b="1" dirty="0" smtClean="0">
                <a:latin typeface="Agency FB" panose="020B0503020202020204" pitchFamily="34" charset="0"/>
              </a:rPr>
              <a:t> </a:t>
            </a:r>
            <a:endParaRPr lang="sr-Latn-RS" sz="7200" b="1" dirty="0" smtClean="0">
              <a:latin typeface="Agency FB" panose="020B0503020202020204" pitchFamily="34" charset="0"/>
            </a:endParaRPr>
          </a:p>
          <a:p>
            <a:pPr algn="l"/>
            <a:r>
              <a:rPr lang="sr-Latn-RS" sz="6400" dirty="0" smtClean="0">
                <a:latin typeface="Agency FB" panose="020B0503020202020204" pitchFamily="34" charset="0"/>
              </a:rPr>
              <a:t>		</a:t>
            </a:r>
          </a:p>
          <a:p>
            <a:r>
              <a:rPr lang="sr-Latn-RS" sz="6400" dirty="0">
                <a:latin typeface="Agency FB" panose="020B0503020202020204" pitchFamily="34" charset="0"/>
              </a:rPr>
              <a:t>Studenti: </a:t>
            </a:r>
            <a:r>
              <a:rPr lang="sr-Latn-RS" sz="6400" dirty="0" smtClean="0">
                <a:latin typeface="Agency FB" panose="020B0503020202020204" pitchFamily="34" charset="0"/>
              </a:rPr>
              <a:t>	Tamara Rudaljević RA28-2016                                                                       	Olivera Ivanković RA164-2016</a:t>
            </a:r>
          </a:p>
          <a:p>
            <a:pPr algn="l"/>
            <a:r>
              <a:rPr lang="sr-Latn-RS" sz="6400" dirty="0" smtClean="0">
                <a:latin typeface="Agency FB" panose="020B0503020202020204" pitchFamily="34" charset="0"/>
              </a:rPr>
              <a:t>Mentor:	Miloš </a:t>
            </a:r>
            <a:r>
              <a:rPr lang="sr-Latn-RS" sz="6400" dirty="0">
                <a:latin typeface="Agency FB" panose="020B0503020202020204" pitchFamily="34" charset="0"/>
              </a:rPr>
              <a:t>Pilipović</a:t>
            </a:r>
            <a:endParaRPr lang="sr-Latn-RS" sz="6400" dirty="0" smtClean="0">
              <a:latin typeface="Agency FB" panose="020B0503020202020204" pitchFamily="34" charset="0"/>
            </a:endParaRPr>
          </a:p>
          <a:p>
            <a:pPr algn="l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2879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752" y="1177945"/>
            <a:ext cx="8770571" cy="1560716"/>
          </a:xfrm>
        </p:spPr>
        <p:txBody>
          <a:bodyPr/>
          <a:lstStyle/>
          <a:p>
            <a:pPr algn="ctr"/>
            <a:r>
              <a:rPr lang="sr-Latn-RS" b="1" dirty="0" smtClean="0">
                <a:latin typeface="Agency FB" panose="020B0503020202020204" pitchFamily="34" charset="0"/>
              </a:rPr>
              <a:t>Primalac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751" y="2534652"/>
            <a:ext cx="8770571" cy="3651504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Loop 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handler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-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prim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anje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paket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a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, prover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a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kontrolne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sume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ako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se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kontrolne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sume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podudaraju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upi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s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paket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a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u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bafer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.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Nakon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toga 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se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šalje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paket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kod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koga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se u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okviru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podataka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nalazi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ACK</a:t>
            </a:r>
            <a:endParaRPr lang="en-US" sz="2200" dirty="0">
              <a:latin typeface="Agency FB" panose="020B0503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All packets 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received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-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provera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da li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stigli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svi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paketi</a:t>
            </a:r>
            <a:endParaRPr lang="en-US" sz="2200" dirty="0">
              <a:latin typeface="Agency FB" panose="020B0503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Wifi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/Ethernet thread function-nit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koja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kontroliše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odgovarajući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kanal</a:t>
            </a:r>
            <a:endParaRPr lang="en-US" sz="2200" dirty="0">
              <a:latin typeface="Agency FB" panose="020B0503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Get 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size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-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proverava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da li se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veličina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primljene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datoteke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podudara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veličinom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koju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je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pošiljalac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najavio</a:t>
            </a:r>
            <a:endParaRPr lang="en-US" sz="2200" dirty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0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911" y="1145861"/>
            <a:ext cx="8770571" cy="1560716"/>
          </a:xfrm>
        </p:spPr>
        <p:txBody>
          <a:bodyPr/>
          <a:lstStyle/>
          <a:p>
            <a:pPr algn="ctr"/>
            <a:r>
              <a:rPr lang="sr-Latn-RS" b="1" dirty="0" smtClean="0">
                <a:latin typeface="Agency FB" panose="020B0503020202020204" pitchFamily="34" charset="0"/>
              </a:rPr>
              <a:t>Dodatni zahtevi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910" y="2706577"/>
            <a:ext cx="8770571" cy="3651504"/>
          </a:xfrm>
        </p:spPr>
        <p:txBody>
          <a:bodyPr/>
          <a:lstStyle/>
          <a:p>
            <a:pPr marL="0" lvl="1" indent="0">
              <a:spcBef>
                <a:spcPts val="0"/>
              </a:spcBef>
              <a:spcAft>
                <a:spcPts val="1142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sr-Latn-RS" sz="26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Višeplatformna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podrška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(Windows/Linux)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sr-Latn-RS" sz="26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Programiski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jezik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C</a:t>
            </a: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sr-Latn-RS" sz="26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Višenitno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programiranje</a:t>
            </a:r>
            <a:endParaRPr lang="sr-Latn-RS" sz="2600" dirty="0" smtClean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Clr>
                <a:srgbClr val="000000"/>
              </a:buClr>
              <a:buSzPct val="45000"/>
              <a:buNone/>
            </a:pPr>
            <a:endParaRPr lang="en-US" sz="2600" dirty="0">
              <a:solidFill>
                <a:srgbClr val="1C1C1C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2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030" y="403155"/>
            <a:ext cx="8770571" cy="800003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 smtClean="0">
                <a:latin typeface="Agency FB" panose="020B0503020202020204" pitchFamily="34" charset="0"/>
              </a:rPr>
              <a:t/>
            </a:r>
            <a:br>
              <a:rPr lang="sr-Latn-RS" b="1" dirty="0" smtClean="0">
                <a:latin typeface="Agency FB" panose="020B0503020202020204" pitchFamily="34" charset="0"/>
              </a:rPr>
            </a:br>
            <a:r>
              <a:rPr lang="sr-Latn-RS" b="1" dirty="0" smtClean="0">
                <a:latin typeface="Agency FB" panose="020B0503020202020204" pitchFamily="34" charset="0"/>
              </a:rPr>
              <a:t>IP zaglavlje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030" y="2582779"/>
            <a:ext cx="8770571" cy="365150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Unutar IP zaglavlja nalaze se informacije o  dužini zaglavlja, verziji IP protokola (IPv4), tipu servisa, ukupnoj dužini paketa (koje podrazumeva i zaglavlje), TTL (time to live polje), polju za identifikaciju, parametrima fragmentacije, protokolu zaglavlja sledećeg sloja, Checksum polju kontrolne sume kao i izvorišnoj i odredišnoj IPv4 adresi.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Protokol transportnog sloja projektnog zadatka je UDP (upisuje se vrednos 0x11 u polje type).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Checksum polje se računa tako što se saberu sve vrednosti podataka iz paketa osim checksum polja (realizovano u funkciji </a:t>
            </a:r>
            <a:r>
              <a:rPr lang="en-US" sz="2200" dirty="0" err="1" smtClean="0">
                <a:latin typeface="Agency FB" panose="020B0503020202020204" pitchFamily="34" charset="0"/>
              </a:rPr>
              <a:t>calculate_checksum</a:t>
            </a:r>
            <a:r>
              <a:rPr lang="sr-Latn-RS" sz="2200" dirty="0" smtClean="0">
                <a:latin typeface="Agency FB" panose="020B0503020202020204" pitchFamily="34" charset="0"/>
              </a:rPr>
              <a:t> unutar fajla </a:t>
            </a:r>
            <a:r>
              <a:rPr lang="en-US" sz="2200" dirty="0" err="1" smtClean="0">
                <a:latin typeface="Agency FB" panose="020B0503020202020204" pitchFamily="34" charset="0"/>
              </a:rPr>
              <a:t>ip_header</a:t>
            </a:r>
            <a:r>
              <a:rPr lang="en-US" sz="2200" dirty="0" smtClean="0">
                <a:latin typeface="Agency FB" panose="020B0503020202020204" pitchFamily="34" charset="0"/>
              </a:rPr>
              <a:t>.</a:t>
            </a:r>
            <a:r>
              <a:rPr lang="sr-Latn-RS" sz="2200" dirty="0" smtClean="0">
                <a:latin typeface="Agency FB" panose="020B0503020202020204" pitchFamily="34" charset="0"/>
              </a:rPr>
              <a:t>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Konstruktor IP zaglavlja postavlja vrednosti veličine paketa, izvorišne i odredišne IPv4 adrese.</a:t>
            </a:r>
            <a:endParaRPr lang="en-US" sz="2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6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540" y="304800"/>
            <a:ext cx="8770571" cy="1560716"/>
          </a:xfrm>
        </p:spPr>
        <p:txBody>
          <a:bodyPr/>
          <a:lstStyle/>
          <a:p>
            <a:pPr algn="ctr"/>
            <a:r>
              <a:rPr lang="sr-Latn-RS" b="1" dirty="0">
                <a:latin typeface="Agency FB" panose="020B0503020202020204" pitchFamily="34" charset="0"/>
              </a:rPr>
              <a:t/>
            </a:r>
            <a:br>
              <a:rPr lang="sr-Latn-RS" b="1" dirty="0">
                <a:latin typeface="Agency FB" panose="020B0503020202020204" pitchFamily="34" charset="0"/>
              </a:rPr>
            </a:br>
            <a:r>
              <a:rPr lang="sr-Latn-RS" b="1" dirty="0" smtClean="0">
                <a:latin typeface="Agency FB" panose="020B0503020202020204" pitchFamily="34" charset="0"/>
              </a:rPr>
              <a:t>Ethernet zaglavlje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540" y="2598822"/>
            <a:ext cx="8770571" cy="3651504"/>
          </a:xfrm>
        </p:spPr>
        <p:txBody>
          <a:bodyPr/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Konstruktor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e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th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ernet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zaglavlja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postavlja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izvorišnu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odredišnu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MAC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adresu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na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osnovu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primljenih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parametara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.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Sadrži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informacije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o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izvorišnoj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odredišnoj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MAC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adresi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o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tipu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zaglavlja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sledećeg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sloja</a:t>
            </a:r>
            <a:endParaRPr lang="en-US" sz="2200" dirty="0"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Tip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zaglavlja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mrežnog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sloja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projektnog zadatka 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je 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IPv4,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za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njega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je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potrebno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upisati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vrednost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0x0800 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u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polje </a:t>
            </a:r>
            <a:r>
              <a:rPr lang="en-US" sz="2200" dirty="0">
                <a:latin typeface="Agency FB" panose="020B0503020202020204" pitchFamily="34" charset="0"/>
              </a:rPr>
              <a:t>type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.</a:t>
            </a:r>
            <a:endParaRPr lang="en-US" sz="2200" dirty="0"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331" y="1006021"/>
            <a:ext cx="8770571" cy="1560716"/>
          </a:xfrm>
        </p:spPr>
        <p:txBody>
          <a:bodyPr/>
          <a:lstStyle/>
          <a:p>
            <a:pPr algn="ctr"/>
            <a:r>
              <a:rPr lang="sr-Latn-RS" b="1" dirty="0" smtClean="0">
                <a:latin typeface="Agency FB" panose="020B0503020202020204" pitchFamily="34" charset="0"/>
              </a:rPr>
              <a:t>UDP zaglavlje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331" y="2566737"/>
            <a:ext cx="8770571" cy="3651504"/>
          </a:xfrm>
        </p:spPr>
        <p:txBody>
          <a:bodyPr/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Sadrži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informacije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o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izvorišnom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odredišnom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broju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porta,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dužini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UDP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datagrama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(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uključujući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zaglavlje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)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polju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kontrolne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sume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(checksum)</a:t>
            </a:r>
            <a:endParaRPr lang="en-US" sz="2200" dirty="0"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Konstruktor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prima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brojeve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portova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veličinu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datagrama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kao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parametre</a:t>
            </a:r>
            <a:endParaRPr lang="en-US" sz="2200" dirty="0"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Funkicija </a:t>
            </a:r>
            <a:r>
              <a:rPr lang="en-US" sz="2400" dirty="0" err="1" smtClean="0">
                <a:latin typeface="Agency FB" panose="020B0503020202020204" pitchFamily="34" charset="0"/>
              </a:rPr>
              <a:t>set_udp_checksum</a:t>
            </a:r>
            <a:r>
              <a:rPr lang="sr-Latn-RS" sz="2400" dirty="0" smtClean="0">
                <a:latin typeface="Agency FB" panose="020B0503020202020204" pitchFamily="34" charset="0"/>
              </a:rPr>
              <a:t> služi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za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postavljanje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vrednosti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polja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kontrolne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sume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(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koja je definisana unutar udp_header.c fajla) </a:t>
            </a:r>
            <a:endParaRPr lang="en-US" sz="2200" dirty="0"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626" y="877684"/>
            <a:ext cx="8770571" cy="1560716"/>
          </a:xfrm>
        </p:spPr>
        <p:txBody>
          <a:bodyPr/>
          <a:lstStyle/>
          <a:p>
            <a:pPr algn="ctr"/>
            <a:r>
              <a:rPr lang="sr-Latn-RS" b="1" dirty="0" smtClean="0">
                <a:latin typeface="Agency FB" panose="020B0503020202020204" pitchFamily="34" charset="0"/>
              </a:rPr>
              <a:t>Custom zaglavlje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626" y="2438400"/>
            <a:ext cx="8770571" cy="36515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Custom zaglavlje se sastoji iz samo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jedno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g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polj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a</a:t>
            </a:r>
            <a:r>
              <a:rPr lang="sr-Latn-R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-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broj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sekvence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, 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kojim se prati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redosled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slanja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paketa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na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osnovu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toga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ispravno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rekonstruiše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podatke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na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prijemnoj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strani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.</a:t>
            </a:r>
            <a:endParaRPr lang="en-US" sz="2200" dirty="0">
              <a:latin typeface="Agency FB" panose="020B0503020202020204" pitchFamily="34" charset="0"/>
            </a:endParaRP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Konstruktor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postavlja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vrednost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i</a:t>
            </a:r>
            <a:r>
              <a:rPr lang="en-U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rgbClr val="595959"/>
                </a:solidFill>
                <a:latin typeface="Agency FB" panose="020B0503020202020204" pitchFamily="34" charset="0"/>
              </a:rPr>
              <a:t>ovog</a:t>
            </a:r>
            <a:r>
              <a:rPr lang="en-US" sz="2200" dirty="0">
                <a:solidFill>
                  <a:srgbClr val="595959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solidFill>
                  <a:srgbClr val="595959"/>
                </a:solidFill>
                <a:latin typeface="Agency FB" panose="020B0503020202020204" pitchFamily="34" charset="0"/>
              </a:rPr>
              <a:t>polja</a:t>
            </a:r>
            <a:r>
              <a:rPr lang="sr-Latn-RS" sz="2200" dirty="0" smtClean="0">
                <a:solidFill>
                  <a:srgbClr val="595959"/>
                </a:solidFill>
                <a:latin typeface="Agency FB" panose="020B0503020202020204" pitchFamily="34" charset="0"/>
              </a:rPr>
              <a:t>.</a:t>
            </a:r>
            <a:endParaRPr lang="en-US" sz="2200" dirty="0"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8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081692"/>
            <a:ext cx="8770571" cy="1560716"/>
          </a:xfrm>
        </p:spPr>
        <p:txBody>
          <a:bodyPr/>
          <a:lstStyle/>
          <a:p>
            <a:pPr algn="ctr"/>
            <a:r>
              <a:rPr lang="sr-Latn-RS" b="1" dirty="0" smtClean="0">
                <a:latin typeface="Agency FB" panose="020B0503020202020204" pitchFamily="34" charset="0"/>
              </a:rPr>
              <a:t>Paket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9" y="2642408"/>
            <a:ext cx="8770571" cy="36515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Unutar fajla packet.h nalaze se definisane vrednosti kao što su maksimalna veličina podatka, TTL vrednost, maksimalan broj pokušaja slanja podatka, portovi pošiljaoca i primaoca itd.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Struktura headers sadrži sva prethodno pomenuta zaglavlja (IP, ethernet, UDP i  custom zaglavlje).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Struktura packet pored svih zaglavlja kao polja sadrži i bafer sa podacima.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Funkcija za računanje checksume paketa </a:t>
            </a:r>
          </a:p>
        </p:txBody>
      </p:sp>
    </p:spTree>
    <p:extLst>
      <p:ext uri="{BB962C8B-B14F-4D97-AF65-F5344CB8AC3E}">
        <p14:creationId xmlns:p14="http://schemas.microsoft.com/office/powerpoint/2010/main" val="78867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374" y="1022063"/>
            <a:ext cx="8770571" cy="1560716"/>
          </a:xfrm>
        </p:spPr>
        <p:txBody>
          <a:bodyPr/>
          <a:lstStyle/>
          <a:p>
            <a:pPr algn="ctr"/>
            <a:r>
              <a:rPr lang="sr-Latn-RS" b="1" dirty="0" smtClean="0">
                <a:latin typeface="Agency FB" panose="020B0503020202020204" pitchFamily="34" charset="0"/>
              </a:rPr>
              <a:t>Opis zadatka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374" y="2582779"/>
            <a:ext cx="8770571" cy="3651504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Zadatak je podrazumeveo implementaciju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klijent</a:t>
            </a:r>
            <a:r>
              <a:rPr lang="en-US" sz="2200" dirty="0">
                <a:latin typeface="Agency FB" panose="020B0503020202020204" pitchFamily="34" charset="0"/>
              </a:rPr>
              <a:t>-server </a:t>
            </a:r>
            <a:r>
              <a:rPr lang="en-US" sz="2200" dirty="0" err="1">
                <a:latin typeface="Agency FB" panose="020B0503020202020204" pitchFamily="34" charset="0"/>
              </a:rPr>
              <a:t>programske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arhitekture</a:t>
            </a:r>
            <a:r>
              <a:rPr lang="en-US" sz="2200" dirty="0">
                <a:latin typeface="Agency FB" panose="020B0503020202020204" pitchFamily="34" charset="0"/>
              </a:rPr>
              <a:t> (UDP </a:t>
            </a:r>
            <a:r>
              <a:rPr lang="en-US" sz="2200" dirty="0" err="1">
                <a:latin typeface="Agency FB" panose="020B0503020202020204" pitchFamily="34" charset="0"/>
              </a:rPr>
              <a:t>klijent</a:t>
            </a:r>
            <a:r>
              <a:rPr lang="en-US" sz="2200" dirty="0">
                <a:latin typeface="Agency FB" panose="020B0503020202020204" pitchFamily="34" charset="0"/>
              </a:rPr>
              <a:t>/server), </a:t>
            </a:r>
            <a:r>
              <a:rPr lang="en-US" sz="2200" dirty="0" err="1">
                <a:latin typeface="Agency FB" panose="020B0503020202020204" pitchFamily="34" charset="0"/>
              </a:rPr>
              <a:t>koristeći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libpcap</a:t>
            </a:r>
            <a:r>
              <a:rPr lang="en-US" sz="2200" dirty="0">
                <a:latin typeface="Agency FB" panose="020B0503020202020204" pitchFamily="34" charset="0"/>
              </a:rPr>
              <a:t>/</a:t>
            </a:r>
            <a:r>
              <a:rPr lang="en-US" sz="2200" dirty="0" err="1">
                <a:latin typeface="Agency FB" panose="020B0503020202020204" pitchFamily="34" charset="0"/>
              </a:rPr>
              <a:t>WinPcap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biblioteke</a:t>
            </a:r>
            <a:r>
              <a:rPr lang="en-US" sz="2200" dirty="0">
                <a:latin typeface="Agency FB" panose="020B0503020202020204" pitchFamily="34" charset="0"/>
              </a:rPr>
              <a:t>, </a:t>
            </a:r>
            <a:r>
              <a:rPr lang="en-US" sz="2200" dirty="0" err="1" smtClean="0">
                <a:latin typeface="Agency FB" panose="020B0503020202020204" pitchFamily="34" charset="0"/>
              </a:rPr>
              <a:t>protokol</a:t>
            </a:r>
            <a:r>
              <a:rPr lang="sr-Latn-RS" sz="2200" dirty="0" smtClean="0">
                <a:latin typeface="Agency FB" panose="020B0503020202020204" pitchFamily="34" charset="0"/>
              </a:rPr>
              <a:t>om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za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pouzdan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prenos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sr-Latn-RS" sz="2200" dirty="0" smtClean="0">
                <a:latin typeface="Agency FB" panose="020B0503020202020204" pitchFamily="34" charset="0"/>
              </a:rPr>
              <a:t>(koristeći UDP protokol)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sr-Latn-RS" sz="2200" dirty="0" smtClean="0">
                <a:latin typeface="Agency FB" panose="020B0503020202020204" pitchFamily="34" charset="0"/>
              </a:rPr>
              <a:t>sa više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paralelnih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tokova</a:t>
            </a:r>
            <a:r>
              <a:rPr lang="en-US" sz="2200" dirty="0">
                <a:latin typeface="Agency FB" panose="020B0503020202020204" pitchFamily="34" charset="0"/>
              </a:rPr>
              <a:t>: </a:t>
            </a:r>
            <a:r>
              <a:rPr lang="en-US" sz="2200" dirty="0" err="1" smtClean="0">
                <a:latin typeface="Agency FB" panose="020B0503020202020204" pitchFamily="34" charset="0"/>
              </a:rPr>
              <a:t>Eternet</a:t>
            </a:r>
            <a:r>
              <a:rPr lang="sr-Latn-RS" sz="2200" dirty="0">
                <a:latin typeface="Agency FB" panose="020B0503020202020204" pitchFamily="34" charset="0"/>
              </a:rPr>
              <a:t> </a:t>
            </a:r>
            <a:r>
              <a:rPr lang="sr-Latn-RS" sz="2200" dirty="0" smtClean="0">
                <a:latin typeface="Agency FB" panose="020B0503020202020204" pitchFamily="34" charset="0"/>
              </a:rPr>
              <a:t>i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WiFi</a:t>
            </a:r>
            <a:r>
              <a:rPr lang="en-US" sz="2200" dirty="0">
                <a:latin typeface="Agency FB" panose="020B0503020202020204" pitchFamily="34" charset="0"/>
              </a:rPr>
              <a:t> – USB adapter. </a:t>
            </a:r>
            <a:endParaRPr lang="sr-Latn-RS" sz="2200" dirty="0" smtClean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Odrediti </a:t>
            </a:r>
            <a:r>
              <a:rPr lang="en-US" sz="2200" dirty="0" err="1" smtClean="0">
                <a:latin typeface="Agency FB" panose="020B0503020202020204" pitchFamily="34" charset="0"/>
              </a:rPr>
              <a:t>brzin</a:t>
            </a:r>
            <a:r>
              <a:rPr lang="sr-Latn-RS" sz="2200" dirty="0" smtClean="0">
                <a:latin typeface="Agency FB" panose="020B0503020202020204" pitchFamily="34" charset="0"/>
              </a:rPr>
              <a:t>u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prenosa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korisničkih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latin typeface="Agency FB" panose="020B0503020202020204" pitchFamily="34" charset="0"/>
              </a:rPr>
              <a:t>podataka</a:t>
            </a:r>
            <a:r>
              <a:rPr lang="sr-Latn-RS" sz="2200" dirty="0">
                <a:latin typeface="Agency FB" panose="020B0503020202020204" pitchFamily="34" charset="0"/>
              </a:rPr>
              <a:t> </a:t>
            </a:r>
            <a:r>
              <a:rPr lang="sr-Latn-RS" sz="2200" dirty="0" smtClean="0">
                <a:latin typeface="Agency FB" panose="020B0503020202020204" pitchFamily="34" charset="0"/>
              </a:rPr>
              <a:t>kao funkciju </a:t>
            </a:r>
            <a:r>
              <a:rPr lang="en-US" sz="2200" dirty="0" err="1" smtClean="0">
                <a:latin typeface="Agency FB" panose="020B0503020202020204" pitchFamily="34" charset="0"/>
              </a:rPr>
              <a:t>broja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korištenih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paralelnih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tokova</a:t>
            </a:r>
            <a:r>
              <a:rPr lang="en-US" sz="2200" dirty="0">
                <a:latin typeface="Agency FB" panose="020B0503020202020204" pitchFamily="34" charset="0"/>
              </a:rPr>
              <a:t>, </a:t>
            </a:r>
            <a:r>
              <a:rPr lang="en-US" sz="2200" dirty="0" err="1" smtClean="0">
                <a:latin typeface="Agency FB" panose="020B0503020202020204" pitchFamily="34" charset="0"/>
              </a:rPr>
              <a:t>korisnika</a:t>
            </a:r>
            <a:r>
              <a:rPr lang="sr-Latn-R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latin typeface="Agency FB" panose="020B0503020202020204" pitchFamily="34" charset="0"/>
              </a:rPr>
              <a:t>ili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dužine</a:t>
            </a:r>
            <a:r>
              <a:rPr lang="en-US" sz="2200" dirty="0">
                <a:latin typeface="Agency FB" panose="020B0503020202020204" pitchFamily="34" charset="0"/>
              </a:rPr>
              <a:t> UDP </a:t>
            </a:r>
            <a:r>
              <a:rPr lang="en-US" sz="2200" dirty="0" err="1">
                <a:latin typeface="Agency FB" panose="020B0503020202020204" pitchFamily="34" charset="0"/>
              </a:rPr>
              <a:t>datagrama</a:t>
            </a:r>
            <a:r>
              <a:rPr lang="en-US" sz="2200" dirty="0">
                <a:latin typeface="Agency FB" panose="020B0503020202020204" pitchFamily="34" charset="0"/>
              </a:rPr>
              <a:t>. </a:t>
            </a:r>
            <a:endParaRPr lang="sr-Latn-RS" sz="2200" dirty="0" smtClean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Agency FB" panose="020B0503020202020204" pitchFamily="34" charset="0"/>
              </a:rPr>
              <a:t>Kontrolni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protokol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ima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za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zadatak</a:t>
            </a:r>
            <a:r>
              <a:rPr lang="en-US" sz="2200" dirty="0">
                <a:latin typeface="Agency FB" panose="020B0503020202020204" pitchFamily="34" charset="0"/>
              </a:rPr>
              <a:t> da: </a:t>
            </a:r>
            <a:r>
              <a:rPr lang="sr-Latn-RS" sz="2200" dirty="0">
                <a:latin typeface="Agency FB" panose="020B0503020202020204" pitchFamily="34" charset="0"/>
              </a:rPr>
              <a:t>o</a:t>
            </a:r>
            <a:r>
              <a:rPr lang="en-US" sz="2200" dirty="0" err="1" smtClean="0">
                <a:latin typeface="Agency FB" panose="020B0503020202020204" pitchFamily="34" charset="0"/>
              </a:rPr>
              <a:t>bezbedi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prenos</a:t>
            </a:r>
            <a:r>
              <a:rPr lang="en-US" sz="2200" dirty="0">
                <a:latin typeface="Agency FB" panose="020B0503020202020204" pitchFamily="34" charset="0"/>
              </a:rPr>
              <a:t> UDP </a:t>
            </a:r>
            <a:r>
              <a:rPr lang="en-US" sz="2200" dirty="0" err="1">
                <a:latin typeface="Agency FB" panose="020B0503020202020204" pitchFamily="34" charset="0"/>
              </a:rPr>
              <a:t>datagrama</a:t>
            </a:r>
            <a:r>
              <a:rPr lang="en-US" sz="2200" dirty="0">
                <a:latin typeface="Agency FB" panose="020B0503020202020204" pitchFamily="34" charset="0"/>
              </a:rPr>
              <a:t> bez </a:t>
            </a:r>
            <a:r>
              <a:rPr lang="en-US" sz="2200" dirty="0" err="1" smtClean="0">
                <a:latin typeface="Agency FB" panose="020B0503020202020204" pitchFamily="34" charset="0"/>
              </a:rPr>
              <a:t>greške</a:t>
            </a:r>
            <a:r>
              <a:rPr lang="sr-Latn-RS" sz="2200" dirty="0" smtClean="0">
                <a:latin typeface="Agency FB" panose="020B0503020202020204" pitchFamily="34" charset="0"/>
              </a:rPr>
              <a:t>, </a:t>
            </a:r>
            <a:r>
              <a:rPr lang="sr-Latn-RS" sz="2200" dirty="0">
                <a:latin typeface="Agency FB" panose="020B0503020202020204" pitchFamily="34" charset="0"/>
              </a:rPr>
              <a:t>o</a:t>
            </a:r>
            <a:r>
              <a:rPr lang="en-US" sz="2200" dirty="0" err="1" smtClean="0">
                <a:latin typeface="Agency FB" panose="020B0503020202020204" pitchFamily="34" charset="0"/>
              </a:rPr>
              <a:t>bezbedi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>
                <a:latin typeface="Agency FB" panose="020B0503020202020204" pitchFamily="34" charset="0"/>
              </a:rPr>
              <a:t>da UDP </a:t>
            </a:r>
            <a:r>
              <a:rPr lang="en-US" sz="2200" dirty="0" err="1">
                <a:latin typeface="Agency FB" panose="020B0503020202020204" pitchFamily="34" charset="0"/>
              </a:rPr>
              <a:t>datagrami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stignu</a:t>
            </a:r>
            <a:r>
              <a:rPr lang="en-US" sz="2200" dirty="0">
                <a:latin typeface="Agency FB" panose="020B0503020202020204" pitchFamily="34" charset="0"/>
              </a:rPr>
              <a:t> u </a:t>
            </a:r>
            <a:r>
              <a:rPr lang="en-US" sz="2200" dirty="0" err="1">
                <a:latin typeface="Agency FB" panose="020B0503020202020204" pitchFamily="34" charset="0"/>
              </a:rPr>
              <a:t>redosledu</a:t>
            </a:r>
            <a:r>
              <a:rPr lang="en-US" sz="2200" dirty="0">
                <a:latin typeface="Agency FB" panose="020B0503020202020204" pitchFamily="34" charset="0"/>
              </a:rPr>
              <a:t> u </a:t>
            </a:r>
            <a:r>
              <a:rPr lang="en-US" sz="2200" dirty="0" err="1">
                <a:latin typeface="Agency FB" panose="020B0503020202020204" pitchFamily="34" charset="0"/>
              </a:rPr>
              <a:t>kom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su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i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 smtClean="0">
                <a:latin typeface="Agency FB" panose="020B0503020202020204" pitchFamily="34" charset="0"/>
              </a:rPr>
              <a:t>poslati</a:t>
            </a:r>
            <a:r>
              <a:rPr lang="sr-Latn-RS" sz="2200" dirty="0" smtClean="0">
                <a:latin typeface="Agency FB" panose="020B0503020202020204" pitchFamily="34" charset="0"/>
              </a:rPr>
              <a:t>, o</a:t>
            </a:r>
            <a:r>
              <a:rPr lang="en-US" sz="2200" dirty="0" err="1" smtClean="0">
                <a:latin typeface="Agency FB" panose="020B0503020202020204" pitchFamily="34" charset="0"/>
              </a:rPr>
              <a:t>bezbedi</a:t>
            </a:r>
            <a:r>
              <a:rPr lang="en-US" sz="2200" dirty="0" smtClean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kontrolu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toka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podataka</a:t>
            </a:r>
            <a:r>
              <a:rPr lang="en-US" sz="2200" dirty="0">
                <a:latin typeface="Agency FB" panose="020B0503020202020204" pitchFamily="34" charset="0"/>
              </a:rPr>
              <a:t> (</a:t>
            </a:r>
            <a:r>
              <a:rPr lang="en-US" sz="2200" dirty="0" err="1">
                <a:latin typeface="Agency FB" panose="020B0503020202020204" pitchFamily="34" charset="0"/>
              </a:rPr>
              <a:t>proces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upravljanja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brzinom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slanja</a:t>
            </a:r>
            <a:r>
              <a:rPr lang="en-US" sz="2200" dirty="0">
                <a:latin typeface="Agency FB" panose="020B0503020202020204" pitchFamily="34" charset="0"/>
              </a:rPr>
              <a:t> UDP </a:t>
            </a:r>
            <a:r>
              <a:rPr lang="en-US" sz="2200" dirty="0" err="1">
                <a:latin typeface="Agency FB" panose="020B0503020202020204" pitchFamily="34" charset="0"/>
              </a:rPr>
              <a:t>datagrama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između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dva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komunikaciona</a:t>
            </a:r>
            <a:r>
              <a:rPr lang="en-US" sz="2200" dirty="0">
                <a:latin typeface="Agency FB" panose="020B0503020202020204" pitchFamily="34" charset="0"/>
              </a:rPr>
              <a:t> </a:t>
            </a:r>
            <a:r>
              <a:rPr lang="en-US" sz="2200" dirty="0" err="1">
                <a:latin typeface="Agency FB" panose="020B0503020202020204" pitchFamily="34" charset="0"/>
              </a:rPr>
              <a:t>čvora</a:t>
            </a:r>
            <a:r>
              <a:rPr lang="en-US" sz="2200" dirty="0">
                <a:latin typeface="Agency FB" panose="020B0503020202020204" pitchFamily="34" charset="0"/>
              </a:rPr>
              <a:t>). </a:t>
            </a:r>
            <a:endParaRPr lang="sr-Latn-RS" sz="2200" dirty="0" smtClean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Agency FB" panose="020B0503020202020204" pitchFamily="34" charset="0"/>
              </a:rPr>
              <a:t>Klijent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nakon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slanja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čeka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određeno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vreme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za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potvrdu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uspešnog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prijema</a:t>
            </a:r>
            <a:r>
              <a:rPr lang="en-US" sz="2400" dirty="0">
                <a:latin typeface="Agency FB" panose="020B0503020202020204" pitchFamily="34" charset="0"/>
              </a:rPr>
              <a:t> (ACK). </a:t>
            </a:r>
            <a:r>
              <a:rPr lang="en-US" sz="2400" dirty="0" err="1">
                <a:latin typeface="Agency FB" panose="020B0503020202020204" pitchFamily="34" charset="0"/>
              </a:rPr>
              <a:t>Ako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ona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izostane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pokušava</a:t>
            </a:r>
            <a:r>
              <a:rPr lang="en-US" sz="2400" dirty="0">
                <a:latin typeface="Agency FB" panose="020B0503020202020204" pitchFamily="34" charset="0"/>
              </a:rPr>
              <a:t> se </a:t>
            </a:r>
            <a:r>
              <a:rPr lang="en-US" sz="2400" dirty="0" err="1">
                <a:latin typeface="Agency FB" panose="020B0503020202020204" pitchFamily="34" charset="0"/>
              </a:rPr>
              <a:t>retransmisija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r>
              <a:rPr lang="en-US" sz="2400" dirty="0" err="1">
                <a:latin typeface="Agency FB" panose="020B0503020202020204" pitchFamily="34" charset="0"/>
              </a:rPr>
              <a:t>Posle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svakog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uspešno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primljenog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datagrama</a:t>
            </a:r>
            <a:r>
              <a:rPr lang="en-US" sz="2400" dirty="0">
                <a:latin typeface="Agency FB" panose="020B0503020202020204" pitchFamily="34" charset="0"/>
              </a:rPr>
              <a:t> server </a:t>
            </a:r>
            <a:r>
              <a:rPr lang="en-US" sz="2400" dirty="0" err="1">
                <a:latin typeface="Agency FB" panose="020B0503020202020204" pitchFamily="34" charset="0"/>
              </a:rPr>
              <a:t>šalje</a:t>
            </a:r>
            <a:r>
              <a:rPr lang="en-US" sz="2400" dirty="0">
                <a:latin typeface="Agency FB" panose="020B0503020202020204" pitchFamily="34" charset="0"/>
              </a:rPr>
              <a:t> ACK datagram </a:t>
            </a:r>
            <a:r>
              <a:rPr lang="en-US" sz="2400" dirty="0" err="1">
                <a:latin typeface="Agency FB" panose="020B0503020202020204" pitchFamily="34" charset="0"/>
              </a:rPr>
              <a:t>nazad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odgovarajućem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klijentu</a:t>
            </a:r>
            <a:r>
              <a:rPr lang="en-US" sz="2400" dirty="0">
                <a:latin typeface="Agency FB" panose="020B0503020202020204" pitchFamily="34" charset="0"/>
              </a:rPr>
              <a:t>. </a:t>
            </a:r>
            <a:endParaRPr lang="sr-Latn-RS" sz="22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3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99" y="1210030"/>
            <a:ext cx="8770571" cy="1560716"/>
          </a:xfrm>
        </p:spPr>
        <p:txBody>
          <a:bodyPr/>
          <a:lstStyle/>
          <a:p>
            <a:pPr algn="ctr"/>
            <a:r>
              <a:rPr lang="sr-Latn-RS" b="1" dirty="0" smtClean="0">
                <a:latin typeface="Agency FB" panose="020B0503020202020204" pitchFamily="34" charset="0"/>
              </a:rPr>
              <a:t>Pošiljalac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2630905"/>
            <a:ext cx="8770571" cy="3651504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Koriste se dva paralelna toka za slanje (ethernet i wifi).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Pošiljalac na početku šalje veličinu fajla koji se šalje i ako primalac na oba toka ne primi istu vrednost dolazi do greške i komunikacija se prekida, a zatim informacije nastavljaju da se šalju paralelno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200" dirty="0" smtClean="0">
                <a:latin typeface="Agency FB" panose="020B0503020202020204" pitchFamily="34" charset="0"/>
              </a:rPr>
              <a:t>Postoje dve niti (wifi i eth). Nit preuzima sledeći paket koji je na redu za slanje i šalje paket sa rednim brojem. Ako dobije ACK (potvrda </a:t>
            </a:r>
            <a:r>
              <a:rPr lang="sr-Latn-RS" sz="2200" dirty="0">
                <a:latin typeface="Agency FB" panose="020B0503020202020204" pitchFamily="34" charset="0"/>
              </a:rPr>
              <a:t>prijema acknowledgement</a:t>
            </a:r>
            <a:r>
              <a:rPr lang="sr-Latn-RS" sz="2200" dirty="0" smtClean="0">
                <a:latin typeface="Agency FB" panose="020B0503020202020204" pitchFamily="34" charset="0"/>
              </a:rPr>
              <a:t>) prelazi se na sledeći paket, a ako se desi da izostane ACK polje postavljeno na 1 proces se ponavlja dok se ono ne postavi ili dok se tok ne proglasi mrtvim.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Agency FB" panose="020B0503020202020204" pitchFamily="34" charset="0"/>
              </a:rPr>
              <a:t>Ukoliko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tok</a:t>
            </a:r>
            <a:r>
              <a:rPr lang="en-US" sz="2400" dirty="0">
                <a:latin typeface="Agency FB" panose="020B0503020202020204" pitchFamily="34" charset="0"/>
              </a:rPr>
              <a:t> ne </a:t>
            </a:r>
            <a:r>
              <a:rPr lang="en-US" sz="2400" dirty="0" err="1">
                <a:latin typeface="Agency FB" panose="020B0503020202020204" pitchFamily="34" charset="0"/>
              </a:rPr>
              <a:t>uspe</a:t>
            </a:r>
            <a:r>
              <a:rPr lang="en-US" sz="2400" dirty="0">
                <a:latin typeface="Agency FB" panose="020B0503020202020204" pitchFamily="34" charset="0"/>
              </a:rPr>
              <a:t> da se </a:t>
            </a:r>
            <a:r>
              <a:rPr lang="en-US" sz="2400" dirty="0" err="1">
                <a:latin typeface="Agency FB" panose="020B0503020202020204" pitchFamily="34" charset="0"/>
              </a:rPr>
              <a:t>vrati</a:t>
            </a:r>
            <a:r>
              <a:rPr lang="en-US" sz="2400" dirty="0">
                <a:latin typeface="Agency FB" panose="020B0503020202020204" pitchFamily="34" charset="0"/>
              </a:rPr>
              <a:t> u </a:t>
            </a:r>
            <a:r>
              <a:rPr lang="en-US" sz="2400" dirty="0" err="1">
                <a:latin typeface="Agency FB" panose="020B0503020202020204" pitchFamily="34" charset="0"/>
              </a:rPr>
              <a:t>život</a:t>
            </a:r>
            <a:r>
              <a:rPr lang="en-US" sz="2400" dirty="0">
                <a:latin typeface="Agency FB" panose="020B0503020202020204" pitchFamily="34" charset="0"/>
              </a:rPr>
              <a:t> do </a:t>
            </a:r>
            <a:r>
              <a:rPr lang="en-US" sz="2400" dirty="0" err="1">
                <a:latin typeface="Agency FB" panose="020B0503020202020204" pitchFamily="34" charset="0"/>
              </a:rPr>
              <a:t>samog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kraja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procesa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drugi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tok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koji</a:t>
            </a:r>
            <a:r>
              <a:rPr lang="en-US" sz="2400" dirty="0">
                <a:latin typeface="Agency FB" panose="020B0503020202020204" pitchFamily="34" charset="0"/>
              </a:rPr>
              <a:t> je </a:t>
            </a:r>
            <a:r>
              <a:rPr lang="en-US" sz="2400" dirty="0" err="1">
                <a:latin typeface="Agency FB" panose="020B0503020202020204" pitchFamily="34" charset="0"/>
              </a:rPr>
              <a:t>ostao</a:t>
            </a:r>
            <a:r>
              <a:rPr lang="en-US" sz="2400" dirty="0">
                <a:latin typeface="Agency FB" panose="020B0503020202020204" pitchFamily="34" charset="0"/>
              </a:rPr>
              <a:t> u </a:t>
            </a:r>
            <a:r>
              <a:rPr lang="en-US" sz="2400" dirty="0" err="1">
                <a:latin typeface="Agency FB" panose="020B0503020202020204" pitchFamily="34" charset="0"/>
              </a:rPr>
              <a:t>životu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nakon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završetka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šalje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onaj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paket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na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kojem</a:t>
            </a:r>
            <a:r>
              <a:rPr lang="en-US" sz="2400" dirty="0">
                <a:latin typeface="Agency FB" panose="020B0503020202020204" pitchFamily="34" charset="0"/>
              </a:rPr>
              <a:t> je </a:t>
            </a:r>
            <a:r>
              <a:rPr lang="en-US" sz="2400" dirty="0" err="1">
                <a:latin typeface="Agency FB" panose="020B0503020202020204" pitchFamily="34" charset="0"/>
              </a:rPr>
              <a:t>prethodni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sr-Latn-RS" sz="2400" dirty="0" smtClean="0">
                <a:latin typeface="Agency FB" panose="020B0503020202020204" pitchFamily="34" charset="0"/>
              </a:rPr>
              <a:t>bio zaglavljen.</a:t>
            </a:r>
            <a:endParaRPr lang="en-US" sz="2400" dirty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6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247" y="1081692"/>
            <a:ext cx="8770571" cy="1560716"/>
          </a:xfrm>
        </p:spPr>
        <p:txBody>
          <a:bodyPr/>
          <a:lstStyle/>
          <a:p>
            <a:pPr algn="ctr"/>
            <a:r>
              <a:rPr lang="sr-Latn-RS" b="1" dirty="0">
                <a:latin typeface="Agency FB" panose="020B0503020202020204" pitchFamily="34" charset="0"/>
              </a:rPr>
              <a:t>Pošiljalac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879" y="2642408"/>
            <a:ext cx="8770571" cy="3651504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Loop handler-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proverava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da li je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paket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uspešno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primljen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sa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druge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strane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, u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okviru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sekcije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podataka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se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pošalje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string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ACK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proverava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se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broj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sekvence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paketa</a:t>
            </a: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Wake up function-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proverava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da li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su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oba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kanala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„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živa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“ u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beskonačnoj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petlji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nakon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čega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pauzira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određeni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vremenski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period</a:t>
            </a: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Wifi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thread/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Etheret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thread function-nit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koja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kontroliše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odgovarajući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kanal</a:t>
            </a: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Wifi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/Ethernet send file size-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šalje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veličinu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datoteke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primaocu</a:t>
            </a: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Agency FB" panose="020B0503020202020204" pitchFamily="34" charset="0"/>
              </a:rPr>
              <a:t>wifi_send_file_size</a:t>
            </a:r>
            <a:r>
              <a:rPr lang="sr-Latn-RS" sz="2200" dirty="0" smtClean="0">
                <a:latin typeface="Agency FB" panose="020B0503020202020204" pitchFamily="34" charset="0"/>
              </a:rPr>
              <a:t> – veličina paketa koja mora biti poznata pre samog slanja prilikom korišćenja wifi niti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Agency FB" panose="020B0503020202020204" pitchFamily="34" charset="0"/>
              </a:rPr>
              <a:t>eth_send_file_size</a:t>
            </a:r>
            <a:r>
              <a:rPr lang="sr-Latn-RS" sz="2200" dirty="0" smtClean="0">
                <a:latin typeface="Agency FB" panose="020B0503020202020204" pitchFamily="34" charset="0"/>
              </a:rPr>
              <a:t> - </a:t>
            </a:r>
            <a:r>
              <a:rPr lang="sr-Latn-RS" sz="2200" dirty="0">
                <a:latin typeface="Agency FB" panose="020B0503020202020204" pitchFamily="34" charset="0"/>
              </a:rPr>
              <a:t>veličina paketa koja mora biti poznata pre samog slanja prilikom korišćenja </a:t>
            </a:r>
            <a:r>
              <a:rPr lang="sr-Latn-RS" sz="2200" dirty="0" smtClean="0">
                <a:latin typeface="Agency FB" panose="020B0503020202020204" pitchFamily="34" charset="0"/>
              </a:rPr>
              <a:t>ethernet niti</a:t>
            </a:r>
            <a:endParaRPr lang="sr-Latn-RS" sz="2200" dirty="0">
              <a:latin typeface="Agency FB" panose="020B0503020202020204" pitchFamily="34" charset="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4119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81</TotalTime>
  <Words>810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Century Schoolbook</vt:lpstr>
      <vt:lpstr>Corbel</vt:lpstr>
      <vt:lpstr>StarSymbol</vt:lpstr>
      <vt:lpstr>Feathered</vt:lpstr>
      <vt:lpstr>Osnovi računarskih mreža 2 -predmetni projekat-</vt:lpstr>
      <vt:lpstr> IP zaglavlje</vt:lpstr>
      <vt:lpstr> Ethernet zaglavlje</vt:lpstr>
      <vt:lpstr>UDP zaglavlje</vt:lpstr>
      <vt:lpstr>Custom zaglavlje</vt:lpstr>
      <vt:lpstr>Paket</vt:lpstr>
      <vt:lpstr>Opis zadatka</vt:lpstr>
      <vt:lpstr>Pošiljalac</vt:lpstr>
      <vt:lpstr>Pošiljalac</vt:lpstr>
      <vt:lpstr>Primalac</vt:lpstr>
      <vt:lpstr>Dodatni zahtevi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Osnovi računarskih mreža 2 -predmetni projekat-</dc:title>
  <dc:creator>student</dc:creator>
  <cp:lastModifiedBy>student</cp:lastModifiedBy>
  <cp:revision>45</cp:revision>
  <dcterms:created xsi:type="dcterms:W3CDTF">2019-06-12T10:01:34Z</dcterms:created>
  <dcterms:modified xsi:type="dcterms:W3CDTF">2019-06-12T11:23:01Z</dcterms:modified>
</cp:coreProperties>
</file>