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EB Garamond"/>
      <p:regular r:id="rId32"/>
      <p:bold r:id="rId33"/>
      <p:italic r:id="rId34"/>
      <p:boldItalic r:id="rId35"/>
    </p:embeddedFont>
    <p:embeddedFont>
      <p:font typeface="Squada One"/>
      <p:regular r:id="rId36"/>
    </p:embeddedFont>
    <p:embeddedFont>
      <p:font typeface="Montserrat ExtraBold"/>
      <p:bold r:id="rId37"/>
      <p:boldItalic r:id="rId38"/>
    </p:embeddedFont>
    <p:embeddedFont>
      <p:font typeface="Oswald"/>
      <p:regular r:id="rId39"/>
      <p:bold r:id="rId40"/>
    </p:embeddedFont>
    <p:embeddedFont>
      <p:font typeface="Barlow Light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BarlowLight-bold.fntdata"/><Relationship Id="rId41" Type="http://schemas.openxmlformats.org/officeDocument/2006/relationships/font" Target="fonts/BarlowLight-regular.fntdata"/><Relationship Id="rId22" Type="http://schemas.openxmlformats.org/officeDocument/2006/relationships/font" Target="fonts/Montserrat-regular.fntdata"/><Relationship Id="rId44" Type="http://schemas.openxmlformats.org/officeDocument/2006/relationships/font" Target="fonts/Barlow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BarlowLight-italic.fntdata"/><Relationship Id="rId24" Type="http://schemas.openxmlformats.org/officeDocument/2006/relationships/font" Target="fonts/Montserrat-italic.fntdata"/><Relationship Id="rId46" Type="http://schemas.openxmlformats.org/officeDocument/2006/relationships/font" Target="fonts/Merriweather-bold.fntdata"/><Relationship Id="rId23" Type="http://schemas.openxmlformats.org/officeDocument/2006/relationships/font" Target="fonts/Montserrat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Black-bold.fntdata"/><Relationship Id="rId48" Type="http://schemas.openxmlformats.org/officeDocument/2006/relationships/font" Target="fonts/Merriweather-boldItalic.fntdata"/><Relationship Id="rId25" Type="http://schemas.openxmlformats.org/officeDocument/2006/relationships/font" Target="fonts/Montserrat-boldItalic.fntdata"/><Relationship Id="rId47" Type="http://schemas.openxmlformats.org/officeDocument/2006/relationships/font" Target="fonts/Merriweather-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Montserrat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33" Type="http://schemas.openxmlformats.org/officeDocument/2006/relationships/font" Target="fonts/EBGaramond-bold.fntdata"/><Relationship Id="rId10" Type="http://schemas.openxmlformats.org/officeDocument/2006/relationships/slide" Target="slides/slide4.xml"/><Relationship Id="rId32" Type="http://schemas.openxmlformats.org/officeDocument/2006/relationships/font" Target="fonts/EBGaramond-regular.fntdata"/><Relationship Id="rId13" Type="http://schemas.openxmlformats.org/officeDocument/2006/relationships/slide" Target="slides/slide7.xml"/><Relationship Id="rId35" Type="http://schemas.openxmlformats.org/officeDocument/2006/relationships/font" Target="fonts/EBGaramond-boldItalic.fntdata"/><Relationship Id="rId12" Type="http://schemas.openxmlformats.org/officeDocument/2006/relationships/slide" Target="slides/slide6.xml"/><Relationship Id="rId34" Type="http://schemas.openxmlformats.org/officeDocument/2006/relationships/font" Target="fonts/EBGaramond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8.xml"/><Relationship Id="rId36" Type="http://schemas.openxmlformats.org/officeDocument/2006/relationships/font" Target="fonts/SquadaOne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8190066f0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8190066f0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78190066f0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78190066f0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8190066f0_1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8190066f0_1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78190066f0_1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78190066f0_1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8190066f0_1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8190066f0_1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78190066f0_1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78190066f0_1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81900620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81900620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1900620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81900620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1900620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1900620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819006202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819006202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819006202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819006202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819006202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819006202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819006202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819006202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8190066f0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8190066f0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>
  <p:cSld name="TITLE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_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5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5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5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5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_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18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8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6" name="Google Shape;116;p18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1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21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21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21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6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22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6_2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6_2_1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6_1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25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/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0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403250" y="1487050"/>
            <a:ext cx="35445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House Price Analysis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 Local Armenian Market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Business Analytics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5923225" y="3870350"/>
            <a:ext cx="3024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Team Members: 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Anna Martirosyan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Tamara Sedrakyan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Meri Torosyan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Professor: Hrant Davtyan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72" name="Google Shape;172;p27"/>
          <p:cNvGrpSpPr/>
          <p:nvPr/>
        </p:nvGrpSpPr>
        <p:grpSpPr>
          <a:xfrm>
            <a:off x="-218472" y="698217"/>
            <a:ext cx="5652327" cy="4593421"/>
            <a:chOff x="1066000" y="1294300"/>
            <a:chExt cx="5235575" cy="3538300"/>
          </a:xfrm>
        </p:grpSpPr>
        <p:sp>
          <p:nvSpPr>
            <p:cNvPr id="173" name="Google Shape;173;p27"/>
            <p:cNvSpPr/>
            <p:nvPr/>
          </p:nvSpPr>
          <p:spPr>
            <a:xfrm>
              <a:off x="2628100" y="1294300"/>
              <a:ext cx="896750" cy="534475"/>
            </a:xfrm>
            <a:custGeom>
              <a:rect b="b" l="l" r="r" t="t"/>
              <a:pathLst>
                <a:path extrusionOk="0" h="21379" w="35870">
                  <a:moveTo>
                    <a:pt x="20195" y="1"/>
                  </a:moveTo>
                  <a:cubicBezTo>
                    <a:pt x="14830" y="1"/>
                    <a:pt x="10436" y="4268"/>
                    <a:pt x="10267" y="9634"/>
                  </a:cubicBezTo>
                  <a:lnTo>
                    <a:pt x="5831" y="9634"/>
                  </a:lnTo>
                  <a:cubicBezTo>
                    <a:pt x="2620" y="9676"/>
                    <a:pt x="1" y="12295"/>
                    <a:pt x="1" y="15506"/>
                  </a:cubicBezTo>
                  <a:cubicBezTo>
                    <a:pt x="1" y="18759"/>
                    <a:pt x="2620" y="21378"/>
                    <a:pt x="5831" y="21378"/>
                  </a:cubicBezTo>
                  <a:lnTo>
                    <a:pt x="30039" y="21378"/>
                  </a:lnTo>
                  <a:cubicBezTo>
                    <a:pt x="33250" y="21378"/>
                    <a:pt x="35869" y="18759"/>
                    <a:pt x="35869" y="15506"/>
                  </a:cubicBezTo>
                  <a:cubicBezTo>
                    <a:pt x="35869" y="12337"/>
                    <a:pt x="33334" y="9760"/>
                    <a:pt x="30166" y="9676"/>
                  </a:cubicBezTo>
                  <a:cubicBezTo>
                    <a:pt x="29997" y="4268"/>
                    <a:pt x="25603" y="1"/>
                    <a:pt x="20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383500" y="1654475"/>
              <a:ext cx="1624450" cy="966450"/>
            </a:xfrm>
            <a:custGeom>
              <a:rect b="b" l="l" r="r" t="t"/>
              <a:pathLst>
                <a:path extrusionOk="0" h="38658" w="64978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490584" y="1903079"/>
              <a:ext cx="4413875" cy="1861642"/>
            </a:xfrm>
            <a:custGeom>
              <a:rect b="b" l="l" r="r" t="t"/>
              <a:pathLst>
                <a:path extrusionOk="0" h="70244" w="176555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193625" y="1902575"/>
              <a:ext cx="577750" cy="340675"/>
            </a:xfrm>
            <a:custGeom>
              <a:rect b="b" l="l" r="r" t="t"/>
              <a:pathLst>
                <a:path extrusionOk="0" h="13627" w="2311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2626275" y="1901650"/>
              <a:ext cx="589000" cy="354500"/>
            </a:xfrm>
            <a:custGeom>
              <a:rect b="b" l="l" r="r" t="t"/>
              <a:pathLst>
                <a:path extrusionOk="0" h="14180" w="2356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6000" y="3659150"/>
              <a:ext cx="5235575" cy="614725"/>
            </a:xfrm>
            <a:custGeom>
              <a:rect b="b" l="l" r="r" t="t"/>
              <a:pathLst>
                <a:path extrusionOk="0" h="24589" w="209423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563050" y="2846375"/>
              <a:ext cx="804850" cy="1043075"/>
            </a:xfrm>
            <a:custGeom>
              <a:rect b="b" l="l" r="r" t="t"/>
              <a:pathLst>
                <a:path extrusionOk="0" h="41723" w="32194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811275" y="3249600"/>
              <a:ext cx="323200" cy="982025"/>
            </a:xfrm>
            <a:custGeom>
              <a:rect b="b" l="l" r="r" t="t"/>
              <a:pathLst>
                <a:path extrusionOk="0" h="39281" w="12928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5047850" y="2301250"/>
              <a:ext cx="972775" cy="1260800"/>
            </a:xfrm>
            <a:custGeom>
              <a:rect b="b" l="l" r="r" t="t"/>
              <a:pathLst>
                <a:path extrusionOk="0" h="50432" w="38911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37925" y="2783550"/>
              <a:ext cx="382750" cy="1449125"/>
            </a:xfrm>
            <a:custGeom>
              <a:rect b="b" l="l" r="r" t="t"/>
              <a:pathLst>
                <a:path extrusionOk="0" h="57965" w="1531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597250" y="2968200"/>
              <a:ext cx="722475" cy="934975"/>
            </a:xfrm>
            <a:custGeom>
              <a:rect b="b" l="l" r="r" t="t"/>
              <a:pathLst>
                <a:path extrusionOk="0" h="37399" w="28899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799450" y="3325900"/>
              <a:ext cx="296350" cy="885925"/>
            </a:xfrm>
            <a:custGeom>
              <a:rect b="b" l="l" r="r" t="t"/>
              <a:pathLst>
                <a:path extrusionOk="0" h="35437" w="11854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366600" y="2911350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544675" y="2731800"/>
              <a:ext cx="1665625" cy="560875"/>
            </a:xfrm>
            <a:custGeom>
              <a:rect b="b" l="l" r="r" t="t"/>
              <a:pathLst>
                <a:path extrusionOk="0" h="22435" w="66625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3665300" y="2729675"/>
              <a:ext cx="1143875" cy="659100"/>
            </a:xfrm>
            <a:custGeom>
              <a:rect b="b" l="l" r="r" t="t"/>
              <a:pathLst>
                <a:path extrusionOk="0" h="26364" w="45755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532000" y="3292650"/>
              <a:ext cx="1229425" cy="96125"/>
            </a:xfrm>
            <a:custGeom>
              <a:rect b="b" l="l" r="r" t="t"/>
              <a:pathLst>
                <a:path extrusionOk="0" h="3845" w="49177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755075" y="2911350"/>
              <a:ext cx="960100" cy="1234725"/>
            </a:xfrm>
            <a:custGeom>
              <a:rect b="b" l="l" r="r" t="t"/>
              <a:pathLst>
                <a:path extrusionOk="0" h="49389" w="38404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044475" y="3537675"/>
              <a:ext cx="219700" cy="137325"/>
            </a:xfrm>
            <a:custGeom>
              <a:rect b="b" l="l" r="r" t="t"/>
              <a:pathLst>
                <a:path extrusionOk="0" h="5493" w="8788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44475" y="3729900"/>
              <a:ext cx="219700" cy="146850"/>
            </a:xfrm>
            <a:custGeom>
              <a:rect b="b" l="l" r="r" t="t"/>
              <a:pathLst>
                <a:path extrusionOk="0" h="5874" w="8788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319075" y="3537675"/>
              <a:ext cx="202825" cy="137325"/>
            </a:xfrm>
            <a:custGeom>
              <a:rect b="b" l="l" r="r" t="t"/>
              <a:pathLst>
                <a:path extrusionOk="0" h="5493" w="8113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319075" y="3729900"/>
              <a:ext cx="202825" cy="145800"/>
            </a:xfrm>
            <a:custGeom>
              <a:rect b="b" l="l" r="r" t="t"/>
              <a:pathLst>
                <a:path extrusionOk="0" h="5832" w="8113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621775" y="3382425"/>
              <a:ext cx="1133325" cy="763650"/>
            </a:xfrm>
            <a:custGeom>
              <a:rect b="b" l="l" r="r" t="t"/>
              <a:pathLst>
                <a:path extrusionOk="0" h="30546" w="45333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064300" y="3662300"/>
              <a:ext cx="227125" cy="477450"/>
            </a:xfrm>
            <a:custGeom>
              <a:rect b="b" l="l" r="r" t="t"/>
              <a:pathLst>
                <a:path extrusionOk="0" h="19098" w="9085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518475" y="3665475"/>
              <a:ext cx="96150" cy="79250"/>
            </a:xfrm>
            <a:custGeom>
              <a:rect b="b" l="l" r="r" t="t"/>
              <a:pathLst>
                <a:path extrusionOk="0" h="3170" w="3846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400175" y="3665475"/>
              <a:ext cx="97200" cy="78200"/>
            </a:xfrm>
            <a:custGeom>
              <a:rect b="b" l="l" r="r" t="t"/>
              <a:pathLst>
                <a:path extrusionOk="0" h="3128" w="3888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400175" y="3764775"/>
              <a:ext cx="97200" cy="79225"/>
            </a:xfrm>
            <a:custGeom>
              <a:rect b="b" l="l" r="r" t="t"/>
              <a:pathLst>
                <a:path extrusionOk="0" h="3169" w="3888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518475" y="3765825"/>
              <a:ext cx="96150" cy="78175"/>
            </a:xfrm>
            <a:custGeom>
              <a:rect b="b" l="l" r="r" t="t"/>
              <a:pathLst>
                <a:path extrusionOk="0" h="3127" w="3846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2857300" y="3665475"/>
              <a:ext cx="97200" cy="79250"/>
            </a:xfrm>
            <a:custGeom>
              <a:rect b="b" l="l" r="r" t="t"/>
              <a:pathLst>
                <a:path extrusionOk="0" h="3170" w="3888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857300" y="3765825"/>
              <a:ext cx="96125" cy="78175"/>
            </a:xfrm>
            <a:custGeom>
              <a:rect b="b" l="l" r="r" t="t"/>
              <a:pathLst>
                <a:path extrusionOk="0" h="3127" w="3845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739000" y="3665475"/>
              <a:ext cx="96150" cy="78200"/>
            </a:xfrm>
            <a:custGeom>
              <a:rect b="b" l="l" r="r" t="t"/>
              <a:pathLst>
                <a:path extrusionOk="0" h="3128" w="3846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2739000" y="3764775"/>
              <a:ext cx="96150" cy="79225"/>
            </a:xfrm>
            <a:custGeom>
              <a:rect b="b" l="l" r="r" t="t"/>
              <a:pathLst>
                <a:path extrusionOk="0" h="3169" w="3846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638446" y="4143942"/>
              <a:ext cx="4177275" cy="560846"/>
            </a:xfrm>
            <a:custGeom>
              <a:rect b="b" l="l" r="r" t="t"/>
              <a:pathLst>
                <a:path extrusionOk="0" h="20111" w="167091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2196125" y="4474525"/>
              <a:ext cx="2976375" cy="358075"/>
            </a:xfrm>
            <a:custGeom>
              <a:rect b="b" l="l" r="r" t="t"/>
              <a:pathLst>
                <a:path extrusionOk="0" h="14323" w="119055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515525" y="3857850"/>
              <a:ext cx="561925" cy="728675"/>
            </a:xfrm>
            <a:custGeom>
              <a:rect b="b" l="l" r="r" t="t"/>
              <a:pathLst>
                <a:path extrusionOk="0" h="29147" w="22477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674900" y="4136550"/>
              <a:ext cx="229325" cy="688925"/>
            </a:xfrm>
            <a:custGeom>
              <a:rect b="b" l="l" r="r" t="t"/>
              <a:pathLst>
                <a:path extrusionOk="0" h="27557" w="9173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165925" y="4153025"/>
              <a:ext cx="390825" cy="506375"/>
            </a:xfrm>
            <a:custGeom>
              <a:rect b="b" l="l" r="r" t="t"/>
              <a:pathLst>
                <a:path extrusionOk="0" h="20255" w="15633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286325" y="4347775"/>
              <a:ext cx="160150" cy="478500"/>
            </a:xfrm>
            <a:custGeom>
              <a:rect b="b" l="l" r="r" t="t"/>
              <a:pathLst>
                <a:path extrusionOk="0" h="19140" w="6406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OLS Regression Model: External Validation</a:t>
            </a:r>
            <a:endParaRPr/>
          </a:p>
        </p:txBody>
      </p:sp>
      <p:cxnSp>
        <p:nvCxnSpPr>
          <p:cNvPr id="620" name="Google Shape;620;p36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>
            <a:off x="4572000" y="2368750"/>
            <a:ext cx="1247700" cy="9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6"/>
          <p:cNvCxnSpPr/>
          <p:nvPr/>
        </p:nvCxnSpPr>
        <p:spPr>
          <a:xfrm>
            <a:off x="3313950" y="1353600"/>
            <a:ext cx="2557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6"/>
          <p:cNvCxnSpPr/>
          <p:nvPr/>
        </p:nvCxnSpPr>
        <p:spPr>
          <a:xfrm rot="10800000">
            <a:off x="3283625" y="1334750"/>
            <a:ext cx="0" cy="3759900"/>
          </a:xfrm>
          <a:prstGeom prst="straightConnector1">
            <a:avLst/>
          </a:prstGeom>
          <a:noFill/>
          <a:ln cap="flat" cmpd="sng" w="28575">
            <a:solidFill>
              <a:srgbClr val="F9BF3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4" name="Google Shape;624;p36"/>
          <p:cNvSpPr txBox="1"/>
          <p:nvPr/>
        </p:nvSpPr>
        <p:spPr>
          <a:xfrm>
            <a:off x="1196076" y="2582750"/>
            <a:ext cx="17592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model needs to be checked for the outside population as well, this is why train and test split was used. 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25" name="Google Shape;625;p36"/>
          <p:cNvCxnSpPr/>
          <p:nvPr/>
        </p:nvCxnSpPr>
        <p:spPr>
          <a:xfrm flipH="1" rot="10800000">
            <a:off x="5837475" y="1294425"/>
            <a:ext cx="8100" cy="1056900"/>
          </a:xfrm>
          <a:prstGeom prst="straightConnector1">
            <a:avLst/>
          </a:prstGeom>
          <a:noFill/>
          <a:ln cap="flat" cmpd="sng" w="28575">
            <a:solidFill>
              <a:srgbClr val="FFE48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26" name="Google Shape;626;p36"/>
          <p:cNvCxnSpPr/>
          <p:nvPr/>
        </p:nvCxnSpPr>
        <p:spPr>
          <a:xfrm rot="10800000">
            <a:off x="5835575" y="2396025"/>
            <a:ext cx="19800" cy="2694300"/>
          </a:xfrm>
          <a:prstGeom prst="straightConnector1">
            <a:avLst/>
          </a:prstGeom>
          <a:noFill/>
          <a:ln cap="flat" cmpd="sng" w="28575">
            <a:solidFill>
              <a:srgbClr val="9AD7D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27" name="Google Shape;627;p36"/>
          <p:cNvGrpSpPr/>
          <p:nvPr/>
        </p:nvGrpSpPr>
        <p:grpSpPr>
          <a:xfrm>
            <a:off x="3648823" y="1334888"/>
            <a:ext cx="1831559" cy="3754401"/>
            <a:chOff x="3656224" y="1334888"/>
            <a:chExt cx="1831559" cy="3754401"/>
          </a:xfrm>
        </p:grpSpPr>
        <p:grpSp>
          <p:nvGrpSpPr>
            <p:cNvPr id="628" name="Google Shape;628;p36"/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629" name="Google Shape;629;p36"/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rect b="b" l="l" r="r" t="t"/>
                <a:pathLst>
                  <a:path extrusionOk="0" h="132006" w="51526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rgbClr val="9AD7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rect b="b" l="l" r="r" t="t"/>
                <a:pathLst>
                  <a:path extrusionOk="0" h="18190" w="39223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rect b="b" l="l" r="r" t="t"/>
                <a:pathLst>
                  <a:path extrusionOk="0" h="9692" w="34608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rgbClr val="9AD7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rect b="b" l="l" r="r" t="t"/>
                <a:pathLst>
                  <a:path extrusionOk="0" h="3847" w="27302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rect b="b" l="l" r="r" t="t"/>
                <a:pathLst>
                  <a:path extrusionOk="0" h="28069" w="11922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rect b="b" l="l" r="r" t="t"/>
                <a:pathLst>
                  <a:path extrusionOk="0" h="2692" w="15766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rect b="b" l="l" r="r" t="t"/>
                <a:pathLst>
                  <a:path extrusionOk="0" h="14229" w="1923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rect b="b" l="l" r="r" t="t"/>
                <a:pathLst>
                  <a:path extrusionOk="0" h="3585" w="396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rect b="b" l="l" r="r" t="t"/>
                <a:pathLst>
                  <a:path extrusionOk="0" h="3585" w="3961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rect b="b" l="l" r="r" t="t"/>
                <a:pathLst>
                  <a:path extrusionOk="0" h="6137" w="2148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rect b="b" l="l" r="r" t="t"/>
                <a:pathLst>
                  <a:path extrusionOk="0" h="6137" w="2148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rect b="b" l="l" r="r" t="t"/>
                <a:pathLst>
                  <a:path extrusionOk="0" h="6137" w="2149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rect b="b" l="l" r="r" t="t"/>
                <a:pathLst>
                  <a:path extrusionOk="0" h="6137" w="2149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rect b="b" l="l" r="r" t="t"/>
                <a:pathLst>
                  <a:path extrusionOk="0" h="6137" w="2146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rect b="b" l="l" r="r" t="t"/>
                <a:pathLst>
                  <a:path extrusionOk="0" h="6137" w="2147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rect b="b" l="l" r="r" t="t"/>
                <a:pathLst>
                  <a:path extrusionOk="0" h="10517" w="14498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rect b="b" l="l" r="r" t="t"/>
                <a:pathLst>
                  <a:path extrusionOk="0" h="9910" w="1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rect b="b" l="l" r="r" t="t"/>
                <a:pathLst>
                  <a:path extrusionOk="0" h="6418" w="7657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rect b="b" l="l" r="r" t="t"/>
                <a:pathLst>
                  <a:path extrusionOk="0" h="6418" w="7655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rect b="b" l="l" r="r" t="t"/>
                <a:pathLst>
                  <a:path extrusionOk="0" h="5155" w="1677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rect b="b" l="l" r="r" t="t"/>
                <a:pathLst>
                  <a:path extrusionOk="0" h="5155" w="1677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rect b="b" l="l" r="r" t="t"/>
                <a:pathLst>
                  <a:path extrusionOk="0" h="5154" w="1677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rect b="b" l="l" r="r" t="t"/>
                <a:pathLst>
                  <a:path extrusionOk="0" h="5154" w="1677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rect b="b" l="l" r="r" t="t"/>
                <a:pathLst>
                  <a:path extrusionOk="0" h="5153" w="1677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rect b="b" l="l" r="r" t="t"/>
                <a:pathLst>
                  <a:path extrusionOk="0" h="5153" w="1677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rect b="b" l="l" r="r" t="t"/>
                <a:pathLst>
                  <a:path extrusionOk="0" h="2056" w="102179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rect b="b" l="l" r="r" t="t"/>
                <a:pathLst>
                  <a:path extrusionOk="0" h="3223" w="335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rgbClr val="E2A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4" name="Google Shape;784;p36"/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785" name="Google Shape;785;p36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rect b="b" l="l" r="r" t="t"/>
                <a:pathLst>
                  <a:path extrusionOk="0" h="3585" w="396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rect b="b" l="l" r="r" t="t"/>
                <a:pathLst>
                  <a:path extrusionOk="0" h="3585" w="3961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6" name="Google Shape;796;p36"/>
            <p:cNvSpPr/>
            <p:nvPr/>
          </p:nvSpPr>
          <p:spPr>
            <a:xfrm>
              <a:off x="4610005" y="2679614"/>
              <a:ext cx="70947" cy="64279"/>
            </a:xfrm>
            <a:custGeom>
              <a:rect b="b" l="l" r="r" t="t"/>
              <a:pathLst>
                <a:path extrusionOk="0" h="3587" w="3958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36"/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798" name="Google Shape;798;p36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4" name="Google Shape;804;p36"/>
          <p:cNvSpPr txBox="1"/>
          <p:nvPr/>
        </p:nvSpPr>
        <p:spPr>
          <a:xfrm>
            <a:off x="6131200" y="4211425"/>
            <a:ext cx="2939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Fitting the linear OLS model again, the R-squared were: 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5965918" y="3282622"/>
            <a:ext cx="736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0.754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6" name="Google Shape;806;p36"/>
          <p:cNvSpPr txBox="1"/>
          <p:nvPr/>
        </p:nvSpPr>
        <p:spPr>
          <a:xfrm>
            <a:off x="5432675" y="1419263"/>
            <a:ext cx="1247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0.793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7" name="Google Shape;807;p36"/>
          <p:cNvSpPr txBox="1"/>
          <p:nvPr/>
        </p:nvSpPr>
        <p:spPr>
          <a:xfrm>
            <a:off x="5965925" y="3460850"/>
            <a:ext cx="692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train</a:t>
            </a:r>
            <a:endParaRPr/>
          </a:p>
        </p:txBody>
      </p:sp>
      <p:sp>
        <p:nvSpPr>
          <p:cNvPr id="808" name="Google Shape;808;p36"/>
          <p:cNvSpPr txBox="1"/>
          <p:nvPr/>
        </p:nvSpPr>
        <p:spPr>
          <a:xfrm>
            <a:off x="5988263" y="1638700"/>
            <a:ext cx="692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7"/>
          <p:cNvSpPr txBox="1"/>
          <p:nvPr>
            <p:ph type="ctrTitle"/>
          </p:nvPr>
        </p:nvSpPr>
        <p:spPr>
          <a:xfrm>
            <a:off x="790975" y="720000"/>
            <a:ext cx="66261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Polynomial second degree Linear Regression model </a:t>
            </a:r>
            <a:endParaRPr/>
          </a:p>
        </p:txBody>
      </p:sp>
      <p:cxnSp>
        <p:nvCxnSpPr>
          <p:cNvPr id="814" name="Google Shape;814;p37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7"/>
          <p:cNvCxnSpPr/>
          <p:nvPr/>
        </p:nvCxnSpPr>
        <p:spPr>
          <a:xfrm>
            <a:off x="4572000" y="2368875"/>
            <a:ext cx="1247700" cy="9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7"/>
          <p:cNvCxnSpPr/>
          <p:nvPr/>
        </p:nvCxnSpPr>
        <p:spPr>
          <a:xfrm>
            <a:off x="3313950" y="1353600"/>
            <a:ext cx="2557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7"/>
          <p:cNvCxnSpPr/>
          <p:nvPr/>
        </p:nvCxnSpPr>
        <p:spPr>
          <a:xfrm rot="10800000">
            <a:off x="3283625" y="1334750"/>
            <a:ext cx="0" cy="3759900"/>
          </a:xfrm>
          <a:prstGeom prst="straightConnector1">
            <a:avLst/>
          </a:prstGeom>
          <a:noFill/>
          <a:ln cap="flat" cmpd="sng" w="28575">
            <a:solidFill>
              <a:srgbClr val="F9BF3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18" name="Google Shape;818;p37"/>
          <p:cNvSpPr txBox="1"/>
          <p:nvPr/>
        </p:nvSpPr>
        <p:spPr>
          <a:xfrm>
            <a:off x="1159226" y="2118525"/>
            <a:ext cx="17592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Polynomial second degree regression was done because some quadratic relationships between variables and Price_USD were detected in the pairplots.  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648823" y="1334888"/>
            <a:ext cx="1831559" cy="3754401"/>
            <a:chOff x="3656224" y="1334888"/>
            <a:chExt cx="1831559" cy="3754401"/>
          </a:xfrm>
        </p:grpSpPr>
        <p:grpSp>
          <p:nvGrpSpPr>
            <p:cNvPr id="820" name="Google Shape;820;p37"/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821" name="Google Shape;821;p37"/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rect b="b" l="l" r="r" t="t"/>
                <a:pathLst>
                  <a:path extrusionOk="0" h="132006" w="51526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rgbClr val="9AD7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rect b="b" l="l" r="r" t="t"/>
                <a:pathLst>
                  <a:path extrusionOk="0" h="18190" w="39223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rect b="b" l="l" r="r" t="t"/>
                <a:pathLst>
                  <a:path extrusionOk="0" h="9692" w="34608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rgbClr val="9AD7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rect b="b" l="l" r="r" t="t"/>
                <a:pathLst>
                  <a:path extrusionOk="0" h="3847" w="27302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rect b="b" l="l" r="r" t="t"/>
                <a:pathLst>
                  <a:path extrusionOk="0" h="28069" w="11922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rect b="b" l="l" r="r" t="t"/>
                <a:pathLst>
                  <a:path extrusionOk="0" h="2692" w="15766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rect b="b" l="l" r="r" t="t"/>
                <a:pathLst>
                  <a:path extrusionOk="0" h="14229" w="1923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7"/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7"/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7"/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rect b="b" l="l" r="r" t="t"/>
                <a:pathLst>
                  <a:path extrusionOk="0" h="4147" w="396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rect b="b" l="l" r="r" t="t"/>
                <a:pathLst>
                  <a:path extrusionOk="0" h="4147" w="3957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rect b="b" l="l" r="r" t="t"/>
                <a:pathLst>
                  <a:path extrusionOk="0" h="4147" w="3958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rect b="b" l="l" r="r" t="t"/>
                <a:pathLst>
                  <a:path extrusionOk="0" h="4144" w="396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rect b="b" l="l" r="r" t="t"/>
                <a:pathLst>
                  <a:path extrusionOk="0" h="4144" w="3957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rect b="b" l="l" r="r" t="t"/>
                <a:pathLst>
                  <a:path extrusionOk="0" h="4144" w="3958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rect b="b" l="l" r="r" t="t"/>
                <a:pathLst>
                  <a:path extrusionOk="0" h="4146" w="396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rect b="b" l="l" r="r" t="t"/>
                <a:pathLst>
                  <a:path extrusionOk="0" h="4146" w="3957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rect b="b" l="l" r="r" t="t"/>
                <a:pathLst>
                  <a:path extrusionOk="0" h="4146" w="3958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rect b="b" l="l" r="r" t="t"/>
                <a:pathLst>
                  <a:path extrusionOk="0" h="3585" w="396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rect b="b" l="l" r="r" t="t"/>
                <a:pathLst>
                  <a:path extrusionOk="0" h="3585" w="3961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rect b="b" l="l" r="r" t="t"/>
                <a:pathLst>
                  <a:path extrusionOk="0" h="6137" w="2148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rect b="b" l="l" r="r" t="t"/>
                <a:pathLst>
                  <a:path extrusionOk="0" h="6137" w="2148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rect b="b" l="l" r="r" t="t"/>
                <a:pathLst>
                  <a:path extrusionOk="0" h="6137" w="2149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rect b="b" l="l" r="r" t="t"/>
                <a:pathLst>
                  <a:path extrusionOk="0" h="6137" w="2149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rect b="b" l="l" r="r" t="t"/>
                <a:pathLst>
                  <a:path extrusionOk="0" h="6137" w="2146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rect b="b" l="l" r="r" t="t"/>
                <a:pathLst>
                  <a:path extrusionOk="0" h="6137" w="2147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rect b="b" l="l" r="r" t="t"/>
                <a:pathLst>
                  <a:path extrusionOk="0" h="10517" w="14498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rect b="b" l="l" r="r" t="t"/>
                <a:pathLst>
                  <a:path extrusionOk="0" h="9910" w="1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rect b="b" l="l" r="r" t="t"/>
                <a:pathLst>
                  <a:path extrusionOk="0" h="6418" w="7657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rect b="b" l="l" r="r" t="t"/>
                <a:pathLst>
                  <a:path extrusionOk="0" h="6418" w="7655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rect b="b" l="l" r="r" t="t"/>
                <a:pathLst>
                  <a:path extrusionOk="0" h="5155" w="1677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rect b="b" l="l" r="r" t="t"/>
                <a:pathLst>
                  <a:path extrusionOk="0" h="5155" w="1677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rect b="b" l="l" r="r" t="t"/>
                <a:pathLst>
                  <a:path extrusionOk="0" h="5154" w="1677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rect b="b" l="l" r="r" t="t"/>
                <a:pathLst>
                  <a:path extrusionOk="0" h="5154" w="1677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rect b="b" l="l" r="r" t="t"/>
                <a:pathLst>
                  <a:path extrusionOk="0" h="5153" w="1677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rect b="b" l="l" r="r" t="t"/>
                <a:pathLst>
                  <a:path extrusionOk="0" h="5153" w="1677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rect b="b" l="l" r="r" t="t"/>
                <a:pathLst>
                  <a:path extrusionOk="0" h="2056" w="102179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rect b="b" l="l" r="r" t="t"/>
                <a:pathLst>
                  <a:path extrusionOk="0" h="3223" w="335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rgbClr val="E2A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37"/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977" name="Google Shape;977;p37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rect b="b" l="l" r="r" t="t"/>
                <a:pathLst>
                  <a:path extrusionOk="0" h="3585" w="396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rect b="b" l="l" r="r" t="t"/>
                <a:pathLst>
                  <a:path extrusionOk="0" h="3585" w="3957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rect b="b" l="l" r="r" t="t"/>
                <a:pathLst>
                  <a:path extrusionOk="0" h="3585" w="3958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rect b="b" l="l" r="r" t="t"/>
                <a:pathLst>
                  <a:path extrusionOk="0" h="3585" w="3961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37"/>
            <p:cNvSpPr/>
            <p:nvPr/>
          </p:nvSpPr>
          <p:spPr>
            <a:xfrm>
              <a:off x="4610005" y="2679614"/>
              <a:ext cx="70947" cy="64279"/>
            </a:xfrm>
            <a:custGeom>
              <a:rect b="b" l="l" r="r" t="t"/>
              <a:pathLst>
                <a:path extrusionOk="0" h="3587" w="3958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9" name="Google Shape;989;p37"/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990" name="Google Shape;990;p37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rect b="b" l="l" r="r" t="t"/>
                <a:pathLst>
                  <a:path extrusionOk="0" h="3587" w="396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rect b="b" l="l" r="r" t="t"/>
                <a:pathLst>
                  <a:path extrusionOk="0" h="3587" w="3957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rect b="b" l="l" r="r" t="t"/>
                <a:pathLst>
                  <a:path extrusionOk="0" h="3587" w="3958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rect b="b" l="l" r="r" t="t"/>
                <a:pathLst>
                  <a:path extrusionOk="0" h="3587" w="3961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6" name="Google Shape;996;p37"/>
          <p:cNvSpPr txBox="1"/>
          <p:nvPr/>
        </p:nvSpPr>
        <p:spPr>
          <a:xfrm>
            <a:off x="6030350" y="1034100"/>
            <a:ext cx="2939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</a:t>
            </a: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 R-squared were: 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7" name="Google Shape;997;p37"/>
          <p:cNvSpPr txBox="1"/>
          <p:nvPr/>
        </p:nvSpPr>
        <p:spPr>
          <a:xfrm>
            <a:off x="5921513" y="3498663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0.813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8" name="Google Shape;998;p37"/>
          <p:cNvSpPr txBox="1"/>
          <p:nvPr/>
        </p:nvSpPr>
        <p:spPr>
          <a:xfrm>
            <a:off x="5480375" y="1547838"/>
            <a:ext cx="1247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0.817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9" name="Google Shape;999;p37"/>
          <p:cNvSpPr txBox="1"/>
          <p:nvPr/>
        </p:nvSpPr>
        <p:spPr>
          <a:xfrm>
            <a:off x="5871750" y="3673575"/>
            <a:ext cx="69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train</a:t>
            </a:r>
            <a:endParaRPr/>
          </a:p>
        </p:txBody>
      </p:sp>
      <p:sp>
        <p:nvSpPr>
          <p:cNvPr id="1000" name="Google Shape;1000;p37"/>
          <p:cNvSpPr txBox="1"/>
          <p:nvPr/>
        </p:nvSpPr>
        <p:spPr>
          <a:xfrm>
            <a:off x="5921513" y="1686800"/>
            <a:ext cx="692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test</a:t>
            </a:r>
            <a:endParaRPr/>
          </a:p>
        </p:txBody>
      </p:sp>
      <p:cxnSp>
        <p:nvCxnSpPr>
          <p:cNvPr id="1001" name="Google Shape;1001;p37"/>
          <p:cNvCxnSpPr/>
          <p:nvPr/>
        </p:nvCxnSpPr>
        <p:spPr>
          <a:xfrm flipH="1" rot="10800000">
            <a:off x="5837475" y="1294425"/>
            <a:ext cx="8100" cy="1056900"/>
          </a:xfrm>
          <a:prstGeom prst="straightConnector1">
            <a:avLst/>
          </a:prstGeom>
          <a:noFill/>
          <a:ln cap="flat" cmpd="sng" w="28575">
            <a:solidFill>
              <a:srgbClr val="FFE48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02" name="Google Shape;1002;p37"/>
          <p:cNvCxnSpPr/>
          <p:nvPr/>
        </p:nvCxnSpPr>
        <p:spPr>
          <a:xfrm rot="10800000">
            <a:off x="5835575" y="2396025"/>
            <a:ext cx="19800" cy="2694300"/>
          </a:xfrm>
          <a:prstGeom prst="straightConnector1">
            <a:avLst/>
          </a:prstGeom>
          <a:noFill/>
          <a:ln cap="flat" cmpd="sng" w="28575">
            <a:solidFill>
              <a:srgbClr val="9AD7D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p38"/>
          <p:cNvSpPr/>
          <p:nvPr/>
        </p:nvSpPr>
        <p:spPr>
          <a:xfrm>
            <a:off x="-6767089" y="740625"/>
            <a:ext cx="70075" cy="17525"/>
          </a:xfrm>
          <a:custGeom>
            <a:rect b="b" l="l" r="r" t="t"/>
            <a:pathLst>
              <a:path extrusionOk="0" h="701" w="2803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-6753739" y="773150"/>
            <a:ext cx="43375" cy="17525"/>
          </a:xfrm>
          <a:custGeom>
            <a:rect b="b" l="l" r="r" t="t"/>
            <a:pathLst>
              <a:path extrusionOk="0" h="701" w="1735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980775" y="2139637"/>
            <a:ext cx="1688100" cy="16881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38"/>
          <p:cNvSpPr/>
          <p:nvPr/>
        </p:nvSpPr>
        <p:spPr>
          <a:xfrm>
            <a:off x="3436638" y="3223249"/>
            <a:ext cx="1510500" cy="1510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3457550" y="1233593"/>
            <a:ext cx="1510500" cy="1510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3" name="Google Shape;1013;p38"/>
          <p:cNvCxnSpPr/>
          <p:nvPr/>
        </p:nvCxnSpPr>
        <p:spPr>
          <a:xfrm rot="10800000">
            <a:off x="2866075" y="1915846"/>
            <a:ext cx="0" cy="2135700"/>
          </a:xfrm>
          <a:prstGeom prst="straightConnector1">
            <a:avLst/>
          </a:prstGeom>
          <a:noFill/>
          <a:ln cap="flat" cmpd="sng" w="28575">
            <a:solidFill>
              <a:srgbClr val="9AD7D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14" name="Google Shape;1014;p38"/>
          <p:cNvCxnSpPr/>
          <p:nvPr/>
        </p:nvCxnSpPr>
        <p:spPr>
          <a:xfrm flipH="1" rot="10800000">
            <a:off x="5559525" y="1589600"/>
            <a:ext cx="2700" cy="3012000"/>
          </a:xfrm>
          <a:prstGeom prst="straightConnector1">
            <a:avLst/>
          </a:prstGeom>
          <a:noFill/>
          <a:ln cap="flat" cmpd="sng" w="28575">
            <a:solidFill>
              <a:srgbClr val="9AD7D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15" name="Google Shape;1015;p38"/>
          <p:cNvSpPr txBox="1"/>
          <p:nvPr/>
        </p:nvSpPr>
        <p:spPr>
          <a:xfrm>
            <a:off x="5517700" y="4286912"/>
            <a:ext cx="289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16" name="Google Shape;1016;p38"/>
          <p:cNvSpPr txBox="1"/>
          <p:nvPr/>
        </p:nvSpPr>
        <p:spPr>
          <a:xfrm>
            <a:off x="790963" y="2388000"/>
            <a:ext cx="16146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0.0756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0.0739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7" name="Google Shape;1017;p38"/>
          <p:cNvSpPr txBox="1"/>
          <p:nvPr/>
        </p:nvSpPr>
        <p:spPr>
          <a:xfrm>
            <a:off x="2961425" y="2636838"/>
            <a:ext cx="1688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 model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38"/>
          <p:cNvSpPr txBox="1"/>
          <p:nvPr/>
        </p:nvSpPr>
        <p:spPr>
          <a:xfrm>
            <a:off x="464125" y="3579350"/>
            <a:ext cx="1688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OLS model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38"/>
          <p:cNvSpPr txBox="1"/>
          <p:nvPr/>
        </p:nvSpPr>
        <p:spPr>
          <a:xfrm>
            <a:off x="2961425" y="4633800"/>
            <a:ext cx="1688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3154338" y="1326225"/>
            <a:ext cx="16146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0.0784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0.0786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38"/>
          <p:cNvSpPr txBox="1"/>
          <p:nvPr/>
        </p:nvSpPr>
        <p:spPr>
          <a:xfrm>
            <a:off x="3108900" y="3354963"/>
            <a:ext cx="16146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0.0802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0.0777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38"/>
          <p:cNvSpPr txBox="1"/>
          <p:nvPr/>
        </p:nvSpPr>
        <p:spPr>
          <a:xfrm>
            <a:off x="5674875" y="2304500"/>
            <a:ext cx="30000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cross validation score mean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Linear Regression 0.0792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Decision Tree 0.0865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 0.0882.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/>
          <p:nvPr/>
        </p:nvSpPr>
        <p:spPr>
          <a:xfrm>
            <a:off x="6979236" y="304788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Normality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8" name="Google Shape;1028;p39"/>
          <p:cNvSpPr txBox="1"/>
          <p:nvPr/>
        </p:nvSpPr>
        <p:spPr>
          <a:xfrm>
            <a:off x="762813" y="2303013"/>
            <a:ext cx="1467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Linearity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9" name="Google Shape;1029;p39"/>
          <p:cNvSpPr txBox="1"/>
          <p:nvPr/>
        </p:nvSpPr>
        <p:spPr>
          <a:xfrm>
            <a:off x="875861" y="391168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Equal Variance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0" name="Google Shape;1030;p39"/>
          <p:cNvSpPr txBox="1"/>
          <p:nvPr/>
        </p:nvSpPr>
        <p:spPr>
          <a:xfrm>
            <a:off x="6803663" y="1965075"/>
            <a:ext cx="135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Independence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31" name="Google Shape;1031;p39"/>
          <p:cNvGrpSpPr/>
          <p:nvPr/>
        </p:nvGrpSpPr>
        <p:grpSpPr>
          <a:xfrm rot="10800000">
            <a:off x="2690590" y="1435924"/>
            <a:ext cx="3753296" cy="2638915"/>
            <a:chOff x="238125" y="378908"/>
            <a:chExt cx="7140975" cy="5020767"/>
          </a:xfrm>
        </p:grpSpPr>
        <p:sp>
          <p:nvSpPr>
            <p:cNvPr id="1032" name="Google Shape;1032;p39"/>
            <p:cNvSpPr/>
            <p:nvPr/>
          </p:nvSpPr>
          <p:spPr>
            <a:xfrm>
              <a:off x="238125" y="4055675"/>
              <a:ext cx="7140975" cy="134500"/>
            </a:xfrm>
            <a:custGeom>
              <a:rect b="b" l="l" r="r" t="t"/>
              <a:pathLst>
                <a:path extrusionOk="0" h="5380" w="285639">
                  <a:moveTo>
                    <a:pt x="0" y="1"/>
                  </a:moveTo>
                  <a:lnTo>
                    <a:pt x="0" y="5379"/>
                  </a:lnTo>
                  <a:lnTo>
                    <a:pt x="285639" y="5379"/>
                  </a:lnTo>
                  <a:lnTo>
                    <a:pt x="285639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090225" y="3226250"/>
              <a:ext cx="5391700" cy="130850"/>
            </a:xfrm>
            <a:custGeom>
              <a:rect b="b" l="l" r="r" t="t"/>
              <a:pathLst>
                <a:path extrusionOk="0" h="5234" w="215668">
                  <a:moveTo>
                    <a:pt x="1" y="1"/>
                  </a:moveTo>
                  <a:lnTo>
                    <a:pt x="1" y="5234"/>
                  </a:lnTo>
                  <a:lnTo>
                    <a:pt x="215668" y="5234"/>
                  </a:lnTo>
                  <a:lnTo>
                    <a:pt x="215668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84750" y="4190150"/>
              <a:ext cx="6826550" cy="1209525"/>
            </a:xfrm>
            <a:custGeom>
              <a:rect b="b" l="l" r="r" t="t"/>
              <a:pathLst>
                <a:path extrusionOk="0" h="48381" w="273062">
                  <a:moveTo>
                    <a:pt x="1" y="0"/>
                  </a:moveTo>
                  <a:lnTo>
                    <a:pt x="1" y="48381"/>
                  </a:lnTo>
                  <a:lnTo>
                    <a:pt x="273061" y="48381"/>
                  </a:lnTo>
                  <a:lnTo>
                    <a:pt x="273061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265725" y="3357075"/>
              <a:ext cx="5064600" cy="2042600"/>
            </a:xfrm>
            <a:custGeom>
              <a:rect b="b" l="l" r="r" t="t"/>
              <a:pathLst>
                <a:path extrusionOk="0" h="81704" w="202584">
                  <a:moveTo>
                    <a:pt x="0" y="1"/>
                  </a:moveTo>
                  <a:lnTo>
                    <a:pt x="0" y="81704"/>
                  </a:lnTo>
                  <a:lnTo>
                    <a:pt x="202584" y="81704"/>
                  </a:lnTo>
                  <a:lnTo>
                    <a:pt x="20258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2250850" y="2305325"/>
              <a:ext cx="3094350" cy="3094350"/>
            </a:xfrm>
            <a:custGeom>
              <a:rect b="b" l="l" r="r" t="t"/>
              <a:pathLst>
                <a:path extrusionOk="0" h="123774" w="123774">
                  <a:moveTo>
                    <a:pt x="0" y="0"/>
                  </a:moveTo>
                  <a:lnTo>
                    <a:pt x="0" y="123774"/>
                  </a:lnTo>
                  <a:lnTo>
                    <a:pt x="123774" y="123774"/>
                  </a:lnTo>
                  <a:lnTo>
                    <a:pt x="123774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2095275" y="2181375"/>
              <a:ext cx="3405500" cy="123975"/>
            </a:xfrm>
            <a:custGeom>
              <a:rect b="b" l="l" r="r" t="t"/>
              <a:pathLst>
                <a:path extrusionOk="0" h="4959" w="136220">
                  <a:moveTo>
                    <a:pt x="0" y="1"/>
                  </a:moveTo>
                  <a:lnTo>
                    <a:pt x="0" y="4958"/>
                  </a:lnTo>
                  <a:lnTo>
                    <a:pt x="136220" y="4958"/>
                  </a:lnTo>
                  <a:lnTo>
                    <a:pt x="136220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214525" y="497600"/>
              <a:ext cx="1167000" cy="4902075"/>
            </a:xfrm>
            <a:custGeom>
              <a:rect b="b" l="l" r="r" t="t"/>
              <a:pathLst>
                <a:path extrusionOk="0" h="196083" w="46680">
                  <a:moveTo>
                    <a:pt x="1" y="1"/>
                  </a:moveTo>
                  <a:lnTo>
                    <a:pt x="1" y="196083"/>
                  </a:lnTo>
                  <a:lnTo>
                    <a:pt x="46679" y="196083"/>
                  </a:lnTo>
                  <a:lnTo>
                    <a:pt x="4667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368164" y="378908"/>
              <a:ext cx="835800" cy="118724"/>
            </a:xfrm>
            <a:custGeom>
              <a:rect b="b" l="l" r="r" t="t"/>
              <a:pathLst>
                <a:path extrusionOk="0" h="7396" w="33432">
                  <a:moveTo>
                    <a:pt x="1" y="0"/>
                  </a:moveTo>
                  <a:lnTo>
                    <a:pt x="1" y="7396"/>
                  </a:lnTo>
                  <a:lnTo>
                    <a:pt x="33432" y="7396"/>
                  </a:lnTo>
                  <a:lnTo>
                    <a:pt x="334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899425" y="163142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899425" y="163142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94550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94550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432625" y="729550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432625" y="729550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3899425" y="729550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899425" y="729550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432625" y="11805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432625" y="11805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99425" y="11805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899425" y="11805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432625" y="163142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432625" y="163142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3432625" y="208237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3432625" y="208237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3899425" y="208237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3899425" y="208237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543225" y="2466525"/>
              <a:ext cx="232550" cy="232550"/>
            </a:xfrm>
            <a:custGeom>
              <a:rect b="b" l="l" r="r" t="t"/>
              <a:pathLst>
                <a:path extrusionOk="0" h="9302" w="9302">
                  <a:moveTo>
                    <a:pt x="0" y="0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543225" y="2466525"/>
              <a:ext cx="232550" cy="232550"/>
            </a:xfrm>
            <a:custGeom>
              <a:rect b="b" l="l" r="r" t="t"/>
              <a:pathLst>
                <a:path extrusionOk="0" h="9302" w="9302">
                  <a:moveTo>
                    <a:pt x="0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543225" y="29118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543225" y="29118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94550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94550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4543225" y="335707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543225" y="335707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494550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94550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543225" y="380242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4543225" y="380242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494550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494550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4543225" y="42477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4543225" y="42477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494550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494550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4543225" y="4693050"/>
              <a:ext cx="232550" cy="232575"/>
            </a:xfrm>
            <a:custGeom>
              <a:rect b="b" l="l" r="r" t="t"/>
              <a:pathLst>
                <a:path extrusionOk="0" h="9303" w="9302">
                  <a:moveTo>
                    <a:pt x="0" y="1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4543225" y="4693050"/>
              <a:ext cx="232550" cy="232575"/>
            </a:xfrm>
            <a:custGeom>
              <a:rect b="b" l="l" r="r" t="t"/>
              <a:pathLst>
                <a:path extrusionOk="0" h="9303" w="9302">
                  <a:moveTo>
                    <a:pt x="0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494550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94550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551305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551305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5915325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5915325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51305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51305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915325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915325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51305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51305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9153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59153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551305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51305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59153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9153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41535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41535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817675" y="2466525"/>
              <a:ext cx="232575" cy="232550"/>
            </a:xfrm>
            <a:custGeom>
              <a:rect b="b" l="l" r="r" t="t"/>
              <a:pathLst>
                <a:path extrusionOk="0" h="9302" w="9303">
                  <a:moveTo>
                    <a:pt x="1" y="0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2817675" y="2466525"/>
              <a:ext cx="232575" cy="232550"/>
            </a:xfrm>
            <a:custGeom>
              <a:rect b="b" l="l" r="r" t="t"/>
              <a:pathLst>
                <a:path extrusionOk="0" h="9302" w="9303">
                  <a:moveTo>
                    <a:pt x="1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241535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241535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2817675" y="29118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817675" y="29118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41535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41535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817675" y="3357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817675" y="3357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41535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241535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2817675" y="380242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2817675" y="380242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41535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241535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2817675" y="42477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2817675" y="42477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241535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241535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2817675" y="469305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2817675" y="469305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146470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146470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867025" y="359715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867025" y="359715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146470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46470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867025" y="404250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867025" y="404250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46470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146470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867025" y="4487800"/>
              <a:ext cx="232575" cy="232600"/>
            </a:xfrm>
            <a:custGeom>
              <a:rect b="b" l="l" r="r" t="t"/>
              <a:pathLst>
                <a:path extrusionOk="0" h="9304" w="9303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7025" y="4487800"/>
              <a:ext cx="232575" cy="232600"/>
            </a:xfrm>
            <a:custGeom>
              <a:rect b="b" l="l" r="r" t="t"/>
              <a:pathLst>
                <a:path extrusionOk="0" h="9304" w="9303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146470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46470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867025" y="4933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867025" y="4933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49487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49487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8971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8971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49487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9487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71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8971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448425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448425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850700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850700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448425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448425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850700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850700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3432625" y="253335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432625" y="253335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3899425" y="253335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899425" y="253335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3432625" y="298427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3432625" y="298427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3899425" y="298427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3899425" y="298427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3432625" y="343522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432625" y="343522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3899425" y="343522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3899425" y="343522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3432625" y="3886200"/>
              <a:ext cx="269900" cy="269825"/>
            </a:xfrm>
            <a:custGeom>
              <a:rect b="b" l="l" r="r" t="t"/>
              <a:pathLst>
                <a:path extrusionOk="0" h="10793" w="10796">
                  <a:moveTo>
                    <a:pt x="1" y="1"/>
                  </a:moveTo>
                  <a:lnTo>
                    <a:pt x="1" y="10792"/>
                  </a:lnTo>
                  <a:lnTo>
                    <a:pt x="10795" y="10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3432625" y="3886200"/>
              <a:ext cx="269900" cy="269825"/>
            </a:xfrm>
            <a:custGeom>
              <a:rect b="b" l="l" r="r" t="t"/>
              <a:pathLst>
                <a:path extrusionOk="0" h="10793" w="10796">
                  <a:moveTo>
                    <a:pt x="1" y="1"/>
                  </a:moveTo>
                  <a:lnTo>
                    <a:pt x="10795" y="10792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3899425" y="3886200"/>
              <a:ext cx="269800" cy="269825"/>
            </a:xfrm>
            <a:custGeom>
              <a:rect b="b" l="l" r="r" t="t"/>
              <a:pathLst>
                <a:path extrusionOk="0" h="10793" w="10792">
                  <a:moveTo>
                    <a:pt x="0" y="1"/>
                  </a:moveTo>
                  <a:lnTo>
                    <a:pt x="0" y="10792"/>
                  </a:lnTo>
                  <a:lnTo>
                    <a:pt x="10792" y="107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3899425" y="3886200"/>
              <a:ext cx="269800" cy="269825"/>
            </a:xfrm>
            <a:custGeom>
              <a:rect b="b" l="l" r="r" t="t"/>
              <a:pathLst>
                <a:path extrusionOk="0" h="10793" w="10792">
                  <a:moveTo>
                    <a:pt x="0" y="1"/>
                  </a:moveTo>
                  <a:lnTo>
                    <a:pt x="10792" y="10792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3432625" y="43371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3432625" y="43371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3899425" y="43371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3899425" y="43371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2" name="Google Shape;1172;p39"/>
          <p:cNvCxnSpPr/>
          <p:nvPr/>
        </p:nvCxnSpPr>
        <p:spPr>
          <a:xfrm flipH="1" rot="10800000">
            <a:off x="2319338" y="2542882"/>
            <a:ext cx="760200" cy="1020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3" name="Google Shape;1173;p39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4" name="Google Shape;1174;p39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5" name="Google Shape;1175;p39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Check the LINE assumptions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39"/>
          <p:cNvSpPr txBox="1"/>
          <p:nvPr/>
        </p:nvSpPr>
        <p:spPr>
          <a:xfrm>
            <a:off x="-399350" y="4048063"/>
            <a:ext cx="1812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Satisfied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8" name="Google Shape;1178;p39"/>
          <p:cNvSpPr txBox="1"/>
          <p:nvPr/>
        </p:nvSpPr>
        <p:spPr>
          <a:xfrm>
            <a:off x="199675" y="2400225"/>
            <a:ext cx="1812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Satisfied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9" name="Google Shape;1179;p39"/>
          <p:cNvSpPr txBox="1"/>
          <p:nvPr/>
        </p:nvSpPr>
        <p:spPr>
          <a:xfrm>
            <a:off x="6979225" y="2106138"/>
            <a:ext cx="1812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Partially s</a:t>
            </a: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atisfied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0" name="Google Shape;1180;p39"/>
          <p:cNvSpPr txBox="1"/>
          <p:nvPr/>
        </p:nvSpPr>
        <p:spPr>
          <a:xfrm>
            <a:off x="6709450" y="3198075"/>
            <a:ext cx="1812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Partially satisfied</a:t>
            </a:r>
            <a:endParaRPr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81" name="Google Shape;1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727" y="3869687"/>
            <a:ext cx="1628824" cy="10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96" y="3849175"/>
            <a:ext cx="1656029" cy="11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75" y="2684225"/>
            <a:ext cx="2026069" cy="1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0"/>
          <p:cNvGrpSpPr/>
          <p:nvPr/>
        </p:nvGrpSpPr>
        <p:grpSpPr>
          <a:xfrm>
            <a:off x="1011286" y="87176"/>
            <a:ext cx="1690741" cy="1486415"/>
            <a:chOff x="1029600" y="238175"/>
            <a:chExt cx="5360625" cy="5164750"/>
          </a:xfrm>
        </p:grpSpPr>
        <p:sp>
          <p:nvSpPr>
            <p:cNvPr id="1189" name="Google Shape;1189;p40"/>
            <p:cNvSpPr/>
            <p:nvPr/>
          </p:nvSpPr>
          <p:spPr>
            <a:xfrm>
              <a:off x="1029600" y="238175"/>
              <a:ext cx="5317100" cy="4055200"/>
            </a:xfrm>
            <a:custGeom>
              <a:rect b="b" l="l" r="r" t="t"/>
              <a:pathLst>
                <a:path extrusionOk="0" h="162208" w="212684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643125" y="2170000"/>
              <a:ext cx="4242350" cy="3232925"/>
            </a:xfrm>
            <a:custGeom>
              <a:rect b="b" l="l" r="r" t="t"/>
              <a:pathLst>
                <a:path extrusionOk="0" h="129317" w="169694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1138400" y="1978550"/>
              <a:ext cx="5251825" cy="2817375"/>
            </a:xfrm>
            <a:custGeom>
              <a:rect b="b" l="l" r="r" t="t"/>
              <a:pathLst>
                <a:path extrusionOk="0" h="112695" w="210073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357450" y="3714650"/>
              <a:ext cx="813700" cy="813700"/>
            </a:xfrm>
            <a:custGeom>
              <a:rect b="b" l="l" r="r" t="t"/>
              <a:pathLst>
                <a:path extrusionOk="0" h="32548" w="32548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115975" y="3635175"/>
              <a:ext cx="1133500" cy="971500"/>
            </a:xfrm>
            <a:custGeom>
              <a:rect b="b" l="l" r="r" t="t"/>
              <a:pathLst>
                <a:path extrusionOk="0" h="38860" w="4534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3775175" y="3686375"/>
              <a:ext cx="25" cy="815850"/>
            </a:xfrm>
            <a:custGeom>
              <a:rect b="b" l="l" r="r" t="t"/>
              <a:pathLst>
                <a:path extrusionOk="0" h="32634" w="1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694675" y="3686375"/>
              <a:ext cx="163175" cy="815850"/>
            </a:xfrm>
            <a:custGeom>
              <a:rect b="b" l="l" r="r" t="t"/>
              <a:pathLst>
                <a:path extrusionOk="0" h="32634" w="6527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340050" y="4121500"/>
              <a:ext cx="844150" cy="25"/>
            </a:xfrm>
            <a:custGeom>
              <a:rect b="b" l="l" r="r" t="t"/>
              <a:pathLst>
                <a:path extrusionOk="0" h="1" w="33766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340050" y="4038825"/>
              <a:ext cx="844150" cy="163175"/>
            </a:xfrm>
            <a:custGeom>
              <a:rect b="b" l="l" r="r" t="t"/>
              <a:pathLst>
                <a:path extrusionOk="0" h="6527" w="33766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40"/>
          <p:cNvSpPr txBox="1"/>
          <p:nvPr>
            <p:ph type="ctrTitle"/>
          </p:nvPr>
        </p:nvSpPr>
        <p:spPr>
          <a:xfrm>
            <a:off x="2240300" y="362824"/>
            <a:ext cx="38673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9" name="Google Shape;1199;p40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0" name="Google Shape;1200;p40"/>
          <p:cNvSpPr txBox="1"/>
          <p:nvPr>
            <p:ph idx="1" type="subTitle"/>
          </p:nvPr>
        </p:nvSpPr>
        <p:spPr>
          <a:xfrm>
            <a:off x="169675" y="1647300"/>
            <a:ext cx="34506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An increase in the building’s number of total floors by one unit, will lead to</a:t>
            </a:r>
            <a:r>
              <a:rPr b="1" lang="en" sz="1100"/>
              <a:t> 0.23%</a:t>
            </a:r>
            <a:r>
              <a:rPr lang="en" sz="1100"/>
              <a:t> change in its price.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On average </a:t>
            </a:r>
            <a:r>
              <a:rPr b="1" lang="en" sz="1100"/>
              <a:t>59.41%</a:t>
            </a:r>
            <a:r>
              <a:rPr lang="en" sz="1100"/>
              <a:t> percent increase in mean price is expected if we observe “Աղյուսե” type of flat compared to the “Մոնոլիտ” type.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When the district of the house is changed from “0” (not indicated) to “Դավթաշեն”, its mean price will decrease with on average </a:t>
            </a:r>
            <a:r>
              <a:rPr b="1" lang="en" sz="1100"/>
              <a:t>10.36%.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When the district of the house is changed from “0” (not indicated) to “Կենտրոն”, its mean price will increase with on average </a:t>
            </a:r>
            <a:r>
              <a:rPr b="1" lang="en" sz="1100"/>
              <a:t>40.93%.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When there is a one percent change in square meter of the house, it leads to on average </a:t>
            </a:r>
            <a:r>
              <a:rPr b="1" lang="en" sz="1100"/>
              <a:t>0.8112%</a:t>
            </a:r>
            <a:r>
              <a:rPr lang="en" sz="1100"/>
              <a:t>  increase in the mean price.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1" name="Google Shape;1201;p40"/>
          <p:cNvSpPr/>
          <p:nvPr/>
        </p:nvSpPr>
        <p:spPr>
          <a:xfrm>
            <a:off x="4402600" y="2040488"/>
            <a:ext cx="4137300" cy="1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0"/>
          <p:cNvSpPr/>
          <p:nvPr/>
        </p:nvSpPr>
        <p:spPr>
          <a:xfrm>
            <a:off x="4402600" y="2336688"/>
            <a:ext cx="4137300" cy="1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AA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0"/>
          <p:cNvSpPr/>
          <p:nvPr/>
        </p:nvSpPr>
        <p:spPr>
          <a:xfrm>
            <a:off x="4402600" y="3539375"/>
            <a:ext cx="4137300" cy="1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0"/>
          <p:cNvSpPr/>
          <p:nvPr/>
        </p:nvSpPr>
        <p:spPr>
          <a:xfrm>
            <a:off x="4402600" y="541625"/>
            <a:ext cx="4137300" cy="1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AA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0"/>
          <p:cNvSpPr/>
          <p:nvPr/>
        </p:nvSpPr>
        <p:spPr>
          <a:xfrm>
            <a:off x="4402600" y="362825"/>
            <a:ext cx="4137300" cy="1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4C1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6" name="Google Shape;1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450" y="0"/>
            <a:ext cx="4929549" cy="500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1"/>
          <p:cNvSpPr txBox="1"/>
          <p:nvPr>
            <p:ph idx="1" type="subTitle"/>
          </p:nvPr>
        </p:nvSpPr>
        <p:spPr>
          <a:xfrm>
            <a:off x="179075" y="1111425"/>
            <a:ext cx="55113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2" name="Google Shape;1212;p41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213" name="Google Shape;1213;p41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214" name="Google Shape;1214;p41"/>
            <p:cNvSpPr/>
            <p:nvPr/>
          </p:nvSpPr>
          <p:spPr>
            <a:xfrm>
              <a:off x="4095386" y="3018809"/>
              <a:ext cx="804850" cy="1043075"/>
            </a:xfrm>
            <a:custGeom>
              <a:rect b="b" l="l" r="r" t="t"/>
              <a:pathLst>
                <a:path extrusionOk="0" h="41723" w="32194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4343611" y="3422034"/>
              <a:ext cx="323200" cy="982025"/>
            </a:xfrm>
            <a:custGeom>
              <a:rect b="b" l="l" r="r" t="t"/>
              <a:pathLst>
                <a:path extrusionOk="0" h="39281" w="12928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5047850" y="2301250"/>
              <a:ext cx="972775" cy="1260800"/>
            </a:xfrm>
            <a:custGeom>
              <a:rect b="b" l="l" r="r" t="t"/>
              <a:pathLst>
                <a:path extrusionOk="0" h="50432" w="38911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5337925" y="2783550"/>
              <a:ext cx="382750" cy="1449125"/>
            </a:xfrm>
            <a:custGeom>
              <a:rect b="b" l="l" r="r" t="t"/>
              <a:pathLst>
                <a:path extrusionOk="0" h="57965" w="1531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1"/>
          <p:cNvGrpSpPr/>
          <p:nvPr/>
        </p:nvGrpSpPr>
        <p:grpSpPr>
          <a:xfrm>
            <a:off x="6641814" y="3067487"/>
            <a:ext cx="2792057" cy="2314899"/>
            <a:chOff x="202950" y="1579375"/>
            <a:chExt cx="1537900" cy="1275075"/>
          </a:xfrm>
        </p:grpSpPr>
        <p:sp>
          <p:nvSpPr>
            <p:cNvPr id="1221" name="Google Shape;1221;p41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41"/>
          <p:cNvSpPr txBox="1"/>
          <p:nvPr/>
        </p:nvSpPr>
        <p:spPr>
          <a:xfrm>
            <a:off x="1653600" y="1653100"/>
            <a:ext cx="2918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CB6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THANKS</a:t>
            </a:r>
            <a:endParaRPr/>
          </a:p>
        </p:txBody>
      </p:sp>
      <p:sp>
        <p:nvSpPr>
          <p:cNvPr id="1236" name="Google Shape;1236;p41"/>
          <p:cNvSpPr txBox="1"/>
          <p:nvPr/>
        </p:nvSpPr>
        <p:spPr>
          <a:xfrm flipH="1">
            <a:off x="1559700" y="2343500"/>
            <a:ext cx="30123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Does anyone have any questions?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stay safe and stay </a:t>
            </a:r>
            <a:r>
              <a:rPr b="1" lang="en" sz="2400">
                <a:solidFill>
                  <a:srgbClr val="F9BF3E"/>
                </a:solidFill>
                <a:latin typeface="EB Garamond"/>
                <a:ea typeface="EB Garamond"/>
                <a:cs typeface="EB Garamond"/>
                <a:sym typeface="EB Garamond"/>
              </a:rPr>
              <a:t>HOME</a:t>
            </a:r>
            <a:r>
              <a:rPr lang="en" sz="2400">
                <a:solidFill>
                  <a:srgbClr val="66AAA2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400">
              <a:solidFill>
                <a:srgbClr val="66AAA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7" name="Google Shape;1237;p41"/>
          <p:cNvSpPr/>
          <p:nvPr/>
        </p:nvSpPr>
        <p:spPr>
          <a:xfrm>
            <a:off x="944935" y="811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1"/>
          <p:cNvSpPr/>
          <p:nvPr/>
        </p:nvSpPr>
        <p:spPr>
          <a:xfrm>
            <a:off x="4305625" y="138525"/>
            <a:ext cx="1655580" cy="972905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project will help to understand the relationships between house feature variables and its prices for the local Armenian market, based on the data available in different online platforms. 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19" name="Google Shape;219;p28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220" name="Google Shape;220;p28"/>
            <p:cNvSpPr/>
            <p:nvPr/>
          </p:nvSpPr>
          <p:spPr>
            <a:xfrm>
              <a:off x="1029600" y="238175"/>
              <a:ext cx="5317100" cy="4055200"/>
            </a:xfrm>
            <a:custGeom>
              <a:rect b="b" l="l" r="r" t="t"/>
              <a:pathLst>
                <a:path extrusionOk="0" h="162208" w="212684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643125" y="2170000"/>
              <a:ext cx="4242350" cy="3232925"/>
            </a:xfrm>
            <a:custGeom>
              <a:rect b="b" l="l" r="r" t="t"/>
              <a:pathLst>
                <a:path extrusionOk="0" h="129317" w="169694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138400" y="1978550"/>
              <a:ext cx="5251825" cy="2817375"/>
            </a:xfrm>
            <a:custGeom>
              <a:rect b="b" l="l" r="r" t="t"/>
              <a:pathLst>
                <a:path extrusionOk="0" h="112695" w="210073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357450" y="3714650"/>
              <a:ext cx="813700" cy="813700"/>
            </a:xfrm>
            <a:custGeom>
              <a:rect b="b" l="l" r="r" t="t"/>
              <a:pathLst>
                <a:path extrusionOk="0" h="32548" w="32548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115975" y="3635175"/>
              <a:ext cx="1133500" cy="971500"/>
            </a:xfrm>
            <a:custGeom>
              <a:rect b="b" l="l" r="r" t="t"/>
              <a:pathLst>
                <a:path extrusionOk="0" h="38860" w="4534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775175" y="3686375"/>
              <a:ext cx="25" cy="815850"/>
            </a:xfrm>
            <a:custGeom>
              <a:rect b="b" l="l" r="r" t="t"/>
              <a:pathLst>
                <a:path extrusionOk="0" h="32634" w="1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694675" y="3686375"/>
              <a:ext cx="163175" cy="815850"/>
            </a:xfrm>
            <a:custGeom>
              <a:rect b="b" l="l" r="r" t="t"/>
              <a:pathLst>
                <a:path extrusionOk="0" h="32634" w="6527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340050" y="4121500"/>
              <a:ext cx="844150" cy="25"/>
            </a:xfrm>
            <a:custGeom>
              <a:rect b="b" l="l" r="r" t="t"/>
              <a:pathLst>
                <a:path extrusionOk="0" h="1" w="33766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340050" y="4038825"/>
              <a:ext cx="844150" cy="163175"/>
            </a:xfrm>
            <a:custGeom>
              <a:rect b="b" l="l" r="r" t="t"/>
              <a:pathLst>
                <a:path extrusionOk="0" h="6527" w="33766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836800" y="7567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236" name="Google Shape;236;p29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239" name="Google Shape;239;p29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9"/>
          <p:cNvSpPr txBox="1"/>
          <p:nvPr/>
        </p:nvSpPr>
        <p:spPr>
          <a:xfrm>
            <a:off x="2558475" y="1751850"/>
            <a:ext cx="62919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research aims to fill the gap of the academic analysis in the real estate industry for Armenian market.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explores the direct relationships between house price and features such as sqm size, number of rooms, agency, district, building type, etc.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247" name="Google Shape;247;p30"/>
            <p:cNvSpPr/>
            <p:nvPr/>
          </p:nvSpPr>
          <p:spPr>
            <a:xfrm>
              <a:off x="3577325" y="852800"/>
              <a:ext cx="2123225" cy="816050"/>
            </a:xfrm>
            <a:custGeom>
              <a:rect b="b" l="l" r="r" t="t"/>
              <a:pathLst>
                <a:path extrusionOk="0" h="32642" w="84929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798275" y="1034275"/>
              <a:ext cx="1681425" cy="4440100"/>
            </a:xfrm>
            <a:custGeom>
              <a:rect b="b" l="l" r="r" t="t"/>
              <a:pathLst>
                <a:path extrusionOk="0" h="177604" w="67257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960450" y="1221175"/>
              <a:ext cx="1357100" cy="4128000"/>
            </a:xfrm>
            <a:custGeom>
              <a:rect b="b" l="l" r="r" t="t"/>
              <a:pathLst>
                <a:path extrusionOk="0" h="165120" w="54284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263950" y="236325"/>
              <a:ext cx="2112675" cy="815000"/>
            </a:xfrm>
            <a:custGeom>
              <a:rect b="b" l="l" r="r" t="t"/>
              <a:pathLst>
                <a:path extrusionOk="0" h="32600" w="84507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79475" y="416775"/>
              <a:ext cx="1681525" cy="5057600"/>
            </a:xfrm>
            <a:custGeom>
              <a:rect b="b" l="l" r="r" t="t"/>
              <a:pathLst>
                <a:path extrusionOk="0" h="202304" w="67261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50817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641725" y="603775"/>
              <a:ext cx="1357025" cy="4745400"/>
            </a:xfrm>
            <a:custGeom>
              <a:rect b="b" l="l" r="r" t="t"/>
              <a:pathLst>
                <a:path extrusionOk="0" h="189816" w="54281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909725" y="1369250"/>
              <a:ext cx="2094600" cy="813425"/>
            </a:xfrm>
            <a:custGeom>
              <a:rect b="b" l="l" r="r" t="t"/>
              <a:pathLst>
                <a:path extrusionOk="0" h="32537" w="83784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2116250" y="1548125"/>
              <a:ext cx="1681525" cy="3926250"/>
            </a:xfrm>
            <a:custGeom>
              <a:rect b="b" l="l" r="r" t="t"/>
              <a:pathLst>
                <a:path extrusionOk="0" h="157050" w="67261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278500" y="1735125"/>
              <a:ext cx="1357025" cy="3614050"/>
            </a:xfrm>
            <a:custGeom>
              <a:rect b="b" l="l" r="r" t="t"/>
              <a:pathLst>
                <a:path extrusionOk="0" h="144562" w="54281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238325" y="1990100"/>
              <a:ext cx="2085425" cy="812600"/>
            </a:xfrm>
            <a:custGeom>
              <a:rect b="b" l="l" r="r" t="t"/>
              <a:pathLst>
                <a:path extrusionOk="0" h="32504" w="83417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0275" y="2168250"/>
              <a:ext cx="1681525" cy="3306225"/>
            </a:xfrm>
            <a:custGeom>
              <a:rect b="b" l="l" r="r" t="t"/>
              <a:pathLst>
                <a:path extrusionOk="0" h="132249" w="67261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602550" y="2355150"/>
              <a:ext cx="1357100" cy="2994025"/>
            </a:xfrm>
            <a:custGeom>
              <a:rect b="b" l="l" r="r" t="t"/>
              <a:pathLst>
                <a:path extrusionOk="0" h="119761" w="54284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0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n"/>
              <a:t>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and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6128575" y="2571750"/>
            <a:ext cx="11892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Price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Currency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Price_USD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Price_per_sqm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815375" y="28814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Sqm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Floor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nFloor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Rooms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330850" y="32937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City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District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Agency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Broker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938175" y="383495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Source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ID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 ID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64" name="Google Shape;264;p30"/>
          <p:cNvGrpSpPr/>
          <p:nvPr/>
        </p:nvGrpSpPr>
        <p:grpSpPr>
          <a:xfrm>
            <a:off x="7963332" y="2686952"/>
            <a:ext cx="1912547" cy="2469997"/>
            <a:chOff x="5605876" y="3606838"/>
            <a:chExt cx="1403087" cy="1812044"/>
          </a:xfrm>
        </p:grpSpPr>
        <p:sp>
          <p:nvSpPr>
            <p:cNvPr id="265" name="Google Shape;265;p30"/>
            <p:cNvSpPr/>
            <p:nvPr/>
          </p:nvSpPr>
          <p:spPr>
            <a:xfrm>
              <a:off x="5605876" y="3606838"/>
              <a:ext cx="1403087" cy="1442450"/>
            </a:xfrm>
            <a:custGeom>
              <a:rect b="b" l="l" r="r" t="t"/>
              <a:pathLst>
                <a:path extrusionOk="0" h="60940" w="59277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112475" y="4051230"/>
              <a:ext cx="410248" cy="1367653"/>
            </a:xfrm>
            <a:custGeom>
              <a:rect b="b" l="l" r="r" t="t"/>
              <a:pathLst>
                <a:path extrusionOk="0" h="57780" w="17332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0"/>
          <p:cNvGrpSpPr/>
          <p:nvPr/>
        </p:nvGrpSpPr>
        <p:grpSpPr>
          <a:xfrm>
            <a:off x="7692585" y="3377738"/>
            <a:ext cx="1081101" cy="1858934"/>
            <a:chOff x="3399597" y="3607763"/>
            <a:chExt cx="1081101" cy="1858934"/>
          </a:xfrm>
        </p:grpSpPr>
        <p:sp>
          <p:nvSpPr>
            <p:cNvPr id="268" name="Google Shape;268;p30"/>
            <p:cNvSpPr/>
            <p:nvPr/>
          </p:nvSpPr>
          <p:spPr>
            <a:xfrm>
              <a:off x="3399597" y="3607763"/>
              <a:ext cx="1081101" cy="1399756"/>
            </a:xfrm>
            <a:custGeom>
              <a:rect b="b" l="l" r="r" t="t"/>
              <a:pathLst>
                <a:path extrusionOk="0" h="65570" w="50643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727738" y="4146141"/>
              <a:ext cx="433141" cy="1320556"/>
            </a:xfrm>
            <a:custGeom>
              <a:rect b="b" l="l" r="r" t="t"/>
              <a:pathLst>
                <a:path extrusionOk="0" h="61860" w="2029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>
            <a:off x="411535" y="1818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763685" y="2050771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CD9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6913886" y="1910913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Floor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762813" y="2303013"/>
            <a:ext cx="1467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6913886" y="289303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Broker/Agency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-5555638" y="723048"/>
            <a:ext cx="106534" cy="94700"/>
          </a:xfrm>
          <a:custGeom>
            <a:rect b="b" l="l" r="r" t="t"/>
            <a:pathLst>
              <a:path extrusionOk="0" h="3788" w="4019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-5260011" y="1355471"/>
            <a:ext cx="107064" cy="94700"/>
          </a:xfrm>
          <a:custGeom>
            <a:rect b="b" l="l" r="r" t="t"/>
            <a:pathLst>
              <a:path extrusionOk="0" h="3788" w="4039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-4970507" y="1987869"/>
            <a:ext cx="107064" cy="94200"/>
          </a:xfrm>
          <a:custGeom>
            <a:rect b="b" l="l" r="r" t="t"/>
            <a:pathLst>
              <a:path extrusionOk="0" h="3768" w="4039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-5845142" y="185325"/>
            <a:ext cx="3108190" cy="632425"/>
          </a:xfrm>
          <a:custGeom>
            <a:rect b="b" l="l" r="r" t="t"/>
            <a:pathLst>
              <a:path extrusionOk="0" h="25297" w="117257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-5555638" y="817723"/>
            <a:ext cx="2424880" cy="631925"/>
          </a:xfrm>
          <a:custGeom>
            <a:rect b="b" l="l" r="r" t="t"/>
            <a:pathLst>
              <a:path extrusionOk="0" h="25277" w="91479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5259481" y="1449621"/>
            <a:ext cx="1739369" cy="632450"/>
          </a:xfrm>
          <a:custGeom>
            <a:rect b="b" l="l" r="r" t="t"/>
            <a:pathLst>
              <a:path extrusionOk="0" h="25298" w="65618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-4970507" y="2082044"/>
            <a:ext cx="1061572" cy="632425"/>
          </a:xfrm>
          <a:custGeom>
            <a:rect b="b" l="l" r="r" t="t"/>
            <a:pathLst>
              <a:path extrusionOk="0" h="25297" w="40048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871413" y="3830175"/>
            <a:ext cx="135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District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87" name="Google Shape;287;p31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8" name="Google Shape;288;p31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9" name="Google Shape;289;p31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0" name="Google Shape;290;p31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-4619562" y="3193035"/>
            <a:ext cx="349421" cy="348568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 rot="10800000">
            <a:off x="2690590" y="1435924"/>
            <a:ext cx="3753296" cy="2638915"/>
            <a:chOff x="238125" y="378908"/>
            <a:chExt cx="7140975" cy="5020767"/>
          </a:xfrm>
        </p:grpSpPr>
        <p:sp>
          <p:nvSpPr>
            <p:cNvPr id="293" name="Google Shape;293;p31"/>
            <p:cNvSpPr/>
            <p:nvPr/>
          </p:nvSpPr>
          <p:spPr>
            <a:xfrm>
              <a:off x="238125" y="4055675"/>
              <a:ext cx="7140975" cy="134500"/>
            </a:xfrm>
            <a:custGeom>
              <a:rect b="b" l="l" r="r" t="t"/>
              <a:pathLst>
                <a:path extrusionOk="0" h="5380" w="285639">
                  <a:moveTo>
                    <a:pt x="0" y="1"/>
                  </a:moveTo>
                  <a:lnTo>
                    <a:pt x="0" y="5379"/>
                  </a:lnTo>
                  <a:lnTo>
                    <a:pt x="285639" y="5379"/>
                  </a:lnTo>
                  <a:lnTo>
                    <a:pt x="285639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090225" y="3226250"/>
              <a:ext cx="5391700" cy="130850"/>
            </a:xfrm>
            <a:custGeom>
              <a:rect b="b" l="l" r="r" t="t"/>
              <a:pathLst>
                <a:path extrusionOk="0" h="5234" w="215668">
                  <a:moveTo>
                    <a:pt x="1" y="1"/>
                  </a:moveTo>
                  <a:lnTo>
                    <a:pt x="1" y="5234"/>
                  </a:lnTo>
                  <a:lnTo>
                    <a:pt x="215668" y="5234"/>
                  </a:lnTo>
                  <a:lnTo>
                    <a:pt x="215668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84750" y="4190150"/>
              <a:ext cx="6826550" cy="1209525"/>
            </a:xfrm>
            <a:custGeom>
              <a:rect b="b" l="l" r="r" t="t"/>
              <a:pathLst>
                <a:path extrusionOk="0" h="48381" w="273062">
                  <a:moveTo>
                    <a:pt x="1" y="0"/>
                  </a:moveTo>
                  <a:lnTo>
                    <a:pt x="1" y="48381"/>
                  </a:lnTo>
                  <a:lnTo>
                    <a:pt x="273061" y="48381"/>
                  </a:lnTo>
                  <a:lnTo>
                    <a:pt x="273061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265725" y="3357075"/>
              <a:ext cx="5064600" cy="2042600"/>
            </a:xfrm>
            <a:custGeom>
              <a:rect b="b" l="l" r="r" t="t"/>
              <a:pathLst>
                <a:path extrusionOk="0" h="81704" w="202584">
                  <a:moveTo>
                    <a:pt x="0" y="1"/>
                  </a:moveTo>
                  <a:lnTo>
                    <a:pt x="0" y="81704"/>
                  </a:lnTo>
                  <a:lnTo>
                    <a:pt x="202584" y="81704"/>
                  </a:lnTo>
                  <a:lnTo>
                    <a:pt x="20258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250850" y="2305325"/>
              <a:ext cx="3094350" cy="3094350"/>
            </a:xfrm>
            <a:custGeom>
              <a:rect b="b" l="l" r="r" t="t"/>
              <a:pathLst>
                <a:path extrusionOk="0" h="123774" w="123774">
                  <a:moveTo>
                    <a:pt x="0" y="0"/>
                  </a:moveTo>
                  <a:lnTo>
                    <a:pt x="0" y="123774"/>
                  </a:lnTo>
                  <a:lnTo>
                    <a:pt x="123774" y="123774"/>
                  </a:lnTo>
                  <a:lnTo>
                    <a:pt x="123774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095275" y="2181375"/>
              <a:ext cx="3405500" cy="123975"/>
            </a:xfrm>
            <a:custGeom>
              <a:rect b="b" l="l" r="r" t="t"/>
              <a:pathLst>
                <a:path extrusionOk="0" h="4959" w="136220">
                  <a:moveTo>
                    <a:pt x="0" y="1"/>
                  </a:moveTo>
                  <a:lnTo>
                    <a:pt x="0" y="4958"/>
                  </a:lnTo>
                  <a:lnTo>
                    <a:pt x="136220" y="4958"/>
                  </a:lnTo>
                  <a:lnTo>
                    <a:pt x="136220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214525" y="497600"/>
              <a:ext cx="1167000" cy="4902075"/>
            </a:xfrm>
            <a:custGeom>
              <a:rect b="b" l="l" r="r" t="t"/>
              <a:pathLst>
                <a:path extrusionOk="0" h="196083" w="46680">
                  <a:moveTo>
                    <a:pt x="1" y="1"/>
                  </a:moveTo>
                  <a:lnTo>
                    <a:pt x="1" y="196083"/>
                  </a:lnTo>
                  <a:lnTo>
                    <a:pt x="46679" y="196083"/>
                  </a:lnTo>
                  <a:lnTo>
                    <a:pt x="4667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368164" y="378908"/>
              <a:ext cx="835800" cy="118724"/>
            </a:xfrm>
            <a:custGeom>
              <a:rect b="b" l="l" r="r" t="t"/>
              <a:pathLst>
                <a:path extrusionOk="0" h="7396" w="33432">
                  <a:moveTo>
                    <a:pt x="1" y="0"/>
                  </a:moveTo>
                  <a:lnTo>
                    <a:pt x="1" y="7396"/>
                  </a:lnTo>
                  <a:lnTo>
                    <a:pt x="33432" y="7396"/>
                  </a:lnTo>
                  <a:lnTo>
                    <a:pt x="334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9425" y="163142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899425" y="163142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94550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94550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432625" y="729550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432625" y="729550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9425" y="729550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899425" y="729550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432625" y="11805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432625" y="11805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899425" y="11805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899425" y="11805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432625" y="163142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432625" y="163142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432625" y="208237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432625" y="208237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899425" y="208237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899425" y="208237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543225" y="2466525"/>
              <a:ext cx="232550" cy="232550"/>
            </a:xfrm>
            <a:custGeom>
              <a:rect b="b" l="l" r="r" t="t"/>
              <a:pathLst>
                <a:path extrusionOk="0" h="9302" w="9302">
                  <a:moveTo>
                    <a:pt x="0" y="0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543225" y="2466525"/>
              <a:ext cx="232550" cy="232550"/>
            </a:xfrm>
            <a:custGeom>
              <a:rect b="b" l="l" r="r" t="t"/>
              <a:pathLst>
                <a:path extrusionOk="0" h="9302" w="9302">
                  <a:moveTo>
                    <a:pt x="0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543225" y="29118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543225" y="29118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94550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94550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543225" y="335707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543225" y="335707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94550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4550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543225" y="380242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543225" y="3802425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94550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94550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43225" y="42477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543225" y="4247700"/>
              <a:ext cx="232550" cy="232625"/>
            </a:xfrm>
            <a:custGeom>
              <a:rect b="b" l="l" r="r" t="t"/>
              <a:pathLst>
                <a:path extrusionOk="0" h="9305" w="9302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4550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94550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543225" y="4693050"/>
              <a:ext cx="232550" cy="232575"/>
            </a:xfrm>
            <a:custGeom>
              <a:rect b="b" l="l" r="r" t="t"/>
              <a:pathLst>
                <a:path extrusionOk="0" h="9303" w="9302">
                  <a:moveTo>
                    <a:pt x="0" y="1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543225" y="4693050"/>
              <a:ext cx="232550" cy="232575"/>
            </a:xfrm>
            <a:custGeom>
              <a:rect b="b" l="l" r="r" t="t"/>
              <a:pathLst>
                <a:path extrusionOk="0" h="9303" w="9302">
                  <a:moveTo>
                    <a:pt x="0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94550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94550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51305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51305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915325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915325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51305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51305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915325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915325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51305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51305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9153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9153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51305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51305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9153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153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241535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415350" y="2466525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817675" y="2466525"/>
              <a:ext cx="232575" cy="232550"/>
            </a:xfrm>
            <a:custGeom>
              <a:rect b="b" l="l" r="r" t="t"/>
              <a:pathLst>
                <a:path extrusionOk="0" h="9302" w="9303">
                  <a:moveTo>
                    <a:pt x="1" y="0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2817675" y="2466525"/>
              <a:ext cx="232575" cy="232550"/>
            </a:xfrm>
            <a:custGeom>
              <a:rect b="b" l="l" r="r" t="t"/>
              <a:pathLst>
                <a:path extrusionOk="0" h="9302" w="9303">
                  <a:moveTo>
                    <a:pt x="1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41535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415350" y="29118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2817675" y="29118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817675" y="29118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241535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415350" y="3357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817675" y="3357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817675" y="3357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241535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415350" y="380242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817675" y="380242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2817675" y="380242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41535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415350" y="424770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817675" y="42477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817675" y="424770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41535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415350" y="469305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817675" y="469305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817675" y="469305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46470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64700" y="3597150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867025" y="359715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867025" y="3597150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46470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464700" y="4042500"/>
              <a:ext cx="232625" cy="232575"/>
            </a:xfrm>
            <a:custGeom>
              <a:rect b="b" l="l" r="r" t="t"/>
              <a:pathLst>
                <a:path extrusionOk="0" h="9303" w="9305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867025" y="404250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867025" y="4042500"/>
              <a:ext cx="232575" cy="232575"/>
            </a:xfrm>
            <a:custGeom>
              <a:rect b="b" l="l" r="r" t="t"/>
              <a:pathLst>
                <a:path extrusionOk="0" h="9303" w="9303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46470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464700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867025" y="4487800"/>
              <a:ext cx="232575" cy="232600"/>
            </a:xfrm>
            <a:custGeom>
              <a:rect b="b" l="l" r="r" t="t"/>
              <a:pathLst>
                <a:path extrusionOk="0" h="9304" w="9303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867025" y="4487800"/>
              <a:ext cx="232575" cy="232600"/>
            </a:xfrm>
            <a:custGeom>
              <a:rect b="b" l="l" r="r" t="t"/>
              <a:pathLst>
                <a:path extrusionOk="0" h="9304" w="9303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46470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464700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867025" y="4933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867025" y="4933075"/>
              <a:ext cx="232575" cy="232625"/>
            </a:xfrm>
            <a:custGeom>
              <a:rect b="b" l="l" r="r" t="t"/>
              <a:pathLst>
                <a:path extrusionOk="0" h="9305" w="9303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9487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487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971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97125" y="4487800"/>
              <a:ext cx="232625" cy="232600"/>
            </a:xfrm>
            <a:custGeom>
              <a:rect b="b" l="l" r="r" t="t"/>
              <a:pathLst>
                <a:path extrusionOk="0" h="9304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9487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9487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971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97125" y="49330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448425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448425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850700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6850700" y="4468600"/>
              <a:ext cx="232625" cy="232550"/>
            </a:xfrm>
            <a:custGeom>
              <a:rect b="b" l="l" r="r" t="t"/>
              <a:pathLst>
                <a:path extrusionOk="0" h="9302" w="9305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448425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6448425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6850700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6850700" y="4913875"/>
              <a:ext cx="232625" cy="232625"/>
            </a:xfrm>
            <a:custGeom>
              <a:rect b="b" l="l" r="r" t="t"/>
              <a:pathLst>
                <a:path extrusionOk="0" h="9305" w="9305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432625" y="253335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432625" y="253335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899425" y="253335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899425" y="253335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432625" y="298427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432625" y="2984275"/>
              <a:ext cx="269900" cy="269875"/>
            </a:xfrm>
            <a:custGeom>
              <a:rect b="b" l="l" r="r" t="t"/>
              <a:pathLst>
                <a:path extrusionOk="0" h="10795" w="10796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899425" y="298427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899425" y="2984275"/>
              <a:ext cx="269800" cy="269875"/>
            </a:xfrm>
            <a:custGeom>
              <a:rect b="b" l="l" r="r" t="t"/>
              <a:pathLst>
                <a:path extrusionOk="0" h="10795" w="10792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432625" y="343522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432625" y="3435225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899425" y="343522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899425" y="3435225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432625" y="3886200"/>
              <a:ext cx="269900" cy="269825"/>
            </a:xfrm>
            <a:custGeom>
              <a:rect b="b" l="l" r="r" t="t"/>
              <a:pathLst>
                <a:path extrusionOk="0" h="10793" w="10796">
                  <a:moveTo>
                    <a:pt x="1" y="1"/>
                  </a:moveTo>
                  <a:lnTo>
                    <a:pt x="1" y="10792"/>
                  </a:lnTo>
                  <a:lnTo>
                    <a:pt x="10795" y="10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432625" y="3886200"/>
              <a:ext cx="269900" cy="269825"/>
            </a:xfrm>
            <a:custGeom>
              <a:rect b="b" l="l" r="r" t="t"/>
              <a:pathLst>
                <a:path extrusionOk="0" h="10793" w="10796">
                  <a:moveTo>
                    <a:pt x="1" y="1"/>
                  </a:moveTo>
                  <a:lnTo>
                    <a:pt x="10795" y="10792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899425" y="3886200"/>
              <a:ext cx="269800" cy="269825"/>
            </a:xfrm>
            <a:custGeom>
              <a:rect b="b" l="l" r="r" t="t"/>
              <a:pathLst>
                <a:path extrusionOk="0" h="10793" w="10792">
                  <a:moveTo>
                    <a:pt x="0" y="1"/>
                  </a:moveTo>
                  <a:lnTo>
                    <a:pt x="0" y="10792"/>
                  </a:lnTo>
                  <a:lnTo>
                    <a:pt x="10792" y="107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899425" y="3886200"/>
              <a:ext cx="269800" cy="269825"/>
            </a:xfrm>
            <a:custGeom>
              <a:rect b="b" l="l" r="r" t="t"/>
              <a:pathLst>
                <a:path extrusionOk="0" h="10793" w="10792">
                  <a:moveTo>
                    <a:pt x="0" y="1"/>
                  </a:moveTo>
                  <a:lnTo>
                    <a:pt x="10792" y="10792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432625" y="43371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3432625" y="4337100"/>
              <a:ext cx="269900" cy="269900"/>
            </a:xfrm>
            <a:custGeom>
              <a:rect b="b" l="l" r="r" t="t"/>
              <a:pathLst>
                <a:path extrusionOk="0" h="10796" w="10796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899425" y="43371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899425" y="4337100"/>
              <a:ext cx="269800" cy="269900"/>
            </a:xfrm>
            <a:custGeom>
              <a:rect b="b" l="l" r="r" t="t"/>
              <a:pathLst>
                <a:path extrusionOk="0" h="10796" w="10792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" name="Google Shape;433;p31"/>
          <p:cNvCxnSpPr/>
          <p:nvPr/>
        </p:nvCxnSpPr>
        <p:spPr>
          <a:xfrm flipH="1" rot="10800000">
            <a:off x="2319338" y="2542882"/>
            <a:ext cx="760200" cy="1020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4" name="Google Shape;434;p31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5" name="Google Shape;435;p31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6" name="Google Shape;436;p31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cap="flat" cmpd="sng" w="19050">
            <a:solidFill>
              <a:srgbClr val="E2A33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31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Cleaning the dataset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448" name="Google Shape;448;p32"/>
            <p:cNvSpPr/>
            <p:nvPr/>
          </p:nvSpPr>
          <p:spPr>
            <a:xfrm>
              <a:off x="6217265" y="2769776"/>
              <a:ext cx="1645822" cy="2130963"/>
            </a:xfrm>
            <a:custGeom>
              <a:rect b="b" l="l" r="r" t="t"/>
              <a:pathLst>
                <a:path extrusionOk="0" h="90028" w="69532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782118" y="3652523"/>
              <a:ext cx="529593" cy="1765995"/>
            </a:xfrm>
            <a:custGeom>
              <a:rect b="b" l="l" r="r" t="t"/>
              <a:pathLst>
                <a:path extrusionOk="0" h="74609" w="22374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2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451" name="Google Shape;451;p32"/>
            <p:cNvSpPr/>
            <p:nvPr/>
          </p:nvSpPr>
          <p:spPr>
            <a:xfrm>
              <a:off x="7238820" y="4193585"/>
              <a:ext cx="711615" cy="1192282"/>
            </a:xfrm>
            <a:custGeom>
              <a:rect b="b" l="l" r="r" t="t"/>
              <a:pathLst>
                <a:path extrusionOk="0" h="50371" w="30064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460448" y="4569994"/>
              <a:ext cx="258145" cy="1222627"/>
            </a:xfrm>
            <a:custGeom>
              <a:rect b="b" l="l" r="r" t="t"/>
              <a:pathLst>
                <a:path extrusionOk="0" h="51653" w="10906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2"/>
          <p:cNvGrpSpPr/>
          <p:nvPr/>
        </p:nvGrpSpPr>
        <p:grpSpPr>
          <a:xfrm>
            <a:off x="2438860" y="3453301"/>
            <a:ext cx="1081101" cy="1858934"/>
            <a:chOff x="3399597" y="3607763"/>
            <a:chExt cx="1081101" cy="1858934"/>
          </a:xfrm>
        </p:grpSpPr>
        <p:sp>
          <p:nvSpPr>
            <p:cNvPr id="454" name="Google Shape;454;p32"/>
            <p:cNvSpPr/>
            <p:nvPr/>
          </p:nvSpPr>
          <p:spPr>
            <a:xfrm>
              <a:off x="3399597" y="3607763"/>
              <a:ext cx="1081101" cy="1399756"/>
            </a:xfrm>
            <a:custGeom>
              <a:rect b="b" l="l" r="r" t="t"/>
              <a:pathLst>
                <a:path extrusionOk="0" h="65570" w="50643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727738" y="4146141"/>
              <a:ext cx="433141" cy="1320556"/>
            </a:xfrm>
            <a:custGeom>
              <a:rect b="b" l="l" r="r" t="t"/>
              <a:pathLst>
                <a:path extrusionOk="0" h="61860" w="2029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2"/>
          <p:cNvGrpSpPr/>
          <p:nvPr/>
        </p:nvGrpSpPr>
        <p:grpSpPr>
          <a:xfrm>
            <a:off x="3413297" y="4166717"/>
            <a:ext cx="2081780" cy="1136655"/>
            <a:chOff x="3940397" y="4131392"/>
            <a:chExt cx="2081780" cy="1136655"/>
          </a:xfrm>
        </p:grpSpPr>
        <p:sp>
          <p:nvSpPr>
            <p:cNvPr id="457" name="Google Shape;457;p32"/>
            <p:cNvSpPr/>
            <p:nvPr/>
          </p:nvSpPr>
          <p:spPr>
            <a:xfrm>
              <a:off x="4054890" y="4163636"/>
              <a:ext cx="751500" cy="1104411"/>
            </a:xfrm>
            <a:custGeom>
              <a:rect b="b" l="l" r="r" t="t"/>
              <a:pathLst>
                <a:path extrusionOk="0" h="41102" w="27968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792310" y="4634129"/>
              <a:ext cx="1092964" cy="633917"/>
            </a:xfrm>
            <a:custGeom>
              <a:rect b="b" l="l" r="r" t="t"/>
              <a:pathLst>
                <a:path extrusionOk="0" h="23592" w="40676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907287" y="4808999"/>
              <a:ext cx="174897" cy="306049"/>
            </a:xfrm>
            <a:custGeom>
              <a:rect b="b" l="l" r="r" t="t"/>
              <a:pathLst>
                <a:path extrusionOk="0" h="11390" w="6509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268372" y="4660220"/>
              <a:ext cx="259967" cy="454828"/>
            </a:xfrm>
            <a:custGeom>
              <a:rect b="b" l="l" r="r" t="t"/>
              <a:pathLst>
                <a:path extrusionOk="0" h="16927" w="9675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213390" y="4847504"/>
              <a:ext cx="284204" cy="415356"/>
            </a:xfrm>
            <a:custGeom>
              <a:rect b="b" l="l" r="r" t="t"/>
              <a:pathLst>
                <a:path extrusionOk="0" h="15458" w="10577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579709" y="4808999"/>
              <a:ext cx="174897" cy="306049"/>
            </a:xfrm>
            <a:custGeom>
              <a:rect b="b" l="l" r="r" t="t"/>
              <a:pathLst>
                <a:path extrusionOk="0" h="11390" w="6509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3940397" y="4131392"/>
              <a:ext cx="2081780" cy="502765"/>
            </a:xfrm>
            <a:custGeom>
              <a:rect b="b" l="l" r="r" t="t"/>
              <a:pathLst>
                <a:path extrusionOk="0" h="18711" w="77476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2"/>
          <p:cNvGrpSpPr/>
          <p:nvPr/>
        </p:nvGrpSpPr>
        <p:grpSpPr>
          <a:xfrm>
            <a:off x="5733451" y="3476738"/>
            <a:ext cx="1403087" cy="1812044"/>
            <a:chOff x="5605876" y="3606838"/>
            <a:chExt cx="1403087" cy="1812044"/>
          </a:xfrm>
        </p:grpSpPr>
        <p:sp>
          <p:nvSpPr>
            <p:cNvPr id="465" name="Google Shape;465;p32"/>
            <p:cNvSpPr/>
            <p:nvPr/>
          </p:nvSpPr>
          <p:spPr>
            <a:xfrm>
              <a:off x="5605876" y="3606838"/>
              <a:ext cx="1403087" cy="1442450"/>
            </a:xfrm>
            <a:custGeom>
              <a:rect b="b" l="l" r="r" t="t"/>
              <a:pathLst>
                <a:path extrusionOk="0" h="60940" w="59277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6112475" y="4051230"/>
              <a:ext cx="410248" cy="1367653"/>
            </a:xfrm>
            <a:custGeom>
              <a:rect b="b" l="l" r="r" t="t"/>
              <a:pathLst>
                <a:path extrusionOk="0" h="57780" w="17332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2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2"/>
          <p:cNvGrpSpPr/>
          <p:nvPr/>
        </p:nvGrpSpPr>
        <p:grpSpPr>
          <a:xfrm>
            <a:off x="1058330" y="2330676"/>
            <a:ext cx="1339065" cy="3009185"/>
            <a:chOff x="2449930" y="2556776"/>
            <a:chExt cx="1339065" cy="3009185"/>
          </a:xfrm>
        </p:grpSpPr>
        <p:sp>
          <p:nvSpPr>
            <p:cNvPr id="469" name="Google Shape;469;p32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2"/>
          <p:cNvGrpSpPr/>
          <p:nvPr/>
        </p:nvGrpSpPr>
        <p:grpSpPr>
          <a:xfrm>
            <a:off x="-7" y="2864687"/>
            <a:ext cx="1851853" cy="2457564"/>
            <a:chOff x="1231043" y="3326737"/>
            <a:chExt cx="1851853" cy="2457564"/>
          </a:xfrm>
        </p:grpSpPr>
        <p:sp>
          <p:nvSpPr>
            <p:cNvPr id="472" name="Google Shape;472;p32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2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model built will try to analyze the relationship between the dependent variable “Price_USD” and the rest of the independent variables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33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481" name="Google Shape;481;p33"/>
            <p:cNvSpPr/>
            <p:nvPr/>
          </p:nvSpPr>
          <p:spPr>
            <a:xfrm>
              <a:off x="6217265" y="2769776"/>
              <a:ext cx="1645822" cy="2130963"/>
            </a:xfrm>
            <a:custGeom>
              <a:rect b="b" l="l" r="r" t="t"/>
              <a:pathLst>
                <a:path extrusionOk="0" h="90028" w="69532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782118" y="3652523"/>
              <a:ext cx="529593" cy="1765995"/>
            </a:xfrm>
            <a:custGeom>
              <a:rect b="b" l="l" r="r" t="t"/>
              <a:pathLst>
                <a:path extrusionOk="0" h="74609" w="22374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484" name="Google Shape;484;p33"/>
            <p:cNvSpPr/>
            <p:nvPr/>
          </p:nvSpPr>
          <p:spPr>
            <a:xfrm>
              <a:off x="7238820" y="4193585"/>
              <a:ext cx="711615" cy="1192282"/>
            </a:xfrm>
            <a:custGeom>
              <a:rect b="b" l="l" r="r" t="t"/>
              <a:pathLst>
                <a:path extrusionOk="0" h="50371" w="30064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7460448" y="4569994"/>
              <a:ext cx="258145" cy="1222627"/>
            </a:xfrm>
            <a:custGeom>
              <a:rect b="b" l="l" r="r" t="t"/>
              <a:pathLst>
                <a:path extrusionOk="0" h="51653" w="10906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3"/>
          <p:cNvSpPr txBox="1"/>
          <p:nvPr>
            <p:ph idx="1" type="subTitle"/>
          </p:nvPr>
        </p:nvSpPr>
        <p:spPr>
          <a:xfrm>
            <a:off x="4716050" y="696825"/>
            <a:ext cx="4120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a dependent variable “Price_USD” was used, however, because of its right-skewed distribution its log was calculated, making the distribution a bit more normal.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3"/>
          <p:cNvPicPr preferRelativeResize="0"/>
          <p:nvPr/>
        </p:nvPicPr>
        <p:blipFill rotWithShape="1">
          <a:blip r:embed="rId3">
            <a:alphaModFix/>
          </a:blip>
          <a:srcRect b="0" l="0" r="5132" t="0"/>
          <a:stretch/>
        </p:blipFill>
        <p:spPr>
          <a:xfrm>
            <a:off x="239925" y="229225"/>
            <a:ext cx="3810296" cy="2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650" y="2292100"/>
            <a:ext cx="3858250" cy="2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 txBox="1"/>
          <p:nvPr/>
        </p:nvSpPr>
        <p:spPr>
          <a:xfrm>
            <a:off x="981475" y="1922925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Regression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981475" y="285453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Decision Tree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981475" y="378617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Random Forest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3405913" y="1715263"/>
            <a:ext cx="657300" cy="6573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3405900" y="2663325"/>
            <a:ext cx="657300" cy="657300"/>
          </a:xfrm>
          <a:prstGeom prst="ellipse">
            <a:avLst/>
          </a:pr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"/>
          <p:cNvSpPr/>
          <p:nvPr/>
        </p:nvSpPr>
        <p:spPr>
          <a:xfrm>
            <a:off x="3405900" y="3611388"/>
            <a:ext cx="657300" cy="6573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34"/>
          <p:cNvCxnSpPr/>
          <p:nvPr/>
        </p:nvCxnSpPr>
        <p:spPr>
          <a:xfrm flipH="1" rot="10800000">
            <a:off x="4147075" y="1533463"/>
            <a:ext cx="2206200" cy="502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500" name="Google Shape;500;p34"/>
          <p:cNvGrpSpPr/>
          <p:nvPr/>
        </p:nvGrpSpPr>
        <p:grpSpPr>
          <a:xfrm>
            <a:off x="4981959" y="1128536"/>
            <a:ext cx="2753820" cy="4192442"/>
            <a:chOff x="2142475" y="238100"/>
            <a:chExt cx="3393075" cy="5165650"/>
          </a:xfrm>
        </p:grpSpPr>
        <p:sp>
          <p:nvSpPr>
            <p:cNvPr id="501" name="Google Shape;501;p34"/>
            <p:cNvSpPr/>
            <p:nvPr/>
          </p:nvSpPr>
          <p:spPr>
            <a:xfrm>
              <a:off x="3708475" y="3652000"/>
              <a:ext cx="503925" cy="1751750"/>
            </a:xfrm>
            <a:custGeom>
              <a:rect b="b" l="l" r="r" t="t"/>
              <a:pathLst>
                <a:path extrusionOk="0" h="70070" w="20157">
                  <a:moveTo>
                    <a:pt x="13437" y="1"/>
                  </a:moveTo>
                  <a:lnTo>
                    <a:pt x="0" y="70070"/>
                  </a:lnTo>
                  <a:lnTo>
                    <a:pt x="2880" y="70070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4644300" y="3652000"/>
              <a:ext cx="503925" cy="1751750"/>
            </a:xfrm>
            <a:custGeom>
              <a:rect b="b" l="l" r="r" t="t"/>
              <a:pathLst>
                <a:path extrusionOk="0" h="70070" w="20157">
                  <a:moveTo>
                    <a:pt x="1" y="1"/>
                  </a:moveTo>
                  <a:lnTo>
                    <a:pt x="17277" y="70070"/>
                  </a:lnTo>
                  <a:lnTo>
                    <a:pt x="20157" y="70070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464325" y="1478850"/>
              <a:ext cx="956150" cy="1750225"/>
            </a:xfrm>
            <a:custGeom>
              <a:rect b="b" l="l" r="r" t="t"/>
              <a:pathLst>
                <a:path extrusionOk="0" h="70009" w="38246">
                  <a:moveTo>
                    <a:pt x="26018" y="1"/>
                  </a:moveTo>
                  <a:cubicBezTo>
                    <a:pt x="23782" y="1"/>
                    <a:pt x="22615" y="1330"/>
                    <a:pt x="22615" y="1330"/>
                  </a:cubicBezTo>
                  <a:cubicBezTo>
                    <a:pt x="18015" y="7633"/>
                    <a:pt x="26801" y="37278"/>
                    <a:pt x="26801" y="37278"/>
                  </a:cubicBezTo>
                  <a:cubicBezTo>
                    <a:pt x="24127" y="42913"/>
                    <a:pt x="6539" y="61080"/>
                    <a:pt x="6539" y="61080"/>
                  </a:cubicBezTo>
                  <a:cubicBezTo>
                    <a:pt x="6539" y="61080"/>
                    <a:pt x="6131" y="61059"/>
                    <a:pt x="5523" y="61059"/>
                  </a:cubicBezTo>
                  <a:cubicBezTo>
                    <a:pt x="3801" y="61059"/>
                    <a:pt x="471" y="61230"/>
                    <a:pt x="271" y="62539"/>
                  </a:cubicBezTo>
                  <a:cubicBezTo>
                    <a:pt x="1" y="64311"/>
                    <a:pt x="800" y="68968"/>
                    <a:pt x="3072" y="69920"/>
                  </a:cubicBezTo>
                  <a:cubicBezTo>
                    <a:pt x="3217" y="69980"/>
                    <a:pt x="3377" y="70009"/>
                    <a:pt x="3548" y="70009"/>
                  </a:cubicBezTo>
                  <a:cubicBezTo>
                    <a:pt x="6072" y="70009"/>
                    <a:pt x="11239" y="63876"/>
                    <a:pt x="11239" y="63876"/>
                  </a:cubicBezTo>
                  <a:cubicBezTo>
                    <a:pt x="21619" y="55754"/>
                    <a:pt x="34960" y="41244"/>
                    <a:pt x="34960" y="41244"/>
                  </a:cubicBezTo>
                  <a:cubicBezTo>
                    <a:pt x="34960" y="41244"/>
                    <a:pt x="38245" y="7894"/>
                    <a:pt x="32086" y="2726"/>
                  </a:cubicBezTo>
                  <a:cubicBezTo>
                    <a:pt x="29583" y="624"/>
                    <a:pt x="27550" y="1"/>
                    <a:pt x="26018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142475" y="3004750"/>
              <a:ext cx="1314375" cy="2321050"/>
            </a:xfrm>
            <a:custGeom>
              <a:rect b="b" l="l" r="r" t="t"/>
              <a:pathLst>
                <a:path extrusionOk="0" h="92842" w="52575">
                  <a:moveTo>
                    <a:pt x="43503" y="1"/>
                  </a:moveTo>
                  <a:cubicBezTo>
                    <a:pt x="43142" y="1"/>
                    <a:pt x="42760" y="14"/>
                    <a:pt x="42357" y="40"/>
                  </a:cubicBezTo>
                  <a:lnTo>
                    <a:pt x="15365" y="76420"/>
                  </a:lnTo>
                  <a:cubicBezTo>
                    <a:pt x="15365" y="76420"/>
                    <a:pt x="10128" y="86460"/>
                    <a:pt x="8029" y="86598"/>
                  </a:cubicBezTo>
                  <a:cubicBezTo>
                    <a:pt x="5930" y="86737"/>
                    <a:pt x="0" y="86285"/>
                    <a:pt x="5202" y="88471"/>
                  </a:cubicBezTo>
                  <a:cubicBezTo>
                    <a:pt x="8206" y="89733"/>
                    <a:pt x="10053" y="90509"/>
                    <a:pt x="11456" y="90509"/>
                  </a:cubicBezTo>
                  <a:cubicBezTo>
                    <a:pt x="12482" y="90509"/>
                    <a:pt x="13270" y="90093"/>
                    <a:pt x="14098" y="89148"/>
                  </a:cubicBezTo>
                  <a:cubicBezTo>
                    <a:pt x="16057" y="86911"/>
                    <a:pt x="18382" y="83808"/>
                    <a:pt x="18382" y="83808"/>
                  </a:cubicBezTo>
                  <a:lnTo>
                    <a:pt x="18382" y="83808"/>
                  </a:lnTo>
                  <a:lnTo>
                    <a:pt x="15606" y="92841"/>
                  </a:lnTo>
                  <a:cubicBezTo>
                    <a:pt x="15606" y="92841"/>
                    <a:pt x="24538" y="81295"/>
                    <a:pt x="19198" y="77011"/>
                  </a:cubicBezTo>
                  <a:cubicBezTo>
                    <a:pt x="19198" y="77011"/>
                    <a:pt x="48820" y="40496"/>
                    <a:pt x="47349" y="24577"/>
                  </a:cubicBezTo>
                  <a:cubicBezTo>
                    <a:pt x="47349" y="24577"/>
                    <a:pt x="45476" y="21751"/>
                    <a:pt x="46933" y="18283"/>
                  </a:cubicBezTo>
                  <a:cubicBezTo>
                    <a:pt x="48389" y="14815"/>
                    <a:pt x="49207" y="8018"/>
                    <a:pt x="49207" y="8018"/>
                  </a:cubicBezTo>
                  <a:cubicBezTo>
                    <a:pt x="49207" y="8018"/>
                    <a:pt x="52574" y="1"/>
                    <a:pt x="43503" y="1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3035300" y="2952400"/>
              <a:ext cx="1104975" cy="2450250"/>
            </a:xfrm>
            <a:custGeom>
              <a:rect b="b" l="l" r="r" t="t"/>
              <a:pathLst>
                <a:path extrusionOk="0" h="98010" w="44199">
                  <a:moveTo>
                    <a:pt x="15918" y="0"/>
                  </a:moveTo>
                  <a:cubicBezTo>
                    <a:pt x="12602" y="0"/>
                    <a:pt x="9128" y="474"/>
                    <a:pt x="6098" y="1871"/>
                  </a:cubicBezTo>
                  <a:cubicBezTo>
                    <a:pt x="5822" y="1999"/>
                    <a:pt x="5654" y="2290"/>
                    <a:pt x="5673" y="2593"/>
                  </a:cubicBezTo>
                  <a:lnTo>
                    <a:pt x="10342" y="82910"/>
                  </a:lnTo>
                  <a:cubicBezTo>
                    <a:pt x="10344" y="82944"/>
                    <a:pt x="10344" y="82978"/>
                    <a:pt x="10341" y="83012"/>
                  </a:cubicBezTo>
                  <a:cubicBezTo>
                    <a:pt x="10272" y="83815"/>
                    <a:pt x="9332" y="94284"/>
                    <a:pt x="7524" y="95187"/>
                  </a:cubicBezTo>
                  <a:cubicBezTo>
                    <a:pt x="5643" y="96128"/>
                    <a:pt x="0" y="98009"/>
                    <a:pt x="5643" y="98009"/>
                  </a:cubicBezTo>
                  <a:cubicBezTo>
                    <a:pt x="11285" y="98009"/>
                    <a:pt x="13166" y="98009"/>
                    <a:pt x="14107" y="95187"/>
                  </a:cubicBezTo>
                  <a:cubicBezTo>
                    <a:pt x="14393" y="94326"/>
                    <a:pt x="14681" y="93376"/>
                    <a:pt x="14941" y="92473"/>
                  </a:cubicBezTo>
                  <a:cubicBezTo>
                    <a:pt x="15046" y="92111"/>
                    <a:pt x="15346" y="91939"/>
                    <a:pt x="15646" y="91939"/>
                  </a:cubicBezTo>
                  <a:cubicBezTo>
                    <a:pt x="15995" y="91939"/>
                    <a:pt x="16344" y="92172"/>
                    <a:pt x="16388" y="92607"/>
                  </a:cubicBezTo>
                  <a:cubicBezTo>
                    <a:pt x="16432" y="93053"/>
                    <a:pt x="16780" y="93276"/>
                    <a:pt x="17128" y="93276"/>
                  </a:cubicBezTo>
                  <a:cubicBezTo>
                    <a:pt x="17474" y="93276"/>
                    <a:pt x="17820" y="93054"/>
                    <a:pt x="17863" y="92610"/>
                  </a:cubicBezTo>
                  <a:cubicBezTo>
                    <a:pt x="18247" y="88636"/>
                    <a:pt x="17991" y="83684"/>
                    <a:pt x="14693" y="82233"/>
                  </a:cubicBezTo>
                  <a:cubicBezTo>
                    <a:pt x="14362" y="82087"/>
                    <a:pt x="14195" y="81717"/>
                    <a:pt x="14293" y="81370"/>
                  </a:cubicBezTo>
                  <a:cubicBezTo>
                    <a:pt x="15828" y="75927"/>
                    <a:pt x="26187" y="37909"/>
                    <a:pt x="20252" y="23838"/>
                  </a:cubicBezTo>
                  <a:cubicBezTo>
                    <a:pt x="20045" y="23349"/>
                    <a:pt x="20395" y="22816"/>
                    <a:pt x="20922" y="22816"/>
                  </a:cubicBezTo>
                  <a:cubicBezTo>
                    <a:pt x="20929" y="22816"/>
                    <a:pt x="20936" y="22816"/>
                    <a:pt x="20943" y="22816"/>
                  </a:cubicBezTo>
                  <a:cubicBezTo>
                    <a:pt x="22074" y="22846"/>
                    <a:pt x="23918" y="22883"/>
                    <a:pt x="26087" y="22883"/>
                  </a:cubicBezTo>
                  <a:cubicBezTo>
                    <a:pt x="33331" y="22883"/>
                    <a:pt x="44198" y="22465"/>
                    <a:pt x="44198" y="19957"/>
                  </a:cubicBezTo>
                  <a:cubicBezTo>
                    <a:pt x="44198" y="16197"/>
                    <a:pt x="30093" y="2090"/>
                    <a:pt x="30093" y="2090"/>
                  </a:cubicBezTo>
                  <a:lnTo>
                    <a:pt x="29153" y="2090"/>
                  </a:lnTo>
                  <a:cubicBezTo>
                    <a:pt x="29153" y="2090"/>
                    <a:pt x="22883" y="0"/>
                    <a:pt x="1591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3340925" y="2816550"/>
              <a:ext cx="1810250" cy="715250"/>
            </a:xfrm>
            <a:custGeom>
              <a:rect b="b" l="l" r="r" t="t"/>
              <a:pathLst>
                <a:path extrusionOk="0" h="28610" w="72410">
                  <a:moveTo>
                    <a:pt x="63006" y="1"/>
                  </a:moveTo>
                  <a:cubicBezTo>
                    <a:pt x="63006" y="1"/>
                    <a:pt x="57589" y="3612"/>
                    <a:pt x="49644" y="3612"/>
                  </a:cubicBezTo>
                  <a:cubicBezTo>
                    <a:pt x="47659" y="3612"/>
                    <a:pt x="45515" y="3387"/>
                    <a:pt x="43258" y="2823"/>
                  </a:cubicBezTo>
                  <a:cubicBezTo>
                    <a:pt x="41001" y="2258"/>
                    <a:pt x="37916" y="2032"/>
                    <a:pt x="34424" y="2032"/>
                  </a:cubicBezTo>
                  <a:cubicBezTo>
                    <a:pt x="20461" y="2032"/>
                    <a:pt x="0" y="5643"/>
                    <a:pt x="0" y="5643"/>
                  </a:cubicBezTo>
                  <a:cubicBezTo>
                    <a:pt x="15047" y="8465"/>
                    <a:pt x="19748" y="28213"/>
                    <a:pt x="19748" y="28213"/>
                  </a:cubicBezTo>
                  <a:cubicBezTo>
                    <a:pt x="19748" y="28213"/>
                    <a:pt x="25566" y="28610"/>
                    <a:pt x="33136" y="28610"/>
                  </a:cubicBezTo>
                  <a:cubicBezTo>
                    <a:pt x="45754" y="28610"/>
                    <a:pt x="63242" y="27508"/>
                    <a:pt x="66768" y="21631"/>
                  </a:cubicBezTo>
                  <a:cubicBezTo>
                    <a:pt x="72410" y="12226"/>
                    <a:pt x="63006" y="1"/>
                    <a:pt x="63006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3778625" y="450275"/>
              <a:ext cx="606950" cy="729750"/>
            </a:xfrm>
            <a:custGeom>
              <a:rect b="b" l="l" r="r" t="t"/>
              <a:pathLst>
                <a:path extrusionOk="0" h="29190" w="24278">
                  <a:moveTo>
                    <a:pt x="4415" y="1"/>
                  </a:moveTo>
                  <a:cubicBezTo>
                    <a:pt x="4415" y="1104"/>
                    <a:pt x="0" y="25383"/>
                    <a:pt x="9932" y="28693"/>
                  </a:cubicBezTo>
                  <a:cubicBezTo>
                    <a:pt x="10959" y="29035"/>
                    <a:pt x="11928" y="29189"/>
                    <a:pt x="12839" y="29189"/>
                  </a:cubicBezTo>
                  <a:cubicBezTo>
                    <a:pt x="20731" y="29189"/>
                    <a:pt x="24278" y="17658"/>
                    <a:pt x="24278" y="17658"/>
                  </a:cubicBezTo>
                  <a:lnTo>
                    <a:pt x="17657" y="220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4192450" y="846750"/>
              <a:ext cx="248325" cy="596775"/>
            </a:xfrm>
            <a:custGeom>
              <a:rect b="b" l="l" r="r" t="t"/>
              <a:pathLst>
                <a:path extrusionOk="0" h="23871" w="9933">
                  <a:moveTo>
                    <a:pt x="6955" y="1"/>
                  </a:moveTo>
                  <a:lnTo>
                    <a:pt x="1" y="7317"/>
                  </a:lnTo>
                  <a:lnTo>
                    <a:pt x="1" y="23870"/>
                  </a:lnTo>
                  <a:lnTo>
                    <a:pt x="9932" y="18352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3751025" y="1250350"/>
              <a:ext cx="1243525" cy="1810175"/>
            </a:xfrm>
            <a:custGeom>
              <a:rect b="b" l="l" r="r" t="t"/>
              <a:pathLst>
                <a:path extrusionOk="0" h="72407" w="49741">
                  <a:moveTo>
                    <a:pt x="25382" y="1"/>
                  </a:moveTo>
                  <a:cubicBezTo>
                    <a:pt x="22975" y="3212"/>
                    <a:pt x="19983" y="3649"/>
                    <a:pt x="18531" y="3649"/>
                  </a:cubicBezTo>
                  <a:cubicBezTo>
                    <a:pt x="17986" y="3649"/>
                    <a:pt x="17658" y="3588"/>
                    <a:pt x="17658" y="3588"/>
                  </a:cubicBezTo>
                  <a:lnTo>
                    <a:pt x="17658" y="3588"/>
                  </a:lnTo>
                  <a:cubicBezTo>
                    <a:pt x="1" y="27039"/>
                    <a:pt x="18122" y="65027"/>
                    <a:pt x="18122" y="65027"/>
                  </a:cubicBezTo>
                  <a:cubicBezTo>
                    <a:pt x="29195" y="70564"/>
                    <a:pt x="36265" y="72406"/>
                    <a:pt x="40772" y="72406"/>
                  </a:cubicBezTo>
                  <a:cubicBezTo>
                    <a:pt x="49741" y="72406"/>
                    <a:pt x="48557" y="65111"/>
                    <a:pt x="48557" y="65111"/>
                  </a:cubicBezTo>
                  <a:cubicBezTo>
                    <a:pt x="35315" y="47454"/>
                    <a:pt x="38626" y="33108"/>
                    <a:pt x="36418" y="17658"/>
                  </a:cubicBezTo>
                  <a:cubicBezTo>
                    <a:pt x="34211" y="2208"/>
                    <a:pt x="25382" y="1"/>
                    <a:pt x="253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728200" y="238100"/>
              <a:ext cx="1334750" cy="1547675"/>
            </a:xfrm>
            <a:custGeom>
              <a:rect b="b" l="l" r="r" t="t"/>
              <a:pathLst>
                <a:path extrusionOk="0" h="61907" w="53390">
                  <a:moveTo>
                    <a:pt x="11199" y="1"/>
                  </a:moveTo>
                  <a:cubicBezTo>
                    <a:pt x="10014" y="1"/>
                    <a:pt x="8897" y="181"/>
                    <a:pt x="7893" y="595"/>
                  </a:cubicBezTo>
                  <a:cubicBezTo>
                    <a:pt x="1" y="3845"/>
                    <a:pt x="1042" y="14335"/>
                    <a:pt x="5628" y="16054"/>
                  </a:cubicBezTo>
                  <a:cubicBezTo>
                    <a:pt x="5628" y="16054"/>
                    <a:pt x="6036" y="10809"/>
                    <a:pt x="6500" y="8488"/>
                  </a:cubicBezTo>
                  <a:cubicBezTo>
                    <a:pt x="6500" y="8488"/>
                    <a:pt x="12467" y="21826"/>
                    <a:pt x="24571" y="22121"/>
                  </a:cubicBezTo>
                  <a:cubicBezTo>
                    <a:pt x="24571" y="22121"/>
                    <a:pt x="23213" y="43770"/>
                    <a:pt x="26928" y="46557"/>
                  </a:cubicBezTo>
                  <a:cubicBezTo>
                    <a:pt x="30642" y="49344"/>
                    <a:pt x="37473" y="54042"/>
                    <a:pt x="37771" y="61906"/>
                  </a:cubicBezTo>
                  <a:cubicBezTo>
                    <a:pt x="37771" y="61906"/>
                    <a:pt x="53389" y="48414"/>
                    <a:pt x="41783" y="37736"/>
                  </a:cubicBezTo>
                  <a:cubicBezTo>
                    <a:pt x="30177" y="27057"/>
                    <a:pt x="38070" y="12666"/>
                    <a:pt x="30642" y="8488"/>
                  </a:cubicBezTo>
                  <a:cubicBezTo>
                    <a:pt x="30642" y="8488"/>
                    <a:pt x="19326" y="1"/>
                    <a:pt x="1119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459025" y="1535975"/>
              <a:ext cx="1232100" cy="1834675"/>
            </a:xfrm>
            <a:custGeom>
              <a:rect b="b" l="l" r="r" t="t"/>
              <a:pathLst>
                <a:path extrusionOk="0" h="73387" w="49284">
                  <a:moveTo>
                    <a:pt x="36281" y="0"/>
                  </a:moveTo>
                  <a:cubicBezTo>
                    <a:pt x="34285" y="0"/>
                    <a:pt x="33121" y="1038"/>
                    <a:pt x="33121" y="1038"/>
                  </a:cubicBezTo>
                  <a:cubicBezTo>
                    <a:pt x="27257" y="7294"/>
                    <a:pt x="32858" y="40802"/>
                    <a:pt x="32858" y="40802"/>
                  </a:cubicBezTo>
                  <a:cubicBezTo>
                    <a:pt x="29183" y="46588"/>
                    <a:pt x="7566" y="64037"/>
                    <a:pt x="7566" y="64037"/>
                  </a:cubicBezTo>
                  <a:cubicBezTo>
                    <a:pt x="7566" y="64037"/>
                    <a:pt x="5620" y="63694"/>
                    <a:pt x="3771" y="63694"/>
                  </a:cubicBezTo>
                  <a:cubicBezTo>
                    <a:pt x="2241" y="63694"/>
                    <a:pt x="776" y="63929"/>
                    <a:pt x="534" y="64788"/>
                  </a:cubicBezTo>
                  <a:cubicBezTo>
                    <a:pt x="1" y="66684"/>
                    <a:pt x="248" y="71868"/>
                    <a:pt x="2598" y="73212"/>
                  </a:cubicBezTo>
                  <a:cubicBezTo>
                    <a:pt x="2808" y="73332"/>
                    <a:pt x="3058" y="73387"/>
                    <a:pt x="3340" y="73387"/>
                  </a:cubicBezTo>
                  <a:cubicBezTo>
                    <a:pt x="6206" y="73387"/>
                    <a:pt x="12315" y="67717"/>
                    <a:pt x="12315" y="67717"/>
                  </a:cubicBezTo>
                  <a:cubicBezTo>
                    <a:pt x="24724" y="60254"/>
                    <a:pt x="41223" y="46223"/>
                    <a:pt x="41223" y="46223"/>
                  </a:cubicBezTo>
                  <a:cubicBezTo>
                    <a:pt x="41223" y="46223"/>
                    <a:pt x="49283" y="10297"/>
                    <a:pt x="43261" y="3832"/>
                  </a:cubicBezTo>
                  <a:cubicBezTo>
                    <a:pt x="40441" y="805"/>
                    <a:pt x="38039" y="0"/>
                    <a:pt x="3628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4291900" y="773050"/>
              <a:ext cx="141575" cy="158425"/>
            </a:xfrm>
            <a:custGeom>
              <a:rect b="b" l="l" r="r" t="t"/>
              <a:pathLst>
                <a:path extrusionOk="0" h="6337" w="5663">
                  <a:moveTo>
                    <a:pt x="3453" y="1"/>
                  </a:moveTo>
                  <a:cubicBezTo>
                    <a:pt x="2416" y="1"/>
                    <a:pt x="1284" y="896"/>
                    <a:pt x="704" y="2275"/>
                  </a:cubicBezTo>
                  <a:cubicBezTo>
                    <a:pt x="1" y="3954"/>
                    <a:pt x="381" y="5714"/>
                    <a:pt x="1557" y="6207"/>
                  </a:cubicBezTo>
                  <a:cubicBezTo>
                    <a:pt x="1765" y="6295"/>
                    <a:pt x="1985" y="6337"/>
                    <a:pt x="2208" y="6337"/>
                  </a:cubicBezTo>
                  <a:cubicBezTo>
                    <a:pt x="3246" y="6337"/>
                    <a:pt x="4379" y="5441"/>
                    <a:pt x="4959" y="4062"/>
                  </a:cubicBezTo>
                  <a:cubicBezTo>
                    <a:pt x="5663" y="2383"/>
                    <a:pt x="5282" y="624"/>
                    <a:pt x="4107" y="131"/>
                  </a:cubicBezTo>
                  <a:cubicBezTo>
                    <a:pt x="3898" y="43"/>
                    <a:pt x="3678" y="1"/>
                    <a:pt x="3453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354875" y="2017875"/>
              <a:ext cx="2180675" cy="1678775"/>
            </a:xfrm>
            <a:custGeom>
              <a:rect b="b" l="l" r="r" t="t"/>
              <a:pathLst>
                <a:path extrusionOk="0" h="67151" w="87227">
                  <a:moveTo>
                    <a:pt x="83023" y="1"/>
                  </a:moveTo>
                  <a:cubicBezTo>
                    <a:pt x="80648" y="1"/>
                    <a:pt x="77483" y="1525"/>
                    <a:pt x="76097" y="6607"/>
                  </a:cubicBezTo>
                  <a:cubicBezTo>
                    <a:pt x="73218" y="17165"/>
                    <a:pt x="69379" y="55559"/>
                    <a:pt x="56901" y="56518"/>
                  </a:cubicBezTo>
                  <a:cubicBezTo>
                    <a:pt x="44422" y="57477"/>
                    <a:pt x="6030" y="59398"/>
                    <a:pt x="6030" y="59398"/>
                  </a:cubicBezTo>
                  <a:cubicBezTo>
                    <a:pt x="6030" y="59398"/>
                    <a:pt x="0" y="67151"/>
                    <a:pt x="25480" y="67151"/>
                  </a:cubicBezTo>
                  <a:cubicBezTo>
                    <a:pt x="26896" y="67151"/>
                    <a:pt x="28409" y="67127"/>
                    <a:pt x="30025" y="67076"/>
                  </a:cubicBezTo>
                  <a:cubicBezTo>
                    <a:pt x="60739" y="66117"/>
                    <a:pt x="68419" y="66117"/>
                    <a:pt x="71298" y="58438"/>
                  </a:cubicBezTo>
                  <a:cubicBezTo>
                    <a:pt x="74176" y="50758"/>
                    <a:pt x="79937" y="4686"/>
                    <a:pt x="84737" y="2766"/>
                  </a:cubicBezTo>
                  <a:cubicBezTo>
                    <a:pt x="87226" y="1771"/>
                    <a:pt x="85583" y="1"/>
                    <a:pt x="83023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4" name="Google Shape;514;p34"/>
          <p:cNvCxnSpPr/>
          <p:nvPr/>
        </p:nvCxnSpPr>
        <p:spPr>
          <a:xfrm flipH="1" rot="10800000">
            <a:off x="4147075" y="1495288"/>
            <a:ext cx="2644200" cy="149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5" name="Google Shape;515;p34"/>
          <p:cNvCxnSpPr/>
          <p:nvPr/>
        </p:nvCxnSpPr>
        <p:spPr>
          <a:xfrm flipH="1" rot="10800000">
            <a:off x="4147075" y="2505150"/>
            <a:ext cx="2415600" cy="1434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3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Methodological approach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7" name="Google Shape;517;p34"/>
          <p:cNvGrpSpPr/>
          <p:nvPr/>
        </p:nvGrpSpPr>
        <p:grpSpPr>
          <a:xfrm>
            <a:off x="3524242" y="2781422"/>
            <a:ext cx="420626" cy="421150"/>
            <a:chOff x="697975" y="3427775"/>
            <a:chExt cx="2044850" cy="2047400"/>
          </a:xfrm>
        </p:grpSpPr>
        <p:sp>
          <p:nvSpPr>
            <p:cNvPr id="518" name="Google Shape;518;p34"/>
            <p:cNvSpPr/>
            <p:nvPr/>
          </p:nvSpPr>
          <p:spPr>
            <a:xfrm>
              <a:off x="1038350" y="3780525"/>
              <a:ext cx="1365375" cy="1401200"/>
            </a:xfrm>
            <a:custGeom>
              <a:rect b="b" l="l" r="r" t="t"/>
              <a:pathLst>
                <a:path extrusionOk="0" h="56048" w="54615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301525" y="3935750"/>
              <a:ext cx="209025" cy="226975"/>
            </a:xfrm>
            <a:custGeom>
              <a:rect b="b" l="l" r="r" t="t"/>
              <a:pathLst>
                <a:path extrusionOk="0" h="9079" w="8361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180325" y="4516200"/>
              <a:ext cx="312300" cy="177125"/>
            </a:xfrm>
            <a:custGeom>
              <a:rect b="b" l="l" r="r" t="t"/>
              <a:pathLst>
                <a:path extrusionOk="0" h="7085" w="12492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1437150" y="4739475"/>
              <a:ext cx="165950" cy="249025"/>
            </a:xfrm>
            <a:custGeom>
              <a:rect b="b" l="l" r="r" t="t"/>
              <a:pathLst>
                <a:path extrusionOk="0" h="9961" w="6638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1206025" y="4243925"/>
              <a:ext cx="465750" cy="175150"/>
            </a:xfrm>
            <a:custGeom>
              <a:rect b="b" l="l" r="r" t="t"/>
              <a:pathLst>
                <a:path extrusionOk="0" h="7006" w="1863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931100" y="3935950"/>
              <a:ext cx="208600" cy="226775"/>
            </a:xfrm>
            <a:custGeom>
              <a:rect b="b" l="l" r="r" t="t"/>
              <a:pathLst>
                <a:path extrusionOk="0" h="9071" w="8344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949425" y="4517175"/>
              <a:ext cx="302450" cy="176150"/>
            </a:xfrm>
            <a:custGeom>
              <a:rect b="b" l="l" r="r" t="t"/>
              <a:pathLst>
                <a:path extrusionOk="0" h="7046" w="12098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806550" y="4640850"/>
              <a:ext cx="165925" cy="249550"/>
            </a:xfrm>
            <a:custGeom>
              <a:rect b="b" l="l" r="r" t="t"/>
              <a:pathLst>
                <a:path extrusionOk="0" h="9982" w="6637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825300" y="4156600"/>
              <a:ext cx="389450" cy="299150"/>
            </a:xfrm>
            <a:custGeom>
              <a:rect b="b" l="l" r="r" t="t"/>
              <a:pathLst>
                <a:path extrusionOk="0" h="11966" w="15578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685400" y="3824450"/>
              <a:ext cx="70400" cy="1253625"/>
            </a:xfrm>
            <a:custGeom>
              <a:rect b="b" l="l" r="r" t="t"/>
              <a:pathLst>
                <a:path extrusionOk="0" h="50145" w="2816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373600" y="4338925"/>
              <a:ext cx="195200" cy="336600"/>
            </a:xfrm>
            <a:custGeom>
              <a:rect b="b" l="l" r="r" t="t"/>
              <a:pathLst>
                <a:path extrusionOk="0" h="13464" w="7808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684975" y="3427775"/>
              <a:ext cx="70825" cy="246975"/>
            </a:xfrm>
            <a:custGeom>
              <a:rect b="b" l="l" r="r" t="t"/>
              <a:pathLst>
                <a:path extrusionOk="0" h="9879" w="2833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684975" y="5227775"/>
              <a:ext cx="70825" cy="247400"/>
            </a:xfrm>
            <a:custGeom>
              <a:rect b="b" l="l" r="r" t="t"/>
              <a:pathLst>
                <a:path extrusionOk="0" h="9896" w="2833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697975" y="4416050"/>
              <a:ext cx="244425" cy="70850"/>
            </a:xfrm>
            <a:custGeom>
              <a:rect b="b" l="l" r="r" t="t"/>
              <a:pathLst>
                <a:path extrusionOk="0" h="2834" w="9777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2498375" y="4416050"/>
              <a:ext cx="244450" cy="70850"/>
            </a:xfrm>
            <a:custGeom>
              <a:rect b="b" l="l" r="r" t="t"/>
              <a:pathLst>
                <a:path extrusionOk="0" h="2834" w="9778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971900" y="3717175"/>
              <a:ext cx="223850" cy="195375"/>
            </a:xfrm>
            <a:custGeom>
              <a:rect b="b" l="l" r="r" t="t"/>
              <a:pathLst>
                <a:path extrusionOk="0" h="7815" w="8954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2245125" y="4989975"/>
              <a:ext cx="223750" cy="195800"/>
            </a:xfrm>
            <a:custGeom>
              <a:rect b="b" l="l" r="r" t="t"/>
              <a:pathLst>
                <a:path extrusionOk="0" h="7832" w="895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2254825" y="3717075"/>
              <a:ext cx="203050" cy="196025"/>
            </a:xfrm>
            <a:custGeom>
              <a:rect b="b" l="l" r="r" t="t"/>
              <a:pathLst>
                <a:path extrusionOk="0" h="7841" w="8122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982475" y="4990175"/>
              <a:ext cx="202625" cy="195375"/>
            </a:xfrm>
            <a:custGeom>
              <a:rect b="b" l="l" r="r" t="t"/>
              <a:pathLst>
                <a:path extrusionOk="0" h="7815" w="8105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4"/>
          <p:cNvGrpSpPr/>
          <p:nvPr/>
        </p:nvGrpSpPr>
        <p:grpSpPr>
          <a:xfrm>
            <a:off x="3524230" y="1833347"/>
            <a:ext cx="420626" cy="421150"/>
            <a:chOff x="697975" y="3427775"/>
            <a:chExt cx="2044850" cy="2047400"/>
          </a:xfrm>
        </p:grpSpPr>
        <p:sp>
          <p:nvSpPr>
            <p:cNvPr id="538" name="Google Shape;538;p34"/>
            <p:cNvSpPr/>
            <p:nvPr/>
          </p:nvSpPr>
          <p:spPr>
            <a:xfrm>
              <a:off x="1038350" y="3780525"/>
              <a:ext cx="1365375" cy="1401200"/>
            </a:xfrm>
            <a:custGeom>
              <a:rect b="b" l="l" r="r" t="t"/>
              <a:pathLst>
                <a:path extrusionOk="0" h="56048" w="54615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301525" y="3935750"/>
              <a:ext cx="209025" cy="226975"/>
            </a:xfrm>
            <a:custGeom>
              <a:rect b="b" l="l" r="r" t="t"/>
              <a:pathLst>
                <a:path extrusionOk="0" h="9079" w="8361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180325" y="4516200"/>
              <a:ext cx="312300" cy="177125"/>
            </a:xfrm>
            <a:custGeom>
              <a:rect b="b" l="l" r="r" t="t"/>
              <a:pathLst>
                <a:path extrusionOk="0" h="7085" w="12492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437150" y="4739475"/>
              <a:ext cx="165950" cy="249025"/>
            </a:xfrm>
            <a:custGeom>
              <a:rect b="b" l="l" r="r" t="t"/>
              <a:pathLst>
                <a:path extrusionOk="0" h="9961" w="6638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206025" y="4243925"/>
              <a:ext cx="465750" cy="175150"/>
            </a:xfrm>
            <a:custGeom>
              <a:rect b="b" l="l" r="r" t="t"/>
              <a:pathLst>
                <a:path extrusionOk="0" h="7006" w="1863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931100" y="3935950"/>
              <a:ext cx="208600" cy="226775"/>
            </a:xfrm>
            <a:custGeom>
              <a:rect b="b" l="l" r="r" t="t"/>
              <a:pathLst>
                <a:path extrusionOk="0" h="9071" w="8344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949425" y="4517175"/>
              <a:ext cx="302450" cy="176150"/>
            </a:xfrm>
            <a:custGeom>
              <a:rect b="b" l="l" r="r" t="t"/>
              <a:pathLst>
                <a:path extrusionOk="0" h="7046" w="12098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806550" y="4640850"/>
              <a:ext cx="165925" cy="249550"/>
            </a:xfrm>
            <a:custGeom>
              <a:rect b="b" l="l" r="r" t="t"/>
              <a:pathLst>
                <a:path extrusionOk="0" h="9982" w="6637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825300" y="4156600"/>
              <a:ext cx="389450" cy="299150"/>
            </a:xfrm>
            <a:custGeom>
              <a:rect b="b" l="l" r="r" t="t"/>
              <a:pathLst>
                <a:path extrusionOk="0" h="11966" w="15578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685400" y="3824450"/>
              <a:ext cx="70400" cy="1253625"/>
            </a:xfrm>
            <a:custGeom>
              <a:rect b="b" l="l" r="r" t="t"/>
              <a:pathLst>
                <a:path extrusionOk="0" h="50145" w="2816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373600" y="4338925"/>
              <a:ext cx="195200" cy="336600"/>
            </a:xfrm>
            <a:custGeom>
              <a:rect b="b" l="l" r="r" t="t"/>
              <a:pathLst>
                <a:path extrusionOk="0" h="13464" w="7808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684975" y="3427775"/>
              <a:ext cx="70825" cy="246975"/>
            </a:xfrm>
            <a:custGeom>
              <a:rect b="b" l="l" r="r" t="t"/>
              <a:pathLst>
                <a:path extrusionOk="0" h="9879" w="2833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684975" y="5227775"/>
              <a:ext cx="70825" cy="247400"/>
            </a:xfrm>
            <a:custGeom>
              <a:rect b="b" l="l" r="r" t="t"/>
              <a:pathLst>
                <a:path extrusionOk="0" h="9896" w="2833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97975" y="4416050"/>
              <a:ext cx="244425" cy="70850"/>
            </a:xfrm>
            <a:custGeom>
              <a:rect b="b" l="l" r="r" t="t"/>
              <a:pathLst>
                <a:path extrusionOk="0" h="2834" w="9777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2498375" y="4416050"/>
              <a:ext cx="244450" cy="70850"/>
            </a:xfrm>
            <a:custGeom>
              <a:rect b="b" l="l" r="r" t="t"/>
              <a:pathLst>
                <a:path extrusionOk="0" h="2834" w="9778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971900" y="3717175"/>
              <a:ext cx="223850" cy="195375"/>
            </a:xfrm>
            <a:custGeom>
              <a:rect b="b" l="l" r="r" t="t"/>
              <a:pathLst>
                <a:path extrusionOk="0" h="7815" w="8954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2245125" y="4989975"/>
              <a:ext cx="223750" cy="195800"/>
            </a:xfrm>
            <a:custGeom>
              <a:rect b="b" l="l" r="r" t="t"/>
              <a:pathLst>
                <a:path extrusionOk="0" h="7832" w="895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2254825" y="3717075"/>
              <a:ext cx="203050" cy="196025"/>
            </a:xfrm>
            <a:custGeom>
              <a:rect b="b" l="l" r="r" t="t"/>
              <a:pathLst>
                <a:path extrusionOk="0" h="7841" w="8122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982475" y="4990175"/>
              <a:ext cx="202625" cy="195375"/>
            </a:xfrm>
            <a:custGeom>
              <a:rect b="b" l="l" r="r" t="t"/>
              <a:pathLst>
                <a:path extrusionOk="0" h="7815" w="8105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4"/>
          <p:cNvGrpSpPr/>
          <p:nvPr/>
        </p:nvGrpSpPr>
        <p:grpSpPr>
          <a:xfrm>
            <a:off x="3524217" y="3729447"/>
            <a:ext cx="420626" cy="421150"/>
            <a:chOff x="697975" y="3427775"/>
            <a:chExt cx="2044850" cy="2047400"/>
          </a:xfrm>
        </p:grpSpPr>
        <p:sp>
          <p:nvSpPr>
            <p:cNvPr id="558" name="Google Shape;558;p34"/>
            <p:cNvSpPr/>
            <p:nvPr/>
          </p:nvSpPr>
          <p:spPr>
            <a:xfrm>
              <a:off x="1038350" y="3780525"/>
              <a:ext cx="1365375" cy="1401200"/>
            </a:xfrm>
            <a:custGeom>
              <a:rect b="b" l="l" r="r" t="t"/>
              <a:pathLst>
                <a:path extrusionOk="0" h="56048" w="54615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301525" y="3935750"/>
              <a:ext cx="209025" cy="226975"/>
            </a:xfrm>
            <a:custGeom>
              <a:rect b="b" l="l" r="r" t="t"/>
              <a:pathLst>
                <a:path extrusionOk="0" h="9079" w="8361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180325" y="4516200"/>
              <a:ext cx="312300" cy="177125"/>
            </a:xfrm>
            <a:custGeom>
              <a:rect b="b" l="l" r="r" t="t"/>
              <a:pathLst>
                <a:path extrusionOk="0" h="7085" w="12492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437150" y="4739475"/>
              <a:ext cx="165950" cy="249025"/>
            </a:xfrm>
            <a:custGeom>
              <a:rect b="b" l="l" r="r" t="t"/>
              <a:pathLst>
                <a:path extrusionOk="0" h="9961" w="6638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206025" y="4243925"/>
              <a:ext cx="465750" cy="175150"/>
            </a:xfrm>
            <a:custGeom>
              <a:rect b="b" l="l" r="r" t="t"/>
              <a:pathLst>
                <a:path extrusionOk="0" h="7006" w="1863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931100" y="3935950"/>
              <a:ext cx="208600" cy="226775"/>
            </a:xfrm>
            <a:custGeom>
              <a:rect b="b" l="l" r="r" t="t"/>
              <a:pathLst>
                <a:path extrusionOk="0" h="9071" w="8344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949425" y="4517175"/>
              <a:ext cx="302450" cy="176150"/>
            </a:xfrm>
            <a:custGeom>
              <a:rect b="b" l="l" r="r" t="t"/>
              <a:pathLst>
                <a:path extrusionOk="0" h="7046" w="12098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806550" y="4640850"/>
              <a:ext cx="165925" cy="249550"/>
            </a:xfrm>
            <a:custGeom>
              <a:rect b="b" l="l" r="r" t="t"/>
              <a:pathLst>
                <a:path extrusionOk="0" h="9982" w="6637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825300" y="4156600"/>
              <a:ext cx="389450" cy="299150"/>
            </a:xfrm>
            <a:custGeom>
              <a:rect b="b" l="l" r="r" t="t"/>
              <a:pathLst>
                <a:path extrusionOk="0" h="11966" w="15578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685400" y="3824450"/>
              <a:ext cx="70400" cy="1253625"/>
            </a:xfrm>
            <a:custGeom>
              <a:rect b="b" l="l" r="r" t="t"/>
              <a:pathLst>
                <a:path extrusionOk="0" h="50145" w="2816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373600" y="4338925"/>
              <a:ext cx="195200" cy="336600"/>
            </a:xfrm>
            <a:custGeom>
              <a:rect b="b" l="l" r="r" t="t"/>
              <a:pathLst>
                <a:path extrusionOk="0" h="13464" w="7808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684975" y="3427775"/>
              <a:ext cx="70825" cy="246975"/>
            </a:xfrm>
            <a:custGeom>
              <a:rect b="b" l="l" r="r" t="t"/>
              <a:pathLst>
                <a:path extrusionOk="0" h="9879" w="2833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684975" y="5227775"/>
              <a:ext cx="70825" cy="247400"/>
            </a:xfrm>
            <a:custGeom>
              <a:rect b="b" l="l" r="r" t="t"/>
              <a:pathLst>
                <a:path extrusionOk="0" h="9896" w="2833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97975" y="4416050"/>
              <a:ext cx="244425" cy="70850"/>
            </a:xfrm>
            <a:custGeom>
              <a:rect b="b" l="l" r="r" t="t"/>
              <a:pathLst>
                <a:path extrusionOk="0" h="2834" w="9777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498375" y="4416050"/>
              <a:ext cx="244450" cy="70850"/>
            </a:xfrm>
            <a:custGeom>
              <a:rect b="b" l="l" r="r" t="t"/>
              <a:pathLst>
                <a:path extrusionOk="0" h="2834" w="9778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71900" y="3717175"/>
              <a:ext cx="223850" cy="195375"/>
            </a:xfrm>
            <a:custGeom>
              <a:rect b="b" l="l" r="r" t="t"/>
              <a:pathLst>
                <a:path extrusionOk="0" h="7815" w="8954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245125" y="4989975"/>
              <a:ext cx="223750" cy="195800"/>
            </a:xfrm>
            <a:custGeom>
              <a:rect b="b" l="l" r="r" t="t"/>
              <a:pathLst>
                <a:path extrusionOk="0" h="7832" w="895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254825" y="3717075"/>
              <a:ext cx="203050" cy="196025"/>
            </a:xfrm>
            <a:custGeom>
              <a:rect b="b" l="l" r="r" t="t"/>
              <a:pathLst>
                <a:path extrusionOk="0" h="7841" w="8122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82475" y="4990175"/>
              <a:ext cx="202625" cy="195375"/>
            </a:xfrm>
            <a:custGeom>
              <a:rect b="b" l="l" r="r" t="t"/>
              <a:pathLst>
                <a:path extrusionOk="0" h="7815" w="8105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4"/>
          <p:cNvSpPr txBox="1"/>
          <p:nvPr/>
        </p:nvSpPr>
        <p:spPr>
          <a:xfrm>
            <a:off x="108900" y="4526575"/>
            <a:ext cx="9035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ackward elimination was used to eliminate insignificant ones.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eature engineering was conducted, such as adding interaction points.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5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588" name="Google Shape;588;p35"/>
            <p:cNvSpPr/>
            <p:nvPr/>
          </p:nvSpPr>
          <p:spPr>
            <a:xfrm>
              <a:off x="6217265" y="2769776"/>
              <a:ext cx="1645822" cy="2130963"/>
            </a:xfrm>
            <a:custGeom>
              <a:rect b="b" l="l" r="r" t="t"/>
              <a:pathLst>
                <a:path extrusionOk="0" h="90028" w="69532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6782118" y="3652523"/>
              <a:ext cx="529593" cy="1765995"/>
            </a:xfrm>
            <a:custGeom>
              <a:rect b="b" l="l" r="r" t="t"/>
              <a:pathLst>
                <a:path extrusionOk="0" h="74609" w="22374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5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591" name="Google Shape;591;p35"/>
            <p:cNvSpPr/>
            <p:nvPr/>
          </p:nvSpPr>
          <p:spPr>
            <a:xfrm>
              <a:off x="7238820" y="4193585"/>
              <a:ext cx="711615" cy="1192282"/>
            </a:xfrm>
            <a:custGeom>
              <a:rect b="b" l="l" r="r" t="t"/>
              <a:pathLst>
                <a:path extrusionOk="0" h="50371" w="30064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7460448" y="4569994"/>
              <a:ext cx="258145" cy="1222627"/>
            </a:xfrm>
            <a:custGeom>
              <a:rect b="b" l="l" r="r" t="t"/>
              <a:pathLst>
                <a:path extrusionOk="0" h="51653" w="10906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5"/>
          <p:cNvGrpSpPr/>
          <p:nvPr/>
        </p:nvGrpSpPr>
        <p:grpSpPr>
          <a:xfrm>
            <a:off x="2438860" y="3453301"/>
            <a:ext cx="1081101" cy="1858934"/>
            <a:chOff x="3399597" y="3607763"/>
            <a:chExt cx="1081101" cy="1858934"/>
          </a:xfrm>
        </p:grpSpPr>
        <p:sp>
          <p:nvSpPr>
            <p:cNvPr id="594" name="Google Shape;594;p35"/>
            <p:cNvSpPr/>
            <p:nvPr/>
          </p:nvSpPr>
          <p:spPr>
            <a:xfrm>
              <a:off x="3399597" y="3607763"/>
              <a:ext cx="1081101" cy="1399756"/>
            </a:xfrm>
            <a:custGeom>
              <a:rect b="b" l="l" r="r" t="t"/>
              <a:pathLst>
                <a:path extrusionOk="0" h="65570" w="50643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727738" y="4146141"/>
              <a:ext cx="433141" cy="1320556"/>
            </a:xfrm>
            <a:custGeom>
              <a:rect b="b" l="l" r="r" t="t"/>
              <a:pathLst>
                <a:path extrusionOk="0" h="61860" w="2029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5"/>
          <p:cNvGrpSpPr/>
          <p:nvPr/>
        </p:nvGrpSpPr>
        <p:grpSpPr>
          <a:xfrm>
            <a:off x="3413297" y="4166717"/>
            <a:ext cx="2081780" cy="1136655"/>
            <a:chOff x="3940397" y="4131392"/>
            <a:chExt cx="2081780" cy="1136655"/>
          </a:xfrm>
        </p:grpSpPr>
        <p:sp>
          <p:nvSpPr>
            <p:cNvPr id="597" name="Google Shape;597;p35"/>
            <p:cNvSpPr/>
            <p:nvPr/>
          </p:nvSpPr>
          <p:spPr>
            <a:xfrm>
              <a:off x="4054890" y="4163636"/>
              <a:ext cx="751500" cy="1104411"/>
            </a:xfrm>
            <a:custGeom>
              <a:rect b="b" l="l" r="r" t="t"/>
              <a:pathLst>
                <a:path extrusionOk="0" h="41102" w="27968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792310" y="4634129"/>
              <a:ext cx="1092964" cy="633917"/>
            </a:xfrm>
            <a:custGeom>
              <a:rect b="b" l="l" r="r" t="t"/>
              <a:pathLst>
                <a:path extrusionOk="0" h="23592" w="40676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907287" y="4808999"/>
              <a:ext cx="174897" cy="306049"/>
            </a:xfrm>
            <a:custGeom>
              <a:rect b="b" l="l" r="r" t="t"/>
              <a:pathLst>
                <a:path extrusionOk="0" h="11390" w="6509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268372" y="4660220"/>
              <a:ext cx="259967" cy="454828"/>
            </a:xfrm>
            <a:custGeom>
              <a:rect b="b" l="l" r="r" t="t"/>
              <a:pathLst>
                <a:path extrusionOk="0" h="16927" w="9675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213390" y="4847504"/>
              <a:ext cx="284204" cy="415356"/>
            </a:xfrm>
            <a:custGeom>
              <a:rect b="b" l="l" r="r" t="t"/>
              <a:pathLst>
                <a:path extrusionOk="0" h="15458" w="10577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579709" y="4808999"/>
              <a:ext cx="174897" cy="306049"/>
            </a:xfrm>
            <a:custGeom>
              <a:rect b="b" l="l" r="r" t="t"/>
              <a:pathLst>
                <a:path extrusionOk="0" h="11390" w="6509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940397" y="4131392"/>
              <a:ext cx="2081780" cy="502765"/>
            </a:xfrm>
            <a:custGeom>
              <a:rect b="b" l="l" r="r" t="t"/>
              <a:pathLst>
                <a:path extrusionOk="0" h="18711" w="77476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5"/>
          <p:cNvGrpSpPr/>
          <p:nvPr/>
        </p:nvGrpSpPr>
        <p:grpSpPr>
          <a:xfrm>
            <a:off x="5733451" y="3476738"/>
            <a:ext cx="1403087" cy="1812044"/>
            <a:chOff x="5605876" y="3606838"/>
            <a:chExt cx="1403087" cy="1812044"/>
          </a:xfrm>
        </p:grpSpPr>
        <p:sp>
          <p:nvSpPr>
            <p:cNvPr id="605" name="Google Shape;605;p35"/>
            <p:cNvSpPr/>
            <p:nvPr/>
          </p:nvSpPr>
          <p:spPr>
            <a:xfrm>
              <a:off x="5605876" y="3606838"/>
              <a:ext cx="1403087" cy="1442450"/>
            </a:xfrm>
            <a:custGeom>
              <a:rect b="b" l="l" r="r" t="t"/>
              <a:pathLst>
                <a:path extrusionOk="0" h="60940" w="59277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112475" y="4051230"/>
              <a:ext cx="410248" cy="1367653"/>
            </a:xfrm>
            <a:custGeom>
              <a:rect b="b" l="l" r="r" t="t"/>
              <a:pathLst>
                <a:path extrusionOk="0" h="57780" w="17332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5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058330" y="2330676"/>
            <a:ext cx="1339065" cy="3009185"/>
            <a:chOff x="2449930" y="2556776"/>
            <a:chExt cx="1339065" cy="3009185"/>
          </a:xfrm>
        </p:grpSpPr>
        <p:sp>
          <p:nvSpPr>
            <p:cNvPr id="609" name="Google Shape;609;p35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-7" y="2864687"/>
            <a:ext cx="1851853" cy="2457564"/>
            <a:chOff x="1231043" y="3326737"/>
            <a:chExt cx="1851853" cy="2457564"/>
          </a:xfrm>
        </p:grpSpPr>
        <p:sp>
          <p:nvSpPr>
            <p:cNvPr id="612" name="Google Shape;612;p35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 Square Adjusted has the exact same value as the R squared itself, which means that the model has a good performance and is not changing its results based on the number of independent variables added.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