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embeddedFontLst>
    <p:embeddedFont>
      <p:font typeface="Mulish"/>
      <p:regular r:id="rId29"/>
      <p:bold r:id="rId30"/>
      <p:italic r:id="rId31"/>
      <p:boldItalic r:id="rId32"/>
    </p:embeddedFont>
    <p:embeddedFont>
      <p:font typeface="Bebas Neue"/>
      <p:regular r:id="rId33"/>
    </p:embeddedFont>
    <p:embeddedFont>
      <p:font typeface="Quicksand"/>
      <p:regular r:id="rId34"/>
      <p:bold r:id="rId35"/>
    </p:embeddedFont>
    <p:embeddedFont>
      <p:font typeface="PT Sans"/>
      <p:regular r:id="rId36"/>
      <p:bold r:id="rId37"/>
      <p:italic r:id="rId38"/>
      <p:boldItalic r:id="rId39"/>
    </p:embeddedFont>
    <p:embeddedFont>
      <p:font typeface="DM Sans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DMSans-regular.fntdata"/><Relationship Id="rId20" Type="http://schemas.openxmlformats.org/officeDocument/2006/relationships/slide" Target="slides/slide16.xml"/><Relationship Id="rId42" Type="http://schemas.openxmlformats.org/officeDocument/2006/relationships/font" Target="fonts/DMSans-italic.fntdata"/><Relationship Id="rId41" Type="http://schemas.openxmlformats.org/officeDocument/2006/relationships/font" Target="fonts/DMSans-bold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43" Type="http://schemas.openxmlformats.org/officeDocument/2006/relationships/font" Target="fonts/DMSans-bold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ulish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ulish-italic.fntdata"/><Relationship Id="rId30" Type="http://schemas.openxmlformats.org/officeDocument/2006/relationships/font" Target="fonts/Mulish-bold.fntdata"/><Relationship Id="rId11" Type="http://schemas.openxmlformats.org/officeDocument/2006/relationships/slide" Target="slides/slide7.xml"/><Relationship Id="rId33" Type="http://schemas.openxmlformats.org/officeDocument/2006/relationships/font" Target="fonts/BebasNeue-regular.fntdata"/><Relationship Id="rId10" Type="http://schemas.openxmlformats.org/officeDocument/2006/relationships/slide" Target="slides/slide6.xml"/><Relationship Id="rId32" Type="http://schemas.openxmlformats.org/officeDocument/2006/relationships/font" Target="fonts/Mulish-boldItalic.fntdata"/><Relationship Id="rId13" Type="http://schemas.openxmlformats.org/officeDocument/2006/relationships/slide" Target="slides/slide9.xml"/><Relationship Id="rId35" Type="http://schemas.openxmlformats.org/officeDocument/2006/relationships/font" Target="fonts/Quicksand-bold.fntdata"/><Relationship Id="rId12" Type="http://schemas.openxmlformats.org/officeDocument/2006/relationships/slide" Target="slides/slide8.xml"/><Relationship Id="rId34" Type="http://schemas.openxmlformats.org/officeDocument/2006/relationships/font" Target="fonts/Quicksand-regular.fntdata"/><Relationship Id="rId15" Type="http://schemas.openxmlformats.org/officeDocument/2006/relationships/slide" Target="slides/slide11.xml"/><Relationship Id="rId37" Type="http://schemas.openxmlformats.org/officeDocument/2006/relationships/font" Target="fonts/PTSans-bold.fntdata"/><Relationship Id="rId14" Type="http://schemas.openxmlformats.org/officeDocument/2006/relationships/slide" Target="slides/slide10.xml"/><Relationship Id="rId36" Type="http://schemas.openxmlformats.org/officeDocument/2006/relationships/font" Target="fonts/PTSans-regular.fntdata"/><Relationship Id="rId17" Type="http://schemas.openxmlformats.org/officeDocument/2006/relationships/slide" Target="slides/slide13.xml"/><Relationship Id="rId39" Type="http://schemas.openxmlformats.org/officeDocument/2006/relationships/font" Target="fonts/PTSans-boldItalic.fntdata"/><Relationship Id="rId16" Type="http://schemas.openxmlformats.org/officeDocument/2006/relationships/slide" Target="slides/slide12.xml"/><Relationship Id="rId38" Type="http://schemas.openxmlformats.org/officeDocument/2006/relationships/font" Target="fonts/PTSans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d431007ba2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d431007ba2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576fd9a8c9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576fd9a8c9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576fd9a8c9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576fd9a8c9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576fd9a8c9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576fd9a8c9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576fd9a8c9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576fd9a8c9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576fd9a8c9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576fd9a8c9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576fd9a8c9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576fd9a8c9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576fd9a8c9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3576fd9a8c9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576fd9a8c9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576fd9a8c9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576fd9a8c9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576fd9a8c9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576fd9a8c9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576fd9a8c9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33f6155f6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33f6155f6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3576fd9a8c9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3576fd9a8c9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3576fd9a8c9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3576fd9a8c9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3576fd9a8c9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3576fd9a8c9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340135a08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1340135a08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576fd9a8c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576fd9a8c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576fd9a8c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576fd9a8c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76fd9a8c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76fd9a8c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576fd9a8c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576fd9a8c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576fd9a8c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576fd9a8c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576fd9a8c9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576fd9a8c9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76fd9a8c9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76fd9a8c9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609200" y="1424875"/>
            <a:ext cx="5925600" cy="2079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609200" y="3573775"/>
            <a:ext cx="5942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" name="Google Shape;86;p11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87" name="Google Shape;87;p11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11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89" name="Google Shape;89;p11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90" name="Google Shape;90;p11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1" name="Google Shape;91;p11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92" name="Google Shape;92;p11"/>
          <p:cNvSpPr txBox="1"/>
          <p:nvPr>
            <p:ph hasCustomPrompt="1" type="title"/>
          </p:nvPr>
        </p:nvSpPr>
        <p:spPr>
          <a:xfrm>
            <a:off x="1284000" y="1429725"/>
            <a:ext cx="6576000" cy="14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3" name="Google Shape;93;p11"/>
          <p:cNvSpPr txBox="1"/>
          <p:nvPr>
            <p:ph idx="1" type="subTitle"/>
          </p:nvPr>
        </p:nvSpPr>
        <p:spPr>
          <a:xfrm>
            <a:off x="1284000" y="2985500"/>
            <a:ext cx="6576000" cy="4971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2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" type="subTitle"/>
          </p:nvPr>
        </p:nvSpPr>
        <p:spPr>
          <a:xfrm>
            <a:off x="713225" y="2018125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2" type="subTitle"/>
          </p:nvPr>
        </p:nvSpPr>
        <p:spPr>
          <a:xfrm>
            <a:off x="713225" y="3870728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3" type="subTitle"/>
          </p:nvPr>
        </p:nvSpPr>
        <p:spPr>
          <a:xfrm>
            <a:off x="3359125" y="3870725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4" type="subTitle"/>
          </p:nvPr>
        </p:nvSpPr>
        <p:spPr>
          <a:xfrm>
            <a:off x="3359125" y="2018025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hasCustomPrompt="1" idx="5" type="title"/>
          </p:nvPr>
        </p:nvSpPr>
        <p:spPr>
          <a:xfrm>
            <a:off x="713225" y="1141288"/>
            <a:ext cx="656100" cy="438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/>
          <p:nvPr>
            <p:ph hasCustomPrompt="1" idx="6" type="title"/>
          </p:nvPr>
        </p:nvSpPr>
        <p:spPr>
          <a:xfrm>
            <a:off x="3359125" y="2994063"/>
            <a:ext cx="656100" cy="43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/>
          <p:nvPr>
            <p:ph hasCustomPrompt="1" idx="7" type="title"/>
          </p:nvPr>
        </p:nvSpPr>
        <p:spPr>
          <a:xfrm>
            <a:off x="713225" y="2994063"/>
            <a:ext cx="656100" cy="43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/>
          <p:nvPr>
            <p:ph hasCustomPrompt="1" idx="8" type="title"/>
          </p:nvPr>
        </p:nvSpPr>
        <p:spPr>
          <a:xfrm>
            <a:off x="3359125" y="1142055"/>
            <a:ext cx="656100" cy="438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/>
          <p:nvPr>
            <p:ph idx="9" type="subTitle"/>
          </p:nvPr>
        </p:nvSpPr>
        <p:spPr>
          <a:xfrm>
            <a:off x="5997638" y="3870725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13" type="subTitle"/>
          </p:nvPr>
        </p:nvSpPr>
        <p:spPr>
          <a:xfrm>
            <a:off x="5997638" y="2018025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3"/>
          <p:cNvSpPr txBox="1"/>
          <p:nvPr>
            <p:ph hasCustomPrompt="1" idx="14" type="title"/>
          </p:nvPr>
        </p:nvSpPr>
        <p:spPr>
          <a:xfrm>
            <a:off x="5997638" y="2994063"/>
            <a:ext cx="656100" cy="43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/>
          <p:nvPr>
            <p:ph hasCustomPrompt="1" idx="15" type="title"/>
          </p:nvPr>
        </p:nvSpPr>
        <p:spPr>
          <a:xfrm>
            <a:off x="5997638" y="1142055"/>
            <a:ext cx="656100" cy="438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/>
          <p:nvPr>
            <p:ph idx="16" type="subTitle"/>
          </p:nvPr>
        </p:nvSpPr>
        <p:spPr>
          <a:xfrm>
            <a:off x="713225" y="1594575"/>
            <a:ext cx="2423100" cy="438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1" name="Google Shape;111;p13"/>
          <p:cNvSpPr txBox="1"/>
          <p:nvPr>
            <p:ph idx="17" type="subTitle"/>
          </p:nvPr>
        </p:nvSpPr>
        <p:spPr>
          <a:xfrm>
            <a:off x="713225" y="3447136"/>
            <a:ext cx="2423100" cy="4284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2" name="Google Shape;112;p13"/>
          <p:cNvSpPr txBox="1"/>
          <p:nvPr>
            <p:ph idx="18" type="subTitle"/>
          </p:nvPr>
        </p:nvSpPr>
        <p:spPr>
          <a:xfrm>
            <a:off x="3359125" y="3447125"/>
            <a:ext cx="2423100" cy="4284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3" name="Google Shape;113;p13"/>
          <p:cNvSpPr txBox="1"/>
          <p:nvPr>
            <p:ph idx="19" type="subTitle"/>
          </p:nvPr>
        </p:nvSpPr>
        <p:spPr>
          <a:xfrm>
            <a:off x="3359125" y="1594575"/>
            <a:ext cx="2423100" cy="438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4" name="Google Shape;114;p13"/>
          <p:cNvSpPr txBox="1"/>
          <p:nvPr>
            <p:ph idx="20" type="subTitle"/>
          </p:nvPr>
        </p:nvSpPr>
        <p:spPr>
          <a:xfrm>
            <a:off x="5997638" y="3447125"/>
            <a:ext cx="2423100" cy="4284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5" name="Google Shape;115;p13"/>
          <p:cNvSpPr txBox="1"/>
          <p:nvPr>
            <p:ph idx="21" type="subTitle"/>
          </p:nvPr>
        </p:nvSpPr>
        <p:spPr>
          <a:xfrm>
            <a:off x="5997638" y="1594575"/>
            <a:ext cx="2423100" cy="438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cxnSp>
        <p:nvCxnSpPr>
          <p:cNvPr id="116" name="Google Shape;116;p1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17" name="Google Shape;117;p1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8" name="Google Shape;118;p1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19" name="Google Shape;119;p13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20" name="Google Shape;120;p13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1" name="Google Shape;121;p13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4" name="Google Shape;124;p1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25" name="Google Shape;125;p1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6" name="Google Shape;126;p1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27" name="Google Shape;127;p1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28" name="Google Shape;128;p14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9" name="Google Shape;129;p1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30" name="Google Shape;130;p14"/>
          <p:cNvSpPr txBox="1"/>
          <p:nvPr>
            <p:ph type="title"/>
          </p:nvPr>
        </p:nvSpPr>
        <p:spPr>
          <a:xfrm>
            <a:off x="969900" y="3387600"/>
            <a:ext cx="7204200" cy="531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1" name="Google Shape;131;p14"/>
          <p:cNvSpPr txBox="1"/>
          <p:nvPr>
            <p:ph idx="1" type="subTitle"/>
          </p:nvPr>
        </p:nvSpPr>
        <p:spPr>
          <a:xfrm>
            <a:off x="969900" y="1312625"/>
            <a:ext cx="72042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9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4" name="Google Shape;134;p1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35" name="Google Shape;135;p15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6" name="Google Shape;136;p1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37" name="Google Shape;137;p15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38" name="Google Shape;138;p15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9" name="Google Shape;139;p15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40" name="Google Shape;140;p15"/>
          <p:cNvSpPr txBox="1"/>
          <p:nvPr>
            <p:ph type="title"/>
          </p:nvPr>
        </p:nvSpPr>
        <p:spPr>
          <a:xfrm>
            <a:off x="720000" y="1148563"/>
            <a:ext cx="3944700" cy="160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1" name="Google Shape;141;p15"/>
          <p:cNvSpPr txBox="1"/>
          <p:nvPr>
            <p:ph idx="1" type="subTitle"/>
          </p:nvPr>
        </p:nvSpPr>
        <p:spPr>
          <a:xfrm>
            <a:off x="720000" y="2878638"/>
            <a:ext cx="3944700" cy="11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5"/>
          <p:cNvSpPr/>
          <p:nvPr>
            <p:ph idx="2" type="pic"/>
          </p:nvPr>
        </p:nvSpPr>
        <p:spPr>
          <a:xfrm>
            <a:off x="5149825" y="691038"/>
            <a:ext cx="3070800" cy="37614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5" name="Google Shape;145;p16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46" name="Google Shape;146;p16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7" name="Google Shape;147;p16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48" name="Google Shape;148;p16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49" name="Google Shape;149;p16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50" name="Google Shape;150;p16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51" name="Google Shape;151;p16"/>
          <p:cNvSpPr txBox="1"/>
          <p:nvPr>
            <p:ph type="title"/>
          </p:nvPr>
        </p:nvSpPr>
        <p:spPr>
          <a:xfrm>
            <a:off x="720000" y="1568400"/>
            <a:ext cx="2891400" cy="70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2" name="Google Shape;152;p16"/>
          <p:cNvSpPr txBox="1"/>
          <p:nvPr>
            <p:ph idx="1" type="subTitle"/>
          </p:nvPr>
        </p:nvSpPr>
        <p:spPr>
          <a:xfrm>
            <a:off x="720000" y="2268888"/>
            <a:ext cx="28914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5" name="Google Shape;155;p17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56" name="Google Shape;156;p17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7" name="Google Shape;157;p17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58" name="Google Shape;158;p17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59" name="Google Shape;159;p17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60" name="Google Shape;160;p17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61" name="Google Shape;161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2" name="Google Shape;162;p17"/>
          <p:cNvSpPr txBox="1"/>
          <p:nvPr>
            <p:ph idx="1" type="subTitle"/>
          </p:nvPr>
        </p:nvSpPr>
        <p:spPr>
          <a:xfrm>
            <a:off x="937625" y="3071250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7"/>
          <p:cNvSpPr txBox="1"/>
          <p:nvPr>
            <p:ph idx="2" type="subTitle"/>
          </p:nvPr>
        </p:nvSpPr>
        <p:spPr>
          <a:xfrm>
            <a:off x="3484346" y="3071250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7"/>
          <p:cNvSpPr txBox="1"/>
          <p:nvPr>
            <p:ph idx="3" type="subTitle"/>
          </p:nvPr>
        </p:nvSpPr>
        <p:spPr>
          <a:xfrm>
            <a:off x="6031074" y="3071250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7"/>
          <p:cNvSpPr txBox="1"/>
          <p:nvPr>
            <p:ph idx="4" type="subTitle"/>
          </p:nvPr>
        </p:nvSpPr>
        <p:spPr>
          <a:xfrm>
            <a:off x="937625" y="2690250"/>
            <a:ext cx="2175300" cy="365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6" name="Google Shape;166;p17"/>
          <p:cNvSpPr txBox="1"/>
          <p:nvPr>
            <p:ph idx="5" type="subTitle"/>
          </p:nvPr>
        </p:nvSpPr>
        <p:spPr>
          <a:xfrm>
            <a:off x="3484347" y="2690250"/>
            <a:ext cx="2175300" cy="365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7" name="Google Shape;167;p17"/>
          <p:cNvSpPr txBox="1"/>
          <p:nvPr>
            <p:ph idx="6" type="subTitle"/>
          </p:nvPr>
        </p:nvSpPr>
        <p:spPr>
          <a:xfrm>
            <a:off x="6031075" y="2690250"/>
            <a:ext cx="2175300" cy="365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0" name="Google Shape;170;p18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71" name="Google Shape;171;p18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2" name="Google Shape;172;p18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73" name="Google Shape;173;p18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74" name="Google Shape;174;p18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5" name="Google Shape;175;p18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76" name="Google Shape;176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7" name="Google Shape;177;p18"/>
          <p:cNvSpPr txBox="1"/>
          <p:nvPr>
            <p:ph idx="1" type="subTitle"/>
          </p:nvPr>
        </p:nvSpPr>
        <p:spPr>
          <a:xfrm>
            <a:off x="720025" y="1610942"/>
            <a:ext cx="77040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8"/>
          <p:cNvSpPr txBox="1"/>
          <p:nvPr>
            <p:ph idx="2" type="subTitle"/>
          </p:nvPr>
        </p:nvSpPr>
        <p:spPr>
          <a:xfrm>
            <a:off x="720025" y="2731125"/>
            <a:ext cx="77040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8"/>
          <p:cNvSpPr txBox="1"/>
          <p:nvPr>
            <p:ph idx="3" type="subTitle"/>
          </p:nvPr>
        </p:nvSpPr>
        <p:spPr>
          <a:xfrm>
            <a:off x="720025" y="3851625"/>
            <a:ext cx="77040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8"/>
          <p:cNvSpPr txBox="1"/>
          <p:nvPr>
            <p:ph idx="4" type="subTitle"/>
          </p:nvPr>
        </p:nvSpPr>
        <p:spPr>
          <a:xfrm>
            <a:off x="720025" y="1241274"/>
            <a:ext cx="7704000" cy="39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1" name="Google Shape;181;p18"/>
          <p:cNvSpPr txBox="1"/>
          <p:nvPr>
            <p:ph idx="5" type="subTitle"/>
          </p:nvPr>
        </p:nvSpPr>
        <p:spPr>
          <a:xfrm>
            <a:off x="720025" y="2350125"/>
            <a:ext cx="7704000" cy="39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2" name="Google Shape;182;p18"/>
          <p:cNvSpPr txBox="1"/>
          <p:nvPr>
            <p:ph idx="6" type="subTitle"/>
          </p:nvPr>
        </p:nvSpPr>
        <p:spPr>
          <a:xfrm>
            <a:off x="720025" y="3470625"/>
            <a:ext cx="7704000" cy="39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6_1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5" name="Google Shape;185;p19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86" name="Google Shape;186;p19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7" name="Google Shape;187;p19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88" name="Google Shape;188;p19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89" name="Google Shape;189;p19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90" name="Google Shape;190;p19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91" name="Google Shape;191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2" name="Google Shape;192;p19"/>
          <p:cNvSpPr txBox="1"/>
          <p:nvPr>
            <p:ph idx="1" type="subTitle"/>
          </p:nvPr>
        </p:nvSpPr>
        <p:spPr>
          <a:xfrm>
            <a:off x="1381625" y="1718025"/>
            <a:ext cx="7042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19"/>
          <p:cNvSpPr txBox="1"/>
          <p:nvPr>
            <p:ph idx="2" type="subTitle"/>
          </p:nvPr>
        </p:nvSpPr>
        <p:spPr>
          <a:xfrm>
            <a:off x="1381635" y="2861025"/>
            <a:ext cx="7042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9"/>
          <p:cNvSpPr txBox="1"/>
          <p:nvPr>
            <p:ph idx="3" type="subTitle"/>
          </p:nvPr>
        </p:nvSpPr>
        <p:spPr>
          <a:xfrm>
            <a:off x="1381635" y="4004025"/>
            <a:ext cx="7042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9"/>
          <p:cNvSpPr txBox="1"/>
          <p:nvPr>
            <p:ph idx="4" type="subTitle"/>
          </p:nvPr>
        </p:nvSpPr>
        <p:spPr>
          <a:xfrm>
            <a:off x="1381625" y="1406025"/>
            <a:ext cx="7042500" cy="33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6" name="Google Shape;196;p19"/>
          <p:cNvSpPr txBox="1"/>
          <p:nvPr>
            <p:ph idx="5" type="subTitle"/>
          </p:nvPr>
        </p:nvSpPr>
        <p:spPr>
          <a:xfrm>
            <a:off x="1381625" y="2526575"/>
            <a:ext cx="7042500" cy="33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7" name="Google Shape;197;p19"/>
          <p:cNvSpPr txBox="1"/>
          <p:nvPr>
            <p:ph idx="6" type="subTitle"/>
          </p:nvPr>
        </p:nvSpPr>
        <p:spPr>
          <a:xfrm>
            <a:off x="1381625" y="3647125"/>
            <a:ext cx="7042500" cy="33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0" name="Google Shape;200;p20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01" name="Google Shape;201;p20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2" name="Google Shape;202;p20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03" name="Google Shape;203;p20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04" name="Google Shape;204;p20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05" name="Google Shape;205;p20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06" name="Google Shape;206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7" name="Google Shape;207;p20"/>
          <p:cNvSpPr txBox="1"/>
          <p:nvPr>
            <p:ph idx="1" type="subTitle"/>
          </p:nvPr>
        </p:nvSpPr>
        <p:spPr>
          <a:xfrm>
            <a:off x="1545775" y="1975263"/>
            <a:ext cx="25569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20"/>
          <p:cNvSpPr txBox="1"/>
          <p:nvPr>
            <p:ph idx="2" type="subTitle"/>
          </p:nvPr>
        </p:nvSpPr>
        <p:spPr>
          <a:xfrm>
            <a:off x="5041325" y="1975263"/>
            <a:ext cx="25569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20"/>
          <p:cNvSpPr txBox="1"/>
          <p:nvPr>
            <p:ph idx="3" type="subTitle"/>
          </p:nvPr>
        </p:nvSpPr>
        <p:spPr>
          <a:xfrm>
            <a:off x="1545775" y="3691500"/>
            <a:ext cx="25569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20"/>
          <p:cNvSpPr txBox="1"/>
          <p:nvPr>
            <p:ph idx="4" type="subTitle"/>
          </p:nvPr>
        </p:nvSpPr>
        <p:spPr>
          <a:xfrm>
            <a:off x="5041325" y="3691500"/>
            <a:ext cx="25569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0"/>
          <p:cNvSpPr txBox="1"/>
          <p:nvPr>
            <p:ph idx="5" type="subTitle"/>
          </p:nvPr>
        </p:nvSpPr>
        <p:spPr>
          <a:xfrm>
            <a:off x="1545775" y="1670463"/>
            <a:ext cx="2556900" cy="354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2" name="Google Shape;212;p20"/>
          <p:cNvSpPr txBox="1"/>
          <p:nvPr>
            <p:ph idx="6" type="subTitle"/>
          </p:nvPr>
        </p:nvSpPr>
        <p:spPr>
          <a:xfrm>
            <a:off x="5041325" y="1670463"/>
            <a:ext cx="2556900" cy="354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3" name="Google Shape;213;p20"/>
          <p:cNvSpPr txBox="1"/>
          <p:nvPr>
            <p:ph idx="7" type="subTitle"/>
          </p:nvPr>
        </p:nvSpPr>
        <p:spPr>
          <a:xfrm>
            <a:off x="1545775" y="3386700"/>
            <a:ext cx="2556900" cy="354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4" name="Google Shape;214;p20"/>
          <p:cNvSpPr txBox="1"/>
          <p:nvPr>
            <p:ph idx="8" type="subTitle"/>
          </p:nvPr>
        </p:nvSpPr>
        <p:spPr>
          <a:xfrm>
            <a:off x="5041325" y="3386700"/>
            <a:ext cx="2556900" cy="354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3579950" y="1854500"/>
            <a:ext cx="3604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1959250" y="1854500"/>
            <a:ext cx="1189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959250" y="2939075"/>
            <a:ext cx="5225400" cy="446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18" name="Google Shape;18;p3"/>
          <p:cNvCxnSpPr/>
          <p:nvPr/>
        </p:nvCxnSpPr>
        <p:spPr>
          <a:xfrm rot="10800000">
            <a:off x="8761325" y="2079300"/>
            <a:ext cx="0" cy="984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9" name="Google Shape;19;p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0" name="Google Shape;20;p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" name="Google Shape;21;p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2" name="Google Shape;22;p3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" name="Google Shape;24;p3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5" name="Google Shape;25;p3"/>
          <p:cNvCxnSpPr/>
          <p:nvPr/>
        </p:nvCxnSpPr>
        <p:spPr>
          <a:xfrm rot="10800000">
            <a:off x="394350" y="2079300"/>
            <a:ext cx="0" cy="984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_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7" name="Google Shape;217;p21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18" name="Google Shape;218;p21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9" name="Google Shape;219;p21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20" name="Google Shape;220;p21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21" name="Google Shape;221;p21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2" name="Google Shape;222;p21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23" name="Google Shape;223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4" name="Google Shape;224;p21"/>
          <p:cNvSpPr txBox="1"/>
          <p:nvPr>
            <p:ph idx="1" type="subTitle"/>
          </p:nvPr>
        </p:nvSpPr>
        <p:spPr>
          <a:xfrm>
            <a:off x="903950" y="2149201"/>
            <a:ext cx="2191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21"/>
          <p:cNvSpPr txBox="1"/>
          <p:nvPr>
            <p:ph idx="2" type="subTitle"/>
          </p:nvPr>
        </p:nvSpPr>
        <p:spPr>
          <a:xfrm>
            <a:off x="3478550" y="2149201"/>
            <a:ext cx="2182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1"/>
          <p:cNvSpPr txBox="1"/>
          <p:nvPr>
            <p:ph idx="3" type="subTitle"/>
          </p:nvPr>
        </p:nvSpPr>
        <p:spPr>
          <a:xfrm>
            <a:off x="903950" y="3579425"/>
            <a:ext cx="2191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21"/>
          <p:cNvSpPr txBox="1"/>
          <p:nvPr>
            <p:ph idx="4" type="subTitle"/>
          </p:nvPr>
        </p:nvSpPr>
        <p:spPr>
          <a:xfrm>
            <a:off x="3478550" y="3579425"/>
            <a:ext cx="2182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1"/>
          <p:cNvSpPr txBox="1"/>
          <p:nvPr>
            <p:ph idx="5" type="subTitle"/>
          </p:nvPr>
        </p:nvSpPr>
        <p:spPr>
          <a:xfrm>
            <a:off x="6048850" y="2149201"/>
            <a:ext cx="2199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1"/>
          <p:cNvSpPr txBox="1"/>
          <p:nvPr>
            <p:ph idx="6" type="subTitle"/>
          </p:nvPr>
        </p:nvSpPr>
        <p:spPr>
          <a:xfrm>
            <a:off x="6048850" y="3579425"/>
            <a:ext cx="2199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21"/>
          <p:cNvSpPr txBox="1"/>
          <p:nvPr>
            <p:ph idx="7" type="subTitle"/>
          </p:nvPr>
        </p:nvSpPr>
        <p:spPr>
          <a:xfrm>
            <a:off x="908250" y="1656600"/>
            <a:ext cx="21825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1" name="Google Shape;231;p21"/>
          <p:cNvSpPr txBox="1"/>
          <p:nvPr>
            <p:ph idx="8" type="subTitle"/>
          </p:nvPr>
        </p:nvSpPr>
        <p:spPr>
          <a:xfrm>
            <a:off x="3482836" y="1656600"/>
            <a:ext cx="21738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2" name="Google Shape;232;p21"/>
          <p:cNvSpPr txBox="1"/>
          <p:nvPr>
            <p:ph idx="9" type="subTitle"/>
          </p:nvPr>
        </p:nvSpPr>
        <p:spPr>
          <a:xfrm>
            <a:off x="6053173" y="1656600"/>
            <a:ext cx="21912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3" name="Google Shape;233;p21"/>
          <p:cNvSpPr txBox="1"/>
          <p:nvPr>
            <p:ph idx="13" type="subTitle"/>
          </p:nvPr>
        </p:nvSpPr>
        <p:spPr>
          <a:xfrm>
            <a:off x="908250" y="3086800"/>
            <a:ext cx="21825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4" name="Google Shape;234;p21"/>
          <p:cNvSpPr txBox="1"/>
          <p:nvPr>
            <p:ph idx="14" type="subTitle"/>
          </p:nvPr>
        </p:nvSpPr>
        <p:spPr>
          <a:xfrm>
            <a:off x="3482836" y="3086800"/>
            <a:ext cx="21738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5" name="Google Shape;235;p21"/>
          <p:cNvSpPr txBox="1"/>
          <p:nvPr>
            <p:ph idx="15" type="subTitle"/>
          </p:nvPr>
        </p:nvSpPr>
        <p:spPr>
          <a:xfrm>
            <a:off x="6053173" y="3086800"/>
            <a:ext cx="21912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_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8" name="Google Shape;238;p22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39" name="Google Shape;239;p22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0" name="Google Shape;240;p22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41" name="Google Shape;241;p22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42" name="Google Shape;242;p22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3" name="Google Shape;243;p22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44" name="Google Shape;244;p22"/>
          <p:cNvSpPr txBox="1"/>
          <p:nvPr>
            <p:ph hasCustomPrompt="1" type="title"/>
          </p:nvPr>
        </p:nvSpPr>
        <p:spPr>
          <a:xfrm>
            <a:off x="2223600" y="552112"/>
            <a:ext cx="46968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5" name="Google Shape;245;p22"/>
          <p:cNvSpPr txBox="1"/>
          <p:nvPr>
            <p:ph idx="1" type="subTitle"/>
          </p:nvPr>
        </p:nvSpPr>
        <p:spPr>
          <a:xfrm>
            <a:off x="2223600" y="1364275"/>
            <a:ext cx="4696800" cy="428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46" name="Google Shape;246;p22"/>
          <p:cNvSpPr txBox="1"/>
          <p:nvPr>
            <p:ph hasCustomPrompt="1" idx="2" type="title"/>
          </p:nvPr>
        </p:nvSpPr>
        <p:spPr>
          <a:xfrm>
            <a:off x="2223600" y="1904368"/>
            <a:ext cx="46968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7" name="Google Shape;247;p22"/>
          <p:cNvSpPr txBox="1"/>
          <p:nvPr>
            <p:ph idx="3" type="subTitle"/>
          </p:nvPr>
        </p:nvSpPr>
        <p:spPr>
          <a:xfrm>
            <a:off x="2223600" y="2716527"/>
            <a:ext cx="4696800" cy="446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48" name="Google Shape;248;p22"/>
          <p:cNvSpPr txBox="1"/>
          <p:nvPr>
            <p:ph hasCustomPrompt="1" idx="4" type="title"/>
          </p:nvPr>
        </p:nvSpPr>
        <p:spPr>
          <a:xfrm>
            <a:off x="2223600" y="3256624"/>
            <a:ext cx="46968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9" name="Google Shape;249;p22"/>
          <p:cNvSpPr txBox="1"/>
          <p:nvPr>
            <p:ph idx="5" type="subTitle"/>
          </p:nvPr>
        </p:nvSpPr>
        <p:spPr>
          <a:xfrm>
            <a:off x="2223600" y="4068797"/>
            <a:ext cx="4696800" cy="446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3"/>
          <p:cNvSpPr txBox="1"/>
          <p:nvPr>
            <p:ph type="title"/>
          </p:nvPr>
        </p:nvSpPr>
        <p:spPr>
          <a:xfrm>
            <a:off x="2347938" y="54000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7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3" name="Google Shape;253;p23"/>
          <p:cNvSpPr txBox="1"/>
          <p:nvPr>
            <p:ph idx="1" type="subTitle"/>
          </p:nvPr>
        </p:nvSpPr>
        <p:spPr>
          <a:xfrm>
            <a:off x="2347900" y="1717825"/>
            <a:ext cx="4448100" cy="12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23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CREDITS: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and includes icons by</a:t>
            </a:r>
            <a:r>
              <a:rPr b="1"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b="1" lang="en" sz="12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and infographics &amp; images by </a:t>
            </a:r>
            <a:r>
              <a:rPr b="1" lang="en" sz="12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endParaRPr b="1" sz="1200" u="sng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cxnSp>
        <p:nvCxnSpPr>
          <p:cNvPr id="255" name="Google Shape;255;p2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56" name="Google Shape;256;p2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7" name="Google Shape;257;p2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58" name="Google Shape;258;p23"/>
          <p:cNvCxnSpPr/>
          <p:nvPr/>
        </p:nvCxnSpPr>
        <p:spPr>
          <a:xfrm flipH="1" rot="10800000">
            <a:off x="347659" y="4749851"/>
            <a:ext cx="8448600" cy="33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2" name="Google Shape;262;p2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63" name="Google Shape;263;p2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4" name="Google Shape;264;p2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65" name="Google Shape;265;p2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66" name="Google Shape;266;p24"/>
          <p:cNvSpPr txBox="1"/>
          <p:nvPr>
            <p:ph idx="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lt1"/>
                </a:solidFill>
              </a:defRPr>
            </a:lvl1pPr>
            <a:lvl2pPr lvl="1" rtl="0" algn="ctr">
              <a:buNone/>
              <a:defRPr>
                <a:solidFill>
                  <a:schemeClr val="lt1"/>
                </a:solidFill>
              </a:defRPr>
            </a:lvl2pPr>
            <a:lvl3pPr lvl="2" rtl="0" algn="ctr">
              <a:buNone/>
              <a:defRPr>
                <a:solidFill>
                  <a:schemeClr val="lt1"/>
                </a:solidFill>
              </a:defRPr>
            </a:lvl3pPr>
            <a:lvl4pPr lvl="3" rtl="0" algn="ctr">
              <a:buNone/>
              <a:defRPr>
                <a:solidFill>
                  <a:schemeClr val="lt1"/>
                </a:solidFill>
              </a:defRPr>
            </a:lvl4pPr>
            <a:lvl5pPr lvl="4" rtl="0" algn="ctr">
              <a:buNone/>
              <a:defRPr>
                <a:solidFill>
                  <a:schemeClr val="lt1"/>
                </a:solidFill>
              </a:defRPr>
            </a:lvl5pPr>
            <a:lvl6pPr lvl="5" rtl="0" algn="ctr">
              <a:buNone/>
              <a:defRPr>
                <a:solidFill>
                  <a:schemeClr val="lt1"/>
                </a:solidFill>
              </a:defRPr>
            </a:lvl6pPr>
            <a:lvl7pPr lvl="6" rtl="0" algn="ctr">
              <a:buNone/>
              <a:defRPr>
                <a:solidFill>
                  <a:schemeClr val="lt1"/>
                </a:solidFill>
              </a:defRPr>
            </a:lvl7pPr>
            <a:lvl8pPr lvl="7" rtl="0" algn="ctr">
              <a:buNone/>
              <a:defRPr>
                <a:solidFill>
                  <a:schemeClr val="lt1"/>
                </a:solidFill>
              </a:defRPr>
            </a:lvl8pPr>
            <a:lvl9pPr lvl="8" rtl="0" algn="ctr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7" name="Google Shape;267;p2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2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1" name="Google Shape;271;p2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72" name="Google Shape;272;p25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3" name="Google Shape;273;p2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74" name="Google Shape;274;p25"/>
          <p:cNvCxnSpPr/>
          <p:nvPr/>
        </p:nvCxnSpPr>
        <p:spPr>
          <a:xfrm flipH="1" rot="10800000">
            <a:off x="347659" y="4749851"/>
            <a:ext cx="8448600" cy="33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" name="Google Shape;28;p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9" name="Google Shape;29;p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" name="Google Shape;30;p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1" name="Google Shape;31;p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3" name="Google Shape;33;p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34" name="Google Shape;34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 Light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39" name="Google Shape;39;p5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1" name="Google Shape;41;p5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3" name="Google Shape;43;p5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44" name="Google Shape;44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" type="subTitle"/>
          </p:nvPr>
        </p:nvSpPr>
        <p:spPr>
          <a:xfrm>
            <a:off x="4747387" y="1872353"/>
            <a:ext cx="3698100" cy="27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46" name="Google Shape;46;p5"/>
          <p:cNvSpPr txBox="1"/>
          <p:nvPr>
            <p:ph idx="2" type="subTitle"/>
          </p:nvPr>
        </p:nvSpPr>
        <p:spPr>
          <a:xfrm>
            <a:off x="726675" y="1872353"/>
            <a:ext cx="3698100" cy="27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b="0"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/>
        </p:txBody>
      </p:sp>
      <p:sp>
        <p:nvSpPr>
          <p:cNvPr id="47" name="Google Shape;47;p5"/>
          <p:cNvSpPr txBox="1"/>
          <p:nvPr>
            <p:ph idx="3" type="subTitle"/>
          </p:nvPr>
        </p:nvSpPr>
        <p:spPr>
          <a:xfrm>
            <a:off x="726675" y="1313225"/>
            <a:ext cx="3698100" cy="4224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4" type="subTitle"/>
          </p:nvPr>
        </p:nvSpPr>
        <p:spPr>
          <a:xfrm>
            <a:off x="4747375" y="1313225"/>
            <a:ext cx="3698100" cy="4224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" name="Google Shape;51;p6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52" name="Google Shape;52;p6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" name="Google Shape;53;p6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4" name="Google Shape;54;p6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6" name="Google Shape;56;p6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57" name="Google Shape;57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" name="Google Shape;60;p7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61" name="Google Shape;61;p7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" name="Google Shape;62;p7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63" name="Google Shape;63;p7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64" name="Google Shape;64;p7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5" name="Google Shape;65;p7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66" name="Google Shape;66;p7"/>
          <p:cNvSpPr txBox="1"/>
          <p:nvPr>
            <p:ph type="title"/>
          </p:nvPr>
        </p:nvSpPr>
        <p:spPr>
          <a:xfrm>
            <a:off x="720000" y="445025"/>
            <a:ext cx="626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7"/>
          <p:cNvSpPr txBox="1"/>
          <p:nvPr>
            <p:ph idx="1" type="subTitle"/>
          </p:nvPr>
        </p:nvSpPr>
        <p:spPr>
          <a:xfrm>
            <a:off x="720000" y="1347250"/>
            <a:ext cx="7324500" cy="31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8"/>
          <p:cNvSpPr txBox="1"/>
          <p:nvPr>
            <p:ph type="title"/>
          </p:nvPr>
        </p:nvSpPr>
        <p:spPr>
          <a:xfrm>
            <a:off x="969825" y="2079259"/>
            <a:ext cx="7204500" cy="87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71" name="Google Shape;71;p8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2" name="Google Shape;72;p8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" name="Google Shape;73;p8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4" name="Google Shape;74;p8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6" name="Google Shape;76;p8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/>
          <p:nvPr>
            <p:ph type="title"/>
          </p:nvPr>
        </p:nvSpPr>
        <p:spPr>
          <a:xfrm>
            <a:off x="720000" y="1413525"/>
            <a:ext cx="4294800" cy="209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1" type="subTitle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0"/>
          <p:cNvSpPr txBox="1"/>
          <p:nvPr>
            <p:ph type="title"/>
          </p:nvPr>
        </p:nvSpPr>
        <p:spPr>
          <a:xfrm>
            <a:off x="713225" y="4162975"/>
            <a:ext cx="7917300" cy="541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jpg"/><Relationship Id="rId4" Type="http://schemas.openxmlformats.org/officeDocument/2006/relationships/image" Target="../media/image21.jpg"/><Relationship Id="rId5" Type="http://schemas.openxmlformats.org/officeDocument/2006/relationships/image" Target="../media/image26.jpg"/><Relationship Id="rId6" Type="http://schemas.openxmlformats.org/officeDocument/2006/relationships/image" Target="../media/image2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jpg"/><Relationship Id="rId4" Type="http://schemas.openxmlformats.org/officeDocument/2006/relationships/image" Target="../media/image21.jpg"/><Relationship Id="rId5" Type="http://schemas.openxmlformats.org/officeDocument/2006/relationships/image" Target="../media/image24.jpg"/><Relationship Id="rId6" Type="http://schemas.openxmlformats.org/officeDocument/2006/relationships/image" Target="../media/image25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gif"/><Relationship Id="rId4" Type="http://schemas.openxmlformats.org/officeDocument/2006/relationships/image" Target="../media/image16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gif"/><Relationship Id="rId4" Type="http://schemas.openxmlformats.org/officeDocument/2006/relationships/image" Target="../media/image14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gif"/><Relationship Id="rId4" Type="http://schemas.openxmlformats.org/officeDocument/2006/relationships/image" Target="../media/image5.gif"/><Relationship Id="rId5" Type="http://schemas.openxmlformats.org/officeDocument/2006/relationships/image" Target="../media/image3.gif"/><Relationship Id="rId6" Type="http://schemas.openxmlformats.org/officeDocument/2006/relationships/image" Target="../media/image10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6"/>
          <p:cNvSpPr txBox="1"/>
          <p:nvPr>
            <p:ph type="ctrTitle"/>
          </p:nvPr>
        </p:nvSpPr>
        <p:spPr>
          <a:xfrm>
            <a:off x="875100" y="1092250"/>
            <a:ext cx="7393800" cy="28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Differential Evolution with Adaptive Mutation and Crossover Strategy </a:t>
            </a:r>
            <a:endParaRPr sz="30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for solving Nonlinear Regression problems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280" name="Google Shape;280;p26"/>
          <p:cNvSpPr txBox="1"/>
          <p:nvPr>
            <p:ph idx="1" type="subTitle"/>
          </p:nvPr>
        </p:nvSpPr>
        <p:spPr>
          <a:xfrm>
            <a:off x="1895125" y="3808900"/>
            <a:ext cx="5942700" cy="10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Ivanof Elena-Tamara</a:t>
            </a:r>
            <a:endParaRPr b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2nd year bachelor student in </a:t>
            </a:r>
            <a:r>
              <a:rPr lang="en" sz="1200"/>
              <a:t>Artificial intelligence</a:t>
            </a:r>
            <a:endParaRPr sz="12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Faculty of Mathematics and Informatics, UBB Cluj-Napoca</a:t>
            </a:r>
            <a:endParaRPr sz="1200"/>
          </a:p>
        </p:txBody>
      </p:sp>
      <p:cxnSp>
        <p:nvCxnSpPr>
          <p:cNvPr id="281" name="Google Shape;281;p26"/>
          <p:cNvCxnSpPr/>
          <p:nvPr/>
        </p:nvCxnSpPr>
        <p:spPr>
          <a:xfrm flipH="1" rot="10800000">
            <a:off x="1600650" y="2859038"/>
            <a:ext cx="5942700" cy="6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282" name="Google Shape;282;p26"/>
          <p:cNvCxnSpPr/>
          <p:nvPr/>
        </p:nvCxnSpPr>
        <p:spPr>
          <a:xfrm flipH="1" rot="10800000">
            <a:off x="1600650" y="1684713"/>
            <a:ext cx="5942700" cy="6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pic>
        <p:nvPicPr>
          <p:cNvPr id="283" name="Google Shape;28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162" y="260550"/>
            <a:ext cx="6531675" cy="111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5"/>
          <p:cNvSpPr txBox="1"/>
          <p:nvPr>
            <p:ph type="title"/>
          </p:nvPr>
        </p:nvSpPr>
        <p:spPr>
          <a:xfrm>
            <a:off x="611850" y="480025"/>
            <a:ext cx="792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improve differential evolution?</a:t>
            </a:r>
            <a:endParaRPr/>
          </a:p>
        </p:txBody>
      </p:sp>
      <p:sp>
        <p:nvSpPr>
          <p:cNvPr id="358" name="Google Shape;358;p35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359" name="Google Shape;359;p35"/>
          <p:cNvSpPr txBox="1"/>
          <p:nvPr>
            <p:ph idx="1" type="body"/>
          </p:nvPr>
        </p:nvSpPr>
        <p:spPr>
          <a:xfrm>
            <a:off x="719850" y="1215750"/>
            <a:ext cx="7812300" cy="32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The classical DE algorithm has a few </a:t>
            </a:r>
            <a:r>
              <a:rPr b="1" lang="en" sz="1700"/>
              <a:t>limitations</a:t>
            </a:r>
            <a:r>
              <a:rPr lang="en" sz="1700"/>
              <a:t>:</a:t>
            </a:r>
            <a:endParaRPr sz="1700"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Font typeface="Nunito"/>
              <a:buChar char="-"/>
            </a:pPr>
            <a:r>
              <a:rPr b="1" lang="en" sz="1700"/>
              <a:t>Fixed mutation and crossover strategies</a:t>
            </a:r>
            <a:endParaRPr b="1" sz="1700"/>
          </a:p>
          <a:p>
            <a:pPr indent="-336550" lvl="1" marL="914400" rtl="0" algn="l">
              <a:spcBef>
                <a:spcPts val="100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Poor exploration vs. exploitation trade-off</a:t>
            </a:r>
            <a:endParaRPr sz="1700"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Font typeface="Nunito"/>
              <a:buChar char="-"/>
            </a:pPr>
            <a:r>
              <a:rPr b="1" lang="en" sz="1700"/>
              <a:t>Static values for scaling factor (F) and crossover rate (CR)</a:t>
            </a:r>
            <a:endParaRPr b="1" sz="1700"/>
          </a:p>
          <a:p>
            <a:pPr indent="-336550" lvl="1" marL="914400" rtl="0" algn="l">
              <a:spcBef>
                <a:spcPts val="100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Requires manual tuning for each problem.</a:t>
            </a:r>
            <a:endParaRPr sz="1700"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Font typeface="Nunito"/>
              <a:buChar char="-"/>
            </a:pPr>
            <a:r>
              <a:rPr b="1" lang="en" sz="1700"/>
              <a:t>Premature Convergence</a:t>
            </a:r>
            <a:endParaRPr b="1" sz="1700"/>
          </a:p>
          <a:p>
            <a:pPr indent="-336550" lvl="1" marL="914400" rtl="0" algn="l">
              <a:spcBef>
                <a:spcPts val="1000"/>
              </a:spcBef>
              <a:spcAft>
                <a:spcPts val="1000"/>
              </a:spcAft>
              <a:buSzPts val="1700"/>
              <a:buChar char="-"/>
            </a:pPr>
            <a:r>
              <a:rPr lang="en" sz="1700"/>
              <a:t>May stagnate in local optima for complex, multimodal functions.</a:t>
            </a:r>
            <a:endParaRPr sz="1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6"/>
          <p:cNvSpPr txBox="1"/>
          <p:nvPr>
            <p:ph type="title"/>
          </p:nvPr>
        </p:nvSpPr>
        <p:spPr>
          <a:xfrm>
            <a:off x="611850" y="480025"/>
            <a:ext cx="7920300" cy="10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Differential Evolution with Adaptive Mutation and Crossover strategies</a:t>
            </a:r>
            <a:endParaRPr/>
          </a:p>
        </p:txBody>
      </p:sp>
      <p:sp>
        <p:nvSpPr>
          <p:cNvPr id="365" name="Google Shape;365;p36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366" name="Google Shape;366;p36"/>
          <p:cNvSpPr txBox="1"/>
          <p:nvPr>
            <p:ph idx="1" type="body"/>
          </p:nvPr>
        </p:nvSpPr>
        <p:spPr>
          <a:xfrm>
            <a:off x="720000" y="1696450"/>
            <a:ext cx="7812300" cy="27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Proposed by </a:t>
            </a:r>
            <a:r>
              <a:rPr b="1" lang="en" sz="1700"/>
              <a:t>Watchara Wongsa</a:t>
            </a:r>
            <a:r>
              <a:rPr lang="en" sz="1700"/>
              <a:t>, </a:t>
            </a:r>
            <a:r>
              <a:rPr b="1" lang="en" sz="1700"/>
              <a:t>Pikul Puphasuk</a:t>
            </a:r>
            <a:r>
              <a:rPr lang="en" sz="1700"/>
              <a:t> and </a:t>
            </a:r>
            <a:r>
              <a:rPr b="1" lang="en" sz="1700"/>
              <a:t>Jeerayut Wetweerapong</a:t>
            </a:r>
            <a:r>
              <a:rPr lang="en" sz="1700"/>
              <a:t> from Khon Kaen University, Thailand, in the article:</a:t>
            </a:r>
            <a:endParaRPr sz="1700"/>
          </a:p>
          <a:p>
            <a:pPr indent="0" lvl="0" marL="0" rtl="0" algn="ctr">
              <a:spcBef>
                <a:spcPts val="200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rgbClr val="325D79"/>
                </a:solidFill>
              </a:rPr>
              <a:t>Differential evolution with adaptive mutation and crossover</a:t>
            </a:r>
            <a:endParaRPr b="1" i="1" sz="1700">
              <a:solidFill>
                <a:srgbClr val="325D79"/>
              </a:solidFill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rgbClr val="325D79"/>
                </a:solidFill>
              </a:rPr>
              <a:t>strategies for nonlinear regression problems</a:t>
            </a:r>
            <a:endParaRPr sz="1700">
              <a:solidFill>
                <a:srgbClr val="325D79"/>
              </a:solidFill>
            </a:endParaRPr>
          </a:p>
          <a:p>
            <a:pPr indent="0" lvl="0" marL="0" rtl="0" algn="l">
              <a:spcBef>
                <a:spcPts val="3000"/>
              </a:spcBef>
              <a:spcAft>
                <a:spcPts val="0"/>
              </a:spcAft>
              <a:buNone/>
            </a:pPr>
            <a:r>
              <a:rPr lang="en" sz="1700"/>
              <a:t>Date published:  Mar 6, 2024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1371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7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372" name="Google Shape;372;p37"/>
          <p:cNvSpPr txBox="1"/>
          <p:nvPr>
            <p:ph idx="1" type="body"/>
          </p:nvPr>
        </p:nvSpPr>
        <p:spPr>
          <a:xfrm>
            <a:off x="720000" y="516475"/>
            <a:ext cx="7812300" cy="40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</a:t>
            </a:r>
            <a:r>
              <a:rPr b="1" lang="en" sz="1600"/>
              <a:t>DEAMC algorithm</a:t>
            </a:r>
            <a:r>
              <a:rPr lang="en" sz="1600"/>
              <a:t> improves classical DE in the following ways: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Adaptive Mutation</a:t>
            </a:r>
            <a:r>
              <a:rPr lang="en" sz="1600"/>
              <a:t>: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Dynamically switches between Classic Mutation (CM) and Sorting Mutation (SM) based on success rates.</a:t>
            </a:r>
            <a:endParaRPr sz="1600"/>
          </a:p>
          <a:p>
            <a:pPr indent="0" lvl="0" marL="1371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200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Dynamic Crossover</a:t>
            </a:r>
            <a:r>
              <a:rPr lang="en" sz="1600"/>
              <a:t>: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Alternates between low (CR ∈ [0, 0.1]) and high (CR ∈ [0.9, 1]) ranges.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Self-Tuning Probabilities</a:t>
            </a:r>
            <a:r>
              <a:rPr lang="en" sz="1600"/>
              <a:t>: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Automatically adjusts strategy probabilities (pm1, pc1) using success histories.</a:t>
            </a:r>
            <a:endParaRPr sz="1600"/>
          </a:p>
        </p:txBody>
      </p:sp>
      <p:pic>
        <p:nvPicPr>
          <p:cNvPr id="373" name="Google Shape;373;p37" title="CodeCogsEqn (9)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1988" y="1905000"/>
            <a:ext cx="3360025" cy="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8"/>
          <p:cNvSpPr txBox="1"/>
          <p:nvPr>
            <p:ph type="title"/>
          </p:nvPr>
        </p:nvSpPr>
        <p:spPr>
          <a:xfrm>
            <a:off x="720000" y="445025"/>
            <a:ext cx="323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Differential Evolution with Adaptive Mutation and Crossover – pseudocode</a:t>
            </a:r>
            <a:endParaRPr/>
          </a:p>
        </p:txBody>
      </p:sp>
      <p:sp>
        <p:nvSpPr>
          <p:cNvPr id="379" name="Google Shape;379;p38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pic>
        <p:nvPicPr>
          <p:cNvPr id="380" name="Google Shape;380;p38"/>
          <p:cNvPicPr preferRelativeResize="0"/>
          <p:nvPr/>
        </p:nvPicPr>
        <p:blipFill rotWithShape="1">
          <a:blip r:embed="rId3">
            <a:alphaModFix/>
          </a:blip>
          <a:srcRect b="9562" l="6789" r="6381" t="13133"/>
          <a:stretch/>
        </p:blipFill>
        <p:spPr>
          <a:xfrm>
            <a:off x="3648169" y="601013"/>
            <a:ext cx="5004757" cy="3941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9"/>
          <p:cNvSpPr txBox="1"/>
          <p:nvPr>
            <p:ph type="title"/>
          </p:nvPr>
        </p:nvSpPr>
        <p:spPr>
          <a:xfrm>
            <a:off x="611850" y="378425"/>
            <a:ext cx="792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Applying DEAMC to nonlinear regression problems</a:t>
            </a:r>
            <a:endParaRPr sz="2500"/>
          </a:p>
        </p:txBody>
      </p:sp>
      <p:pic>
        <p:nvPicPr>
          <p:cNvPr id="386" name="Google Shape;38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3550" y="951125"/>
            <a:ext cx="6596899" cy="128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3575" y="2235950"/>
            <a:ext cx="6596851" cy="128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3539" y="3520775"/>
            <a:ext cx="6596910" cy="1284825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39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0"/>
          <p:cNvSpPr txBox="1"/>
          <p:nvPr>
            <p:ph type="title"/>
          </p:nvPr>
        </p:nvSpPr>
        <p:spPr>
          <a:xfrm>
            <a:off x="611850" y="378425"/>
            <a:ext cx="792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Preliminary results - Lower difficulty models</a:t>
            </a:r>
            <a:endParaRPr sz="2500"/>
          </a:p>
        </p:txBody>
      </p:sp>
      <p:sp>
        <p:nvSpPr>
          <p:cNvPr id="395" name="Google Shape;395;p40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pic>
        <p:nvPicPr>
          <p:cNvPr id="396" name="Google Shape;39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38" y="999475"/>
            <a:ext cx="8839125" cy="172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769350"/>
            <a:ext cx="8839203" cy="1721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1"/>
          <p:cNvSpPr txBox="1"/>
          <p:nvPr>
            <p:ph type="title"/>
          </p:nvPr>
        </p:nvSpPr>
        <p:spPr>
          <a:xfrm>
            <a:off x="611850" y="378425"/>
            <a:ext cx="792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Preliminary results - Average difficulty models</a:t>
            </a:r>
            <a:endParaRPr sz="2500"/>
          </a:p>
        </p:txBody>
      </p:sp>
      <p:sp>
        <p:nvSpPr>
          <p:cNvPr id="403" name="Google Shape;403;p41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pic>
        <p:nvPicPr>
          <p:cNvPr id="404" name="Google Shape;40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67" y="999475"/>
            <a:ext cx="8839058" cy="172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35" y="2801175"/>
            <a:ext cx="8839140" cy="172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2"/>
          <p:cNvSpPr txBox="1"/>
          <p:nvPr>
            <p:ph type="title"/>
          </p:nvPr>
        </p:nvSpPr>
        <p:spPr>
          <a:xfrm>
            <a:off x="611850" y="378425"/>
            <a:ext cx="792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Preliminary results - Higher difficulty models</a:t>
            </a:r>
            <a:endParaRPr sz="2500"/>
          </a:p>
        </p:txBody>
      </p:sp>
      <p:sp>
        <p:nvSpPr>
          <p:cNvPr id="411" name="Google Shape;411;p42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</a:t>
            </a:r>
            <a:endParaRPr/>
          </a:p>
        </p:txBody>
      </p:sp>
      <p:pic>
        <p:nvPicPr>
          <p:cNvPr id="412" name="Google Shape;41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26" y="935825"/>
            <a:ext cx="8839125" cy="172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34" y="2881350"/>
            <a:ext cx="8839140" cy="172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3"/>
          <p:cNvSpPr txBox="1"/>
          <p:nvPr>
            <p:ph type="title"/>
          </p:nvPr>
        </p:nvSpPr>
        <p:spPr>
          <a:xfrm>
            <a:off x="611850" y="480025"/>
            <a:ext cx="792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analysis</a:t>
            </a:r>
            <a:endParaRPr/>
          </a:p>
        </p:txBody>
      </p:sp>
      <p:sp>
        <p:nvSpPr>
          <p:cNvPr id="419" name="Google Shape;419;p43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17</a:t>
            </a:r>
            <a:endParaRPr/>
          </a:p>
        </p:txBody>
      </p:sp>
      <p:sp>
        <p:nvSpPr>
          <p:cNvPr id="420" name="Google Shape;420;p43"/>
          <p:cNvSpPr txBox="1"/>
          <p:nvPr>
            <p:ph idx="1" type="body"/>
          </p:nvPr>
        </p:nvSpPr>
        <p:spPr>
          <a:xfrm>
            <a:off x="719850" y="1526400"/>
            <a:ext cx="7812300" cy="26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fb</a:t>
            </a:r>
            <a:r>
              <a:rPr lang="en" sz="1700"/>
              <a:t> - best value obtained from an algorithm 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700"/>
              <a:t>c</a:t>
            </a:r>
            <a:r>
              <a:rPr lang="en" sz="1700"/>
              <a:t> - be the certified value for a problem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700"/>
              <a:t>λ </a:t>
            </a:r>
            <a:r>
              <a:rPr lang="en" sz="1700"/>
              <a:t>- number of decimal places that fb matches the certified value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700"/>
              <a:t>NS</a:t>
            </a:r>
            <a:r>
              <a:rPr lang="en" sz="1700"/>
              <a:t> - number of successful runs, calculated as the number of runs where    the algorithm reaches early convergence and λ &gt; 4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1700"/>
              <a:t>nf</a:t>
            </a:r>
            <a:r>
              <a:rPr lang="en" sz="1700"/>
              <a:t> - number of evaluations before the algorithm stops</a:t>
            </a:r>
            <a:endParaRPr sz="17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4"/>
          <p:cNvSpPr txBox="1"/>
          <p:nvPr>
            <p:ph type="title"/>
          </p:nvPr>
        </p:nvSpPr>
        <p:spPr>
          <a:xfrm>
            <a:off x="611850" y="480025"/>
            <a:ext cx="792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Performance analysis - Lower difficulty models</a:t>
            </a:r>
            <a:endParaRPr sz="2600"/>
          </a:p>
        </p:txBody>
      </p:sp>
      <p:sp>
        <p:nvSpPr>
          <p:cNvPr id="426" name="Google Shape;426;p44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</a:t>
            </a:r>
            <a:endParaRPr/>
          </a:p>
        </p:txBody>
      </p:sp>
      <p:pic>
        <p:nvPicPr>
          <p:cNvPr id="427" name="Google Shape;427;p44" title="tableConvert.com_5lpb71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850" y="1258200"/>
            <a:ext cx="4228551" cy="262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44" title="tableConvert.com_754h3y.jpe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9025" y="1258200"/>
            <a:ext cx="2992975" cy="2627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44"/>
          <p:cNvSpPr txBox="1"/>
          <p:nvPr/>
        </p:nvSpPr>
        <p:spPr>
          <a:xfrm>
            <a:off x="1226125" y="396240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My results (10 experiments)</a:t>
            </a:r>
            <a:endParaRPr/>
          </a:p>
        </p:txBody>
      </p:sp>
      <p:sp>
        <p:nvSpPr>
          <p:cNvPr id="430" name="Google Shape;430;p44"/>
          <p:cNvSpPr txBox="1"/>
          <p:nvPr/>
        </p:nvSpPr>
        <p:spPr>
          <a:xfrm>
            <a:off x="5292063" y="3962400"/>
            <a:ext cx="3186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Paper</a:t>
            </a:r>
            <a:r>
              <a:rPr lang="en" sz="16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results (100 experiments)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regression problems?</a:t>
            </a:r>
            <a:endParaRPr/>
          </a:p>
        </p:txBody>
      </p:sp>
      <p:sp>
        <p:nvSpPr>
          <p:cNvPr id="289" name="Google Shape;289;p27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pic>
        <p:nvPicPr>
          <p:cNvPr id="290" name="Google Shape;290;p27" title="Linear_regressi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3179" y="1193750"/>
            <a:ext cx="4899996" cy="323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27"/>
          <p:cNvSpPr txBox="1"/>
          <p:nvPr>
            <p:ph idx="1" type="body"/>
          </p:nvPr>
        </p:nvSpPr>
        <p:spPr>
          <a:xfrm>
            <a:off x="720000" y="1215750"/>
            <a:ext cx="3023100" cy="32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Regression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Fitting a mathematical equation to a set of observed data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Minimizing the error </a:t>
            </a:r>
            <a:r>
              <a:rPr lang="en" sz="1700"/>
              <a:t>between the predicted values (according to the function) and the actual observed values</a:t>
            </a:r>
            <a:endParaRPr sz="17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5"/>
          <p:cNvSpPr txBox="1"/>
          <p:nvPr>
            <p:ph type="title"/>
          </p:nvPr>
        </p:nvSpPr>
        <p:spPr>
          <a:xfrm>
            <a:off x="611850" y="480025"/>
            <a:ext cx="792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Performance analysis - Average difficulty models</a:t>
            </a:r>
            <a:endParaRPr sz="2500"/>
          </a:p>
        </p:txBody>
      </p:sp>
      <p:sp>
        <p:nvSpPr>
          <p:cNvPr id="436" name="Google Shape;436;p45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</a:t>
            </a:r>
            <a:endParaRPr/>
          </a:p>
        </p:txBody>
      </p:sp>
      <p:pic>
        <p:nvPicPr>
          <p:cNvPr id="437" name="Google Shape;437;p45" title="tableConvert.com_5lpb71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850" y="1258200"/>
            <a:ext cx="4228551" cy="262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45" title="tableConvert.com_754h3y.jpe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9025" y="1258200"/>
            <a:ext cx="2992975" cy="2627100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45"/>
          <p:cNvSpPr txBox="1"/>
          <p:nvPr/>
        </p:nvSpPr>
        <p:spPr>
          <a:xfrm>
            <a:off x="1226125" y="396240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My results (10 experiments)</a:t>
            </a:r>
            <a:endParaRPr/>
          </a:p>
        </p:txBody>
      </p:sp>
      <p:sp>
        <p:nvSpPr>
          <p:cNvPr id="440" name="Google Shape;440;p45"/>
          <p:cNvSpPr txBox="1"/>
          <p:nvPr/>
        </p:nvSpPr>
        <p:spPr>
          <a:xfrm>
            <a:off x="5292063" y="3962400"/>
            <a:ext cx="3186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Paper results (100 experiments)</a:t>
            </a:r>
            <a:endParaRPr/>
          </a:p>
        </p:txBody>
      </p:sp>
      <p:pic>
        <p:nvPicPr>
          <p:cNvPr id="441" name="Google Shape;441;p45" title="tableConvert.com_4d1vdi.jpe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9868" y="1258200"/>
            <a:ext cx="4372502" cy="262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45" title="tableConvert.com_dq4hc2.jpe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40563" y="1290138"/>
            <a:ext cx="3089925" cy="256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6"/>
          <p:cNvSpPr txBox="1"/>
          <p:nvPr>
            <p:ph type="title"/>
          </p:nvPr>
        </p:nvSpPr>
        <p:spPr>
          <a:xfrm>
            <a:off x="611850" y="480025"/>
            <a:ext cx="792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Performance analysis - Higher difficulty models</a:t>
            </a:r>
            <a:endParaRPr sz="2600"/>
          </a:p>
        </p:txBody>
      </p:sp>
      <p:sp>
        <p:nvSpPr>
          <p:cNvPr id="448" name="Google Shape;448;p46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</a:t>
            </a:r>
            <a:endParaRPr/>
          </a:p>
        </p:txBody>
      </p:sp>
      <p:pic>
        <p:nvPicPr>
          <p:cNvPr id="449" name="Google Shape;449;p46" title="tableConvert.com_5lpb71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850" y="1258200"/>
            <a:ext cx="4228551" cy="262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46" title="tableConvert.com_754h3y.jpe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9025" y="1258200"/>
            <a:ext cx="2992975" cy="262710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46"/>
          <p:cNvSpPr txBox="1"/>
          <p:nvPr/>
        </p:nvSpPr>
        <p:spPr>
          <a:xfrm>
            <a:off x="1226125" y="396240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My results (10 experiments)</a:t>
            </a:r>
            <a:endParaRPr/>
          </a:p>
        </p:txBody>
      </p:sp>
      <p:sp>
        <p:nvSpPr>
          <p:cNvPr id="452" name="Google Shape;452;p46"/>
          <p:cNvSpPr txBox="1"/>
          <p:nvPr/>
        </p:nvSpPr>
        <p:spPr>
          <a:xfrm>
            <a:off x="5292063" y="3962400"/>
            <a:ext cx="3186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Paper results (100 experiments)</a:t>
            </a:r>
            <a:endParaRPr/>
          </a:p>
        </p:txBody>
      </p:sp>
      <p:pic>
        <p:nvPicPr>
          <p:cNvPr id="453" name="Google Shape;453;p46" title="tableConvert.com_5hwmr7.jpe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85525" y="1236375"/>
            <a:ext cx="3000000" cy="267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46" title="tableConvert.com_uc4dwd.jpe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4839" y="1258200"/>
            <a:ext cx="4162574" cy="262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 + Possible adjustments</a:t>
            </a:r>
            <a:endParaRPr/>
          </a:p>
        </p:txBody>
      </p:sp>
      <p:sp>
        <p:nvSpPr>
          <p:cNvPr id="460" name="Google Shape;460;p47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1" name="Google Shape;461;p47"/>
          <p:cNvSpPr txBox="1"/>
          <p:nvPr/>
        </p:nvSpPr>
        <p:spPr>
          <a:xfrm>
            <a:off x="0" y="0"/>
            <a:ext cx="300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B58900"/>
              </a:solidFill>
              <a:highlight>
                <a:srgbClr val="002B36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2" name="Google Shape;462;p47"/>
          <p:cNvSpPr txBox="1"/>
          <p:nvPr>
            <p:ph idx="4294967295" type="body"/>
          </p:nvPr>
        </p:nvSpPr>
        <p:spPr>
          <a:xfrm>
            <a:off x="719850" y="1215750"/>
            <a:ext cx="7812300" cy="32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algorithm generally performs well, yielding maximum successful runs for 6 out of 15 experiments.</a:t>
            </a:r>
            <a:endParaRPr sz="1700"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algorithm handles complex data very well, perhaps even better than simple data. This indicates that it is more suitable for complex regression problems.</a:t>
            </a:r>
            <a:endParaRPr sz="1700"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Possible adjustments for improving performance include:</a:t>
            </a:r>
            <a:endParaRPr sz="1700"/>
          </a:p>
          <a:p>
            <a:pPr indent="-336550" lvl="1" marL="914400" rtl="0" algn="l">
              <a:spcBef>
                <a:spcPts val="100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modifying the rate of adaptation for balancing exploration and exploitation;</a:t>
            </a:r>
            <a:endParaRPr sz="1700"/>
          </a:p>
          <a:p>
            <a:pPr indent="-336550" lvl="1" marL="914400" rtl="0" algn="l">
              <a:spcBef>
                <a:spcPts val="1000"/>
              </a:spcBef>
              <a:spcAft>
                <a:spcPts val="1000"/>
              </a:spcAft>
              <a:buSzPts val="1700"/>
              <a:buChar char="○"/>
            </a:pPr>
            <a:r>
              <a:rPr lang="en" sz="1700"/>
              <a:t>adjusting the bounds for the </a:t>
            </a:r>
            <a:r>
              <a:rPr lang="en" sz="1700"/>
              <a:t>initial values of vectors.</a:t>
            </a:r>
            <a:endParaRPr sz="17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468" name="Google Shape;468;p48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9" name="Google Shape;469;p48"/>
          <p:cNvSpPr txBox="1"/>
          <p:nvPr/>
        </p:nvSpPr>
        <p:spPr>
          <a:xfrm>
            <a:off x="0" y="0"/>
            <a:ext cx="300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B58900"/>
              </a:solidFill>
              <a:highlight>
                <a:srgbClr val="002B36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0" name="Google Shape;470;p48"/>
          <p:cNvSpPr txBox="1"/>
          <p:nvPr>
            <p:ph idx="4294967295" type="body"/>
          </p:nvPr>
        </p:nvSpPr>
        <p:spPr>
          <a:xfrm>
            <a:off x="719850" y="1215750"/>
            <a:ext cx="7812300" cy="32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R. Storn and K. Price, </a:t>
            </a:r>
            <a:r>
              <a:rPr i="1" lang="en" sz="1100"/>
              <a:t>Differential Evolution–A simple and efficient heuristic for global optimization over continuous spaces</a:t>
            </a:r>
            <a:r>
              <a:rPr lang="en" sz="1100"/>
              <a:t>, Journal of Global Optimization, vol. 11, no. 4, pp. 341-359, 1997, doi: 10.1023/A:1008202821328.</a:t>
            </a:r>
            <a:endParaRPr sz="1100"/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Wongsa, Watchara &amp; Puphasuk, Pikul &amp; Wetweerapong, Jeerayut. (2024). </a:t>
            </a:r>
            <a:r>
              <a:rPr i="1" lang="en" sz="1100"/>
              <a:t>Differential evolution with adaptive mutation and crossover strategies for nonlinear regression problems. </a:t>
            </a:r>
            <a:r>
              <a:rPr lang="en" sz="1100"/>
              <a:t>Bulletin of Electrical Engineering and Informatics. 13. 3503-3514. 10.11591/eei.v13i5.6417.</a:t>
            </a:r>
            <a:endParaRPr sz="1100"/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- National Institute of Standards and Technology (NIST). (n.d.). </a:t>
            </a:r>
            <a:r>
              <a:rPr i="1" lang="en" sz="1100"/>
              <a:t>Nonlinear Least Squares Regression</a:t>
            </a:r>
            <a:r>
              <a:rPr lang="en" sz="1100"/>
              <a:t>.  Retrieved May 10, 2025, from https://www.itl.nist.gov/div898/handbook/pmd/section1/pmd142.htm</a:t>
            </a:r>
            <a:endParaRPr sz="1100"/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- National Institute of Standards and Technology (NIST). (n.d.).</a:t>
            </a:r>
            <a:r>
              <a:rPr i="1" lang="en" sz="1100"/>
              <a:t> Nonlinear Least Squares Regression Background Information</a:t>
            </a:r>
            <a:r>
              <a:rPr lang="en" sz="1100"/>
              <a:t>. Retrieved May 10, 2025, from https://www.itl.nist.gov/div898/strd/nls/nls_info.shtml</a:t>
            </a:r>
            <a:endParaRPr sz="1100"/>
          </a:p>
          <a:p>
            <a:pPr indent="-298450" lvl="0" marL="457200" rtl="0" algn="l">
              <a:spcBef>
                <a:spcPts val="1000"/>
              </a:spcBef>
              <a:spcAft>
                <a:spcPts val="1000"/>
              </a:spcAft>
              <a:buSzPts val="1100"/>
              <a:buChar char="●"/>
            </a:pPr>
            <a:r>
              <a:rPr lang="en" sz="1100"/>
              <a:t>- National Institute of Standards and Technology (NIST). (n.d.). </a:t>
            </a:r>
            <a:r>
              <a:rPr i="1" lang="en" sz="1100"/>
              <a:t>Statistical Reference Datasets (STRD)</a:t>
            </a:r>
            <a:r>
              <a:rPr lang="en" sz="1100"/>
              <a:t>.  Retrieved May 10, 2025, from https://www.itl.nist.gov/div898/strd/frames.html </a:t>
            </a:r>
            <a:endParaRPr sz="11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9"/>
          <p:cNvSpPr txBox="1"/>
          <p:nvPr>
            <p:ph type="title"/>
          </p:nvPr>
        </p:nvSpPr>
        <p:spPr>
          <a:xfrm>
            <a:off x="1468205" y="1074875"/>
            <a:ext cx="62076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476" name="Google Shape;476;p49"/>
          <p:cNvSpPr txBox="1"/>
          <p:nvPr>
            <p:ph idx="1" type="subTitle"/>
          </p:nvPr>
        </p:nvSpPr>
        <p:spPr>
          <a:xfrm>
            <a:off x="2347950" y="2619525"/>
            <a:ext cx="4448100" cy="7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D</a:t>
            </a:r>
            <a:r>
              <a:rPr b="1" lang="en" sz="18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o you have any questions?</a:t>
            </a:r>
            <a:endParaRPr/>
          </a:p>
        </p:txBody>
      </p:sp>
      <p:cxnSp>
        <p:nvCxnSpPr>
          <p:cNvPr id="477" name="Google Shape;477;p49"/>
          <p:cNvCxnSpPr/>
          <p:nvPr/>
        </p:nvCxnSpPr>
        <p:spPr>
          <a:xfrm>
            <a:off x="2202000" y="2416325"/>
            <a:ext cx="47400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78" name="Google Shape;478;p49"/>
          <p:cNvSpPr/>
          <p:nvPr/>
        </p:nvSpPr>
        <p:spPr>
          <a:xfrm>
            <a:off x="1650400" y="1074863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49"/>
          <p:cNvSpPr/>
          <p:nvPr/>
        </p:nvSpPr>
        <p:spPr>
          <a:xfrm>
            <a:off x="7254100" y="1074863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Solving a regression problem</a:t>
            </a:r>
            <a:endParaRPr/>
          </a:p>
        </p:txBody>
      </p:sp>
      <p:sp>
        <p:nvSpPr>
          <p:cNvPr id="297" name="Google Shape;297;p28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pic>
        <p:nvPicPr>
          <p:cNvPr id="298" name="Google Shape;298;p28" title="CodeCogsEqn (2)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6275" y="1635738"/>
            <a:ext cx="2228850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28"/>
          <p:cNvSpPr txBox="1"/>
          <p:nvPr>
            <p:ph idx="1" type="body"/>
          </p:nvPr>
        </p:nvSpPr>
        <p:spPr>
          <a:xfrm>
            <a:off x="720000" y="1215750"/>
            <a:ext cx="7704000" cy="33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General equation: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Method of least squares: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Finding optimal parameters = Minimizing RSS</a:t>
            </a:r>
            <a:endParaRPr sz="1800"/>
          </a:p>
        </p:txBody>
      </p:sp>
      <p:pic>
        <p:nvPicPr>
          <p:cNvPr id="300" name="Google Shape;300;p28" title="CodeCogsEqn (3).gif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9388" y="2701413"/>
            <a:ext cx="3895725" cy="1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vs Nonlinear regression</a:t>
            </a:r>
            <a:endParaRPr/>
          </a:p>
        </p:txBody>
      </p:sp>
      <p:sp>
        <p:nvSpPr>
          <p:cNvPr id="306" name="Google Shape;306;p29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07" name="Google Shape;307;p29"/>
          <p:cNvSpPr txBox="1"/>
          <p:nvPr>
            <p:ph idx="1" type="body"/>
          </p:nvPr>
        </p:nvSpPr>
        <p:spPr>
          <a:xfrm>
            <a:off x="414000" y="1215750"/>
            <a:ext cx="3883500" cy="32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Linear regression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i="1" lang="en" sz="1700"/>
              <a:t>linear relationship</a:t>
            </a:r>
            <a:r>
              <a:rPr lang="en" sz="1700"/>
              <a:t> between independent and dependent variables</a:t>
            </a:r>
            <a:endParaRPr sz="1700"/>
          </a:p>
          <a:p>
            <a:pPr indent="-336550" lvl="0" marL="457200" rtl="0" algn="l">
              <a:spcBef>
                <a:spcPts val="5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Analytic solutions</a:t>
            </a:r>
            <a:endParaRPr sz="1700"/>
          </a:p>
          <a:p>
            <a:pPr indent="-336550" lvl="0" marL="457200" rtl="0" algn="l">
              <a:spcBef>
                <a:spcPts val="500"/>
              </a:spcBef>
              <a:spcAft>
                <a:spcPts val="500"/>
              </a:spcAft>
              <a:buSzPts val="1700"/>
              <a:buChar char="●"/>
            </a:pPr>
            <a:r>
              <a:rPr lang="en" sz="1700"/>
              <a:t>Example: relationship between house size (x) and price (y)</a:t>
            </a:r>
            <a:endParaRPr sz="1700"/>
          </a:p>
        </p:txBody>
      </p:sp>
      <p:sp>
        <p:nvSpPr>
          <p:cNvPr id="308" name="Google Shape;308;p29"/>
          <p:cNvSpPr txBox="1"/>
          <p:nvPr>
            <p:ph idx="1" type="body"/>
          </p:nvPr>
        </p:nvSpPr>
        <p:spPr>
          <a:xfrm>
            <a:off x="4846500" y="1215750"/>
            <a:ext cx="3883500" cy="32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Nonlinear regression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i="1" lang="en" sz="1700"/>
              <a:t>nonlinear relationships</a:t>
            </a:r>
            <a:r>
              <a:rPr lang="en" sz="1700"/>
              <a:t> </a:t>
            </a:r>
            <a:r>
              <a:rPr lang="en" sz="1700"/>
              <a:t>between independent and dependent variables</a:t>
            </a:r>
            <a:endParaRPr sz="1700"/>
          </a:p>
          <a:p>
            <a:pPr indent="-336550" lvl="0" marL="457200" rtl="0" algn="l">
              <a:spcBef>
                <a:spcPts val="5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</a:t>
            </a:r>
            <a:r>
              <a:rPr lang="en" sz="1700"/>
              <a:t>terative optimization</a:t>
            </a:r>
            <a:endParaRPr sz="1700"/>
          </a:p>
          <a:p>
            <a:pPr indent="-336550" lvl="0" marL="457200" rtl="0" algn="l">
              <a:spcBef>
                <a:spcPts val="500"/>
              </a:spcBef>
              <a:spcAft>
                <a:spcPts val="500"/>
              </a:spcAft>
              <a:buSzPts val="1700"/>
              <a:buChar char="●"/>
            </a:pPr>
            <a:r>
              <a:rPr lang="en" sz="1700"/>
              <a:t>Example: temperature forecasting</a:t>
            </a:r>
            <a:endParaRPr sz="1700"/>
          </a:p>
        </p:txBody>
      </p:sp>
      <p:cxnSp>
        <p:nvCxnSpPr>
          <p:cNvPr id="309" name="Google Shape;309;p29"/>
          <p:cNvCxnSpPr>
            <a:endCxn id="306" idx="0"/>
          </p:cNvCxnSpPr>
          <p:nvPr/>
        </p:nvCxnSpPr>
        <p:spPr>
          <a:xfrm flipH="1">
            <a:off x="4572000" y="1310075"/>
            <a:ext cx="6600" cy="32928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pic>
        <p:nvPicPr>
          <p:cNvPr id="310" name="Google Shape;310;p29" title="CodeCogsEqn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451" y="3914025"/>
            <a:ext cx="2648600" cy="3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29" title="CodeCogsEqn (1).gif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2886" y="3794471"/>
            <a:ext cx="4090715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NIST models for nonlinear regression</a:t>
            </a:r>
            <a:endParaRPr/>
          </a:p>
        </p:txBody>
      </p:sp>
      <p:sp>
        <p:nvSpPr>
          <p:cNvPr id="317" name="Google Shape;317;p30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18" name="Google Shape;318;p30"/>
          <p:cNvSpPr txBox="1"/>
          <p:nvPr>
            <p:ph idx="1" type="body"/>
          </p:nvPr>
        </p:nvSpPr>
        <p:spPr>
          <a:xfrm>
            <a:off x="414000" y="1215750"/>
            <a:ext cx="8010000" cy="33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i="1" lang="en" sz="1700"/>
              <a:t>The National Institute of Standards and Technology (NIST) proposed </a:t>
            </a:r>
            <a:r>
              <a:rPr i="1" lang="en" sz="1700"/>
              <a:t>27 datasets</a:t>
            </a:r>
            <a:r>
              <a:rPr i="1" lang="en" sz="1700"/>
              <a:t> used for validating the accuracy and robustness of a certain minimization algorithm for nonlinear regression. </a:t>
            </a:r>
            <a:endParaRPr i="1" sz="1700"/>
          </a:p>
          <a:p>
            <a:pPr indent="-336550" lvl="0" marL="457200" rtl="0" algn="l">
              <a:spcBef>
                <a:spcPts val="500"/>
              </a:spcBef>
              <a:spcAft>
                <a:spcPts val="500"/>
              </a:spcAft>
              <a:buSzPts val="1700"/>
              <a:buChar char="●"/>
            </a:pPr>
            <a:r>
              <a:rPr i="1" lang="en" sz="1700"/>
              <a:t>It includes both generated and "real-world" nonlinear least squares problems of varying levels of difficulty.</a:t>
            </a:r>
            <a:endParaRPr i="1" sz="1700"/>
          </a:p>
        </p:txBody>
      </p:sp>
      <p:pic>
        <p:nvPicPr>
          <p:cNvPr id="319" name="Google Shape;31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3102307"/>
            <a:ext cx="7704000" cy="1500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Differential Evolution?</a:t>
            </a:r>
            <a:endParaRPr/>
          </a:p>
        </p:txBody>
      </p:sp>
      <p:sp>
        <p:nvSpPr>
          <p:cNvPr id="325" name="Google Shape;325;p31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326" name="Google Shape;326;p31"/>
          <p:cNvSpPr txBox="1"/>
          <p:nvPr>
            <p:ph idx="1" type="body"/>
          </p:nvPr>
        </p:nvSpPr>
        <p:spPr>
          <a:xfrm>
            <a:off x="3058825" y="1215875"/>
            <a:ext cx="5365200" cy="33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Differential Evolution</a:t>
            </a:r>
            <a:r>
              <a:rPr lang="en" sz="1700"/>
              <a:t> (DE) is a population-based stochastic optimization algorithm introduced by Storn and Price in 1997.</a:t>
            </a:r>
            <a:endParaRPr sz="1700"/>
          </a:p>
          <a:p>
            <a:pPr indent="0" lvl="0" marL="0" rtl="0" algn="just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700"/>
              <a:t>Designed for continuous optimization problems, DE is particularly effective for nonlinear, non-differentiable, and multimodal objective functions.</a:t>
            </a:r>
            <a:endParaRPr sz="1700"/>
          </a:p>
          <a:p>
            <a:pPr indent="0" lvl="0" marL="0" rtl="0" algn="just">
              <a:spcBef>
                <a:spcPts val="500"/>
              </a:spcBef>
              <a:spcAft>
                <a:spcPts val="500"/>
              </a:spcAft>
              <a:buNone/>
            </a:pPr>
            <a:r>
              <a:rPr lang="en" sz="1700"/>
              <a:t>DE belongs to the family of Genetic Algorithms, and has three main operations: </a:t>
            </a:r>
            <a:r>
              <a:rPr b="1" lang="en" sz="1700"/>
              <a:t>mutation</a:t>
            </a:r>
            <a:r>
              <a:rPr lang="en" sz="1700"/>
              <a:t>, </a:t>
            </a:r>
            <a:r>
              <a:rPr b="1" lang="en" sz="1700"/>
              <a:t>crossover</a:t>
            </a:r>
            <a:r>
              <a:rPr lang="en" sz="1700"/>
              <a:t>, and </a:t>
            </a:r>
            <a:r>
              <a:rPr b="1" lang="en" sz="1700"/>
              <a:t>selection</a:t>
            </a:r>
            <a:r>
              <a:rPr lang="en" sz="1700"/>
              <a:t>.</a:t>
            </a:r>
            <a:endParaRPr sz="1700"/>
          </a:p>
        </p:txBody>
      </p:sp>
      <p:pic>
        <p:nvPicPr>
          <p:cNvPr id="327" name="Google Shape;327;p31" title="1089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339450"/>
            <a:ext cx="1937324" cy="2951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Differential Evolution – steps</a:t>
            </a:r>
            <a:endParaRPr/>
          </a:p>
        </p:txBody>
      </p:sp>
      <p:sp>
        <p:nvSpPr>
          <p:cNvPr id="333" name="Google Shape;333;p32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334" name="Google Shape;334;p32"/>
          <p:cNvSpPr txBox="1"/>
          <p:nvPr>
            <p:ph idx="1" type="body"/>
          </p:nvPr>
        </p:nvSpPr>
        <p:spPr>
          <a:xfrm>
            <a:off x="720025" y="1091050"/>
            <a:ext cx="7704000" cy="35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lang="en" sz="1700"/>
              <a:t>Start with a random population of vectors</a:t>
            </a:r>
            <a:endParaRPr b="1" sz="1700"/>
          </a:p>
          <a:p>
            <a:pPr indent="0" lvl="0" marL="0" rtl="0" algn="just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-336550" lvl="0" marL="457200" rtl="0" algn="just">
              <a:spcBef>
                <a:spcPts val="1000"/>
              </a:spcBef>
              <a:spcAft>
                <a:spcPts val="0"/>
              </a:spcAft>
              <a:buSzPts val="1700"/>
              <a:buAutoNum type="arabicPeriod"/>
            </a:pPr>
            <a:r>
              <a:rPr b="1" lang="en" sz="1700"/>
              <a:t>Mutate vectors</a:t>
            </a:r>
            <a:endParaRPr b="1" sz="1700"/>
          </a:p>
          <a:p>
            <a:pPr indent="0" lvl="0" marL="0" rtl="0" algn="just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-336550" lvl="0" marL="457200" rtl="0" algn="just">
              <a:spcBef>
                <a:spcPts val="1000"/>
              </a:spcBef>
              <a:spcAft>
                <a:spcPts val="0"/>
              </a:spcAft>
              <a:buSzPts val="1700"/>
              <a:buAutoNum type="arabicPeriod"/>
            </a:pPr>
            <a:r>
              <a:rPr b="1" lang="en" sz="1700"/>
              <a:t>Apply crossover</a:t>
            </a:r>
            <a:endParaRPr b="1" sz="1700"/>
          </a:p>
          <a:p>
            <a:pPr indent="0" lvl="0" marL="457200" rtl="0" algn="just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457200" rtl="0" algn="just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-336550" lvl="0" marL="457200" rtl="0" algn="just">
              <a:spcBef>
                <a:spcPts val="1000"/>
              </a:spcBef>
              <a:spcAft>
                <a:spcPts val="0"/>
              </a:spcAft>
              <a:buSzPts val="1700"/>
              <a:buAutoNum type="arabicPeriod"/>
            </a:pPr>
            <a:r>
              <a:rPr b="1" lang="en" sz="1700"/>
              <a:t>Update vectors with better values (if found)</a:t>
            </a:r>
            <a:endParaRPr b="1" sz="1700"/>
          </a:p>
          <a:p>
            <a:pPr indent="0" lvl="0" marL="457200" rtl="0" algn="just">
              <a:spcBef>
                <a:spcPts val="1000"/>
              </a:spcBef>
              <a:spcAft>
                <a:spcPts val="500"/>
              </a:spcAft>
              <a:buNone/>
            </a:pPr>
            <a:r>
              <a:t/>
            </a:r>
            <a:endParaRPr b="1" sz="1700"/>
          </a:p>
        </p:txBody>
      </p:sp>
      <p:pic>
        <p:nvPicPr>
          <p:cNvPr id="335" name="Google Shape;335;p32" title="CodeCogsEqn (4)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4738" y="1550100"/>
            <a:ext cx="4894526" cy="30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32" title="CodeCogsEqn (5).gif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4596" y="2327200"/>
            <a:ext cx="3154816" cy="301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32" title="CodeCogsEqn (7).gif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88249" y="3104325"/>
            <a:ext cx="4167549" cy="70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32" title="CodeCogsEqn (8).gif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21775" y="4281250"/>
            <a:ext cx="1700460" cy="30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Differential Evolution – pseudocode</a:t>
            </a:r>
            <a:endParaRPr/>
          </a:p>
        </p:txBody>
      </p:sp>
      <p:sp>
        <p:nvSpPr>
          <p:cNvPr id="344" name="Google Shape;344;p33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pic>
        <p:nvPicPr>
          <p:cNvPr id="345" name="Google Shape;345;p33"/>
          <p:cNvPicPr preferRelativeResize="0"/>
          <p:nvPr/>
        </p:nvPicPr>
        <p:blipFill rotWithShape="1">
          <a:blip r:embed="rId3">
            <a:alphaModFix/>
          </a:blip>
          <a:srcRect b="21469" l="7829" r="8697" t="30414"/>
          <a:stretch/>
        </p:blipFill>
        <p:spPr>
          <a:xfrm>
            <a:off x="463917" y="1717363"/>
            <a:ext cx="8216171" cy="1886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4"/>
          <p:cNvSpPr txBox="1"/>
          <p:nvPr>
            <p:ph type="title"/>
          </p:nvPr>
        </p:nvSpPr>
        <p:spPr>
          <a:xfrm>
            <a:off x="611850" y="480025"/>
            <a:ext cx="792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Differential Evolution - benefits and costs</a:t>
            </a:r>
            <a:endParaRPr/>
          </a:p>
        </p:txBody>
      </p:sp>
      <p:sp>
        <p:nvSpPr>
          <p:cNvPr id="351" name="Google Shape;351;p34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352" name="Google Shape;352;p34"/>
          <p:cNvSpPr txBox="1"/>
          <p:nvPr>
            <p:ph idx="1" type="body"/>
          </p:nvPr>
        </p:nvSpPr>
        <p:spPr>
          <a:xfrm>
            <a:off x="720000" y="1215750"/>
            <a:ext cx="7285200" cy="32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The DE algorithm is a powerful tool for functional optimization.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It can handle: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High-dimensional problems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Multimodal optimization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Constrained optimization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Noisy &amp; dynamic optimization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DE also has some disadvantages: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Not ideal for purely combinatorial problems unless hybridized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Slower convergence than gradient-based methods for smooth, convex problems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legant Bachelor Thesis by Slidesgo">
  <a:themeElements>
    <a:clrScheme name="Simple Light">
      <a:dk1>
        <a:srgbClr val="5C5C5F"/>
      </a:dk1>
      <a:lt1>
        <a:srgbClr val="CFDEE7"/>
      </a:lt1>
      <a:dk2>
        <a:srgbClr val="809FAF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