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20"/>
  </p:notesMasterIdLst>
  <p:sldIdLst>
    <p:sldId id="256" r:id="rId5"/>
    <p:sldId id="263" r:id="rId6"/>
    <p:sldId id="280" r:id="rId7"/>
    <p:sldId id="266" r:id="rId8"/>
    <p:sldId id="281" r:id="rId9"/>
    <p:sldId id="292" r:id="rId10"/>
    <p:sldId id="293" r:id="rId11"/>
    <p:sldId id="294" r:id="rId12"/>
    <p:sldId id="282" r:id="rId13"/>
    <p:sldId id="283" r:id="rId14"/>
    <p:sldId id="284" r:id="rId15"/>
    <p:sldId id="295" r:id="rId16"/>
    <p:sldId id="296" r:id="rId17"/>
    <p:sldId id="297" r:id="rId18"/>
    <p:sldId id="2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zhalika Levandouskaya" initials="AL" lastIdx="43" clrIdx="0">
    <p:extLst>
      <p:ext uri="{19B8F6BF-5375-455C-9EA6-DF929625EA0E}">
        <p15:presenceInfo xmlns:p15="http://schemas.microsoft.com/office/powerpoint/2012/main" userId="S::Anzhalika_Levandouskaya@epam.com::92adfee3-e19f-494c-b48e-2a057e813d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84A5E-7045-7349-8EB9-E37DA956361E}" v="237" dt="2021-04-09T11:00:09.994"/>
    <p1510:client id="{CA169F45-5589-4D02-B933-EE3D29406E05}" v="12" dt="2021-04-09T09:53:46.4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Közepesen sötét stílus 2 – 2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8"/>
    <p:restoredTop sz="94597"/>
  </p:normalViewPr>
  <p:slideViewPr>
    <p:cSldViewPr snapToGrid="0">
      <p:cViewPr varScale="1">
        <p:scale>
          <a:sx n="107" d="100"/>
          <a:sy n="107" d="100"/>
        </p:scale>
        <p:origin x="71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DA449-81D0-4C65-80FA-E84926361CC3}" type="datetimeFigureOut">
              <a:rPr lang="en-US" smtClean="0"/>
              <a:t>10/9/21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5C3A5-A464-4897-B884-BB9B3518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7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epa.ms/stories" TargetMode="Externa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23 OCTOBER 2020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21FFBE-FD73-4914-B88C-A205297E2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FA7817-3B6C-3F4A-B7B9-1C24248B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115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3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Up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81799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4F57360-96E0-124A-8B27-F0C4589ED9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916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921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90717A-8E85-0A40-B27D-E9A4F8826E8E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8CE59C-541D-F946-A8DA-A4B9F8BF47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83E1B4-D017-3E4B-8268-79DFC41DB4DB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67E2E61-17F9-0842-9210-A1111E25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548B8AD-0CC3-5248-932C-F8A325C1B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4D782FD-394E-974B-830A-5392AB47CB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488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6022081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619500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C0BE653-C375-415A-859B-2A7348B8E4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6250" y="1600200"/>
            <a:ext cx="4991100" cy="188231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6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Isosceles Triangle 13">
            <a:extLst>
              <a:ext uri="{FF2B5EF4-FFF2-40B4-BE49-F238E27FC236}">
                <a16:creationId xmlns:a16="http://schemas.microsoft.com/office/drawing/2014/main" id="{33DA4BCA-E06D-9C46-8E45-43243DD633D7}"/>
              </a:ext>
            </a:extLst>
          </p:cNvPr>
          <p:cNvSpPr/>
          <p:nvPr userDrawn="1"/>
        </p:nvSpPr>
        <p:spPr>
          <a:xfrm rot="5400000" flipH="1">
            <a:off x="2835445" y="3152602"/>
            <a:ext cx="6858002" cy="552793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2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199" y="1143000"/>
            <a:ext cx="4797425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</a:t>
            </a:r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F520AD5-0FFD-4C8E-9342-58316930E0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21412" y="1143000"/>
            <a:ext cx="4797425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</a:t>
            </a:r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99" y="2077282"/>
            <a:ext cx="4797425" cy="283199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r>
              <a:rPr lang="en-US"/>
              <a:t>, at id non </a:t>
            </a:r>
            <a:r>
              <a:rPr lang="en-US" err="1"/>
              <a:t>enim</a:t>
            </a:r>
            <a:r>
              <a:rPr lang="en-US"/>
              <a:t>, </a:t>
            </a:r>
            <a:r>
              <a:rPr lang="en-US" err="1"/>
              <a:t>hac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cras</a:t>
            </a:r>
            <a:r>
              <a:rPr lang="en-US"/>
              <a:t> vitae </a:t>
            </a:r>
            <a:r>
              <a:rPr lang="en-US" err="1"/>
              <a:t>amet</a:t>
            </a:r>
            <a:r>
              <a:rPr lang="en-US"/>
              <a:t>. </a:t>
            </a:r>
            <a:r>
              <a:rPr lang="en-US" err="1"/>
              <a:t>Adipiscing</a:t>
            </a:r>
            <a:r>
              <a:rPr lang="en-US"/>
              <a:t> vestibulum, </a:t>
            </a:r>
            <a:r>
              <a:rPr lang="en-US" err="1"/>
              <a:t>natoque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id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. </a:t>
            </a:r>
            <a:r>
              <a:rPr lang="en-US" err="1"/>
              <a:t>Elementum</a:t>
            </a:r>
            <a:r>
              <a:rPr lang="en-US"/>
              <a:t> vel </a:t>
            </a:r>
            <a:r>
              <a:rPr lang="en-US" err="1"/>
              <a:t>augue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D1A126B-ECBC-446E-8C9B-41282A70F0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21412" y="2077282"/>
            <a:ext cx="4797425" cy="283199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r>
              <a:rPr lang="en-US"/>
              <a:t>, at id non </a:t>
            </a:r>
            <a:r>
              <a:rPr lang="en-US" err="1"/>
              <a:t>enim</a:t>
            </a:r>
            <a:r>
              <a:rPr lang="en-US"/>
              <a:t>, </a:t>
            </a:r>
            <a:r>
              <a:rPr lang="en-US" err="1"/>
              <a:t>hac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cras</a:t>
            </a:r>
            <a:r>
              <a:rPr lang="en-US"/>
              <a:t> vitae </a:t>
            </a:r>
            <a:r>
              <a:rPr lang="en-US" err="1"/>
              <a:t>amet</a:t>
            </a:r>
            <a:r>
              <a:rPr lang="en-US"/>
              <a:t>. </a:t>
            </a:r>
            <a:r>
              <a:rPr lang="en-US" err="1"/>
              <a:t>Adipiscing</a:t>
            </a:r>
            <a:r>
              <a:rPr lang="en-US"/>
              <a:t> vestibulum, </a:t>
            </a:r>
            <a:r>
              <a:rPr lang="en-US" err="1"/>
              <a:t>natoque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id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. </a:t>
            </a:r>
            <a:r>
              <a:rPr lang="en-US" err="1"/>
              <a:t>Elementum</a:t>
            </a:r>
            <a:r>
              <a:rPr lang="en-US"/>
              <a:t> vel </a:t>
            </a:r>
            <a:r>
              <a:rPr lang="en-US" err="1"/>
              <a:t>augue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73701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143000"/>
            <a:ext cx="3312160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2067560"/>
            <a:ext cx="3312160" cy="354295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9920" y="1143000"/>
            <a:ext cx="3312160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9920" y="2067560"/>
            <a:ext cx="3312160" cy="354295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2640" y="1143000"/>
            <a:ext cx="3312160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22640" y="2067560"/>
            <a:ext cx="3312160" cy="354295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147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D646D-415F-4D4E-B837-24C4E1CE09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371600"/>
            <a:ext cx="5764213" cy="3886200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Large statement combined with supporting </a:t>
            </a:r>
            <a:br>
              <a:rPr lang="en-US"/>
            </a:br>
            <a:r>
              <a:rPr lang="en-US"/>
              <a:t>text here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330B547-343B-414C-8E1F-67C7C72B2F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46901" y="16002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</p:spTree>
    <p:extLst>
      <p:ext uri="{BB962C8B-B14F-4D97-AF65-F5344CB8AC3E}">
        <p14:creationId xmlns:p14="http://schemas.microsoft.com/office/powerpoint/2010/main" val="30638495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31057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5519275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5519275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400" spc="300" dirty="0">
                <a:solidFill>
                  <a:schemeClr val="bg2"/>
                </a:solidFill>
                <a:effectLst/>
              </a:defRPr>
            </a:lvl1pPr>
            <a:lvl2pPr>
              <a:buNone/>
              <a:defRPr/>
            </a:lvl2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>
                <a:effectLst/>
              </a:rPr>
              <a:t>23 OCTOBER 2020</a:t>
            </a:r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1A216CA-E680-42EB-BC45-95A09D6275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1AA8C38-4FF3-4F33-8B0F-196D0BC791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FB842CEE-8A53-0D42-A72B-7D63B1ED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2010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955F73-BCD8-4858-BDA2-D30A6DDD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568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B3700-A2AA-CC46-AB06-739575CE119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F2DB0F-A762-9841-A4D7-8B6F3D5251E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BAA6E4E-7596-A644-93F2-6ABBAFCD6B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2021" y="964562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82FF9AB-2A1C-E54B-B99E-245DE32DDE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2020" y="3200114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9EA3FB-C095-0948-83CD-4F812F3CA4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61082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94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-1/2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36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69900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03B5AFB-E799-0442-BA28-6AF5A02967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854095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924339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6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5EB0785-A8B2-B844-97DC-362F6DEDBA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6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002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D48285-8885-4D22-8AE4-172AF61141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D02C5AA0-D8CE-634A-97A8-97B2BC7150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75079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5D96D1E-C1BD-6F40-A978-D03F53CD4A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3142357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E8FAB7B-4710-4747-B680-F6B4F0097B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08325" y="0"/>
            <a:ext cx="9083675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7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430212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9547FE-7857-4A70-ACDF-06ACC0CC3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1BCE546-F0EF-2742-9891-475F8219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99646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2196D5E-2DE5-E948-A22F-E057A6B999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607523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88486-1E04-4170-877E-F561315E0F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1">
                    <a:lumMod val="9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23 OCTOBER 2020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E8C851A-E2E7-4523-9F42-0BB009E56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D6769452-030B-5548-B575-999D639F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55248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5613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F61EEF5-D25E-43F9-9DE7-B0D48CE58D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E184C37-FA49-E94C-B478-B1492E6E7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00087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B0227B-1090-48E9-B33D-CB9CA73DF05F}"/>
              </a:ext>
            </a:extLst>
          </p:cNvPr>
          <p:cNvSpPr/>
          <p:nvPr userDrawn="1"/>
        </p:nvSpPr>
        <p:spPr bwMode="auto">
          <a:xfrm flipH="1">
            <a:off x="3108325" y="0"/>
            <a:ext cx="90836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C76E4-4D68-894E-AF17-C8188D17CE71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4E5246D-43F4-5946-BF12-EAA7EF1F6B9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6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70CA8-AE5E-9144-B51A-3DB9B2B912F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2E37B5-D917-F347-A92A-FFF42F041E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B879C7-3885-2143-A73F-46BF2685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C884B43-5420-8A44-BD3B-D88B17EDD05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94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6920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4D51ED0-4D08-4641-87AC-8F2B5E2A3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703936-AD1E-BD44-91CB-919F81D7BFEC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D1BED4F-175D-FF44-A003-4A5C8D2123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91CD3F7-14AE-A849-9B73-75D2354D48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090E848-D90D-3040-B1C3-7D33F1A7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0EAA2BB-1929-1344-BB72-B8696E5C93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6C52A15-EBCB-2E4D-B9B0-C28E4B5B7D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02495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44CDB4-CF54-423C-9681-C9AAACA56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4CC298-22F4-2C44-B143-5C071C1464AE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64434E4-9DFC-C54A-8FA5-A3977779F6D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ic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1376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1376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032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032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D35C967-D122-42CE-BDAF-F34B55F00E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688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4FDC613-45BE-47C3-82C5-FC027C2DE4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2688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84AF8F5-D562-4FBF-9069-09A640AACD0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63731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4F5537FA-B25A-4A75-AFE8-CB3D2D4EA78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13442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62EC0755-06FE-418F-830B-3953EAC2B2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363153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5145A383-DF32-4D59-98B6-07591E0CE3E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312864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60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124960"/>
            <a:ext cx="3312160" cy="246221"/>
          </a:xfrm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0767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F7B19A9-71C0-403D-B507-22838A53F1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76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84A1708-3D5F-4AC2-B35F-FB446EFEB7C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40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7BF9D5A-73E5-43EB-95F4-FF56369516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4697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AC52B6B-2068-4BD5-8D7B-E2AA5CC142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06449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6DCAB-CD09-4E29-A907-70E7EBE0E6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02125" y="4124325"/>
            <a:ext cx="3311525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9A5C7D-52BE-42FF-9382-B63BBD810F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06449" y="4114800"/>
            <a:ext cx="3312160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340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615E796-86B4-4C38-A923-10DBDCC4B9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3" y="6469379"/>
            <a:ext cx="1382049" cy="91440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95D56692-426B-4F40-8BC1-45B989D4414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48777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32D43E18-54F7-4125-A364-D733497B4F3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7555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0D751945-7936-4E08-A1DF-7F344072146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46333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C432762-A502-4EDF-9936-2F1B5B291CC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F49D1-094C-794E-ADD9-2E27004213E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B996F9F-D55F-FD42-A589-2783B304344D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tx1"/>
                </a:solidFill>
              </a:rPr>
              <a:pPr lvl="0"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37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ABD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97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>
            <a:extLst>
              <a:ext uri="{FF2B5EF4-FFF2-40B4-BE49-F238E27FC236}">
                <a16:creationId xmlns:a16="http://schemas.microsoft.com/office/drawing/2014/main" id="{7D36EB9C-BBDB-7447-884B-AC6C7C7D1D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CE784D3-D287-664F-80A6-CBA29DD12F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9A1CE94-599A-5146-9EFB-9AEECE4367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0E828E5-70FD-D449-B964-390D8366EA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3D1ADF7-7F17-9F4A-A000-26CFD756A3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8974FB4-0DC4-9A48-849B-3445C17323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B70AEBB-A750-864B-B6BD-21B4D0EFE2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B6A80AC0-F1D6-7541-A91C-C279FD1948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8BEB51A-F18F-5749-809D-EC078A513A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C6735154-D863-074C-BEF0-25E8F08360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C373B72A-00B1-9E4F-BC7F-202B2AC57F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A584DDAC-74C3-8649-AA09-BE37E59266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BE98457-B105-874C-9706-66BA69C1AF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C8558E-5624-D848-B1A3-4B79F93D0AC1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954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Approach – 5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111A-AF8E-9E4F-95BB-2233C5B805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Project Approach – 5 Phases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44A3D2F7-12A7-D345-89E9-C2804ED949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996434D-95C5-3A4A-822B-F2AAFD93E9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8327781-DE23-6541-B6B8-9BF68AA55D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2022447"/>
            <a:ext cx="827601" cy="76521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B503DEC-3D44-E54B-B871-07557CF14C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6060" y="2058408"/>
            <a:ext cx="751597" cy="69494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0B66494-D5B7-8E42-BBE7-3D572363BF3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4920" y="2058408"/>
            <a:ext cx="745490" cy="68929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66EE11C-096A-6A41-B3C9-F626EDB65AE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83780" y="2058408"/>
            <a:ext cx="708863" cy="65543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29EEA0C-3899-7B4A-8FEC-BEA88021468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92640" y="2090158"/>
            <a:ext cx="756270" cy="6992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5C6192-C8B0-8C41-A29B-1A465AC14A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8C566F-9E20-7D42-980A-36B784E4DA39}"/>
              </a:ext>
            </a:extLst>
          </p:cNvPr>
          <p:cNvCxnSpPr>
            <a:cxnSpLocks/>
          </p:cNvCxnSpPr>
          <p:nvPr userDrawn="1"/>
        </p:nvCxnSpPr>
        <p:spPr>
          <a:xfrm>
            <a:off x="276606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43441-2EDD-0640-8625-3CF46A13CD31}"/>
              </a:ext>
            </a:extLst>
          </p:cNvPr>
          <p:cNvCxnSpPr>
            <a:cxnSpLocks/>
          </p:cNvCxnSpPr>
          <p:nvPr userDrawn="1"/>
        </p:nvCxnSpPr>
        <p:spPr>
          <a:xfrm>
            <a:off x="507492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BCEC5A-64BB-A947-A1DA-BFC2B87C4EFC}"/>
              </a:ext>
            </a:extLst>
          </p:cNvPr>
          <p:cNvCxnSpPr>
            <a:cxnSpLocks/>
          </p:cNvCxnSpPr>
          <p:nvPr userDrawn="1"/>
        </p:nvCxnSpPr>
        <p:spPr>
          <a:xfrm>
            <a:off x="738378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3CE4EF-F9F4-1248-BCBA-48394100326B}"/>
              </a:ext>
            </a:extLst>
          </p:cNvPr>
          <p:cNvCxnSpPr>
            <a:cxnSpLocks/>
          </p:cNvCxnSpPr>
          <p:nvPr userDrawn="1"/>
        </p:nvCxnSpPr>
        <p:spPr>
          <a:xfrm>
            <a:off x="969264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0F24ACA-C57A-6542-A9DC-906E12AE06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4" y="4034935"/>
            <a:ext cx="1908302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80DC253-A653-EE48-9265-87DA583F1C6D}"/>
              </a:ext>
            </a:extLst>
          </p:cNvPr>
          <p:cNvSpPr txBox="1">
            <a:spLocks/>
          </p:cNvSpPr>
          <p:nvPr userDrawn="1"/>
        </p:nvSpPr>
        <p:spPr>
          <a:xfrm>
            <a:off x="457200" y="3215049"/>
            <a:ext cx="20391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01 Alignment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F9D9EA2-A39B-364C-91C2-10DAEA01A7AD}"/>
              </a:ext>
            </a:extLst>
          </p:cNvPr>
          <p:cNvSpPr txBox="1">
            <a:spLocks/>
          </p:cNvSpPr>
          <p:nvPr userDrawn="1"/>
        </p:nvSpPr>
        <p:spPr>
          <a:xfrm>
            <a:off x="2766060" y="3215049"/>
            <a:ext cx="20391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02 Learning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EC2D32C-9C04-8D47-B602-B406BAC6ED59}"/>
              </a:ext>
            </a:extLst>
          </p:cNvPr>
          <p:cNvSpPr txBox="1">
            <a:spLocks/>
          </p:cNvSpPr>
          <p:nvPr userDrawn="1"/>
        </p:nvSpPr>
        <p:spPr>
          <a:xfrm>
            <a:off x="5074920" y="3215049"/>
            <a:ext cx="20391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03 Analysis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4319C03-4421-CB4C-99FA-4B5C37C68881}"/>
              </a:ext>
            </a:extLst>
          </p:cNvPr>
          <p:cNvSpPr txBox="1">
            <a:spLocks/>
          </p:cNvSpPr>
          <p:nvPr userDrawn="1"/>
        </p:nvSpPr>
        <p:spPr>
          <a:xfrm>
            <a:off x="7383780" y="3215049"/>
            <a:ext cx="20391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04 Ideation &amp; Envisioning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E5FB6C8-5EDD-514A-B17D-196988E2B5D1}"/>
              </a:ext>
            </a:extLst>
          </p:cNvPr>
          <p:cNvSpPr txBox="1">
            <a:spLocks/>
          </p:cNvSpPr>
          <p:nvPr userDrawn="1"/>
        </p:nvSpPr>
        <p:spPr>
          <a:xfrm>
            <a:off x="9692640" y="3215049"/>
            <a:ext cx="20391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05 Design &amp; Prototyping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D33DAF6-818F-DF42-9048-4EB0744BE9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78633" y="4034935"/>
            <a:ext cx="1908302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AD0E83C-AF84-5244-8A46-36376C1C05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87492" y="4034935"/>
            <a:ext cx="1908302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5CB75760-1CF3-0242-BAA2-E19452F902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96351" y="4034935"/>
            <a:ext cx="1908302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3A311D8D-8DC1-3B4A-93E4-C6FF7171B0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705210" y="4034935"/>
            <a:ext cx="1908302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2E0F47A-7910-834B-B8C0-19ABB23E3FA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0" y="3657600"/>
            <a:ext cx="1920875" cy="22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A328BB22-AC71-0043-A171-7A417ED8775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766060" y="3657600"/>
            <a:ext cx="1920875" cy="22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868139CE-C9BB-6B4D-97C1-C45B7754D97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074919" y="3657600"/>
            <a:ext cx="1920875" cy="22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13C1508E-2CCE-E741-8D12-DEC07FFC853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96351" y="3657600"/>
            <a:ext cx="1920875" cy="22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2CEA34FE-C7A1-9644-A82A-311D9F54672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698923" y="3657600"/>
            <a:ext cx="1920875" cy="22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85305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Approach – 6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111A-AF8E-9E4F-95BB-2233C5B805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Project Approach – 6 Phases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44A3D2F7-12A7-D345-89E9-C2804ED949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996434D-95C5-3A4A-822B-F2AAFD93E9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8327781-DE23-6541-B6B8-9BF68AA55D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2022447"/>
            <a:ext cx="827601" cy="76521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B503DEC-3D44-E54B-B871-07557CF14C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111" y="2058408"/>
            <a:ext cx="751597" cy="69494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0B66494-D5B7-8E42-BBE7-3D572363BF3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89022" y="2058408"/>
            <a:ext cx="745490" cy="68929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66EE11C-096A-6A41-B3C9-F626EDB65AE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54933" y="2058408"/>
            <a:ext cx="708863" cy="65543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29EEA0C-3899-7B4A-8FEC-BEA88021468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20844" y="2090158"/>
            <a:ext cx="756270" cy="6992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5C6192-C8B0-8C41-A29B-1A465AC14A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8C566F-9E20-7D42-980A-36B784E4DA39}"/>
              </a:ext>
            </a:extLst>
          </p:cNvPr>
          <p:cNvCxnSpPr>
            <a:cxnSpLocks/>
          </p:cNvCxnSpPr>
          <p:nvPr userDrawn="1"/>
        </p:nvCxnSpPr>
        <p:spPr>
          <a:xfrm>
            <a:off x="2423111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43441-2EDD-0640-8625-3CF46A13CD31}"/>
              </a:ext>
            </a:extLst>
          </p:cNvPr>
          <p:cNvCxnSpPr>
            <a:cxnSpLocks/>
          </p:cNvCxnSpPr>
          <p:nvPr userDrawn="1"/>
        </p:nvCxnSpPr>
        <p:spPr>
          <a:xfrm>
            <a:off x="4389022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BCEC5A-64BB-A947-A1DA-BFC2B87C4EFC}"/>
              </a:ext>
            </a:extLst>
          </p:cNvPr>
          <p:cNvCxnSpPr>
            <a:cxnSpLocks/>
          </p:cNvCxnSpPr>
          <p:nvPr userDrawn="1"/>
        </p:nvCxnSpPr>
        <p:spPr>
          <a:xfrm>
            <a:off x="6354933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3CE4EF-F9F4-1248-BCBA-48394100326B}"/>
              </a:ext>
            </a:extLst>
          </p:cNvPr>
          <p:cNvCxnSpPr>
            <a:cxnSpLocks/>
          </p:cNvCxnSpPr>
          <p:nvPr userDrawn="1"/>
        </p:nvCxnSpPr>
        <p:spPr>
          <a:xfrm>
            <a:off x="8320844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0F24ACA-C57A-6542-A9DC-906E12AE06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4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80DC253-A653-EE48-9265-87DA583F1C6D}"/>
              </a:ext>
            </a:extLst>
          </p:cNvPr>
          <p:cNvSpPr txBox="1">
            <a:spLocks/>
          </p:cNvSpPr>
          <p:nvPr userDrawn="1"/>
        </p:nvSpPr>
        <p:spPr>
          <a:xfrm>
            <a:off x="457200" y="3215049"/>
            <a:ext cx="146304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01 Alignment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F9D9EA2-A39B-364C-91C2-10DAEA01A7AD}"/>
              </a:ext>
            </a:extLst>
          </p:cNvPr>
          <p:cNvSpPr txBox="1">
            <a:spLocks/>
          </p:cNvSpPr>
          <p:nvPr userDrawn="1"/>
        </p:nvSpPr>
        <p:spPr>
          <a:xfrm>
            <a:off x="2423111" y="3215049"/>
            <a:ext cx="146304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02 Learning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EC2D32C-9C04-8D47-B602-B406BAC6ED59}"/>
              </a:ext>
            </a:extLst>
          </p:cNvPr>
          <p:cNvSpPr txBox="1">
            <a:spLocks/>
          </p:cNvSpPr>
          <p:nvPr userDrawn="1"/>
        </p:nvSpPr>
        <p:spPr>
          <a:xfrm>
            <a:off x="4389022" y="3215049"/>
            <a:ext cx="146304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03 Analysis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4319C03-4421-CB4C-99FA-4B5C37C68881}"/>
              </a:ext>
            </a:extLst>
          </p:cNvPr>
          <p:cNvSpPr txBox="1">
            <a:spLocks/>
          </p:cNvSpPr>
          <p:nvPr userDrawn="1"/>
        </p:nvSpPr>
        <p:spPr>
          <a:xfrm>
            <a:off x="6354933" y="3215049"/>
            <a:ext cx="146304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04 Ideation &amp; Envisioning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E5FB6C8-5EDD-514A-B17D-196988E2B5D1}"/>
              </a:ext>
            </a:extLst>
          </p:cNvPr>
          <p:cNvSpPr txBox="1">
            <a:spLocks/>
          </p:cNvSpPr>
          <p:nvPr userDrawn="1"/>
        </p:nvSpPr>
        <p:spPr>
          <a:xfrm>
            <a:off x="8320844" y="3215049"/>
            <a:ext cx="146304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05 Design &amp; Prototyping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D33DAF6-818F-DF42-9048-4EB0744BE9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23111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AD0E83C-AF84-5244-8A46-36376C1C05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89022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5CB75760-1CF3-0242-BAA2-E19452F902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4933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3A311D8D-8DC1-3B4A-93E4-C6FF7171B0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20844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1BD861C-C099-2242-98F1-B6E7EEED2BE6}"/>
              </a:ext>
            </a:extLst>
          </p:cNvPr>
          <p:cNvSpPr txBox="1">
            <a:spLocks/>
          </p:cNvSpPr>
          <p:nvPr userDrawn="1"/>
        </p:nvSpPr>
        <p:spPr>
          <a:xfrm>
            <a:off x="10262045" y="3215049"/>
            <a:ext cx="146304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06 Evaluation &amp; </a:t>
            </a:r>
            <a:br>
              <a:rPr lang="en-US"/>
            </a:br>
            <a:r>
              <a:rPr lang="en-US"/>
              <a:t>Implementation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C141246F-69BD-0B41-BF52-D1152FCFAC26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62045" y="2057323"/>
            <a:ext cx="766345" cy="70858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FA191E-BA82-1B46-A82D-56261E200A50}"/>
              </a:ext>
            </a:extLst>
          </p:cNvPr>
          <p:cNvCxnSpPr>
            <a:cxnSpLocks/>
          </p:cNvCxnSpPr>
          <p:nvPr userDrawn="1"/>
        </p:nvCxnSpPr>
        <p:spPr>
          <a:xfrm>
            <a:off x="10262045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D7341B1D-76E9-7D45-9DFE-D593920133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62045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5F7393A2-F20A-FB48-8098-C4DF269971E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201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B176C60C-51C0-3B4D-AE38-AC9A7DFCED6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23111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2">
            <a:extLst>
              <a:ext uri="{FF2B5EF4-FFF2-40B4-BE49-F238E27FC236}">
                <a16:creationId xmlns:a16="http://schemas.microsoft.com/office/drawing/2014/main" id="{83DCF7C1-2E86-DD49-93B8-E0B55244157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89022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2">
            <a:extLst>
              <a:ext uri="{FF2B5EF4-FFF2-40B4-BE49-F238E27FC236}">
                <a16:creationId xmlns:a16="http://schemas.microsoft.com/office/drawing/2014/main" id="{749D904C-AEC8-804C-B52A-C4D391166BE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354933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2">
            <a:extLst>
              <a:ext uri="{FF2B5EF4-FFF2-40B4-BE49-F238E27FC236}">
                <a16:creationId xmlns:a16="http://schemas.microsoft.com/office/drawing/2014/main" id="{45690D28-0402-5A47-B11A-2BEB72CBA69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20844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2">
            <a:extLst>
              <a:ext uri="{FF2B5EF4-FFF2-40B4-BE49-F238E27FC236}">
                <a16:creationId xmlns:a16="http://schemas.microsoft.com/office/drawing/2014/main" id="{C0E5AE34-5390-1742-B24C-571FF75CA77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262045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91191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 Descri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992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992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264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2264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74046861-98EF-8743-9C12-267EC1D8E7B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57200" y="2730381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8A666C02-EA3A-C441-B424-21DB595FE3C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57200" y="4238918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</p:spTree>
    <p:extLst>
      <p:ext uri="{BB962C8B-B14F-4D97-AF65-F5344CB8AC3E}">
        <p14:creationId xmlns:p14="http://schemas.microsoft.com/office/powerpoint/2010/main" val="1173237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1FB1-EED5-E148-9A93-A29EB92D1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6397" y="1220724"/>
            <a:ext cx="7892478" cy="2712730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50000"/>
              </a:lnSpc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1F754-B893-AE42-8D75-BA81D1A9A8FF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BD9E730-867D-BF4D-8996-7605F868D97E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D6E288-882B-514C-B335-273A187E20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grpSp>
        <p:nvGrpSpPr>
          <p:cNvPr id="8" name="Graphic 4">
            <a:extLst>
              <a:ext uri="{FF2B5EF4-FFF2-40B4-BE49-F238E27FC236}">
                <a16:creationId xmlns:a16="http://schemas.microsoft.com/office/drawing/2014/main" id="{823A4988-0868-304B-AD24-7AFF2D3D342A}"/>
              </a:ext>
            </a:extLst>
          </p:cNvPr>
          <p:cNvGrpSpPr/>
          <p:nvPr userDrawn="1"/>
        </p:nvGrpSpPr>
        <p:grpSpPr>
          <a:xfrm>
            <a:off x="494098" y="2286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DBA4B6-758F-E547-A4C5-72E7C40C04B9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67A9479-37D0-E448-A740-1DFA8790CA9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981FF5D2-40D7-B048-B33B-B448FA5F16F4}"/>
              </a:ext>
            </a:extLst>
          </p:cNvPr>
          <p:cNvGrpSpPr/>
          <p:nvPr userDrawn="1"/>
        </p:nvGrpSpPr>
        <p:grpSpPr>
          <a:xfrm rot="10800000">
            <a:off x="10425627" y="52197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EF95A2-728D-A049-91DE-CDD3C11B4CB1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41BF97-F3E8-2C41-8D83-077454953A5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B4BAB6-FAAD-BA41-8450-398BD1279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26808" y="4620894"/>
            <a:ext cx="2822067" cy="257250"/>
          </a:xfrm>
        </p:spPr>
        <p:txBody>
          <a:bodyPr>
            <a:spAutoFit/>
          </a:bodyPr>
          <a:lstStyle>
            <a:lvl1pPr algn="r">
              <a:defRPr sz="1600" b="1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883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E84340-BD33-8E44-99AA-6996388612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895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8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31137FB-F149-DD41-B765-24A58A85DE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291" y="1024301"/>
            <a:ext cx="609419" cy="545269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952A47A2-EF74-7B4A-948B-354D8CBA8096}"/>
              </a:ext>
            </a:extLst>
          </p:cNvPr>
          <p:cNvSpPr txBox="1">
            <a:spLocks/>
          </p:cNvSpPr>
          <p:nvPr userDrawn="1"/>
        </p:nvSpPr>
        <p:spPr>
          <a:xfrm>
            <a:off x="3894218" y="1786378"/>
            <a:ext cx="4403565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4800">
                <a:solidFill>
                  <a:schemeClr val="lt1"/>
                </a:solidFill>
              </a:rPr>
              <a:t>Disclaimer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4BDE5-32F5-E643-A4FF-D09A52DA71E1}"/>
              </a:ext>
            </a:extLst>
          </p:cNvPr>
          <p:cNvSpPr/>
          <p:nvPr userDrawn="1"/>
        </p:nvSpPr>
        <p:spPr>
          <a:xfrm>
            <a:off x="2573605" y="5025323"/>
            <a:ext cx="7044791" cy="1146877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spcAft>
                <a:spcPts val="600"/>
              </a:spcAft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This presentation was downloaded from Presales Stories. </a:t>
            </a:r>
          </a:p>
          <a:p>
            <a:pPr algn="ctr" defTabSz="914354"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Discover more content about EPAM’s Capabilities at </a:t>
            </a:r>
            <a:b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</a:br>
            <a:r>
              <a:rPr lang="en-US" sz="1600" b="1" u="sng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https://epa.ms/stories</a:t>
            </a:r>
            <a:endParaRPr lang="en-US" sz="1600" b="1">
              <a:solidFill>
                <a:schemeClr val="accent3">
                  <a:lumMod val="40000"/>
                  <a:lumOff val="60000"/>
                </a:schemeClr>
              </a:solidFill>
              <a:latin typeface="Calibri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01F7317-9450-7F4E-8CF4-A6FAE6DBDD15}"/>
              </a:ext>
            </a:extLst>
          </p:cNvPr>
          <p:cNvSpPr txBox="1">
            <a:spLocks/>
          </p:cNvSpPr>
          <p:nvPr userDrawn="1"/>
        </p:nvSpPr>
        <p:spPr>
          <a:xfrm>
            <a:off x="2901517" y="2834448"/>
            <a:ext cx="6388966" cy="1604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All provided material can only be used under NDA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Slides can Contain Confidential Notes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Don’t Share As PPT</a:t>
            </a:r>
          </a:p>
        </p:txBody>
      </p:sp>
    </p:spTree>
    <p:extLst>
      <p:ext uri="{BB962C8B-B14F-4D97-AF65-F5344CB8AC3E}">
        <p14:creationId xmlns:p14="http://schemas.microsoft.com/office/powerpoint/2010/main" val="15502107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875002"/>
            <a:ext cx="5530850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07338" y="2286000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7338" y="2746674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07338" y="3039391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07338" y="366107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07338" y="394800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07338" y="4572000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B6A1A-ED6A-490A-AA56-15684042F07D}"/>
              </a:ext>
            </a:extLst>
          </p:cNvPr>
          <p:cNvCxnSpPr/>
          <p:nvPr userDrawn="1"/>
        </p:nvCxnSpPr>
        <p:spPr>
          <a:xfrm>
            <a:off x="6946900" y="2286000"/>
            <a:ext cx="0" cy="3534697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1181100"/>
            <a:ext cx="4426771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63" y="2717434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4663" y="3178108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4663" y="3470825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4663" y="409250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663" y="437943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663" y="5003434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26DCF78-A14C-7743-94BB-7E13C2AD86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12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23 OCTOBER 2020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21FFBE-FD73-4914-B88C-A205297E2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FA7817-3B6C-3F4A-B7B9-1C24248B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50867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5519275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5519275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400" spc="300" dirty="0">
                <a:solidFill>
                  <a:schemeClr val="bg2"/>
                </a:solidFill>
                <a:effectLst/>
              </a:defRPr>
            </a:lvl1pPr>
            <a:lvl2pPr>
              <a:buNone/>
              <a:defRPr/>
            </a:lvl2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>
                <a:effectLst/>
              </a:rPr>
              <a:t>23 OCTOBER 2020</a:t>
            </a:r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1A216CA-E680-42EB-BC45-95A09D6275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1AA8C38-4FF3-4F33-8B0F-196D0BC791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FB842CEE-8A53-0D42-A72B-7D63B1ED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0461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51F759-2C51-4E26-B317-26DFEBAE952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C2842-970F-4D83-A7C9-C111F3E9E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4A4A7-1D42-43C4-8DAE-D39D601741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14B7CA8-C6E3-4D9A-BDD1-5A660A9FF4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9CF7C84-314E-4FB2-901C-E4AD0E7593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4E24727-48EE-48AA-9B6F-F26524FCED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8BC4A81-2FF3-4AC4-8F40-4F95105F59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53DF3A1-A093-468B-B30D-D2DB4C1595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3338DC0-8609-4542-8807-E7838F7CE5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3948224-37C6-4D02-AFD9-C1D88C1C07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BDE3CEE-0230-44C2-A389-A8747AA6BB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6BF9761-22A6-4919-B7B5-2A027DDC6D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BA13C9B-9D26-4B3E-8215-17F0475C2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4AC5FFC-6616-4F1B-B644-F0560ADC7E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F2C7208-C4AB-4962-96F0-F897DFFC37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DCFC83-97AB-BE40-9059-9CE8B202173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40CC96-6026-B04A-A42D-A7A8F52BBA69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AE04C751-FBC9-3B46-AAD4-46BD8DFA5D3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3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E24B927-3EC2-4323-B375-35AD1C731AD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2503D5-C016-4D7F-83A5-0A293996B8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4065B5-82CF-0942-A54C-2DA21F89667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32" name="Title 2">
            <a:extLst>
              <a:ext uri="{FF2B5EF4-FFF2-40B4-BE49-F238E27FC236}">
                <a16:creationId xmlns:a16="http://schemas.microsoft.com/office/drawing/2014/main" id="{481E60FF-59F4-A045-B79D-392594C3A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107DFBB-2291-EC41-BE16-FC9C5276E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D13EC089-F387-EA41-87D3-D7758396AE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2C0E4EA0-AEC6-2040-9DC8-9823144C8D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019E3807-3E52-E344-BE1D-80D26E0087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CB1D9E5D-6DB8-F543-AD52-933C5C991D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CAEE080-41A6-D445-8E6D-2AF68332C8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D24A6FF9-0ADC-3D4D-B95A-23ED94770A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17202BF7-08E8-0642-B5BB-1D4E28A49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1DF2E15-278E-BB41-AB8F-A0A51FACFD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770D617C-6EF1-9847-9E19-F322FAC38A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C49568AB-E132-0347-B868-577B88807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A277EC2-1880-A64A-8CD9-EAFCECD5E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8C977B-490A-7A40-83B1-341231F1E4DA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46579F0-C0D7-394C-ABF4-CA5A1613E04C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59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97BD5-071C-4070-AB48-99AEFB09E7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156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0330134-8A98-4980-8768-0A6F67408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5AAE230-03E7-412A-8ABA-3FCF00210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D39377C-A4AF-4B79-9CA5-600FF7C9AA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1E7284-C854-184C-A06D-CACC02F73E92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8A1A574-71CC-6640-9BC0-9339C3ABCCC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9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C1C81F5-54D7-4540-9257-18BFF40092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C8D4D26-39BC-439E-9736-9CE3385DD9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33501BA-291D-41ED-BCBD-8B23A9C86C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D9AC8-F415-4F41-81BB-33EEA9AD708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CAD51B5-4F0B-1246-8F71-7B2D95B954E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1B932DC-E0AB-5041-A632-07A26B0EB2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82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B532318-7ECA-4FB6-ADB1-48895B543C86}"/>
              </a:ext>
            </a:extLst>
          </p:cNvPr>
          <p:cNvPicPr>
            <a:picLocks noChangeAspect="1"/>
          </p:cNvPicPr>
          <p:nvPr userDrawn="1"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8369E08-22C8-4CA0-8BC3-06B27EF3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505" y="1181101"/>
            <a:ext cx="11274551" cy="49910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Edit Master text styles</a:t>
            </a:r>
          </a:p>
          <a:p>
            <a:pPr marL="182880" marR="0" lvl="1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CDD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Second level</a:t>
            </a:r>
          </a:p>
          <a:p>
            <a:pPr marL="365760" marR="0" lvl="2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0A0A0"/>
              </a:buClr>
              <a:buSzTx/>
              <a:buFont typeface="Calibri" panose="020F0502020204030204" pitchFamily="34" charset="0"/>
              <a:buChar char="→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Third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41FF6-5DCC-D34B-9DD7-29931472CBC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1DA6592-6579-C548-911C-85A5195E10BA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/>
              <a:pPr lvl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602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57" r:id="rId10"/>
    <p:sldLayoutId id="2147483760" r:id="rId11"/>
    <p:sldLayoutId id="2147483727" r:id="rId12"/>
    <p:sldLayoutId id="2147483729" r:id="rId13"/>
    <p:sldLayoutId id="2147483751" r:id="rId14"/>
    <p:sldLayoutId id="2147483758" r:id="rId15"/>
    <p:sldLayoutId id="2147483730" r:id="rId16"/>
    <p:sldLayoutId id="2147483731" r:id="rId17"/>
    <p:sldLayoutId id="2147483733" r:id="rId18"/>
    <p:sldLayoutId id="2147483740" r:id="rId19"/>
    <p:sldLayoutId id="2147483738" r:id="rId20"/>
    <p:sldLayoutId id="2147483736" r:id="rId21"/>
    <p:sldLayoutId id="2147483765" r:id="rId22"/>
    <p:sldLayoutId id="2147483744" r:id="rId23"/>
    <p:sldLayoutId id="2147483762" r:id="rId24"/>
    <p:sldLayoutId id="2147483755" r:id="rId25"/>
    <p:sldLayoutId id="2147483743" r:id="rId26"/>
    <p:sldLayoutId id="2147483756" r:id="rId27"/>
    <p:sldLayoutId id="2147483734" r:id="rId28"/>
    <p:sldLayoutId id="2147483745" r:id="rId29"/>
    <p:sldLayoutId id="2147483741" r:id="rId30"/>
    <p:sldLayoutId id="2147483735" r:id="rId31"/>
    <p:sldLayoutId id="2147483737" r:id="rId32"/>
    <p:sldLayoutId id="2147483739" r:id="rId33"/>
    <p:sldLayoutId id="2147483742" r:id="rId34"/>
    <p:sldLayoutId id="2147483746" r:id="rId35"/>
    <p:sldLayoutId id="2147483732" r:id="rId36"/>
    <p:sldLayoutId id="2147483747" r:id="rId37"/>
    <p:sldLayoutId id="2147483748" r:id="rId38"/>
    <p:sldLayoutId id="2147483749" r:id="rId39"/>
    <p:sldLayoutId id="2147483752" r:id="rId40"/>
    <p:sldLayoutId id="2147483753" r:id="rId41"/>
    <p:sldLayoutId id="2147483754" r:id="rId42"/>
    <p:sldLayoutId id="2147483759" r:id="rId43"/>
    <p:sldLayoutId id="2147483761" r:id="rId44"/>
    <p:sldLayoutId id="2147483764" r:id="rId45"/>
    <p:sldLayoutId id="2147483750" r:id="rId46"/>
    <p:sldLayoutId id="2147483763" r:id="rId47"/>
    <p:sldLayoutId id="2147483818" r:id="rId48"/>
    <p:sldLayoutId id="2147483819" r:id="rId4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i="0" kern="1200">
          <a:solidFill>
            <a:schemeClr val="tx1"/>
          </a:solidFill>
          <a:latin typeface="+mj-lt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56" userDrawn="1">
          <p15:clr>
            <a:srgbClr val="F26B43"/>
          </p15:clr>
        </p15:guide>
        <p15:guide id="16" orient="horz" pos="144">
          <p15:clr>
            <a:srgbClr val="F26B43"/>
          </p15:clr>
        </p15:guide>
        <p15:guide id="17" orient="horz" pos="312" userDrawn="1">
          <p15:clr>
            <a:srgbClr val="F26B43"/>
          </p15:clr>
        </p15:guide>
        <p15:guide id="19" orient="horz" pos="576">
          <p15:clr>
            <a:srgbClr val="F26B43"/>
          </p15:clr>
        </p15:guide>
        <p15:guide id="20" orient="horz" pos="744" userDrawn="1">
          <p15:clr>
            <a:srgbClr val="F26B43"/>
          </p15:clr>
        </p15:guide>
        <p15:guide id="41" orient="horz" pos="3888">
          <p15:clr>
            <a:srgbClr val="F26B43"/>
          </p15:clr>
        </p15:guide>
        <p15:guide id="43" orient="horz" pos="4176">
          <p15:clr>
            <a:srgbClr val="F26B43"/>
          </p15:clr>
        </p15:guide>
        <p15:guide id="56" orient="horz">
          <p15:clr>
            <a:srgbClr val="F26B43"/>
          </p15:clr>
        </p15:guide>
        <p15:guide id="57" orient="horz" pos="4320">
          <p15:clr>
            <a:srgbClr val="F26B43"/>
          </p15:clr>
        </p15:guide>
        <p15:guide id="58" orient="horz" pos="4032">
          <p15:clr>
            <a:srgbClr val="F26B43"/>
          </p15:clr>
        </p15:guide>
        <p15:guide id="59" pos="288">
          <p15:clr>
            <a:srgbClr val="F26B43"/>
          </p15:clr>
        </p15:guide>
        <p15:guide id="61" pos="7392">
          <p15:clr>
            <a:srgbClr val="F26B43"/>
          </p15:clr>
        </p15:guide>
        <p15:guide id="64" pos="1354">
          <p15:clr>
            <a:srgbClr val="F26B43"/>
          </p15:clr>
        </p15:guide>
        <p15:guide id="65" pos="1498">
          <p15:clr>
            <a:srgbClr val="F26B43"/>
          </p15:clr>
        </p15:guide>
        <p15:guide id="68" pos="2710">
          <p15:clr>
            <a:srgbClr val="F26B43"/>
          </p15:clr>
        </p15:guide>
        <p15:guide id="69" pos="2568">
          <p15:clr>
            <a:srgbClr val="F26B43"/>
          </p15:clr>
        </p15:guide>
        <p15:guide id="72" pos="3772">
          <p15:clr>
            <a:srgbClr val="F26B43"/>
          </p15:clr>
        </p15:guide>
        <p15:guide id="73" pos="3919">
          <p15:clr>
            <a:srgbClr val="F26B43"/>
          </p15:clr>
        </p15:guide>
        <p15:guide id="76" pos="5128">
          <p15:clr>
            <a:srgbClr val="F26B43"/>
          </p15:clr>
        </p15:guide>
        <p15:guide id="77" pos="4981">
          <p15:clr>
            <a:srgbClr val="F26B43"/>
          </p15:clr>
        </p15:guide>
        <p15:guide id="80" pos="6186">
          <p15:clr>
            <a:srgbClr val="F26B43"/>
          </p15:clr>
        </p15:guide>
        <p15:guide id="81" pos="633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E665-95EF-7C44-9386-81441B656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Tarcsa</a:t>
            </a:r>
            <a:r>
              <a:rPr lang="en-US" dirty="0"/>
              <a:t> </a:t>
            </a:r>
            <a:r>
              <a:rPr lang="en-US" dirty="0" err="1"/>
              <a:t>Tamás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A8A66-7877-3B41-B6B6-945CAC5423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9378479" cy="2380409"/>
          </a:xfrm>
        </p:spPr>
        <p:txBody>
          <a:bodyPr/>
          <a:lstStyle/>
          <a:p>
            <a:r>
              <a:rPr lang="en-US" sz="7200" dirty="0"/>
              <a:t>Magas </a:t>
            </a:r>
            <a:r>
              <a:rPr lang="en-US" sz="7200" dirty="0" err="1"/>
              <a:t>szintű</a:t>
            </a:r>
            <a:r>
              <a:rPr lang="en-US" sz="7200" dirty="0"/>
              <a:t> </a:t>
            </a:r>
            <a:r>
              <a:rPr lang="en-US" sz="7200" dirty="0" err="1"/>
              <a:t>programozási</a:t>
            </a:r>
            <a:r>
              <a:rPr lang="en-US" sz="7200" dirty="0"/>
              <a:t> </a:t>
            </a:r>
            <a:r>
              <a:rPr lang="en-US" sz="7200" dirty="0" err="1"/>
              <a:t>nyelvek</a:t>
            </a:r>
            <a:r>
              <a:rPr lang="en-US" sz="72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59197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4235" y="102413"/>
            <a:ext cx="2823530" cy="923330"/>
          </a:xfrm>
        </p:spPr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353787"/>
            <a:ext cx="11287496" cy="4940135"/>
          </a:xfrm>
        </p:spPr>
        <p:txBody>
          <a:bodyPr/>
          <a:lstStyle/>
          <a:p>
            <a:r>
              <a:rPr lang="en-US" sz="2800" dirty="0">
                <a:sym typeface="Wingdings" pitchFamily="2" charset="2"/>
              </a:rPr>
              <a:t>Generics mean parameterized type. Generics allow us to use a type as a </a:t>
            </a:r>
            <a:r>
              <a:rPr lang="en-US" sz="2800" dirty="0" err="1">
                <a:sym typeface="Wingdings" pitchFamily="2" charset="2"/>
              </a:rPr>
              <a:t>paramter</a:t>
            </a:r>
            <a:r>
              <a:rPr lang="en-US" sz="2800" dirty="0">
                <a:sym typeface="Wingdings" pitchFamily="2" charset="2"/>
              </a:rPr>
              <a:t> of a method, class or interface. It allows us to use the same class/method with different data types. </a:t>
            </a:r>
          </a:p>
          <a:p>
            <a:r>
              <a:rPr lang="en-US" sz="2800" dirty="0">
                <a:sym typeface="Wingdings" pitchFamily="2" charset="2"/>
              </a:rPr>
              <a:t>Generic entity: a class/method/interface that uses generics</a:t>
            </a: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To define a generic class, we have to define at least one type parameter.</a:t>
            </a:r>
          </a:p>
          <a:p>
            <a:r>
              <a:rPr lang="en-US" sz="2800" dirty="0">
                <a:sym typeface="Wingdings" pitchFamily="2" charset="2"/>
              </a:rPr>
              <a:t>To define a generic method, we have to define at least one type parameter.</a:t>
            </a: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Generics work only with reference types.</a:t>
            </a:r>
          </a:p>
          <a:p>
            <a:endParaRPr lang="en-US" sz="28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12007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77376"/>
            <a:ext cx="7924800" cy="973403"/>
          </a:xfrm>
        </p:spPr>
        <p:txBody>
          <a:bodyPr/>
          <a:lstStyle/>
          <a:p>
            <a:r>
              <a:rPr lang="en-US" dirty="0"/>
              <a:t>Benefits of using generics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252" y="1050779"/>
            <a:ext cx="11287496" cy="54093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Code reusability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Compile time type safety.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Individual type safety is not needed.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Implementing generic algorithms.</a:t>
            </a: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Bounding type parameters:</a:t>
            </a:r>
          </a:p>
          <a:p>
            <a:r>
              <a:rPr lang="en-US" sz="2800" dirty="0">
                <a:sym typeface="Wingdings" pitchFamily="2" charset="2"/>
              </a:rPr>
              <a:t>Extends used to specify an upper bound.</a:t>
            </a:r>
          </a:p>
          <a:p>
            <a:r>
              <a:rPr lang="en-US" sz="2800" dirty="0">
                <a:sym typeface="Wingdings" pitchFamily="2" charset="2"/>
              </a:rPr>
              <a:t>Super used to specify a lower bound.</a:t>
            </a: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Good to know: ? Means everything.</a:t>
            </a:r>
          </a:p>
        </p:txBody>
      </p:sp>
    </p:spTree>
    <p:extLst>
      <p:ext uri="{BB962C8B-B14F-4D97-AF65-F5344CB8AC3E}">
        <p14:creationId xmlns:p14="http://schemas.microsoft.com/office/powerpoint/2010/main" val="192553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526" y="2854824"/>
            <a:ext cx="3492947" cy="1148351"/>
          </a:xfrm>
        </p:spPr>
        <p:txBody>
          <a:bodyPr/>
          <a:lstStyle/>
          <a:p>
            <a:r>
              <a:rPr lang="en-US" sz="7200" dirty="0"/>
              <a:t>Exercises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1756318E-4B89-1E46-888F-8846885687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CD0BA3A-B4EB-4E47-A5D6-1606B11219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2357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4235" y="102413"/>
            <a:ext cx="2823530" cy="923330"/>
          </a:xfrm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353787"/>
            <a:ext cx="11287496" cy="494013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Write a generic method to count the number of elements in a collection that have a specific property (for example, odd integers, prime numbers, palindromes).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Write a generic method to find the maximal element in the range [begin, end) of a list.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Write a generic method that compares the strength property of two object. (ensure that they have it).</a:t>
            </a:r>
            <a:br>
              <a:rPr lang="en-US" sz="2800" dirty="0">
                <a:sym typeface="Wingdings" pitchFamily="2" charset="2"/>
              </a:rPr>
            </a:br>
            <a:endParaRPr lang="en-US" sz="2800" dirty="0">
              <a:sym typeface="Wingdings" pitchFamily="2" charset="2"/>
            </a:endParaRPr>
          </a:p>
          <a:p>
            <a:endParaRPr lang="en-US" sz="28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91439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236" y="86832"/>
            <a:ext cx="5569527" cy="954491"/>
          </a:xfrm>
        </p:spPr>
        <p:txBody>
          <a:bodyPr/>
          <a:lstStyle/>
          <a:p>
            <a:r>
              <a:rPr lang="en-US" dirty="0"/>
              <a:t>Complex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1421" y="3060865"/>
            <a:ext cx="11287496" cy="736270"/>
          </a:xfrm>
        </p:spPr>
        <p:txBody>
          <a:bodyPr/>
          <a:lstStyle/>
          <a:p>
            <a:pPr algn="ctr"/>
            <a:r>
              <a:rPr lang="en-US" sz="4400" dirty="0">
                <a:sym typeface="Wingdings" pitchFamily="2" charset="2"/>
              </a:rPr>
              <a:t>Let’s create our own LinkedList implementation.</a:t>
            </a:r>
            <a:br>
              <a:rPr lang="en-US" sz="2800" dirty="0">
                <a:sym typeface="Wingdings" pitchFamily="2" charset="2"/>
              </a:rPr>
            </a:br>
            <a:endParaRPr lang="en-US" sz="2800" dirty="0">
              <a:sym typeface="Wingdings" pitchFamily="2" charset="2"/>
            </a:endParaRPr>
          </a:p>
          <a:p>
            <a:endParaRPr lang="en-US" sz="28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64221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415" y="2476599"/>
            <a:ext cx="7217170" cy="1107996"/>
          </a:xfrm>
        </p:spPr>
        <p:txBody>
          <a:bodyPr/>
          <a:lstStyle/>
          <a:p>
            <a:r>
              <a:rPr lang="en-US" sz="7200" dirty="0"/>
              <a:t>See you next week!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C7743AE3-38C4-3B4F-8C36-E93D321E0F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DFFED140-49BA-4F45-B1AC-4E2C35902E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744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close up of a car&#10;&#10;Description automatically generated">
            <a:extLst>
              <a:ext uri="{FF2B5EF4-FFF2-40B4-BE49-F238E27FC236}">
                <a16:creationId xmlns:a16="http://schemas.microsoft.com/office/drawing/2014/main" id="{045A26D0-91CE-40EA-9120-2E6AD7B5691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8108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9DE4389-AB25-4700-9458-20BE18A3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029847-8EF5-41DA-A854-96AE86F3DF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AC068AE-CB6D-4360-B396-98C64103FF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3C6618E-CE6F-4510-AFC0-3C9DA7DBEC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D9806AB-5574-49F3-B4BD-9684B4AAFC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Rewind time and exercise check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0C2B30-FC04-4B9A-AF6B-7B79651335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18930" y="1884106"/>
            <a:ext cx="4554537" cy="321627"/>
          </a:xfrm>
        </p:spPr>
        <p:txBody>
          <a:bodyPr/>
          <a:lstStyle/>
          <a:p>
            <a:r>
              <a:rPr lang="hu-HU" dirty="0" err="1"/>
              <a:t>Enum</a:t>
            </a:r>
            <a:r>
              <a:rPr lang="hu-HU" dirty="0"/>
              <a:t> </a:t>
            </a:r>
            <a:r>
              <a:rPr lang="hu-HU" dirty="0" err="1"/>
              <a:t>classes</a:t>
            </a:r>
            <a:endParaRPr lang="hu-H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D44A095-AD86-44EE-B010-3B1432110F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CEE64C-B30A-4EEF-8A22-2F2872692E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17363" y="6403975"/>
            <a:ext cx="274637" cy="225425"/>
          </a:xfrm>
          <a:prstGeom prst="rect">
            <a:avLst/>
          </a:prstGeom>
        </p:spPr>
        <p:txBody>
          <a:bodyPr/>
          <a:lstStyle/>
          <a:p>
            <a:fld id="{1CAE38ED-E0E5-4487-9F36-5D8644E2FD21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815D31-0A10-4209-97BD-A4268B8930AA}"/>
              </a:ext>
            </a:extLst>
          </p:cNvPr>
          <p:cNvCxnSpPr>
            <a:cxnSpLocks/>
          </p:cNvCxnSpPr>
          <p:nvPr/>
        </p:nvCxnSpPr>
        <p:spPr>
          <a:xfrm>
            <a:off x="3491986" y="914400"/>
            <a:ext cx="0" cy="41148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F568971-733D-AC4E-90D9-77048AEF9CE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3" name="Szöveg helye 22">
            <a:extLst>
              <a:ext uri="{FF2B5EF4-FFF2-40B4-BE49-F238E27FC236}">
                <a16:creationId xmlns:a16="http://schemas.microsoft.com/office/drawing/2014/main" id="{E642E7B5-75EB-4B4C-9039-C4AD68A74C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25" name="Szöveg helye 24">
            <a:extLst>
              <a:ext uri="{FF2B5EF4-FFF2-40B4-BE49-F238E27FC236}">
                <a16:creationId xmlns:a16="http://schemas.microsoft.com/office/drawing/2014/main" id="{CC9F8EB8-0F83-CE40-A0FC-0DD8EEAC18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04</a:t>
            </a:r>
          </a:p>
        </p:txBody>
      </p:sp>
      <p:sp>
        <p:nvSpPr>
          <p:cNvPr id="29" name="Szöveg helye 28">
            <a:extLst>
              <a:ext uri="{FF2B5EF4-FFF2-40B4-BE49-F238E27FC236}">
                <a16:creationId xmlns:a16="http://schemas.microsoft.com/office/drawing/2014/main" id="{5D5D9D9F-47F9-174B-BFA5-E322EA08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1" name="Szöveg helye 30">
            <a:extLst>
              <a:ext uri="{FF2B5EF4-FFF2-40B4-BE49-F238E27FC236}">
                <a16:creationId xmlns:a16="http://schemas.microsoft.com/office/drawing/2014/main" id="{95BF1F05-81DA-664F-9E49-FF8B14E78B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3" name="Szöveg helye 32">
            <a:extLst>
              <a:ext uri="{FF2B5EF4-FFF2-40B4-BE49-F238E27FC236}">
                <a16:creationId xmlns:a16="http://schemas.microsoft.com/office/drawing/2014/main" id="{4C03F56F-0CEB-A641-9893-A2924AD604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18930" y="3260079"/>
            <a:ext cx="4554537" cy="321627"/>
          </a:xfrm>
        </p:spPr>
        <p:txBody>
          <a:bodyPr/>
          <a:lstStyle/>
          <a:p>
            <a:r>
              <a:rPr lang="hu-HU" dirty="0" err="1"/>
              <a:t>Exercises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5689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446" y="2875002"/>
            <a:ext cx="4937108" cy="1107996"/>
          </a:xfrm>
        </p:spPr>
        <p:txBody>
          <a:bodyPr/>
          <a:lstStyle/>
          <a:p>
            <a:r>
              <a:rPr lang="en-US" sz="7200" dirty="0"/>
              <a:t>Rewind time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1756318E-4B89-1E46-888F-8846885687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CD0BA3A-B4EB-4E47-A5D6-1606B11219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531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499" y="237879"/>
            <a:ext cx="3133195" cy="92333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353787"/>
            <a:ext cx="11287496" cy="494013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Why to implement the equals method?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Contracts between equals and </a:t>
            </a:r>
            <a:r>
              <a:rPr lang="en-US" sz="2800" dirty="0" err="1">
                <a:sym typeface="Wingdings" pitchFamily="2" charset="2"/>
              </a:rPr>
              <a:t>hashCode</a:t>
            </a:r>
            <a:r>
              <a:rPr lang="en-US" sz="2800" dirty="0">
                <a:sym typeface="Wingdings" pitchFamily="2" charset="2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sym typeface="Wingdings" pitchFamily="2" charset="2"/>
              </a:rPr>
              <a:t>ArrayList</a:t>
            </a:r>
            <a:r>
              <a:rPr lang="en-US" sz="2800" dirty="0">
                <a:sym typeface="Wingdings" pitchFamily="2" charset="2"/>
              </a:rPr>
              <a:t> and LinkedList differences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List, Set and Map differences.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How to sort collections?</a:t>
            </a:r>
          </a:p>
        </p:txBody>
      </p:sp>
    </p:spTree>
    <p:extLst>
      <p:ext uri="{BB962C8B-B14F-4D97-AF65-F5344CB8AC3E}">
        <p14:creationId xmlns:p14="http://schemas.microsoft.com/office/powerpoint/2010/main" val="34974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457" y="2889259"/>
            <a:ext cx="6609085" cy="1079481"/>
          </a:xfrm>
        </p:spPr>
        <p:txBody>
          <a:bodyPr/>
          <a:lstStyle/>
          <a:p>
            <a:r>
              <a:rPr lang="en-US" sz="7200" dirty="0"/>
              <a:t>Homework check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1756318E-4B89-1E46-888F-8846885687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CD0BA3A-B4EB-4E47-A5D6-1606B11219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948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5147" y="2854824"/>
            <a:ext cx="4448791" cy="1107996"/>
          </a:xfrm>
        </p:spPr>
        <p:txBody>
          <a:bodyPr/>
          <a:lstStyle/>
          <a:p>
            <a:r>
              <a:rPr lang="en-US" sz="7200" dirty="0"/>
              <a:t>Enum types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1756318E-4B89-1E46-888F-8846885687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CD0BA3A-B4EB-4E47-A5D6-1606B11219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020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855" y="102413"/>
            <a:ext cx="3794290" cy="923330"/>
          </a:xfrm>
        </p:spPr>
        <p:txBody>
          <a:bodyPr/>
          <a:lstStyle/>
          <a:p>
            <a:r>
              <a:rPr lang="en-US" dirty="0"/>
              <a:t>Enum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353787"/>
            <a:ext cx="11287496" cy="4940135"/>
          </a:xfrm>
        </p:spPr>
        <p:txBody>
          <a:bodyPr/>
          <a:lstStyle/>
          <a:p>
            <a:r>
              <a:rPr lang="en-US" sz="2800" dirty="0">
                <a:sym typeface="Wingdings" pitchFamily="2" charset="2"/>
              </a:rPr>
              <a:t>An </a:t>
            </a:r>
            <a:r>
              <a:rPr lang="en-US" sz="2800" dirty="0" err="1">
                <a:sym typeface="Wingdings" pitchFamily="2" charset="2"/>
              </a:rPr>
              <a:t>enum</a:t>
            </a:r>
            <a:r>
              <a:rPr lang="en-US" sz="2800" dirty="0">
                <a:sym typeface="Wingdings" pitchFamily="2" charset="2"/>
              </a:rPr>
              <a:t> type is a special data type that enables for a variable to be a predefined constant. The value must be equal to one of the predefined constants. For example: Days of the week, directions of a compass.</a:t>
            </a:r>
          </a:p>
          <a:p>
            <a:r>
              <a:rPr lang="en-US" sz="2800" dirty="0">
                <a:sym typeface="Wingdings" pitchFamily="2" charset="2"/>
              </a:rPr>
              <a:t>Name of the </a:t>
            </a:r>
            <a:r>
              <a:rPr lang="en-US" sz="2800" dirty="0" err="1">
                <a:sym typeface="Wingdings" pitchFamily="2" charset="2"/>
              </a:rPr>
              <a:t>enum</a:t>
            </a:r>
            <a:r>
              <a:rPr lang="en-US" sz="2800" dirty="0">
                <a:sym typeface="Wingdings" pitchFamily="2" charset="2"/>
              </a:rPr>
              <a:t> type fields must be written in uppercase.</a:t>
            </a: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To define an </a:t>
            </a:r>
            <a:r>
              <a:rPr lang="en-US" sz="2800" dirty="0" err="1">
                <a:sym typeface="Wingdings" pitchFamily="2" charset="2"/>
              </a:rPr>
              <a:t>enum</a:t>
            </a:r>
            <a:r>
              <a:rPr lang="en-US" sz="2800" dirty="0">
                <a:sym typeface="Wingdings" pitchFamily="2" charset="2"/>
              </a:rPr>
              <a:t>, use ‘</a:t>
            </a:r>
            <a:r>
              <a:rPr lang="en-US" sz="2800" dirty="0" err="1">
                <a:sym typeface="Wingdings" pitchFamily="2" charset="2"/>
              </a:rPr>
              <a:t>enum</a:t>
            </a:r>
            <a:r>
              <a:rPr lang="en-US" sz="2800" dirty="0">
                <a:sym typeface="Wingdings" pitchFamily="2" charset="2"/>
              </a:rPr>
              <a:t>’ keyword instead of class.</a:t>
            </a:r>
          </a:p>
          <a:p>
            <a:r>
              <a:rPr lang="en-US" sz="2800" dirty="0">
                <a:sym typeface="Wingdings" pitchFamily="2" charset="2"/>
              </a:rPr>
              <a:t>They have a static method called ‘values’ that returns an array of the values in the </a:t>
            </a:r>
            <a:r>
              <a:rPr lang="en-US" sz="2800" dirty="0" err="1">
                <a:sym typeface="Wingdings" pitchFamily="2" charset="2"/>
              </a:rPr>
              <a:t>enum</a:t>
            </a:r>
            <a:r>
              <a:rPr lang="en-US" sz="2800" dirty="0">
                <a:sym typeface="Wingdings" pitchFamily="2" charset="2"/>
              </a:rPr>
              <a:t> class in the order of declaration.</a:t>
            </a:r>
          </a:p>
        </p:txBody>
      </p:sp>
    </p:spTree>
    <p:extLst>
      <p:ext uri="{BB962C8B-B14F-4D97-AF65-F5344CB8AC3E}">
        <p14:creationId xmlns:p14="http://schemas.microsoft.com/office/powerpoint/2010/main" val="1728097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335" y="102413"/>
            <a:ext cx="3683330" cy="923330"/>
          </a:xfrm>
        </p:spPr>
        <p:txBody>
          <a:bodyPr/>
          <a:lstStyle/>
          <a:p>
            <a:r>
              <a:rPr lang="en-US" dirty="0"/>
              <a:t>Enum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353787"/>
            <a:ext cx="11287496" cy="4940135"/>
          </a:xfrm>
        </p:spPr>
        <p:txBody>
          <a:bodyPr/>
          <a:lstStyle/>
          <a:p>
            <a:r>
              <a:rPr lang="en-US" sz="2800" dirty="0">
                <a:sym typeface="Wingdings" pitchFamily="2" charset="2"/>
              </a:rPr>
              <a:t>Enum constants can be defined with values assigned to them.</a:t>
            </a:r>
          </a:p>
          <a:p>
            <a:r>
              <a:rPr lang="en-US" sz="2800" dirty="0">
                <a:sym typeface="Wingdings" pitchFamily="2" charset="2"/>
              </a:rPr>
              <a:t>For example: MONDAY(“Monday”,1). These values are passed to the constructor when the constant is created.</a:t>
            </a: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Let’s see an example!</a:t>
            </a:r>
          </a:p>
        </p:txBody>
      </p:sp>
    </p:spTree>
    <p:extLst>
      <p:ext uri="{BB962C8B-B14F-4D97-AF65-F5344CB8AC3E}">
        <p14:creationId xmlns:p14="http://schemas.microsoft.com/office/powerpoint/2010/main" val="17695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5048" y="2854824"/>
            <a:ext cx="3401903" cy="1148351"/>
          </a:xfrm>
        </p:spPr>
        <p:txBody>
          <a:bodyPr/>
          <a:lstStyle/>
          <a:p>
            <a:r>
              <a:rPr lang="en-US" sz="7200" dirty="0"/>
              <a:t>Generics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1756318E-4B89-1E46-888F-8846885687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CD0BA3A-B4EB-4E47-A5D6-1606B11219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521496"/>
      </p:ext>
    </p:extLst>
  </p:cSld>
  <p:clrMapOvr>
    <a:masterClrMapping/>
  </p:clrMapOvr>
</p:sld>
</file>

<file path=ppt/theme/theme1.xml><?xml version="1.0" encoding="utf-8"?>
<a:theme xmlns:a="http://schemas.openxmlformats.org/drawingml/2006/main" name="EPAM Master 2021.2">
  <a:themeElements>
    <a:clrScheme name="Custom 3">
      <a:dk1>
        <a:srgbClr val="222222"/>
      </a:dk1>
      <a:lt1>
        <a:srgbClr val="FFFFFF"/>
      </a:lt1>
      <a:dk2>
        <a:srgbClr val="A0A0A0"/>
      </a:dk2>
      <a:lt2>
        <a:srgbClr val="F6F6F6"/>
      </a:lt2>
      <a:accent1>
        <a:srgbClr val="222222"/>
      </a:accent1>
      <a:accent2>
        <a:srgbClr val="76CDD8"/>
      </a:accent2>
      <a:accent3>
        <a:srgbClr val="FFC000"/>
      </a:accent3>
      <a:accent4>
        <a:srgbClr val="445464"/>
      </a:accent4>
      <a:accent5>
        <a:srgbClr val="008ACE"/>
      </a:accent5>
      <a:accent6>
        <a:srgbClr val="38C2D7"/>
      </a:accent6>
      <a:hlink>
        <a:srgbClr val="76CDD8"/>
      </a:hlink>
      <a:folHlink>
        <a:srgbClr val="A0A0A0"/>
      </a:folHlink>
    </a:clrScheme>
    <a:fontScheme name="EPAM">
      <a:majorFont>
        <a:latin typeface="Calibri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wrap="square" lIns="0" tIns="0" rIns="0" bIns="0" rtlCol="0" anchor="ctr"/>
      <a:lstStyle>
        <a:defPPr algn="ctr">
          <a:defRPr sz="2400" dirty="0" smtClean="0">
            <a:solidFill>
              <a:schemeClr val="bg1"/>
            </a:solidFill>
            <a:latin typeface="Calibri Light" panose="020F0302020204030204" pitchFamily="34" charset="0"/>
            <a:ea typeface="Human Sans ExtraLight" charset="0"/>
            <a:cs typeface="Human Sans ExtraLight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>
        <a:spAutoFit/>
      </a:bodyPr>
      <a:lstStyle>
        <a:defPPr algn="l">
          <a:defRPr dirty="0" smtClean="0"/>
        </a:defPPr>
      </a:lstStyle>
    </a:txDef>
  </a:objectDefaults>
  <a:extraClrSchemeLst/>
  <a:custClrLst>
    <a:custClr name="PALINA BLUE">
      <a:srgbClr val="A9C9D7"/>
    </a:custClr>
    <a:custClr name="DARK PURPLE ">
      <a:srgbClr val="8A7CBB"/>
    </a:custClr>
    <a:custClr name="LIGHT PURPLE">
      <a:srgbClr val="AE9BD8"/>
    </a:custClr>
    <a:custClr name="BRIGHT CORAL">
      <a:srgbClr val="FF4E33"/>
    </a:custClr>
    <a:custClr name="EPAM CORAL">
      <a:srgbClr val="FF8468"/>
    </a:custClr>
    <a:custClr name="BRIGHT ORANGE">
      <a:srgbClr val="FF8500"/>
    </a:custClr>
    <a:custClr name="ORANGE ">
      <a:srgbClr val="FFA436"/>
    </a:custClr>
    <a:custClr name="DARK GREEN">
      <a:srgbClr val="62A230"/>
    </a:custClr>
    <a:custClr name="BRIGHT GREEN">
      <a:srgbClr val="9BC838"/>
    </a:custClr>
    <a:custClr name="LIME GREEN">
      <a:srgbClr val="C8DE49"/>
    </a:custClr>
  </a:custClrLst>
  <a:extLst>
    <a:ext uri="{05A4C25C-085E-4340-85A3-A5531E510DB2}">
      <thm15:themeFamily xmlns:thm15="http://schemas.microsoft.com/office/thememl/2012/main" name="Continuum_Master_v1.1" id="{D2F91407-39AD-2344-8F42-01B4155FF2FD}" vid="{09F1F252-BD3A-0A45-9F6B-518524EA32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117DE914E1FC49A35D90CD8516D943" ma:contentTypeVersion="12" ma:contentTypeDescription="Create a new document." ma:contentTypeScope="" ma:versionID="e1f7c3316c007ddcbbfc786aee0f30b6">
  <xsd:schema xmlns:xsd="http://www.w3.org/2001/XMLSchema" xmlns:xs="http://www.w3.org/2001/XMLSchema" xmlns:p="http://schemas.microsoft.com/office/2006/metadata/properties" xmlns:ns2="58f349b0-675b-4c01-8ee6-14db8fa12501" xmlns:ns3="df44d29e-ce0d-48fd-88bf-98e6a958fd4b" targetNamespace="http://schemas.microsoft.com/office/2006/metadata/properties" ma:root="true" ma:fieldsID="ebdd3e3611f83f5edb1b485483198b2e" ns2:_="" ns3:_="">
    <xsd:import namespace="58f349b0-675b-4c01-8ee6-14db8fa12501"/>
    <xsd:import namespace="df44d29e-ce0d-48fd-88bf-98e6a958fd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349b0-675b-4c01-8ee6-14db8fa125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4d29e-ce0d-48fd-88bf-98e6a958fd4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2E3419-B313-4514-AD24-D56E1F80A63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45DB04F-7584-4690-B257-DA90A69356DD}">
  <ds:schemaRefs>
    <ds:schemaRef ds:uri="58f349b0-675b-4c01-8ee6-14db8fa12501"/>
    <ds:schemaRef ds:uri="df44d29e-ce0d-48fd-88bf-98e6a958fd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7CA341C-74C1-4577-8C96-EF2605DC52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2517</TotalTime>
  <Words>428</Words>
  <Application>Microsoft Macintosh PowerPoint</Application>
  <PresentationFormat>Szélesvásznú</PresentationFormat>
  <Paragraphs>61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Bold</vt:lpstr>
      <vt:lpstr>Calibri Light</vt:lpstr>
      <vt:lpstr>EPAM Master 2021.2</vt:lpstr>
      <vt:lpstr>Magas szintű programozási nyelvek 2</vt:lpstr>
      <vt:lpstr>Agenda</vt:lpstr>
      <vt:lpstr>Rewind time</vt:lpstr>
      <vt:lpstr>Questions</vt:lpstr>
      <vt:lpstr>Homework check</vt:lpstr>
      <vt:lpstr>Enum types</vt:lpstr>
      <vt:lpstr>Enum types</vt:lpstr>
      <vt:lpstr>Enum types</vt:lpstr>
      <vt:lpstr>Generics</vt:lpstr>
      <vt:lpstr>Generics</vt:lpstr>
      <vt:lpstr>Benefits of using generics</vt:lpstr>
      <vt:lpstr>Exercises</vt:lpstr>
      <vt:lpstr>Exercises</vt:lpstr>
      <vt:lpstr>Complex exercise</vt:lpstr>
      <vt:lpstr>See you next week!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Palina Vilava</dc:creator>
  <cp:lastModifiedBy>Tamas Tarcsa</cp:lastModifiedBy>
  <cp:revision>43</cp:revision>
  <dcterms:created xsi:type="dcterms:W3CDTF">2020-10-27T12:12:11Z</dcterms:created>
  <dcterms:modified xsi:type="dcterms:W3CDTF">2021-10-09T10:53:34Z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0x010100BA117DE914E1FC49A35D90CD8516D943</vt:lpwstr>
  </property>
</Properties>
</file>