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44"/>
  </p:notesMasterIdLst>
  <p:sldIdLst>
    <p:sldId id="256" r:id="rId5"/>
    <p:sldId id="263" r:id="rId6"/>
    <p:sldId id="280" r:id="rId7"/>
    <p:sldId id="266" r:id="rId8"/>
    <p:sldId id="267" r:id="rId9"/>
    <p:sldId id="268" r:id="rId10"/>
    <p:sldId id="269" r:id="rId11"/>
    <p:sldId id="281" r:id="rId12"/>
    <p:sldId id="270" r:id="rId13"/>
    <p:sldId id="271" r:id="rId14"/>
    <p:sldId id="272" r:id="rId15"/>
    <p:sldId id="282" r:id="rId16"/>
    <p:sldId id="274" r:id="rId17"/>
    <p:sldId id="273" r:id="rId18"/>
    <p:sldId id="283" r:id="rId19"/>
    <p:sldId id="275" r:id="rId20"/>
    <p:sldId id="276" r:id="rId21"/>
    <p:sldId id="277" r:id="rId22"/>
    <p:sldId id="278" r:id="rId23"/>
    <p:sldId id="284" r:id="rId24"/>
    <p:sldId id="279" r:id="rId25"/>
    <p:sldId id="285" r:id="rId26"/>
    <p:sldId id="286" r:id="rId27"/>
    <p:sldId id="287" r:id="rId28"/>
    <p:sldId id="300" r:id="rId29"/>
    <p:sldId id="302" r:id="rId30"/>
    <p:sldId id="301" r:id="rId31"/>
    <p:sldId id="288" r:id="rId32"/>
    <p:sldId id="289" r:id="rId33"/>
    <p:sldId id="290" r:id="rId34"/>
    <p:sldId id="292" r:id="rId35"/>
    <p:sldId id="299" r:id="rId36"/>
    <p:sldId id="291"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zhalika Levandouskaya" initials="AL" lastIdx="43" clrIdx="0">
    <p:extLst>
      <p:ext uri="{19B8F6BF-5375-455C-9EA6-DF929625EA0E}">
        <p15:presenceInfo xmlns:p15="http://schemas.microsoft.com/office/powerpoint/2012/main" userId="S::Anzhalika_Levandouskaya@epam.com::92adfee3-e19f-494c-b48e-2a057e813d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84A5E-7045-7349-8EB9-E37DA956361E}" v="237" dt="2021-04-09T11:00:09.994"/>
    <p1510:client id="{CA169F45-5589-4D02-B933-EE3D29406E05}" v="12" dt="2021-04-09T09:53:46.459"/>
  </p1510:revLst>
</p1510:revInfo>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6"/>
    <p:restoredTop sz="94654"/>
  </p:normalViewPr>
  <p:slideViewPr>
    <p:cSldViewPr snapToGrid="0">
      <p:cViewPr varScale="1">
        <p:scale>
          <a:sx n="136" d="100"/>
          <a:sy n="136" d="100"/>
        </p:scale>
        <p:origin x="1464"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A449-81D0-4C65-80FA-E84926361CC3}" type="datetimeFigureOut">
              <a:rPr lang="en-US" smtClean="0"/>
              <a:t>9/27/21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C3A5-A464-4897-B884-BB9B35180A5B}" type="slidenum">
              <a:rPr lang="en-US" smtClean="0"/>
              <a:t>‹#›</a:t>
            </a:fld>
            <a:endParaRPr lang="en-US"/>
          </a:p>
        </p:txBody>
      </p:sp>
    </p:spTree>
    <p:extLst>
      <p:ext uri="{BB962C8B-B14F-4D97-AF65-F5344CB8AC3E}">
        <p14:creationId xmlns:p14="http://schemas.microsoft.com/office/powerpoint/2010/main" val="111757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hyperlink" Target="https://epa.ms/stories" TargetMode="Externa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a:effectLst/>
              </a:rPr>
              <a:t>23 OCTOBER 2020</a:t>
            </a:r>
            <a:endParaRPr lang="en-US"/>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4931154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263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Up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42817990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E4F57360-96E0-124A-8B27-F0C4589ED94D}"/>
              </a:ext>
            </a:extLst>
          </p:cNvPr>
          <p:cNvSpPr>
            <a:spLocks noGrp="1"/>
          </p:cNvSpPr>
          <p:nvPr>
            <p:ph type="body" sz="quarter" idx="11"/>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spTree>
    <p:extLst>
      <p:ext uri="{BB962C8B-B14F-4D97-AF65-F5344CB8AC3E}">
        <p14:creationId xmlns:p14="http://schemas.microsoft.com/office/powerpoint/2010/main" val="267191623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9213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781488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6022081" cy="6858000"/>
          </a:xfrm>
          <a:prstGeom prst="rect">
            <a:avLst/>
          </a:prstGeom>
          <a:solidFill>
            <a:schemeClr val="accent5">
              <a:lumMod val="50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3619500" cy="338554"/>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ext Placeholder 2">
            <a:extLst>
              <a:ext uri="{FF2B5EF4-FFF2-40B4-BE49-F238E27FC236}">
                <a16:creationId xmlns:a16="http://schemas.microsoft.com/office/drawing/2014/main" id="{EC0BE653-C375-415A-859B-2A7348B8E418}"/>
              </a:ext>
            </a:extLst>
          </p:cNvPr>
          <p:cNvSpPr>
            <a:spLocks noGrp="1"/>
          </p:cNvSpPr>
          <p:nvPr>
            <p:ph type="body" sz="quarter" idx="17" hasCustomPrompt="1"/>
          </p:nvPr>
        </p:nvSpPr>
        <p:spPr>
          <a:xfrm>
            <a:off x="476250" y="1600200"/>
            <a:ext cx="4991100" cy="1882310"/>
          </a:xfrm>
          <a:prstGeom prst="rect">
            <a:avLst/>
          </a:prstGeom>
        </p:spPr>
        <p:txBody>
          <a:bodyPr wrap="square">
            <a:spAutoFit/>
          </a:bodyPr>
          <a:lstStyle>
            <a:lvl1pPr>
              <a:defRPr sz="160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35445" y="3152602"/>
            <a:ext cx="6858002" cy="552793"/>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62756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199" y="1143000"/>
            <a:ext cx="4797425"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a:t>
            </a:r>
            <a:endParaRPr lang="en-US"/>
          </a:p>
        </p:txBody>
      </p:sp>
      <p:sp>
        <p:nvSpPr>
          <p:cNvPr id="5" name="Text Placeholder 2">
            <a:extLst>
              <a:ext uri="{FF2B5EF4-FFF2-40B4-BE49-F238E27FC236}">
                <a16:creationId xmlns:a16="http://schemas.microsoft.com/office/drawing/2014/main" id="{9F520AD5-0FFD-4C8E-9342-58316930E002}"/>
              </a:ext>
            </a:extLst>
          </p:cNvPr>
          <p:cNvSpPr>
            <a:spLocks noGrp="1"/>
          </p:cNvSpPr>
          <p:nvPr>
            <p:ph type="body" sz="quarter" idx="17" hasCustomPrompt="1"/>
          </p:nvPr>
        </p:nvSpPr>
        <p:spPr>
          <a:xfrm>
            <a:off x="6221412" y="1143000"/>
            <a:ext cx="4797425"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a:t>
            </a:r>
            <a:endParaRPr lang="en-US"/>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199" y="2077282"/>
            <a:ext cx="4797425" cy="2831994"/>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r>
              <a:rPr lang="en-US"/>
              <a:t>, at id non </a:t>
            </a:r>
            <a:r>
              <a:rPr lang="en-US" err="1"/>
              <a:t>enim</a:t>
            </a:r>
            <a:r>
              <a:rPr lang="en-US"/>
              <a:t>, </a:t>
            </a:r>
            <a:r>
              <a:rPr lang="en-US" err="1"/>
              <a:t>hac</a:t>
            </a:r>
            <a:r>
              <a:rPr lang="en-US"/>
              <a:t> </a:t>
            </a:r>
            <a:r>
              <a:rPr lang="en-US" err="1"/>
              <a:t>imperdiet</a:t>
            </a:r>
            <a:r>
              <a:rPr lang="en-US"/>
              <a:t> </a:t>
            </a:r>
            <a:r>
              <a:rPr lang="en-US" err="1"/>
              <a:t>cras</a:t>
            </a:r>
            <a:r>
              <a:rPr lang="en-US"/>
              <a:t> vitae </a:t>
            </a:r>
            <a:r>
              <a:rPr lang="en-US" err="1"/>
              <a:t>amet</a:t>
            </a:r>
            <a:r>
              <a:rPr lang="en-US"/>
              <a:t>. </a:t>
            </a:r>
            <a:r>
              <a:rPr lang="en-US" err="1"/>
              <a:t>Adipiscing</a:t>
            </a:r>
            <a:r>
              <a:rPr lang="en-US"/>
              <a:t> vestibulum, </a:t>
            </a:r>
            <a:r>
              <a:rPr lang="en-US" err="1"/>
              <a:t>natoque</a:t>
            </a:r>
            <a:r>
              <a:rPr lang="en-US"/>
              <a:t> </a:t>
            </a:r>
            <a:r>
              <a:rPr lang="en-US" err="1"/>
              <a:t>proin</a:t>
            </a:r>
            <a:r>
              <a:rPr lang="en-US"/>
              <a:t> id </a:t>
            </a:r>
            <a:r>
              <a:rPr lang="en-US" err="1"/>
              <a:t>congue</a:t>
            </a:r>
            <a:r>
              <a:rPr lang="en-US"/>
              <a:t> </a:t>
            </a:r>
            <a:r>
              <a:rPr lang="en-US" err="1"/>
              <a:t>mauris</a:t>
            </a:r>
            <a:r>
              <a:rPr lang="en-US"/>
              <a:t>. </a:t>
            </a:r>
            <a:r>
              <a:rPr lang="en-US" err="1"/>
              <a:t>Elementum</a:t>
            </a:r>
            <a:r>
              <a:rPr lang="en-US"/>
              <a:t> vel </a:t>
            </a:r>
            <a:r>
              <a:rPr lang="en-US" err="1"/>
              <a:t>augue</a:t>
            </a:r>
            <a:r>
              <a:rPr lang="en-US"/>
              <a:t> </a:t>
            </a:r>
            <a:r>
              <a:rPr lang="en-US" err="1"/>
              <a:t>amet</a:t>
            </a:r>
            <a:r>
              <a:rPr lang="en-US"/>
              <a:t> </a:t>
            </a:r>
          </a:p>
        </p:txBody>
      </p:sp>
      <p:sp>
        <p:nvSpPr>
          <p:cNvPr id="8" name="Text Placeholder 2">
            <a:extLst>
              <a:ext uri="{FF2B5EF4-FFF2-40B4-BE49-F238E27FC236}">
                <a16:creationId xmlns:a16="http://schemas.microsoft.com/office/drawing/2014/main" id="{1D1A126B-ECBC-446E-8C9B-41282A70F05E}"/>
              </a:ext>
            </a:extLst>
          </p:cNvPr>
          <p:cNvSpPr>
            <a:spLocks noGrp="1"/>
          </p:cNvSpPr>
          <p:nvPr>
            <p:ph type="body" sz="quarter" idx="19" hasCustomPrompt="1"/>
          </p:nvPr>
        </p:nvSpPr>
        <p:spPr>
          <a:xfrm>
            <a:off x="6221412" y="2077282"/>
            <a:ext cx="4797425" cy="2831994"/>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r>
              <a:rPr lang="en-US"/>
              <a:t>, at id non </a:t>
            </a:r>
            <a:r>
              <a:rPr lang="en-US" err="1"/>
              <a:t>enim</a:t>
            </a:r>
            <a:r>
              <a:rPr lang="en-US"/>
              <a:t>, </a:t>
            </a:r>
            <a:r>
              <a:rPr lang="en-US" err="1"/>
              <a:t>hac</a:t>
            </a:r>
            <a:r>
              <a:rPr lang="en-US"/>
              <a:t> </a:t>
            </a:r>
            <a:r>
              <a:rPr lang="en-US" err="1"/>
              <a:t>imperdiet</a:t>
            </a:r>
            <a:r>
              <a:rPr lang="en-US"/>
              <a:t> </a:t>
            </a:r>
            <a:r>
              <a:rPr lang="en-US" err="1"/>
              <a:t>cras</a:t>
            </a:r>
            <a:r>
              <a:rPr lang="en-US"/>
              <a:t> vitae </a:t>
            </a:r>
            <a:r>
              <a:rPr lang="en-US" err="1"/>
              <a:t>amet</a:t>
            </a:r>
            <a:r>
              <a:rPr lang="en-US"/>
              <a:t>. </a:t>
            </a:r>
            <a:r>
              <a:rPr lang="en-US" err="1"/>
              <a:t>Adipiscing</a:t>
            </a:r>
            <a:r>
              <a:rPr lang="en-US"/>
              <a:t> vestibulum, </a:t>
            </a:r>
            <a:r>
              <a:rPr lang="en-US" err="1"/>
              <a:t>natoque</a:t>
            </a:r>
            <a:r>
              <a:rPr lang="en-US"/>
              <a:t> </a:t>
            </a:r>
            <a:r>
              <a:rPr lang="en-US" err="1"/>
              <a:t>proin</a:t>
            </a:r>
            <a:r>
              <a:rPr lang="en-US"/>
              <a:t> id </a:t>
            </a:r>
            <a:r>
              <a:rPr lang="en-US" err="1"/>
              <a:t>congue</a:t>
            </a:r>
            <a:r>
              <a:rPr lang="en-US"/>
              <a:t> </a:t>
            </a:r>
            <a:r>
              <a:rPr lang="en-US" err="1"/>
              <a:t>mauris</a:t>
            </a:r>
            <a:r>
              <a:rPr lang="en-US"/>
              <a:t>. </a:t>
            </a:r>
            <a:r>
              <a:rPr lang="en-US" err="1"/>
              <a:t>Elementum</a:t>
            </a:r>
            <a:r>
              <a:rPr lang="en-US"/>
              <a:t> vel </a:t>
            </a:r>
            <a:r>
              <a:rPr lang="en-US" err="1"/>
              <a:t>augue</a:t>
            </a:r>
            <a:r>
              <a:rPr lang="en-US"/>
              <a:t> </a:t>
            </a:r>
            <a:r>
              <a:rPr lang="en-US" err="1"/>
              <a:t>amet</a:t>
            </a:r>
            <a:r>
              <a:rPr lang="en-US"/>
              <a:t> </a:t>
            </a:r>
          </a:p>
        </p:txBody>
      </p:sp>
    </p:spTree>
    <p:extLst>
      <p:ext uri="{BB962C8B-B14F-4D97-AF65-F5344CB8AC3E}">
        <p14:creationId xmlns:p14="http://schemas.microsoft.com/office/powerpoint/2010/main" val="267737016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2067560"/>
            <a:ext cx="3312160" cy="3542958"/>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Tree>
    <p:extLst>
      <p:ext uri="{BB962C8B-B14F-4D97-AF65-F5344CB8AC3E}">
        <p14:creationId xmlns:p14="http://schemas.microsoft.com/office/powerpoint/2010/main" val="4099014716"/>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Statement">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896D646D-415F-4D4E-B837-24C4E1CE0934}"/>
              </a:ext>
            </a:extLst>
          </p:cNvPr>
          <p:cNvSpPr>
            <a:spLocks noGrp="1"/>
          </p:cNvSpPr>
          <p:nvPr>
            <p:ph type="body" sz="quarter" idx="16" hasCustomPrompt="1"/>
          </p:nvPr>
        </p:nvSpPr>
        <p:spPr>
          <a:xfrm>
            <a:off x="457200" y="1371600"/>
            <a:ext cx="5764213" cy="3886200"/>
          </a:xfrm>
          <a:prstGeom prst="rect">
            <a:avLst/>
          </a:prstGeom>
        </p:spPr>
        <p:txBody>
          <a:bodyPr/>
          <a:lstStyle>
            <a:lvl1pPr>
              <a:defRPr sz="6000">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Large statement combined with supporting </a:t>
            </a:r>
            <a:br>
              <a:rPr lang="en-US"/>
            </a:br>
            <a:r>
              <a:rPr lang="en-US"/>
              <a:t>text here</a:t>
            </a:r>
          </a:p>
        </p:txBody>
      </p:sp>
      <p:sp>
        <p:nvSpPr>
          <p:cNvPr id="6" name="Text Placeholder 2">
            <a:extLst>
              <a:ext uri="{FF2B5EF4-FFF2-40B4-BE49-F238E27FC236}">
                <a16:creationId xmlns:a16="http://schemas.microsoft.com/office/drawing/2014/main" id="{D330B547-343B-414C-8E1F-67C7C72B2F72}"/>
              </a:ext>
            </a:extLst>
          </p:cNvPr>
          <p:cNvSpPr>
            <a:spLocks noGrp="1"/>
          </p:cNvSpPr>
          <p:nvPr>
            <p:ph type="body" sz="quarter" idx="17" hasCustomPrompt="1"/>
          </p:nvPr>
        </p:nvSpPr>
        <p:spPr>
          <a:xfrm>
            <a:off x="6946901" y="1600200"/>
            <a:ext cx="4784852" cy="3657600"/>
          </a:xfrm>
          <a:prstGeom prst="rect">
            <a:avLst/>
          </a:prstGeom>
        </p:spPr>
        <p:txBody>
          <a:bodyPr/>
          <a:lstStyle>
            <a:lvl1pPr>
              <a:defRPr sz="1600">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306384956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1"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9231057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5519275"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lnSpc>
                <a:spcPct val="100000"/>
              </a:lnSpc>
              <a:spcBef>
                <a:spcPts val="0"/>
              </a:spcBef>
            </a:pPr>
            <a:r>
              <a:rPr lang="en-US">
                <a:effectLst/>
              </a:rPr>
              <a:t>23 OCTOBER 2020</a:t>
            </a:r>
            <a:endParaRPr lang="en-US"/>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endParaRPr lang="en-US"/>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81201003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Title 1">
            <a:extLst>
              <a:ext uri="{FF2B5EF4-FFF2-40B4-BE49-F238E27FC236}">
                <a16:creationId xmlns:a16="http://schemas.microsoft.com/office/drawing/2014/main" id="{E4955F73-BCD8-4858-BDA2-D30A6DDD9E2F}"/>
              </a:ext>
            </a:extLst>
          </p:cNvPr>
          <p:cNvSpPr>
            <a:spLocks noGrp="1"/>
          </p:cNvSpPr>
          <p:nvPr>
            <p:ph type="title"/>
          </p:nvPr>
        </p:nvSpPr>
        <p:spPr>
          <a:xfrm>
            <a:off x="457200" y="92568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6DB3700-A2AA-CC46-AB06-739575CE119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8" name="Text Placeholder 3">
            <a:extLst>
              <a:ext uri="{FF2B5EF4-FFF2-40B4-BE49-F238E27FC236}">
                <a16:creationId xmlns:a16="http://schemas.microsoft.com/office/drawing/2014/main" id="{78F2DB0F-A762-9841-A4D7-8B6F3D5251E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964562"/>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1" name="Text Placeholder 10">
            <a:extLst>
              <a:ext uri="{FF2B5EF4-FFF2-40B4-BE49-F238E27FC236}">
                <a16:creationId xmlns:a16="http://schemas.microsoft.com/office/drawing/2014/main" id="{E59EA3FB-C095-0948-83CD-4F812F3CA45C}"/>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66108293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1/2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69229478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ase Study-1/2 Picture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523936692"/>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469900"/>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
        <p:nvSpPr>
          <p:cNvPr id="10" name="Text Placeholder 10">
            <a:extLst>
              <a:ext uri="{FF2B5EF4-FFF2-40B4-BE49-F238E27FC236}">
                <a16:creationId xmlns:a16="http://schemas.microsoft.com/office/drawing/2014/main" id="{703B5AFB-E799-0442-BA28-6AF5A02967FE}"/>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854095972"/>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2/3 Pictur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924339"/>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Tree>
    <p:extLst>
      <p:ext uri="{BB962C8B-B14F-4D97-AF65-F5344CB8AC3E}">
        <p14:creationId xmlns:p14="http://schemas.microsoft.com/office/powerpoint/2010/main" val="96996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15EB0785-A8B2-B844-97DC-362F6DEDBA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402423653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Mock Up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00200"/>
            <a:ext cx="4784852" cy="3657600"/>
          </a:xfrm>
          <a:prstGeom prst="rect">
            <a:avLst/>
          </a:prstGeo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8" name="Graphic 7">
            <a:extLst>
              <a:ext uri="{FF2B5EF4-FFF2-40B4-BE49-F238E27FC236}">
                <a16:creationId xmlns:a16="http://schemas.microsoft.com/office/drawing/2014/main" id="{ECD48285-8885-4D22-8AE4-172AF61141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D02C5AA0-D8CE-634A-97A8-97B2BC715078}"/>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07507983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Mock Up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E5D96D1E-C1BD-6F40-A978-D03F53CD4A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19714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3142357"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2407920" cy="677108"/>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108325" y="0"/>
            <a:ext cx="9083675" cy="6858000"/>
          </a:xfrm>
          <a:prstGeom prst="rect">
            <a:avLst/>
          </a:prstGeom>
        </p:spPr>
        <p:txBody>
          <a:bodyPr/>
          <a:lstStyle/>
          <a:p>
            <a:endParaRPr lang="en-US"/>
          </a:p>
        </p:txBody>
      </p:sp>
    </p:spTree>
    <p:extLst>
      <p:ext uri="{BB962C8B-B14F-4D97-AF65-F5344CB8AC3E}">
        <p14:creationId xmlns:p14="http://schemas.microsoft.com/office/powerpoint/2010/main" val="164168761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0212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7A9547FE-7857-4A70-ACDF-06ACC0CC381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itle 1">
            <a:extLst>
              <a:ext uri="{FF2B5EF4-FFF2-40B4-BE49-F238E27FC236}">
                <a16:creationId xmlns:a16="http://schemas.microsoft.com/office/drawing/2014/main" id="{11BCE546-F0EF-2742-9891-475F8219D406}"/>
              </a:ext>
            </a:extLst>
          </p:cNvPr>
          <p:cNvSpPr>
            <a:spLocks noGrp="1"/>
          </p:cNvSpPr>
          <p:nvPr>
            <p:ph type="title"/>
          </p:nvPr>
        </p:nvSpPr>
        <p:spPr>
          <a:xfrm>
            <a:off x="457201" y="499646"/>
            <a:ext cx="3606927" cy="338554"/>
          </a:xfrm>
        </p:spPr>
        <p:txBody>
          <a:bodyPr wrap="square">
            <a:spAutoFit/>
          </a:bodyPr>
          <a:lstStyle>
            <a:lvl1pPr>
              <a:defRPr b="1">
                <a:solidFill>
                  <a:schemeClr val="bg1"/>
                </a:solidFill>
                <a:latin typeface="+mn-lt"/>
              </a:defRPr>
            </a:lvl1pPr>
          </a:lstStyle>
          <a:p>
            <a:r>
              <a:rPr lang="en-US"/>
              <a:t>Click to edit Master title style</a:t>
            </a:r>
          </a:p>
        </p:txBody>
      </p:sp>
      <p:sp>
        <p:nvSpPr>
          <p:cNvPr id="6" name="Text Placeholder 10">
            <a:extLst>
              <a:ext uri="{FF2B5EF4-FFF2-40B4-BE49-F238E27FC236}">
                <a16:creationId xmlns:a16="http://schemas.microsoft.com/office/drawing/2014/main" id="{B2196D5E-2DE5-E948-A22F-E057A6B9991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60752383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1">
                    <a:lumMod val="95000"/>
                  </a:schemeClr>
                </a:solidFill>
              </a:defRPr>
            </a:lvl1pPr>
            <a:lvl2pPr>
              <a:buNone/>
              <a:defRPr/>
            </a:lvl2pPr>
          </a:lstStyle>
          <a:p>
            <a:pPr lvl="0"/>
            <a:r>
              <a:rPr lang="en-US">
                <a:effectLst/>
              </a:rPr>
              <a:t>23 OCTOBER 2020</a:t>
            </a:r>
            <a:endParaRPr lang="en-US"/>
          </a:p>
        </p:txBody>
      </p:sp>
      <p:pic>
        <p:nvPicPr>
          <p:cNvPr id="2" name="Graphic 1">
            <a:extLst>
              <a:ext uri="{FF2B5EF4-FFF2-40B4-BE49-F238E27FC236}">
                <a16:creationId xmlns:a16="http://schemas.microsoft.com/office/drawing/2014/main" id="{CE8C851A-E2E7-4523-9F42-0BB009E5644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7" name="Title 2">
            <a:extLst>
              <a:ext uri="{FF2B5EF4-FFF2-40B4-BE49-F238E27FC236}">
                <a16:creationId xmlns:a16="http://schemas.microsoft.com/office/drawing/2014/main" id="{D6769452-030B-5548-B575-999D639F6D22}"/>
              </a:ext>
            </a:extLst>
          </p:cNvPr>
          <p:cNvSpPr>
            <a:spLocks noGrp="1"/>
          </p:cNvSpPr>
          <p:nvPr>
            <p:ph type="title"/>
          </p:nvPr>
        </p:nvSpPr>
        <p:spPr>
          <a:xfrm>
            <a:off x="466165" y="1965960"/>
            <a:ext cx="5755248"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065613061"/>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Mock Up Lef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4" name="Graphic 3">
            <a:extLst>
              <a:ext uri="{FF2B5EF4-FFF2-40B4-BE49-F238E27FC236}">
                <a16:creationId xmlns:a16="http://schemas.microsoft.com/office/drawing/2014/main" id="{FF61EEF5-D25E-43F9-9DE7-B0D48CE58D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2E184C37-FA49-E94C-B478-B1492E6E7F7A}"/>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2700087433"/>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arrow-Black">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2407920" cy="677108"/>
          </a:xfrm>
        </p:spPr>
        <p:txBody>
          <a:bodyPr>
            <a:spAutoFit/>
          </a:bodyPr>
          <a:lstStyle>
            <a:lvl1pPr>
              <a:defRPr b="1">
                <a:solidFill>
                  <a:schemeClr val="tx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2" name="Rectangle 1">
            <a:extLst>
              <a:ext uri="{FF2B5EF4-FFF2-40B4-BE49-F238E27FC236}">
                <a16:creationId xmlns:a16="http://schemas.microsoft.com/office/drawing/2014/main" id="{2CB0227B-1090-48E9-B33D-CB9CA73DF05F}"/>
              </a:ext>
            </a:extLst>
          </p:cNvPr>
          <p:cNvSpPr/>
          <p:nvPr userDrawn="1"/>
        </p:nvSpPr>
        <p:spPr bwMode="auto">
          <a:xfrm flipH="1">
            <a:off x="3108325" y="0"/>
            <a:ext cx="90836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extBox 7">
            <a:extLst>
              <a:ext uri="{FF2B5EF4-FFF2-40B4-BE49-F238E27FC236}">
                <a16:creationId xmlns:a16="http://schemas.microsoft.com/office/drawing/2014/main" id="{42CC76E4-4D68-894E-AF17-C8188D17CE71}"/>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3" name="Text Placeholder 3">
            <a:extLst>
              <a:ext uri="{FF2B5EF4-FFF2-40B4-BE49-F238E27FC236}">
                <a16:creationId xmlns:a16="http://schemas.microsoft.com/office/drawing/2014/main" id="{B4E5246D-43F4-5946-BF12-EAA7EF1F6B9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9854672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1/2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D5E70CA8-AE5E-9144-B51A-3DB9B2B912F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1" name="Text Placeholder 10">
            <a:extLst>
              <a:ext uri="{FF2B5EF4-FFF2-40B4-BE49-F238E27FC236}">
                <a16:creationId xmlns:a16="http://schemas.microsoft.com/office/drawing/2014/main" id="{2A2E37B5-D917-F347-A92A-FFF42F041ED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itle 1">
            <a:extLst>
              <a:ext uri="{FF2B5EF4-FFF2-40B4-BE49-F238E27FC236}">
                <a16:creationId xmlns:a16="http://schemas.microsoft.com/office/drawing/2014/main" id="{C8B879C7-3885-2143-A73F-46BF268524BA}"/>
              </a:ext>
            </a:extLst>
          </p:cNvPr>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13" name="Text Placeholder 3">
            <a:extLst>
              <a:ext uri="{FF2B5EF4-FFF2-40B4-BE49-F238E27FC236}">
                <a16:creationId xmlns:a16="http://schemas.microsoft.com/office/drawing/2014/main" id="{EC884B43-5420-8A44-BD3B-D88B17EDD05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821494556"/>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1/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576920143"/>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1/2 Picture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D4D51ED0-4D08-4641-87AC-8F2B5E2A3B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6A703936-AD1E-BD44-91CB-919F81D7BFEC}"/>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BD1BED4F-175D-FF44-A003-4A5C8D2123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13" name="Picture Placeholder 2">
            <a:extLst>
              <a:ext uri="{FF2B5EF4-FFF2-40B4-BE49-F238E27FC236}">
                <a16:creationId xmlns:a16="http://schemas.microsoft.com/office/drawing/2014/main" id="{091CD3F7-14AE-A849-9B73-75D2354D4845}"/>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4" name="Title 1">
            <a:extLst>
              <a:ext uri="{FF2B5EF4-FFF2-40B4-BE49-F238E27FC236}">
                <a16:creationId xmlns:a16="http://schemas.microsoft.com/office/drawing/2014/main" id="{1090E848-D90D-3040-B1C3-7D33F1A7AC6F}"/>
              </a:ext>
            </a:extLst>
          </p:cNvPr>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5" name="Text Placeholder 2">
            <a:extLst>
              <a:ext uri="{FF2B5EF4-FFF2-40B4-BE49-F238E27FC236}">
                <a16:creationId xmlns:a16="http://schemas.microsoft.com/office/drawing/2014/main" id="{30EAA2BB-1929-1344-BB72-B8696E5C93FB}"/>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
        <p:nvSpPr>
          <p:cNvPr id="10" name="Text Placeholder 10">
            <a:extLst>
              <a:ext uri="{FF2B5EF4-FFF2-40B4-BE49-F238E27FC236}">
                <a16:creationId xmlns:a16="http://schemas.microsoft.com/office/drawing/2014/main" id="{B6C52A15-EBCB-2E4D-B9B0-C28E4B5B7D51}"/>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20249523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se Study-Statemen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a:prstGeom prst="rect">
            <a:avLst/>
          </a:prstGeom>
        </p:spPr>
        <p:txBody>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7" name="Graphic 6">
            <a:extLst>
              <a:ext uri="{FF2B5EF4-FFF2-40B4-BE49-F238E27FC236}">
                <a16:creationId xmlns:a16="http://schemas.microsoft.com/office/drawing/2014/main" id="{6E44CDB4-CF54-423C-9681-C9AAACA56B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8" name="TextBox 7">
            <a:extLst>
              <a:ext uri="{FF2B5EF4-FFF2-40B4-BE49-F238E27FC236}">
                <a16:creationId xmlns:a16="http://schemas.microsoft.com/office/drawing/2014/main" id="{D74CC298-22F4-2C44-B143-5C071C1464AE}"/>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9" name="Text Placeholder 3">
            <a:extLst>
              <a:ext uri="{FF2B5EF4-FFF2-40B4-BE49-F238E27FC236}">
                <a16:creationId xmlns:a16="http://schemas.microsoft.com/office/drawing/2014/main" id="{564434E4-9DFC-C54A-8FA5-A3977779F6D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124745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Column Pictures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341376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341376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637032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637032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9" name="Text Placeholder 2">
            <a:extLst>
              <a:ext uri="{FF2B5EF4-FFF2-40B4-BE49-F238E27FC236}">
                <a16:creationId xmlns:a16="http://schemas.microsoft.com/office/drawing/2014/main" id="{0D35C967-D122-42CE-BDAF-F34B55F00EA2}"/>
              </a:ext>
            </a:extLst>
          </p:cNvPr>
          <p:cNvSpPr>
            <a:spLocks noGrp="1"/>
          </p:cNvSpPr>
          <p:nvPr>
            <p:ph type="body" sz="quarter" idx="23" hasCustomPrompt="1"/>
          </p:nvPr>
        </p:nvSpPr>
        <p:spPr>
          <a:xfrm>
            <a:off x="932688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0" name="Text Placeholder 2">
            <a:extLst>
              <a:ext uri="{FF2B5EF4-FFF2-40B4-BE49-F238E27FC236}">
                <a16:creationId xmlns:a16="http://schemas.microsoft.com/office/drawing/2014/main" id="{54FDC613-45BE-47C3-82C5-FC027C2DE43E}"/>
              </a:ext>
            </a:extLst>
          </p:cNvPr>
          <p:cNvSpPr>
            <a:spLocks noGrp="1"/>
          </p:cNvSpPr>
          <p:nvPr>
            <p:ph type="body" sz="quarter" idx="24" hasCustomPrompt="1"/>
          </p:nvPr>
        </p:nvSpPr>
        <p:spPr>
          <a:xfrm>
            <a:off x="932688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24" name="Picture Placeholder 23">
            <a:extLst>
              <a:ext uri="{FF2B5EF4-FFF2-40B4-BE49-F238E27FC236}">
                <a16:creationId xmlns:a16="http://schemas.microsoft.com/office/drawing/2014/main" id="{F84AF8F5-D562-4FBF-9069-09A640AACD09}"/>
              </a:ext>
            </a:extLst>
          </p:cNvPr>
          <p:cNvSpPr>
            <a:spLocks noGrp="1"/>
          </p:cNvSpPr>
          <p:nvPr>
            <p:ph type="pic" sz="quarter" idx="27"/>
          </p:nvPr>
        </p:nvSpPr>
        <p:spPr>
          <a:xfrm>
            <a:off x="463731" y="1143000"/>
            <a:ext cx="2408238" cy="1371600"/>
          </a:xfrm>
          <a:prstGeom prst="rect">
            <a:avLst/>
          </a:prstGeom>
          <a:solidFill>
            <a:schemeClr val="bg1">
              <a:lumMod val="95000"/>
            </a:schemeClr>
          </a:solidFill>
        </p:spPr>
        <p:txBody>
          <a:bodyPr/>
          <a:lstStyle/>
          <a:p>
            <a:endParaRPr lang="en-US"/>
          </a:p>
        </p:txBody>
      </p:sp>
      <p:sp>
        <p:nvSpPr>
          <p:cNvPr id="25" name="Picture Placeholder 23">
            <a:extLst>
              <a:ext uri="{FF2B5EF4-FFF2-40B4-BE49-F238E27FC236}">
                <a16:creationId xmlns:a16="http://schemas.microsoft.com/office/drawing/2014/main" id="{4F5537FA-B25A-4A75-AFE8-CB3D2D4EA781}"/>
              </a:ext>
            </a:extLst>
          </p:cNvPr>
          <p:cNvSpPr>
            <a:spLocks noGrp="1"/>
          </p:cNvSpPr>
          <p:nvPr>
            <p:ph type="pic" sz="quarter" idx="28"/>
          </p:nvPr>
        </p:nvSpPr>
        <p:spPr>
          <a:xfrm>
            <a:off x="3413442" y="1143000"/>
            <a:ext cx="2408238" cy="1371600"/>
          </a:xfrm>
          <a:prstGeom prst="rect">
            <a:avLst/>
          </a:prstGeom>
          <a:solidFill>
            <a:schemeClr val="bg1">
              <a:lumMod val="95000"/>
            </a:schemeClr>
          </a:solidFill>
        </p:spPr>
        <p:txBody>
          <a:bodyPr/>
          <a:lstStyle/>
          <a:p>
            <a:endParaRPr lang="en-US"/>
          </a:p>
        </p:txBody>
      </p:sp>
      <p:sp>
        <p:nvSpPr>
          <p:cNvPr id="26" name="Picture Placeholder 23">
            <a:extLst>
              <a:ext uri="{FF2B5EF4-FFF2-40B4-BE49-F238E27FC236}">
                <a16:creationId xmlns:a16="http://schemas.microsoft.com/office/drawing/2014/main" id="{62EC0755-06FE-418F-830B-3953EAC2B2B8}"/>
              </a:ext>
            </a:extLst>
          </p:cNvPr>
          <p:cNvSpPr>
            <a:spLocks noGrp="1"/>
          </p:cNvSpPr>
          <p:nvPr>
            <p:ph type="pic" sz="quarter" idx="29"/>
          </p:nvPr>
        </p:nvSpPr>
        <p:spPr>
          <a:xfrm>
            <a:off x="6363153" y="1143000"/>
            <a:ext cx="2408238" cy="1371600"/>
          </a:xfrm>
          <a:prstGeom prst="rect">
            <a:avLst/>
          </a:prstGeom>
          <a:solidFill>
            <a:schemeClr val="bg1">
              <a:lumMod val="95000"/>
            </a:schemeClr>
          </a:solidFill>
        </p:spPr>
        <p:txBody>
          <a:bodyPr/>
          <a:lstStyle/>
          <a:p>
            <a:endParaRPr lang="en-US"/>
          </a:p>
        </p:txBody>
      </p:sp>
      <p:sp>
        <p:nvSpPr>
          <p:cNvPr id="27" name="Picture Placeholder 23">
            <a:extLst>
              <a:ext uri="{FF2B5EF4-FFF2-40B4-BE49-F238E27FC236}">
                <a16:creationId xmlns:a16="http://schemas.microsoft.com/office/drawing/2014/main" id="{5145A383-DF32-4D59-98B6-07591E0CE3E3}"/>
              </a:ext>
            </a:extLst>
          </p:cNvPr>
          <p:cNvSpPr>
            <a:spLocks noGrp="1"/>
          </p:cNvSpPr>
          <p:nvPr>
            <p:ph type="pic" sz="quarter" idx="30"/>
          </p:nvPr>
        </p:nvSpPr>
        <p:spPr>
          <a:xfrm>
            <a:off x="9312864" y="1143000"/>
            <a:ext cx="2408238" cy="1371600"/>
          </a:xfrm>
          <a:prstGeom prst="rect">
            <a:avLst/>
          </a:prstGeom>
          <a:solidFill>
            <a:schemeClr val="bg1">
              <a:lumMod val="95000"/>
            </a:schemeClr>
          </a:solidFill>
        </p:spPr>
        <p:txBody>
          <a:bodyPr/>
          <a:lstStyle/>
          <a:p>
            <a:endParaRPr lang="en-US"/>
          </a:p>
        </p:txBody>
      </p:sp>
    </p:spTree>
    <p:extLst>
      <p:ext uri="{BB962C8B-B14F-4D97-AF65-F5344CB8AC3E}">
        <p14:creationId xmlns:p14="http://schemas.microsoft.com/office/powerpoint/2010/main" val="80216096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3 Pictures">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endParaRPr lang="en-US"/>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endParaRPr lang="en-US"/>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endParaRPr lang="en-US"/>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108834068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ase Study-4 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endParaRPr lang="en-US"/>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endParaRPr lang="en-US"/>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endParaRPr lang="en-US"/>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endParaRPr lang="en-US"/>
          </a:p>
        </p:txBody>
      </p:sp>
      <p:pic>
        <p:nvPicPr>
          <p:cNvPr id="7" name="Graphic 6">
            <a:extLst>
              <a:ext uri="{FF2B5EF4-FFF2-40B4-BE49-F238E27FC236}">
                <a16:creationId xmlns:a16="http://schemas.microsoft.com/office/drawing/2014/main" id="{9C432762-A502-4EDF-9936-2F1B5B291CC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043F49D1-094C-794E-ADD9-2E27004213E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1" name="Text Placeholder 3">
            <a:extLst>
              <a:ext uri="{FF2B5EF4-FFF2-40B4-BE49-F238E27FC236}">
                <a16:creationId xmlns:a16="http://schemas.microsoft.com/office/drawing/2014/main" id="{DB996F9F-D55F-FD42-A589-2783B304344D}"/>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mtClean="0">
                <a:solidFill>
                  <a:schemeClr val="tx1"/>
                </a:solidFill>
              </a:rPr>
              <a:pPr lvl="0"/>
              <a:t>‹#›</a:t>
            </a:fld>
            <a:endParaRPr lang="en-US">
              <a:solidFill>
                <a:schemeClr val="tx1"/>
              </a:solidFill>
            </a:endParaRPr>
          </a:p>
        </p:txBody>
      </p:sp>
    </p:spTree>
    <p:extLst>
      <p:ext uri="{BB962C8B-B14F-4D97-AF65-F5344CB8AC3E}">
        <p14:creationId xmlns:p14="http://schemas.microsoft.com/office/powerpoint/2010/main" val="2713037627"/>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ABDBD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9711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D36EB9C-BBDB-7447-884B-AC6C7C7D1D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tx1"/>
                </a:solidFill>
                <a:latin typeface="Calibri Light" panose="020F0302020204030204" pitchFamily="34" charset="0"/>
                <a:cs typeface="Calibri Light" panose="020F0302020204030204" pitchFamily="34" charset="0"/>
              </a:defRPr>
            </a:lvl1pPr>
          </a:lstStyle>
          <a:p>
            <a:r>
              <a:rPr lang="en-US"/>
              <a:t>Contents</a:t>
            </a:r>
          </a:p>
        </p:txBody>
      </p:sp>
      <p:sp>
        <p:nvSpPr>
          <p:cNvPr id="24" name="Text Placeholder 4">
            <a:extLst>
              <a:ext uri="{FF2B5EF4-FFF2-40B4-BE49-F238E27FC236}">
                <a16:creationId xmlns:a16="http://schemas.microsoft.com/office/drawing/2014/main" id="{ECE784D3-D287-664F-80A6-CBA29DD12FE1}"/>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01</a:t>
            </a:r>
          </a:p>
        </p:txBody>
      </p:sp>
      <p:sp>
        <p:nvSpPr>
          <p:cNvPr id="25" name="Text Placeholder 4">
            <a:extLst>
              <a:ext uri="{FF2B5EF4-FFF2-40B4-BE49-F238E27FC236}">
                <a16:creationId xmlns:a16="http://schemas.microsoft.com/office/drawing/2014/main" id="{29A1CE94-599A-5146-9EFB-9AEECE436784}"/>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02</a:t>
            </a:r>
          </a:p>
        </p:txBody>
      </p:sp>
      <p:sp>
        <p:nvSpPr>
          <p:cNvPr id="26" name="Text Placeholder 4">
            <a:extLst>
              <a:ext uri="{FF2B5EF4-FFF2-40B4-BE49-F238E27FC236}">
                <a16:creationId xmlns:a16="http://schemas.microsoft.com/office/drawing/2014/main" id="{B0E828E5-70FD-D449-B964-390D8366EA4E}"/>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03</a:t>
            </a:r>
          </a:p>
        </p:txBody>
      </p:sp>
      <p:sp>
        <p:nvSpPr>
          <p:cNvPr id="27" name="Text Placeholder 4">
            <a:extLst>
              <a:ext uri="{FF2B5EF4-FFF2-40B4-BE49-F238E27FC236}">
                <a16:creationId xmlns:a16="http://schemas.microsoft.com/office/drawing/2014/main" id="{23D1ADF7-7F17-9F4A-A000-26CFD756A34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04</a:t>
            </a:r>
          </a:p>
        </p:txBody>
      </p:sp>
      <p:sp>
        <p:nvSpPr>
          <p:cNvPr id="28" name="Text Placeholder 4">
            <a:extLst>
              <a:ext uri="{FF2B5EF4-FFF2-40B4-BE49-F238E27FC236}">
                <a16:creationId xmlns:a16="http://schemas.microsoft.com/office/drawing/2014/main" id="{C8974FB4-0DC4-9A48-849B-3445C17323D8}"/>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05</a:t>
            </a:r>
          </a:p>
        </p:txBody>
      </p:sp>
      <p:sp>
        <p:nvSpPr>
          <p:cNvPr id="29" name="Text Placeholder 4">
            <a:extLst>
              <a:ext uri="{FF2B5EF4-FFF2-40B4-BE49-F238E27FC236}">
                <a16:creationId xmlns:a16="http://schemas.microsoft.com/office/drawing/2014/main" id="{3B70AEBB-A750-864B-B6BD-21B4D0EFE2A7}"/>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06</a:t>
            </a:r>
          </a:p>
        </p:txBody>
      </p:sp>
      <p:sp>
        <p:nvSpPr>
          <p:cNvPr id="30" name="Text Placeholder 4">
            <a:extLst>
              <a:ext uri="{FF2B5EF4-FFF2-40B4-BE49-F238E27FC236}">
                <a16:creationId xmlns:a16="http://schemas.microsoft.com/office/drawing/2014/main" id="{B6A80AC0-F1D6-7541-A91C-C279FD194827}"/>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1" name="Text Placeholder 4">
            <a:extLst>
              <a:ext uri="{FF2B5EF4-FFF2-40B4-BE49-F238E27FC236}">
                <a16:creationId xmlns:a16="http://schemas.microsoft.com/office/drawing/2014/main" id="{48BEB51A-F18F-5749-809D-EC078A513A0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2" name="Text Placeholder 4">
            <a:extLst>
              <a:ext uri="{FF2B5EF4-FFF2-40B4-BE49-F238E27FC236}">
                <a16:creationId xmlns:a16="http://schemas.microsoft.com/office/drawing/2014/main" id="{C6735154-D863-074C-BEF0-25E8F0836038}"/>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3" name="Text Placeholder 4">
            <a:extLst>
              <a:ext uri="{FF2B5EF4-FFF2-40B4-BE49-F238E27FC236}">
                <a16:creationId xmlns:a16="http://schemas.microsoft.com/office/drawing/2014/main" id="{C373B72A-00B1-9E4F-BC7F-202B2AC57FCC}"/>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4" name="Text Placeholder 4">
            <a:extLst>
              <a:ext uri="{FF2B5EF4-FFF2-40B4-BE49-F238E27FC236}">
                <a16:creationId xmlns:a16="http://schemas.microsoft.com/office/drawing/2014/main" id="{A584DDAC-74C3-8649-AA09-BE37E59266E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5" name="Text Placeholder 4">
            <a:extLst>
              <a:ext uri="{FF2B5EF4-FFF2-40B4-BE49-F238E27FC236}">
                <a16:creationId xmlns:a16="http://schemas.microsoft.com/office/drawing/2014/main" id="{4BE98457-B105-874C-9706-66BA69C1AFC7}"/>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cxnSp>
        <p:nvCxnSpPr>
          <p:cNvPr id="36" name="Straight Connector 35">
            <a:extLst>
              <a:ext uri="{FF2B5EF4-FFF2-40B4-BE49-F238E27FC236}">
                <a16:creationId xmlns:a16="http://schemas.microsoft.com/office/drawing/2014/main" id="{D6C8558E-5624-D848-B1A3-4B79F93D0AC1}"/>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95421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roject Approach – 5 Phas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111A-AF8E-9E4F-95BB-2233C5B80585}"/>
              </a:ext>
            </a:extLst>
          </p:cNvPr>
          <p:cNvSpPr>
            <a:spLocks noGrp="1"/>
          </p:cNvSpPr>
          <p:nvPr>
            <p:ph type="title" hasCustomPrompt="1"/>
          </p:nvPr>
        </p:nvSpPr>
        <p:spPr/>
        <p:txBody>
          <a:bodyPr/>
          <a:lstStyle/>
          <a:p>
            <a:r>
              <a:rPr lang="en-US"/>
              <a:t>Project Approach – 5 Phases</a:t>
            </a:r>
          </a:p>
        </p:txBody>
      </p:sp>
      <p:sp>
        <p:nvSpPr>
          <p:cNvPr id="5" name="Text Placeholder 10">
            <a:extLst>
              <a:ext uri="{FF2B5EF4-FFF2-40B4-BE49-F238E27FC236}">
                <a16:creationId xmlns:a16="http://schemas.microsoft.com/office/drawing/2014/main" id="{44A3D2F7-12A7-D345-89E9-C2804ED949E6}"/>
              </a:ext>
            </a:extLst>
          </p:cNvPr>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C996434D-95C5-3A4A-822B-F2AAFD93E9AD}"/>
              </a:ext>
            </a:extLst>
          </p:cNvPr>
          <p:cNvSpPr>
            <a:spLocks noGrp="1"/>
          </p:cNvSpPr>
          <p:nvPr>
            <p:ph type="body" sz="quarter" idx="16"/>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pic>
        <p:nvPicPr>
          <p:cNvPr id="7" name="Graphic 6">
            <a:extLst>
              <a:ext uri="{FF2B5EF4-FFF2-40B4-BE49-F238E27FC236}">
                <a16:creationId xmlns:a16="http://schemas.microsoft.com/office/drawing/2014/main" id="{48327781-DE23-6541-B6B8-9BF68AA55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022447"/>
            <a:ext cx="827601" cy="765219"/>
          </a:xfrm>
          <a:prstGeom prst="rect">
            <a:avLst/>
          </a:prstGeom>
        </p:spPr>
      </p:pic>
      <p:pic>
        <p:nvPicPr>
          <p:cNvPr id="8" name="Graphic 7">
            <a:extLst>
              <a:ext uri="{FF2B5EF4-FFF2-40B4-BE49-F238E27FC236}">
                <a16:creationId xmlns:a16="http://schemas.microsoft.com/office/drawing/2014/main" id="{FB503DEC-3D44-E54B-B871-07557CF14CF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66060" y="2058408"/>
            <a:ext cx="751597" cy="694944"/>
          </a:xfrm>
          <a:prstGeom prst="rect">
            <a:avLst/>
          </a:prstGeom>
        </p:spPr>
      </p:pic>
      <p:pic>
        <p:nvPicPr>
          <p:cNvPr id="9" name="Graphic 8">
            <a:extLst>
              <a:ext uri="{FF2B5EF4-FFF2-40B4-BE49-F238E27FC236}">
                <a16:creationId xmlns:a16="http://schemas.microsoft.com/office/drawing/2014/main" id="{60B66494-D5B7-8E42-BBE7-3D572363BF3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74920" y="2058408"/>
            <a:ext cx="745490" cy="689297"/>
          </a:xfrm>
          <a:prstGeom prst="rect">
            <a:avLst/>
          </a:prstGeom>
        </p:spPr>
      </p:pic>
      <p:pic>
        <p:nvPicPr>
          <p:cNvPr id="10" name="Graphic 9">
            <a:extLst>
              <a:ext uri="{FF2B5EF4-FFF2-40B4-BE49-F238E27FC236}">
                <a16:creationId xmlns:a16="http://schemas.microsoft.com/office/drawing/2014/main" id="{066EE11C-096A-6A41-B3C9-F626EDB65AE4}"/>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83780" y="2058408"/>
            <a:ext cx="708863" cy="655431"/>
          </a:xfrm>
          <a:prstGeom prst="rect">
            <a:avLst/>
          </a:prstGeom>
        </p:spPr>
      </p:pic>
      <p:pic>
        <p:nvPicPr>
          <p:cNvPr id="11" name="Graphic 10">
            <a:extLst>
              <a:ext uri="{FF2B5EF4-FFF2-40B4-BE49-F238E27FC236}">
                <a16:creationId xmlns:a16="http://schemas.microsoft.com/office/drawing/2014/main" id="{629EEA0C-3899-7B4A-8FEC-BEA88021468D}"/>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92640" y="2090158"/>
            <a:ext cx="756270" cy="699265"/>
          </a:xfrm>
          <a:prstGeom prst="rect">
            <a:avLst/>
          </a:prstGeom>
        </p:spPr>
      </p:pic>
      <p:cxnSp>
        <p:nvCxnSpPr>
          <p:cNvPr id="12" name="Straight Connector 11">
            <a:extLst>
              <a:ext uri="{FF2B5EF4-FFF2-40B4-BE49-F238E27FC236}">
                <a16:creationId xmlns:a16="http://schemas.microsoft.com/office/drawing/2014/main" id="{CF5C6192-C8B0-8C41-A29B-1A465AC14A6D}"/>
              </a:ext>
            </a:extLst>
          </p:cNvPr>
          <p:cNvCxnSpPr>
            <a:cxnSpLocks/>
          </p:cNvCxnSpPr>
          <p:nvPr userDrawn="1"/>
        </p:nvCxnSpPr>
        <p:spPr>
          <a:xfrm>
            <a:off x="45720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8C566F-9E20-7D42-980A-36B784E4DA39}"/>
              </a:ext>
            </a:extLst>
          </p:cNvPr>
          <p:cNvCxnSpPr>
            <a:cxnSpLocks/>
          </p:cNvCxnSpPr>
          <p:nvPr userDrawn="1"/>
        </p:nvCxnSpPr>
        <p:spPr>
          <a:xfrm>
            <a:off x="276606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43441-2EDD-0640-8625-3CF46A13CD31}"/>
              </a:ext>
            </a:extLst>
          </p:cNvPr>
          <p:cNvCxnSpPr>
            <a:cxnSpLocks/>
          </p:cNvCxnSpPr>
          <p:nvPr userDrawn="1"/>
        </p:nvCxnSpPr>
        <p:spPr>
          <a:xfrm>
            <a:off x="507492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BCEC5A-64BB-A947-A1DA-BFC2B87C4EFC}"/>
              </a:ext>
            </a:extLst>
          </p:cNvPr>
          <p:cNvCxnSpPr>
            <a:cxnSpLocks/>
          </p:cNvCxnSpPr>
          <p:nvPr userDrawn="1"/>
        </p:nvCxnSpPr>
        <p:spPr>
          <a:xfrm>
            <a:off x="738378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3CE4EF-F9F4-1248-BCBA-48394100326B}"/>
              </a:ext>
            </a:extLst>
          </p:cNvPr>
          <p:cNvCxnSpPr>
            <a:cxnSpLocks/>
          </p:cNvCxnSpPr>
          <p:nvPr userDrawn="1"/>
        </p:nvCxnSpPr>
        <p:spPr>
          <a:xfrm>
            <a:off x="969264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80F24ACA-C57A-6542-A9DC-906E12AE0631}"/>
              </a:ext>
            </a:extLst>
          </p:cNvPr>
          <p:cNvSpPr>
            <a:spLocks noGrp="1"/>
          </p:cNvSpPr>
          <p:nvPr>
            <p:ph type="body" sz="quarter" idx="17" hasCustomPrompt="1"/>
          </p:nvPr>
        </p:nvSpPr>
        <p:spPr>
          <a:xfrm>
            <a:off x="469774"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19" name="Text Placeholder 2">
            <a:extLst>
              <a:ext uri="{FF2B5EF4-FFF2-40B4-BE49-F238E27FC236}">
                <a16:creationId xmlns:a16="http://schemas.microsoft.com/office/drawing/2014/main" id="{B80DC253-A653-EE48-9265-87DA583F1C6D}"/>
              </a:ext>
            </a:extLst>
          </p:cNvPr>
          <p:cNvSpPr txBox="1">
            <a:spLocks/>
          </p:cNvSpPr>
          <p:nvPr userDrawn="1"/>
        </p:nvSpPr>
        <p:spPr>
          <a:xfrm>
            <a:off x="45720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01 Alignment</a:t>
            </a:r>
          </a:p>
        </p:txBody>
      </p:sp>
      <p:sp>
        <p:nvSpPr>
          <p:cNvPr id="20" name="Text Placeholder 2">
            <a:extLst>
              <a:ext uri="{FF2B5EF4-FFF2-40B4-BE49-F238E27FC236}">
                <a16:creationId xmlns:a16="http://schemas.microsoft.com/office/drawing/2014/main" id="{0F9D9EA2-A39B-364C-91C2-10DAEA01A7AD}"/>
              </a:ext>
            </a:extLst>
          </p:cNvPr>
          <p:cNvSpPr txBox="1">
            <a:spLocks/>
          </p:cNvSpPr>
          <p:nvPr userDrawn="1"/>
        </p:nvSpPr>
        <p:spPr>
          <a:xfrm>
            <a:off x="276606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02 Learning</a:t>
            </a:r>
          </a:p>
        </p:txBody>
      </p:sp>
      <p:sp>
        <p:nvSpPr>
          <p:cNvPr id="21" name="Text Placeholder 2">
            <a:extLst>
              <a:ext uri="{FF2B5EF4-FFF2-40B4-BE49-F238E27FC236}">
                <a16:creationId xmlns:a16="http://schemas.microsoft.com/office/drawing/2014/main" id="{8EC2D32C-9C04-8D47-B602-B406BAC6ED59}"/>
              </a:ext>
            </a:extLst>
          </p:cNvPr>
          <p:cNvSpPr txBox="1">
            <a:spLocks/>
          </p:cNvSpPr>
          <p:nvPr userDrawn="1"/>
        </p:nvSpPr>
        <p:spPr>
          <a:xfrm>
            <a:off x="507492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03 Analysis</a:t>
            </a:r>
          </a:p>
        </p:txBody>
      </p:sp>
      <p:sp>
        <p:nvSpPr>
          <p:cNvPr id="22" name="Text Placeholder 2">
            <a:extLst>
              <a:ext uri="{FF2B5EF4-FFF2-40B4-BE49-F238E27FC236}">
                <a16:creationId xmlns:a16="http://schemas.microsoft.com/office/drawing/2014/main" id="{B4319C03-4421-CB4C-99FA-4B5C37C68881}"/>
              </a:ext>
            </a:extLst>
          </p:cNvPr>
          <p:cNvSpPr txBox="1">
            <a:spLocks/>
          </p:cNvSpPr>
          <p:nvPr userDrawn="1"/>
        </p:nvSpPr>
        <p:spPr>
          <a:xfrm>
            <a:off x="738378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04 Ideation &amp; Envisioning</a:t>
            </a:r>
          </a:p>
        </p:txBody>
      </p:sp>
      <p:sp>
        <p:nvSpPr>
          <p:cNvPr id="23" name="Text Placeholder 2">
            <a:extLst>
              <a:ext uri="{FF2B5EF4-FFF2-40B4-BE49-F238E27FC236}">
                <a16:creationId xmlns:a16="http://schemas.microsoft.com/office/drawing/2014/main" id="{FE5FB6C8-5EDD-514A-B17D-196988E2B5D1}"/>
              </a:ext>
            </a:extLst>
          </p:cNvPr>
          <p:cNvSpPr txBox="1">
            <a:spLocks/>
          </p:cNvSpPr>
          <p:nvPr userDrawn="1"/>
        </p:nvSpPr>
        <p:spPr>
          <a:xfrm>
            <a:off x="969264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05 Design &amp; Prototyping</a:t>
            </a:r>
          </a:p>
        </p:txBody>
      </p:sp>
      <p:sp>
        <p:nvSpPr>
          <p:cNvPr id="25" name="Text Placeholder 2">
            <a:extLst>
              <a:ext uri="{FF2B5EF4-FFF2-40B4-BE49-F238E27FC236}">
                <a16:creationId xmlns:a16="http://schemas.microsoft.com/office/drawing/2014/main" id="{7D33DAF6-818F-DF42-9048-4EB0744BE9A2}"/>
              </a:ext>
            </a:extLst>
          </p:cNvPr>
          <p:cNvSpPr>
            <a:spLocks noGrp="1"/>
          </p:cNvSpPr>
          <p:nvPr>
            <p:ph type="body" sz="quarter" idx="18" hasCustomPrompt="1"/>
          </p:nvPr>
        </p:nvSpPr>
        <p:spPr>
          <a:xfrm>
            <a:off x="2778633"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7" name="Text Placeholder 2">
            <a:extLst>
              <a:ext uri="{FF2B5EF4-FFF2-40B4-BE49-F238E27FC236}">
                <a16:creationId xmlns:a16="http://schemas.microsoft.com/office/drawing/2014/main" id="{6AD0E83C-AF84-5244-8A46-36376C1C05EE}"/>
              </a:ext>
            </a:extLst>
          </p:cNvPr>
          <p:cNvSpPr>
            <a:spLocks noGrp="1"/>
          </p:cNvSpPr>
          <p:nvPr>
            <p:ph type="body" sz="quarter" idx="19" hasCustomPrompt="1"/>
          </p:nvPr>
        </p:nvSpPr>
        <p:spPr>
          <a:xfrm>
            <a:off x="5087492"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9" name="Text Placeholder 2">
            <a:extLst>
              <a:ext uri="{FF2B5EF4-FFF2-40B4-BE49-F238E27FC236}">
                <a16:creationId xmlns:a16="http://schemas.microsoft.com/office/drawing/2014/main" id="{5CB75760-1CF3-0242-BAA2-E19452F9020A}"/>
              </a:ext>
            </a:extLst>
          </p:cNvPr>
          <p:cNvSpPr>
            <a:spLocks noGrp="1"/>
          </p:cNvSpPr>
          <p:nvPr>
            <p:ph type="body" sz="quarter" idx="20" hasCustomPrompt="1"/>
          </p:nvPr>
        </p:nvSpPr>
        <p:spPr>
          <a:xfrm>
            <a:off x="7396351"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1" name="Text Placeholder 2">
            <a:extLst>
              <a:ext uri="{FF2B5EF4-FFF2-40B4-BE49-F238E27FC236}">
                <a16:creationId xmlns:a16="http://schemas.microsoft.com/office/drawing/2014/main" id="{3A311D8D-8DC1-3B4A-93E4-C6FF7171B027}"/>
              </a:ext>
            </a:extLst>
          </p:cNvPr>
          <p:cNvSpPr>
            <a:spLocks noGrp="1"/>
          </p:cNvSpPr>
          <p:nvPr>
            <p:ph type="body" sz="quarter" idx="21" hasCustomPrompt="1"/>
          </p:nvPr>
        </p:nvSpPr>
        <p:spPr>
          <a:xfrm>
            <a:off x="9705210"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3" name="Text Placeholder 32">
            <a:extLst>
              <a:ext uri="{FF2B5EF4-FFF2-40B4-BE49-F238E27FC236}">
                <a16:creationId xmlns:a16="http://schemas.microsoft.com/office/drawing/2014/main" id="{52E0F47A-7910-834B-B8C0-19ABB23E3FA7}"/>
              </a:ext>
            </a:extLst>
          </p:cNvPr>
          <p:cNvSpPr>
            <a:spLocks noGrp="1"/>
          </p:cNvSpPr>
          <p:nvPr>
            <p:ph type="body" sz="quarter" idx="22"/>
          </p:nvPr>
        </p:nvSpPr>
        <p:spPr>
          <a:xfrm>
            <a:off x="457200" y="3657600"/>
            <a:ext cx="1920875" cy="228600"/>
          </a:xfrm>
        </p:spPr>
        <p:txBody>
          <a:bodyPr/>
          <a:lstStyle/>
          <a:p>
            <a:pPr lvl="0"/>
            <a:r>
              <a:rPr lang="en-US"/>
              <a:t>Click to edit Master text styles</a:t>
            </a:r>
          </a:p>
        </p:txBody>
      </p:sp>
      <p:sp>
        <p:nvSpPr>
          <p:cNvPr id="34" name="Text Placeholder 32">
            <a:extLst>
              <a:ext uri="{FF2B5EF4-FFF2-40B4-BE49-F238E27FC236}">
                <a16:creationId xmlns:a16="http://schemas.microsoft.com/office/drawing/2014/main" id="{A328BB22-AC71-0043-A171-7A417ED8775D}"/>
              </a:ext>
            </a:extLst>
          </p:cNvPr>
          <p:cNvSpPr>
            <a:spLocks noGrp="1"/>
          </p:cNvSpPr>
          <p:nvPr>
            <p:ph type="body" sz="quarter" idx="23"/>
          </p:nvPr>
        </p:nvSpPr>
        <p:spPr>
          <a:xfrm>
            <a:off x="2766060" y="3657600"/>
            <a:ext cx="1920875" cy="228600"/>
          </a:xfrm>
        </p:spPr>
        <p:txBody>
          <a:bodyPr/>
          <a:lstStyle/>
          <a:p>
            <a:pPr lvl="0"/>
            <a:r>
              <a:rPr lang="en-US"/>
              <a:t>Click to edit Master text styles</a:t>
            </a:r>
          </a:p>
        </p:txBody>
      </p:sp>
      <p:sp>
        <p:nvSpPr>
          <p:cNvPr id="35" name="Text Placeholder 32">
            <a:extLst>
              <a:ext uri="{FF2B5EF4-FFF2-40B4-BE49-F238E27FC236}">
                <a16:creationId xmlns:a16="http://schemas.microsoft.com/office/drawing/2014/main" id="{868139CE-C9BB-6B4D-97C1-C45B7754D974}"/>
              </a:ext>
            </a:extLst>
          </p:cNvPr>
          <p:cNvSpPr>
            <a:spLocks noGrp="1"/>
          </p:cNvSpPr>
          <p:nvPr>
            <p:ph type="body" sz="quarter" idx="24"/>
          </p:nvPr>
        </p:nvSpPr>
        <p:spPr>
          <a:xfrm>
            <a:off x="5074919" y="3657600"/>
            <a:ext cx="1920875" cy="228600"/>
          </a:xfrm>
        </p:spPr>
        <p:txBody>
          <a:bodyPr/>
          <a:lstStyle/>
          <a:p>
            <a:pPr lvl="0"/>
            <a:r>
              <a:rPr lang="en-US"/>
              <a:t>Click to edit Master text styles</a:t>
            </a:r>
          </a:p>
        </p:txBody>
      </p:sp>
      <p:sp>
        <p:nvSpPr>
          <p:cNvPr id="36" name="Text Placeholder 32">
            <a:extLst>
              <a:ext uri="{FF2B5EF4-FFF2-40B4-BE49-F238E27FC236}">
                <a16:creationId xmlns:a16="http://schemas.microsoft.com/office/drawing/2014/main" id="{13C1508E-2CCE-E741-8D12-DEC07FFC8537}"/>
              </a:ext>
            </a:extLst>
          </p:cNvPr>
          <p:cNvSpPr>
            <a:spLocks noGrp="1"/>
          </p:cNvSpPr>
          <p:nvPr>
            <p:ph type="body" sz="quarter" idx="25"/>
          </p:nvPr>
        </p:nvSpPr>
        <p:spPr>
          <a:xfrm>
            <a:off x="7396351" y="3657600"/>
            <a:ext cx="1920875" cy="228600"/>
          </a:xfrm>
        </p:spPr>
        <p:txBody>
          <a:bodyPr/>
          <a:lstStyle/>
          <a:p>
            <a:pPr lvl="0"/>
            <a:r>
              <a:rPr lang="en-US"/>
              <a:t>Click to edit Master text styles</a:t>
            </a:r>
          </a:p>
        </p:txBody>
      </p:sp>
      <p:sp>
        <p:nvSpPr>
          <p:cNvPr id="37" name="Text Placeholder 32">
            <a:extLst>
              <a:ext uri="{FF2B5EF4-FFF2-40B4-BE49-F238E27FC236}">
                <a16:creationId xmlns:a16="http://schemas.microsoft.com/office/drawing/2014/main" id="{2CEA34FE-C7A1-9644-A82A-311D9F546725}"/>
              </a:ext>
            </a:extLst>
          </p:cNvPr>
          <p:cNvSpPr>
            <a:spLocks noGrp="1"/>
          </p:cNvSpPr>
          <p:nvPr>
            <p:ph type="body" sz="quarter" idx="26"/>
          </p:nvPr>
        </p:nvSpPr>
        <p:spPr>
          <a:xfrm>
            <a:off x="9698923" y="3657600"/>
            <a:ext cx="1920875" cy="228600"/>
          </a:xfrm>
        </p:spPr>
        <p:txBody>
          <a:bodyPr/>
          <a:lstStyle/>
          <a:p>
            <a:pPr lvl="0"/>
            <a:r>
              <a:rPr lang="en-US"/>
              <a:t>Click to edit Master text styles</a:t>
            </a:r>
          </a:p>
        </p:txBody>
      </p:sp>
    </p:spTree>
    <p:extLst>
      <p:ext uri="{BB962C8B-B14F-4D97-AF65-F5344CB8AC3E}">
        <p14:creationId xmlns:p14="http://schemas.microsoft.com/office/powerpoint/2010/main" val="25585305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roject Approach – 6 Phas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111A-AF8E-9E4F-95BB-2233C5B80585}"/>
              </a:ext>
            </a:extLst>
          </p:cNvPr>
          <p:cNvSpPr>
            <a:spLocks noGrp="1"/>
          </p:cNvSpPr>
          <p:nvPr>
            <p:ph type="title" hasCustomPrompt="1"/>
          </p:nvPr>
        </p:nvSpPr>
        <p:spPr/>
        <p:txBody>
          <a:bodyPr/>
          <a:lstStyle/>
          <a:p>
            <a:r>
              <a:rPr lang="en-US"/>
              <a:t>Project Approach – 6 Phases</a:t>
            </a:r>
          </a:p>
        </p:txBody>
      </p:sp>
      <p:sp>
        <p:nvSpPr>
          <p:cNvPr id="5" name="Text Placeholder 10">
            <a:extLst>
              <a:ext uri="{FF2B5EF4-FFF2-40B4-BE49-F238E27FC236}">
                <a16:creationId xmlns:a16="http://schemas.microsoft.com/office/drawing/2014/main" id="{44A3D2F7-12A7-D345-89E9-C2804ED949E6}"/>
              </a:ext>
            </a:extLst>
          </p:cNvPr>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C996434D-95C5-3A4A-822B-F2AAFD93E9AD}"/>
              </a:ext>
            </a:extLst>
          </p:cNvPr>
          <p:cNvSpPr>
            <a:spLocks noGrp="1"/>
          </p:cNvSpPr>
          <p:nvPr>
            <p:ph type="body" sz="quarter" idx="16"/>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pic>
        <p:nvPicPr>
          <p:cNvPr id="7" name="Graphic 6">
            <a:extLst>
              <a:ext uri="{FF2B5EF4-FFF2-40B4-BE49-F238E27FC236}">
                <a16:creationId xmlns:a16="http://schemas.microsoft.com/office/drawing/2014/main" id="{48327781-DE23-6541-B6B8-9BF68AA55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022447"/>
            <a:ext cx="827601" cy="765219"/>
          </a:xfrm>
          <a:prstGeom prst="rect">
            <a:avLst/>
          </a:prstGeom>
        </p:spPr>
      </p:pic>
      <p:pic>
        <p:nvPicPr>
          <p:cNvPr id="8" name="Graphic 7">
            <a:extLst>
              <a:ext uri="{FF2B5EF4-FFF2-40B4-BE49-F238E27FC236}">
                <a16:creationId xmlns:a16="http://schemas.microsoft.com/office/drawing/2014/main" id="{FB503DEC-3D44-E54B-B871-07557CF14CF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3111" y="2058408"/>
            <a:ext cx="751597" cy="694944"/>
          </a:xfrm>
          <a:prstGeom prst="rect">
            <a:avLst/>
          </a:prstGeom>
        </p:spPr>
      </p:pic>
      <p:pic>
        <p:nvPicPr>
          <p:cNvPr id="9" name="Graphic 8">
            <a:extLst>
              <a:ext uri="{FF2B5EF4-FFF2-40B4-BE49-F238E27FC236}">
                <a16:creationId xmlns:a16="http://schemas.microsoft.com/office/drawing/2014/main" id="{60B66494-D5B7-8E42-BBE7-3D572363BF3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89022" y="2058408"/>
            <a:ext cx="745490" cy="689297"/>
          </a:xfrm>
          <a:prstGeom prst="rect">
            <a:avLst/>
          </a:prstGeom>
        </p:spPr>
      </p:pic>
      <p:pic>
        <p:nvPicPr>
          <p:cNvPr id="10" name="Graphic 9">
            <a:extLst>
              <a:ext uri="{FF2B5EF4-FFF2-40B4-BE49-F238E27FC236}">
                <a16:creationId xmlns:a16="http://schemas.microsoft.com/office/drawing/2014/main" id="{066EE11C-096A-6A41-B3C9-F626EDB65AE4}"/>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54933" y="2058408"/>
            <a:ext cx="708863" cy="655431"/>
          </a:xfrm>
          <a:prstGeom prst="rect">
            <a:avLst/>
          </a:prstGeom>
        </p:spPr>
      </p:pic>
      <p:pic>
        <p:nvPicPr>
          <p:cNvPr id="11" name="Graphic 10">
            <a:extLst>
              <a:ext uri="{FF2B5EF4-FFF2-40B4-BE49-F238E27FC236}">
                <a16:creationId xmlns:a16="http://schemas.microsoft.com/office/drawing/2014/main" id="{629EEA0C-3899-7B4A-8FEC-BEA88021468D}"/>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20844" y="2090158"/>
            <a:ext cx="756270" cy="699265"/>
          </a:xfrm>
          <a:prstGeom prst="rect">
            <a:avLst/>
          </a:prstGeom>
        </p:spPr>
      </p:pic>
      <p:cxnSp>
        <p:nvCxnSpPr>
          <p:cNvPr id="12" name="Straight Connector 11">
            <a:extLst>
              <a:ext uri="{FF2B5EF4-FFF2-40B4-BE49-F238E27FC236}">
                <a16:creationId xmlns:a16="http://schemas.microsoft.com/office/drawing/2014/main" id="{CF5C6192-C8B0-8C41-A29B-1A465AC14A6D}"/>
              </a:ext>
            </a:extLst>
          </p:cNvPr>
          <p:cNvCxnSpPr>
            <a:cxnSpLocks/>
          </p:cNvCxnSpPr>
          <p:nvPr userDrawn="1"/>
        </p:nvCxnSpPr>
        <p:spPr>
          <a:xfrm>
            <a:off x="45720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8C566F-9E20-7D42-980A-36B784E4DA39}"/>
              </a:ext>
            </a:extLst>
          </p:cNvPr>
          <p:cNvCxnSpPr>
            <a:cxnSpLocks/>
          </p:cNvCxnSpPr>
          <p:nvPr userDrawn="1"/>
        </p:nvCxnSpPr>
        <p:spPr>
          <a:xfrm>
            <a:off x="2423111"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43441-2EDD-0640-8625-3CF46A13CD31}"/>
              </a:ext>
            </a:extLst>
          </p:cNvPr>
          <p:cNvCxnSpPr>
            <a:cxnSpLocks/>
          </p:cNvCxnSpPr>
          <p:nvPr userDrawn="1"/>
        </p:nvCxnSpPr>
        <p:spPr>
          <a:xfrm>
            <a:off x="4389022"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BCEC5A-64BB-A947-A1DA-BFC2B87C4EFC}"/>
              </a:ext>
            </a:extLst>
          </p:cNvPr>
          <p:cNvCxnSpPr>
            <a:cxnSpLocks/>
          </p:cNvCxnSpPr>
          <p:nvPr userDrawn="1"/>
        </p:nvCxnSpPr>
        <p:spPr>
          <a:xfrm>
            <a:off x="6354933"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3CE4EF-F9F4-1248-BCBA-48394100326B}"/>
              </a:ext>
            </a:extLst>
          </p:cNvPr>
          <p:cNvCxnSpPr>
            <a:cxnSpLocks/>
          </p:cNvCxnSpPr>
          <p:nvPr userDrawn="1"/>
        </p:nvCxnSpPr>
        <p:spPr>
          <a:xfrm>
            <a:off x="8320844"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80F24ACA-C57A-6542-A9DC-906E12AE0631}"/>
              </a:ext>
            </a:extLst>
          </p:cNvPr>
          <p:cNvSpPr>
            <a:spLocks noGrp="1"/>
          </p:cNvSpPr>
          <p:nvPr>
            <p:ph type="body" sz="quarter" idx="17" hasCustomPrompt="1"/>
          </p:nvPr>
        </p:nvSpPr>
        <p:spPr>
          <a:xfrm>
            <a:off x="469774"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19" name="Text Placeholder 2">
            <a:extLst>
              <a:ext uri="{FF2B5EF4-FFF2-40B4-BE49-F238E27FC236}">
                <a16:creationId xmlns:a16="http://schemas.microsoft.com/office/drawing/2014/main" id="{B80DC253-A653-EE48-9265-87DA583F1C6D}"/>
              </a:ext>
            </a:extLst>
          </p:cNvPr>
          <p:cNvSpPr txBox="1">
            <a:spLocks/>
          </p:cNvSpPr>
          <p:nvPr userDrawn="1"/>
        </p:nvSpPr>
        <p:spPr>
          <a:xfrm>
            <a:off x="457200" y="3215049"/>
            <a:ext cx="1463040"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01 Alignment</a:t>
            </a:r>
          </a:p>
        </p:txBody>
      </p:sp>
      <p:sp>
        <p:nvSpPr>
          <p:cNvPr id="20" name="Text Placeholder 2">
            <a:extLst>
              <a:ext uri="{FF2B5EF4-FFF2-40B4-BE49-F238E27FC236}">
                <a16:creationId xmlns:a16="http://schemas.microsoft.com/office/drawing/2014/main" id="{0F9D9EA2-A39B-364C-91C2-10DAEA01A7AD}"/>
              </a:ext>
            </a:extLst>
          </p:cNvPr>
          <p:cNvSpPr txBox="1">
            <a:spLocks/>
          </p:cNvSpPr>
          <p:nvPr userDrawn="1"/>
        </p:nvSpPr>
        <p:spPr>
          <a:xfrm>
            <a:off x="2423111" y="3215049"/>
            <a:ext cx="1463040"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02 Learning</a:t>
            </a:r>
          </a:p>
        </p:txBody>
      </p:sp>
      <p:sp>
        <p:nvSpPr>
          <p:cNvPr id="21" name="Text Placeholder 2">
            <a:extLst>
              <a:ext uri="{FF2B5EF4-FFF2-40B4-BE49-F238E27FC236}">
                <a16:creationId xmlns:a16="http://schemas.microsoft.com/office/drawing/2014/main" id="{8EC2D32C-9C04-8D47-B602-B406BAC6ED59}"/>
              </a:ext>
            </a:extLst>
          </p:cNvPr>
          <p:cNvSpPr txBox="1">
            <a:spLocks/>
          </p:cNvSpPr>
          <p:nvPr userDrawn="1"/>
        </p:nvSpPr>
        <p:spPr>
          <a:xfrm>
            <a:off x="4389022" y="3215049"/>
            <a:ext cx="1463040"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03 Analysis</a:t>
            </a:r>
          </a:p>
        </p:txBody>
      </p:sp>
      <p:sp>
        <p:nvSpPr>
          <p:cNvPr id="22" name="Text Placeholder 2">
            <a:extLst>
              <a:ext uri="{FF2B5EF4-FFF2-40B4-BE49-F238E27FC236}">
                <a16:creationId xmlns:a16="http://schemas.microsoft.com/office/drawing/2014/main" id="{B4319C03-4421-CB4C-99FA-4B5C37C68881}"/>
              </a:ext>
            </a:extLst>
          </p:cNvPr>
          <p:cNvSpPr txBox="1">
            <a:spLocks/>
          </p:cNvSpPr>
          <p:nvPr userDrawn="1"/>
        </p:nvSpPr>
        <p:spPr>
          <a:xfrm>
            <a:off x="6354933" y="3215049"/>
            <a:ext cx="1463040" cy="430887"/>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04 Ideation &amp; Envisioning</a:t>
            </a:r>
          </a:p>
        </p:txBody>
      </p:sp>
      <p:sp>
        <p:nvSpPr>
          <p:cNvPr id="23" name="Text Placeholder 2">
            <a:extLst>
              <a:ext uri="{FF2B5EF4-FFF2-40B4-BE49-F238E27FC236}">
                <a16:creationId xmlns:a16="http://schemas.microsoft.com/office/drawing/2014/main" id="{FE5FB6C8-5EDD-514A-B17D-196988E2B5D1}"/>
              </a:ext>
            </a:extLst>
          </p:cNvPr>
          <p:cNvSpPr txBox="1">
            <a:spLocks/>
          </p:cNvSpPr>
          <p:nvPr userDrawn="1"/>
        </p:nvSpPr>
        <p:spPr>
          <a:xfrm>
            <a:off x="8320844" y="3215049"/>
            <a:ext cx="1463040" cy="430887"/>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05 Design &amp; Prototyping</a:t>
            </a:r>
          </a:p>
        </p:txBody>
      </p:sp>
      <p:sp>
        <p:nvSpPr>
          <p:cNvPr id="25" name="Text Placeholder 2">
            <a:extLst>
              <a:ext uri="{FF2B5EF4-FFF2-40B4-BE49-F238E27FC236}">
                <a16:creationId xmlns:a16="http://schemas.microsoft.com/office/drawing/2014/main" id="{7D33DAF6-818F-DF42-9048-4EB0744BE9A2}"/>
              </a:ext>
            </a:extLst>
          </p:cNvPr>
          <p:cNvSpPr>
            <a:spLocks noGrp="1"/>
          </p:cNvSpPr>
          <p:nvPr>
            <p:ph type="body" sz="quarter" idx="18" hasCustomPrompt="1"/>
          </p:nvPr>
        </p:nvSpPr>
        <p:spPr>
          <a:xfrm>
            <a:off x="2423111"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7" name="Text Placeholder 2">
            <a:extLst>
              <a:ext uri="{FF2B5EF4-FFF2-40B4-BE49-F238E27FC236}">
                <a16:creationId xmlns:a16="http://schemas.microsoft.com/office/drawing/2014/main" id="{6AD0E83C-AF84-5244-8A46-36376C1C05EE}"/>
              </a:ext>
            </a:extLst>
          </p:cNvPr>
          <p:cNvSpPr>
            <a:spLocks noGrp="1"/>
          </p:cNvSpPr>
          <p:nvPr>
            <p:ph type="body" sz="quarter" idx="19" hasCustomPrompt="1"/>
          </p:nvPr>
        </p:nvSpPr>
        <p:spPr>
          <a:xfrm>
            <a:off x="4389022"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9" name="Text Placeholder 2">
            <a:extLst>
              <a:ext uri="{FF2B5EF4-FFF2-40B4-BE49-F238E27FC236}">
                <a16:creationId xmlns:a16="http://schemas.microsoft.com/office/drawing/2014/main" id="{5CB75760-1CF3-0242-BAA2-E19452F9020A}"/>
              </a:ext>
            </a:extLst>
          </p:cNvPr>
          <p:cNvSpPr>
            <a:spLocks noGrp="1"/>
          </p:cNvSpPr>
          <p:nvPr>
            <p:ph type="body" sz="quarter" idx="20" hasCustomPrompt="1"/>
          </p:nvPr>
        </p:nvSpPr>
        <p:spPr>
          <a:xfrm>
            <a:off x="6354933"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1" name="Text Placeholder 2">
            <a:extLst>
              <a:ext uri="{FF2B5EF4-FFF2-40B4-BE49-F238E27FC236}">
                <a16:creationId xmlns:a16="http://schemas.microsoft.com/office/drawing/2014/main" id="{3A311D8D-8DC1-3B4A-93E4-C6FF7171B027}"/>
              </a:ext>
            </a:extLst>
          </p:cNvPr>
          <p:cNvSpPr>
            <a:spLocks noGrp="1"/>
          </p:cNvSpPr>
          <p:nvPr>
            <p:ph type="body" sz="quarter" idx="21" hasCustomPrompt="1"/>
          </p:nvPr>
        </p:nvSpPr>
        <p:spPr>
          <a:xfrm>
            <a:off x="8320844"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2" name="Text Placeholder 2">
            <a:extLst>
              <a:ext uri="{FF2B5EF4-FFF2-40B4-BE49-F238E27FC236}">
                <a16:creationId xmlns:a16="http://schemas.microsoft.com/office/drawing/2014/main" id="{51BD861C-C099-2242-98F1-B6E7EEED2BE6}"/>
              </a:ext>
            </a:extLst>
          </p:cNvPr>
          <p:cNvSpPr txBox="1">
            <a:spLocks/>
          </p:cNvSpPr>
          <p:nvPr userDrawn="1"/>
        </p:nvSpPr>
        <p:spPr>
          <a:xfrm>
            <a:off x="10262045" y="3215049"/>
            <a:ext cx="1463040" cy="430887"/>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06 Evaluation &amp; </a:t>
            </a:r>
            <a:br>
              <a:rPr lang="en-US"/>
            </a:br>
            <a:r>
              <a:rPr lang="en-US"/>
              <a:t>Implementation</a:t>
            </a:r>
          </a:p>
        </p:txBody>
      </p:sp>
      <p:pic>
        <p:nvPicPr>
          <p:cNvPr id="33" name="Graphic 32">
            <a:extLst>
              <a:ext uri="{FF2B5EF4-FFF2-40B4-BE49-F238E27FC236}">
                <a16:creationId xmlns:a16="http://schemas.microsoft.com/office/drawing/2014/main" id="{C141246F-69BD-0B41-BF52-D1152FCFAC26}"/>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62045" y="2057323"/>
            <a:ext cx="766345" cy="708580"/>
          </a:xfrm>
          <a:prstGeom prst="rect">
            <a:avLst/>
          </a:prstGeom>
        </p:spPr>
      </p:pic>
      <p:cxnSp>
        <p:nvCxnSpPr>
          <p:cNvPr id="34" name="Straight Connector 33">
            <a:extLst>
              <a:ext uri="{FF2B5EF4-FFF2-40B4-BE49-F238E27FC236}">
                <a16:creationId xmlns:a16="http://schemas.microsoft.com/office/drawing/2014/main" id="{BCFA191E-BA82-1B46-A82D-56261E200A50}"/>
              </a:ext>
            </a:extLst>
          </p:cNvPr>
          <p:cNvCxnSpPr>
            <a:cxnSpLocks/>
          </p:cNvCxnSpPr>
          <p:nvPr userDrawn="1"/>
        </p:nvCxnSpPr>
        <p:spPr>
          <a:xfrm>
            <a:off x="10262045"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D7341B1D-76E9-7D45-9DFE-D59392013395}"/>
              </a:ext>
            </a:extLst>
          </p:cNvPr>
          <p:cNvSpPr>
            <a:spLocks noGrp="1"/>
          </p:cNvSpPr>
          <p:nvPr>
            <p:ph type="body" sz="quarter" idx="22" hasCustomPrompt="1"/>
          </p:nvPr>
        </p:nvSpPr>
        <p:spPr>
          <a:xfrm>
            <a:off x="10262045"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7" name="Text Placeholder 32">
            <a:extLst>
              <a:ext uri="{FF2B5EF4-FFF2-40B4-BE49-F238E27FC236}">
                <a16:creationId xmlns:a16="http://schemas.microsoft.com/office/drawing/2014/main" id="{5F7393A2-F20A-FB48-8098-C4DF269971EB}"/>
              </a:ext>
            </a:extLst>
          </p:cNvPr>
          <p:cNvSpPr>
            <a:spLocks noGrp="1"/>
          </p:cNvSpPr>
          <p:nvPr>
            <p:ph type="body" sz="quarter" idx="23"/>
          </p:nvPr>
        </p:nvSpPr>
        <p:spPr>
          <a:xfrm>
            <a:off x="457201" y="3711950"/>
            <a:ext cx="1463040" cy="396070"/>
          </a:xfrm>
        </p:spPr>
        <p:txBody>
          <a:bodyPr>
            <a:spAutoFit/>
          </a:bodyPr>
          <a:lstStyle/>
          <a:p>
            <a:pPr lvl="0"/>
            <a:r>
              <a:rPr lang="en-US"/>
              <a:t>Click to edit Master text styles</a:t>
            </a:r>
          </a:p>
        </p:txBody>
      </p:sp>
      <p:sp>
        <p:nvSpPr>
          <p:cNvPr id="38" name="Text Placeholder 32">
            <a:extLst>
              <a:ext uri="{FF2B5EF4-FFF2-40B4-BE49-F238E27FC236}">
                <a16:creationId xmlns:a16="http://schemas.microsoft.com/office/drawing/2014/main" id="{B176C60C-51C0-3B4D-AE38-AC9A7DFCED6C}"/>
              </a:ext>
            </a:extLst>
          </p:cNvPr>
          <p:cNvSpPr>
            <a:spLocks noGrp="1"/>
          </p:cNvSpPr>
          <p:nvPr>
            <p:ph type="body" sz="quarter" idx="24"/>
          </p:nvPr>
        </p:nvSpPr>
        <p:spPr>
          <a:xfrm>
            <a:off x="2423111" y="3711950"/>
            <a:ext cx="1463040" cy="396070"/>
          </a:xfrm>
        </p:spPr>
        <p:txBody>
          <a:bodyPr>
            <a:spAutoFit/>
          </a:bodyPr>
          <a:lstStyle/>
          <a:p>
            <a:pPr lvl="0"/>
            <a:r>
              <a:rPr lang="en-US"/>
              <a:t>Click to edit Master text styles</a:t>
            </a:r>
          </a:p>
        </p:txBody>
      </p:sp>
      <p:sp>
        <p:nvSpPr>
          <p:cNvPr id="39" name="Text Placeholder 32">
            <a:extLst>
              <a:ext uri="{FF2B5EF4-FFF2-40B4-BE49-F238E27FC236}">
                <a16:creationId xmlns:a16="http://schemas.microsoft.com/office/drawing/2014/main" id="{83DCF7C1-2E86-DD49-93B8-E0B552441571}"/>
              </a:ext>
            </a:extLst>
          </p:cNvPr>
          <p:cNvSpPr>
            <a:spLocks noGrp="1"/>
          </p:cNvSpPr>
          <p:nvPr>
            <p:ph type="body" sz="quarter" idx="25"/>
          </p:nvPr>
        </p:nvSpPr>
        <p:spPr>
          <a:xfrm>
            <a:off x="4389022" y="3711950"/>
            <a:ext cx="1463040" cy="396070"/>
          </a:xfrm>
        </p:spPr>
        <p:txBody>
          <a:bodyPr>
            <a:spAutoFit/>
          </a:bodyPr>
          <a:lstStyle/>
          <a:p>
            <a:pPr lvl="0"/>
            <a:r>
              <a:rPr lang="en-US"/>
              <a:t>Click to edit Master text styles</a:t>
            </a:r>
          </a:p>
        </p:txBody>
      </p:sp>
      <p:sp>
        <p:nvSpPr>
          <p:cNvPr id="40" name="Text Placeholder 32">
            <a:extLst>
              <a:ext uri="{FF2B5EF4-FFF2-40B4-BE49-F238E27FC236}">
                <a16:creationId xmlns:a16="http://schemas.microsoft.com/office/drawing/2014/main" id="{749D904C-AEC8-804C-B52A-C4D391166BE1}"/>
              </a:ext>
            </a:extLst>
          </p:cNvPr>
          <p:cNvSpPr>
            <a:spLocks noGrp="1"/>
          </p:cNvSpPr>
          <p:nvPr>
            <p:ph type="body" sz="quarter" idx="26"/>
          </p:nvPr>
        </p:nvSpPr>
        <p:spPr>
          <a:xfrm>
            <a:off x="6354933" y="3711950"/>
            <a:ext cx="1463040" cy="396070"/>
          </a:xfrm>
        </p:spPr>
        <p:txBody>
          <a:bodyPr>
            <a:spAutoFit/>
          </a:bodyPr>
          <a:lstStyle/>
          <a:p>
            <a:pPr lvl="0"/>
            <a:r>
              <a:rPr lang="en-US"/>
              <a:t>Click to edit Master text styles</a:t>
            </a:r>
          </a:p>
        </p:txBody>
      </p:sp>
      <p:sp>
        <p:nvSpPr>
          <p:cNvPr id="41" name="Text Placeholder 32">
            <a:extLst>
              <a:ext uri="{FF2B5EF4-FFF2-40B4-BE49-F238E27FC236}">
                <a16:creationId xmlns:a16="http://schemas.microsoft.com/office/drawing/2014/main" id="{45690D28-0402-5A47-B11A-2BEB72CBA69A}"/>
              </a:ext>
            </a:extLst>
          </p:cNvPr>
          <p:cNvSpPr>
            <a:spLocks noGrp="1"/>
          </p:cNvSpPr>
          <p:nvPr>
            <p:ph type="body" sz="quarter" idx="27"/>
          </p:nvPr>
        </p:nvSpPr>
        <p:spPr>
          <a:xfrm>
            <a:off x="8320844" y="3711950"/>
            <a:ext cx="1463040" cy="396070"/>
          </a:xfrm>
        </p:spPr>
        <p:txBody>
          <a:bodyPr>
            <a:spAutoFit/>
          </a:bodyPr>
          <a:lstStyle/>
          <a:p>
            <a:pPr lvl="0"/>
            <a:r>
              <a:rPr lang="en-US"/>
              <a:t>Click to edit Master text styles</a:t>
            </a:r>
          </a:p>
        </p:txBody>
      </p:sp>
      <p:sp>
        <p:nvSpPr>
          <p:cNvPr id="42" name="Text Placeholder 32">
            <a:extLst>
              <a:ext uri="{FF2B5EF4-FFF2-40B4-BE49-F238E27FC236}">
                <a16:creationId xmlns:a16="http://schemas.microsoft.com/office/drawing/2014/main" id="{C0E5AE34-5390-1742-B24C-571FF75CA773}"/>
              </a:ext>
            </a:extLst>
          </p:cNvPr>
          <p:cNvSpPr>
            <a:spLocks noGrp="1"/>
          </p:cNvSpPr>
          <p:nvPr>
            <p:ph type="body" sz="quarter" idx="28"/>
          </p:nvPr>
        </p:nvSpPr>
        <p:spPr>
          <a:xfrm>
            <a:off x="10262045" y="3711950"/>
            <a:ext cx="1463040" cy="396070"/>
          </a:xfrm>
        </p:spPr>
        <p:txBody>
          <a:bodyPr>
            <a:spAutoFit/>
          </a:bodyPr>
          <a:lstStyle/>
          <a:p>
            <a:pPr lvl="0"/>
            <a:r>
              <a:rPr lang="en-US"/>
              <a:t>Click to edit Master text styles</a:t>
            </a:r>
          </a:p>
        </p:txBody>
      </p:sp>
    </p:spTree>
    <p:extLst>
      <p:ext uri="{BB962C8B-B14F-4D97-AF65-F5344CB8AC3E}">
        <p14:creationId xmlns:p14="http://schemas.microsoft.com/office/powerpoint/2010/main" val="17891191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hase Description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5" name="Picture Placeholder 3">
            <a:extLst>
              <a:ext uri="{FF2B5EF4-FFF2-40B4-BE49-F238E27FC236}">
                <a16:creationId xmlns:a16="http://schemas.microsoft.com/office/drawing/2014/main" id="{74046861-98EF-8743-9C12-267EC1D8E7B2}"/>
              </a:ext>
            </a:extLst>
          </p:cNvPr>
          <p:cNvSpPr>
            <a:spLocks noGrp="1"/>
          </p:cNvSpPr>
          <p:nvPr>
            <p:ph type="pic" sz="quarter" idx="25" hasCustomPrompt="1"/>
          </p:nvPr>
        </p:nvSpPr>
        <p:spPr>
          <a:xfrm>
            <a:off x="457200" y="2730381"/>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
        <p:nvSpPr>
          <p:cNvPr id="16" name="Picture Placeholder 3">
            <a:extLst>
              <a:ext uri="{FF2B5EF4-FFF2-40B4-BE49-F238E27FC236}">
                <a16:creationId xmlns:a16="http://schemas.microsoft.com/office/drawing/2014/main" id="{8A666C02-EA3A-C441-B424-21DB595FE3C2}"/>
              </a:ext>
            </a:extLst>
          </p:cNvPr>
          <p:cNvSpPr>
            <a:spLocks noGrp="1"/>
          </p:cNvSpPr>
          <p:nvPr>
            <p:ph type="pic" sz="quarter" idx="26" hasCustomPrompt="1"/>
          </p:nvPr>
        </p:nvSpPr>
        <p:spPr>
          <a:xfrm>
            <a:off x="457200" y="4238918"/>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Tree>
    <p:extLst>
      <p:ext uri="{BB962C8B-B14F-4D97-AF65-F5344CB8AC3E}">
        <p14:creationId xmlns:p14="http://schemas.microsoft.com/office/powerpoint/2010/main" val="117323739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1FB1-EED5-E148-9A93-A29EB92D1655}"/>
              </a:ext>
            </a:extLst>
          </p:cNvPr>
          <p:cNvSpPr>
            <a:spLocks noGrp="1"/>
          </p:cNvSpPr>
          <p:nvPr>
            <p:ph type="title" hasCustomPrompt="1"/>
          </p:nvPr>
        </p:nvSpPr>
        <p:spPr>
          <a:xfrm>
            <a:off x="2156397" y="1220724"/>
            <a:ext cx="7892478" cy="2712730"/>
          </a:xfrm>
        </p:spPr>
        <p:txBody>
          <a:bodyPr wrap="square" anchor="t" anchorCtr="0">
            <a:spAutoFit/>
          </a:bodyPr>
          <a:lstStyle>
            <a:lvl1pPr algn="l">
              <a:lnSpc>
                <a:spcPct val="150000"/>
              </a:lnSpc>
              <a:defRPr sz="2400" b="0">
                <a:solidFill>
                  <a:schemeClr val="bg1"/>
                </a:solidFill>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endParaRPr lang="en-US"/>
          </a:p>
        </p:txBody>
      </p:sp>
      <p:sp>
        <p:nvSpPr>
          <p:cNvPr id="5" name="TextBox 4">
            <a:extLst>
              <a:ext uri="{FF2B5EF4-FFF2-40B4-BE49-F238E27FC236}">
                <a16:creationId xmlns:a16="http://schemas.microsoft.com/office/drawing/2014/main" id="{5A61F754-B893-AE42-8D75-BA81D1A9A8FF}"/>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6" name="Text Placeholder 3">
            <a:extLst>
              <a:ext uri="{FF2B5EF4-FFF2-40B4-BE49-F238E27FC236}">
                <a16:creationId xmlns:a16="http://schemas.microsoft.com/office/drawing/2014/main" id="{CBD9E730-867D-BF4D-8996-7605F868D97E}"/>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7" name="Graphic 6">
            <a:extLst>
              <a:ext uri="{FF2B5EF4-FFF2-40B4-BE49-F238E27FC236}">
                <a16:creationId xmlns:a16="http://schemas.microsoft.com/office/drawing/2014/main" id="{E0D6E288-882B-514C-B335-273A187E20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grpSp>
        <p:nvGrpSpPr>
          <p:cNvPr id="8" name="Graphic 4">
            <a:extLst>
              <a:ext uri="{FF2B5EF4-FFF2-40B4-BE49-F238E27FC236}">
                <a16:creationId xmlns:a16="http://schemas.microsoft.com/office/drawing/2014/main" id="{823A4988-0868-304B-AD24-7AFF2D3D342A}"/>
              </a:ext>
            </a:extLst>
          </p:cNvPr>
          <p:cNvGrpSpPr/>
          <p:nvPr userDrawn="1"/>
        </p:nvGrpSpPr>
        <p:grpSpPr>
          <a:xfrm>
            <a:off x="494098" y="228600"/>
            <a:ext cx="1309173" cy="952500"/>
            <a:chOff x="1851964" y="2058769"/>
            <a:chExt cx="424433" cy="308800"/>
          </a:xfrm>
          <a:solidFill>
            <a:schemeClr val="bg2">
              <a:lumMod val="25000"/>
            </a:schemeClr>
          </a:solidFill>
        </p:grpSpPr>
        <p:sp>
          <p:nvSpPr>
            <p:cNvPr id="9" name="Freeform: Shape 8">
              <a:extLst>
                <a:ext uri="{FF2B5EF4-FFF2-40B4-BE49-F238E27FC236}">
                  <a16:creationId xmlns:a16="http://schemas.microsoft.com/office/drawing/2014/main" id="{DFDBA4B6-758F-E547-A4C5-72E7C40C04B9}"/>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67A9479-37D0-E448-A740-1DFA8790CA9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grpSp>
        <p:nvGrpSpPr>
          <p:cNvPr id="11" name="Graphic 4">
            <a:extLst>
              <a:ext uri="{FF2B5EF4-FFF2-40B4-BE49-F238E27FC236}">
                <a16:creationId xmlns:a16="http://schemas.microsoft.com/office/drawing/2014/main" id="{981FF5D2-40D7-B048-B33B-B448FA5F16F4}"/>
              </a:ext>
            </a:extLst>
          </p:cNvPr>
          <p:cNvGrpSpPr/>
          <p:nvPr userDrawn="1"/>
        </p:nvGrpSpPr>
        <p:grpSpPr>
          <a:xfrm rot="10800000">
            <a:off x="10425627" y="5219700"/>
            <a:ext cx="1309173" cy="952500"/>
            <a:chOff x="1851964" y="2058769"/>
            <a:chExt cx="424433" cy="308800"/>
          </a:xfrm>
          <a:solidFill>
            <a:schemeClr val="bg2">
              <a:lumMod val="25000"/>
            </a:schemeClr>
          </a:solidFill>
        </p:grpSpPr>
        <p:sp>
          <p:nvSpPr>
            <p:cNvPr id="12" name="Freeform: Shape 11">
              <a:extLst>
                <a:ext uri="{FF2B5EF4-FFF2-40B4-BE49-F238E27FC236}">
                  <a16:creationId xmlns:a16="http://schemas.microsoft.com/office/drawing/2014/main" id="{95EF95A2-728D-A049-91DE-CDD3C11B4CB1}"/>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241BF97-F3E8-2C41-8D83-077454953A5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sp>
        <p:nvSpPr>
          <p:cNvPr id="15" name="Text Placeholder 14">
            <a:extLst>
              <a:ext uri="{FF2B5EF4-FFF2-40B4-BE49-F238E27FC236}">
                <a16:creationId xmlns:a16="http://schemas.microsoft.com/office/drawing/2014/main" id="{B1B4BAB6-FAAD-BA41-8450-398BD1279B5F}"/>
              </a:ext>
            </a:extLst>
          </p:cNvPr>
          <p:cNvSpPr>
            <a:spLocks noGrp="1"/>
          </p:cNvSpPr>
          <p:nvPr>
            <p:ph type="body" sz="quarter" idx="10"/>
          </p:nvPr>
        </p:nvSpPr>
        <p:spPr>
          <a:xfrm>
            <a:off x="7226808" y="4620894"/>
            <a:ext cx="2822067" cy="257250"/>
          </a:xfrm>
        </p:spPr>
        <p:txBody>
          <a:bodyPr>
            <a:spAutoFit/>
          </a:bodyPr>
          <a:lstStyle>
            <a:lvl1pPr algn="r">
              <a:defRPr sz="1600" b="1">
                <a:solidFill>
                  <a:schemeClr val="accent2"/>
                </a:solidFill>
              </a:defRPr>
            </a:lvl1pPr>
            <a:lvl2pPr marL="45720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endParaRPr lang="ru-RU"/>
          </a:p>
        </p:txBody>
      </p:sp>
    </p:spTree>
    <p:extLst>
      <p:ext uri="{BB962C8B-B14F-4D97-AF65-F5344CB8AC3E}">
        <p14:creationId xmlns:p14="http://schemas.microsoft.com/office/powerpoint/2010/main" val="15394883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E84340-BD33-8E44-99AA-69963886122B}"/>
              </a:ext>
            </a:extLst>
          </p:cNvPr>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34132895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8500"/>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1137FB-F149-DD41-B765-24A58A85DE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1291" y="1024301"/>
            <a:ext cx="609419" cy="545269"/>
          </a:xfrm>
          <a:prstGeom prst="rect">
            <a:avLst/>
          </a:prstGeom>
        </p:spPr>
      </p:pic>
      <p:sp>
        <p:nvSpPr>
          <p:cNvPr id="4" name="Title 4">
            <a:extLst>
              <a:ext uri="{FF2B5EF4-FFF2-40B4-BE49-F238E27FC236}">
                <a16:creationId xmlns:a16="http://schemas.microsoft.com/office/drawing/2014/main" id="{952A47A2-EF74-7B4A-948B-354D8CBA8096}"/>
              </a:ext>
            </a:extLst>
          </p:cNvPr>
          <p:cNvSpPr txBox="1">
            <a:spLocks/>
          </p:cNvSpPr>
          <p:nvPr userDrawn="1"/>
        </p:nvSpPr>
        <p:spPr>
          <a:xfrm>
            <a:off x="3894218" y="1786378"/>
            <a:ext cx="4403565" cy="738664"/>
          </a:xfrm>
          <a:prstGeom prst="rect">
            <a:avLst/>
          </a:prstGeom>
        </p:spPr>
        <p:txBody>
          <a:bodyPr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r>
              <a:rPr lang="en-US" sz="4800">
                <a:solidFill>
                  <a:schemeClr val="lt1"/>
                </a:solidFill>
              </a:rPr>
              <a:t>Disclaimer</a:t>
            </a:r>
          </a:p>
        </p:txBody>
      </p:sp>
      <p:sp>
        <p:nvSpPr>
          <p:cNvPr id="5" name="Rectangle 4">
            <a:extLst>
              <a:ext uri="{FF2B5EF4-FFF2-40B4-BE49-F238E27FC236}">
                <a16:creationId xmlns:a16="http://schemas.microsoft.com/office/drawing/2014/main" id="{5C14BDE5-32F5-E643-A4FF-D09A52DA71E1}"/>
              </a:ext>
            </a:extLst>
          </p:cNvPr>
          <p:cNvSpPr/>
          <p:nvPr userDrawn="1"/>
        </p:nvSpPr>
        <p:spPr>
          <a:xfrm>
            <a:off x="2573605" y="5025323"/>
            <a:ext cx="7044791" cy="1146877"/>
          </a:xfrm>
          <a:prstGeom prst="rect">
            <a:avLst/>
          </a:prstGeom>
          <a:noFill/>
          <a:ln>
            <a:solidFill>
              <a:schemeClr val="accent3">
                <a:lumMod val="20000"/>
                <a:lumOff val="80000"/>
              </a:schemeClr>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spcAft>
                <a:spcPts val="600"/>
              </a:spcAft>
              <a:defRPr/>
            </a:pPr>
            <a:r>
              <a:rPr lang="en-US" sz="1600" b="1">
                <a:solidFill>
                  <a:schemeClr val="accent3">
                    <a:lumMod val="40000"/>
                    <a:lumOff val="60000"/>
                  </a:schemeClr>
                </a:solidFill>
                <a:latin typeface="Calibri"/>
              </a:rPr>
              <a:t>This presentation was downloaded from Presales Stories. </a:t>
            </a:r>
          </a:p>
          <a:p>
            <a:pPr algn="ctr" defTabSz="914354">
              <a:defRPr/>
            </a:pPr>
            <a:r>
              <a:rPr lang="en-US" sz="1600" b="1">
                <a:solidFill>
                  <a:schemeClr val="accent3">
                    <a:lumMod val="40000"/>
                    <a:lumOff val="60000"/>
                  </a:schemeClr>
                </a:solidFill>
                <a:latin typeface="Calibri"/>
              </a:rPr>
              <a:t>Discover more content about EPAM’s Capabilities at </a:t>
            </a:r>
            <a:br>
              <a:rPr lang="en-US" sz="1600" b="1">
                <a:solidFill>
                  <a:schemeClr val="accent3">
                    <a:lumMod val="40000"/>
                    <a:lumOff val="60000"/>
                  </a:schemeClr>
                </a:solidFill>
                <a:latin typeface="Calibri"/>
              </a:rPr>
            </a:br>
            <a:r>
              <a:rPr lang="en-US" sz="1600" b="1" u="sng">
                <a:solidFill>
                  <a:schemeClr val="accent3">
                    <a:lumMod val="40000"/>
                    <a:lumOff val="60000"/>
                  </a:schemeClr>
                </a:solidFill>
                <a:latin typeface="Calibri"/>
                <a:hlinkClick r:id="rId4">
                  <a:extLst>
                    <a:ext uri="{A12FA001-AC4F-418D-AE19-62706E023703}">
                      <ahyp:hlinkClr xmlns:ahyp="http://schemas.microsoft.com/office/drawing/2018/hyperlinkcolor" val="tx"/>
                    </a:ext>
                  </a:extLst>
                </a:hlinkClick>
              </a:rPr>
              <a:t>https://epa.ms/stories</a:t>
            </a:r>
            <a:endParaRPr lang="en-US" sz="1600" b="1">
              <a:solidFill>
                <a:schemeClr val="accent3">
                  <a:lumMod val="40000"/>
                  <a:lumOff val="60000"/>
                </a:schemeClr>
              </a:solidFill>
              <a:latin typeface="Calibri"/>
            </a:endParaRPr>
          </a:p>
        </p:txBody>
      </p:sp>
      <p:sp>
        <p:nvSpPr>
          <p:cNvPr id="6" name="Title 4">
            <a:extLst>
              <a:ext uri="{FF2B5EF4-FFF2-40B4-BE49-F238E27FC236}">
                <a16:creationId xmlns:a16="http://schemas.microsoft.com/office/drawing/2014/main" id="{B01F7317-9450-7F4E-8CF4-A6FAE6DBDD15}"/>
              </a:ext>
            </a:extLst>
          </p:cNvPr>
          <p:cNvSpPr txBox="1">
            <a:spLocks/>
          </p:cNvSpPr>
          <p:nvPr userDrawn="1"/>
        </p:nvSpPr>
        <p:spPr>
          <a:xfrm>
            <a:off x="2901517" y="2834448"/>
            <a:ext cx="6388966" cy="1604735"/>
          </a:xfrm>
          <a:prstGeom prst="rect">
            <a:avLst/>
          </a:prstGeom>
        </p:spPr>
        <p:txBody>
          <a:bodyPr wrap="square"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lnSpc>
                <a:spcPct val="150000"/>
              </a:lnSpc>
            </a:pPr>
            <a:r>
              <a:rPr lang="en-US" sz="2400" b="0">
                <a:solidFill>
                  <a:schemeClr val="bg1"/>
                </a:solidFill>
                <a:latin typeface="Calibri Light" panose="020F0302020204030204" pitchFamily="34" charset="0"/>
              </a:rPr>
              <a:t>All provided material can only be used under NDA</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Slides can Contain Confidential Notes</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Don’t Share As PPT</a:t>
            </a:r>
          </a:p>
        </p:txBody>
      </p:sp>
    </p:spTree>
    <p:extLst>
      <p:ext uri="{BB962C8B-B14F-4D97-AF65-F5344CB8AC3E}">
        <p14:creationId xmlns:p14="http://schemas.microsoft.com/office/powerpoint/2010/main" val="1550210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875002"/>
            <a:ext cx="5530850"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7907338" y="2286000"/>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7907338" y="2746674"/>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7907338" y="3039391"/>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7907338" y="3661074"/>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7907338" y="3948004"/>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7907338" y="4572000"/>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cxnSp>
        <p:nvCxnSpPr>
          <p:cNvPr id="15" name="Straight Connector 14">
            <a:extLst>
              <a:ext uri="{FF2B5EF4-FFF2-40B4-BE49-F238E27FC236}">
                <a16:creationId xmlns:a16="http://schemas.microsoft.com/office/drawing/2014/main" id="{654B6A1A-ED6A-490A-AA56-15684042F07D}"/>
              </a:ext>
            </a:extLst>
          </p:cNvPr>
          <p:cNvCxnSpPr/>
          <p:nvPr userDrawn="1"/>
        </p:nvCxnSpPr>
        <p:spPr>
          <a:xfrm>
            <a:off x="6946900" y="2286000"/>
            <a:ext cx="0" cy="3534697"/>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3020693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474663" y="2717434"/>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474663" y="3178108"/>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474663" y="3470825"/>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474663" y="4092508"/>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474663" y="4379438"/>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474663" y="5003434"/>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endParaRPr lang="en-US"/>
          </a:p>
        </p:txBody>
      </p:sp>
    </p:spTree>
    <p:extLst>
      <p:ext uri="{BB962C8B-B14F-4D97-AF65-F5344CB8AC3E}">
        <p14:creationId xmlns:p14="http://schemas.microsoft.com/office/powerpoint/2010/main" val="951812729"/>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a:effectLst/>
              </a:rPr>
              <a:t>23 OCTOBER 2020</a:t>
            </a:r>
            <a:endParaRPr lang="en-US"/>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4045086795"/>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5519275"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lnSpc>
                <a:spcPct val="100000"/>
              </a:lnSpc>
              <a:spcBef>
                <a:spcPts val="0"/>
              </a:spcBef>
            </a:pPr>
            <a:r>
              <a:rPr lang="en-US">
                <a:effectLst/>
              </a:rPr>
              <a:t>23 OCTOBER 2020</a:t>
            </a:r>
            <a:endParaRPr lang="en-US"/>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endParaRPr lang="en-US"/>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2204612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pic>
        <p:nvPicPr>
          <p:cNvPr id="10" name="Graphic 9">
            <a:extLst>
              <a:ext uri="{FF2B5EF4-FFF2-40B4-BE49-F238E27FC236}">
                <a16:creationId xmlns:a16="http://schemas.microsoft.com/office/drawing/2014/main" id="{7F2C7208-C4AB-4962-96F0-F897DFFC37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3" name="TextBox 22">
            <a:extLst>
              <a:ext uri="{FF2B5EF4-FFF2-40B4-BE49-F238E27FC236}">
                <a16:creationId xmlns:a16="http://schemas.microsoft.com/office/drawing/2014/main" id="{05DCFC83-97AB-BE40-9059-9CE8B202173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cxnSp>
        <p:nvCxnSpPr>
          <p:cNvPr id="25" name="Straight Connector 24">
            <a:extLst>
              <a:ext uri="{FF2B5EF4-FFF2-40B4-BE49-F238E27FC236}">
                <a16:creationId xmlns:a16="http://schemas.microsoft.com/office/drawing/2014/main" id="{A040CC96-6026-B04A-A42D-A7A8F52BBA69}"/>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AE04C751-FBC9-3B46-AAD4-46BD8DFA5D3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000438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Picture">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DE24B927-3EC2-4323-B375-35AD1C731ADA}"/>
              </a:ext>
            </a:extLst>
          </p:cNvPr>
          <p:cNvSpPr>
            <a:spLocks noGrp="1"/>
          </p:cNvSpPr>
          <p:nvPr>
            <p:ph type="pic" sz="quarter" idx="22"/>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pic>
        <p:nvPicPr>
          <p:cNvPr id="8" name="Graphic 7">
            <a:extLst>
              <a:ext uri="{FF2B5EF4-FFF2-40B4-BE49-F238E27FC236}">
                <a16:creationId xmlns:a16="http://schemas.microsoft.com/office/drawing/2014/main" id="{EC2503D5-C016-4D7F-83A5-0A293996B8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4" name="TextBox 23">
            <a:extLst>
              <a:ext uri="{FF2B5EF4-FFF2-40B4-BE49-F238E27FC236}">
                <a16:creationId xmlns:a16="http://schemas.microsoft.com/office/drawing/2014/main" id="{074065B5-82CF-0942-A54C-2DA21F89667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32" name="Title 2">
            <a:extLst>
              <a:ext uri="{FF2B5EF4-FFF2-40B4-BE49-F238E27FC236}">
                <a16:creationId xmlns:a16="http://schemas.microsoft.com/office/drawing/2014/main" id="{481E60FF-59F4-A045-B79D-392594C3A2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33" name="Text Placeholder 4">
            <a:extLst>
              <a:ext uri="{FF2B5EF4-FFF2-40B4-BE49-F238E27FC236}">
                <a16:creationId xmlns:a16="http://schemas.microsoft.com/office/drawing/2014/main" id="{E107DFBB-2291-EC41-BE16-FC9C5276EAAA}"/>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34" name="Text Placeholder 4">
            <a:extLst>
              <a:ext uri="{FF2B5EF4-FFF2-40B4-BE49-F238E27FC236}">
                <a16:creationId xmlns:a16="http://schemas.microsoft.com/office/drawing/2014/main" id="{D13EC089-F387-EA41-87D3-D7758396AEA8}"/>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35" name="Text Placeholder 4">
            <a:extLst>
              <a:ext uri="{FF2B5EF4-FFF2-40B4-BE49-F238E27FC236}">
                <a16:creationId xmlns:a16="http://schemas.microsoft.com/office/drawing/2014/main" id="{2C0E4EA0-AEC6-2040-9DC8-9823144C8DCB}"/>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36" name="Text Placeholder 4">
            <a:extLst>
              <a:ext uri="{FF2B5EF4-FFF2-40B4-BE49-F238E27FC236}">
                <a16:creationId xmlns:a16="http://schemas.microsoft.com/office/drawing/2014/main" id="{019E3807-3E52-E344-BE1D-80D26E0087D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37" name="Text Placeholder 4">
            <a:extLst>
              <a:ext uri="{FF2B5EF4-FFF2-40B4-BE49-F238E27FC236}">
                <a16:creationId xmlns:a16="http://schemas.microsoft.com/office/drawing/2014/main" id="{CB1D9E5D-6DB8-F543-AD52-933C5C991DBB}"/>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38" name="Text Placeholder 4">
            <a:extLst>
              <a:ext uri="{FF2B5EF4-FFF2-40B4-BE49-F238E27FC236}">
                <a16:creationId xmlns:a16="http://schemas.microsoft.com/office/drawing/2014/main" id="{DCAEE080-41A6-D445-8E6D-2AF68332C85C}"/>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39" name="Text Placeholder 4">
            <a:extLst>
              <a:ext uri="{FF2B5EF4-FFF2-40B4-BE49-F238E27FC236}">
                <a16:creationId xmlns:a16="http://schemas.microsoft.com/office/drawing/2014/main" id="{D24A6FF9-0ADC-3D4D-B95A-23ED94770AE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0" name="Text Placeholder 4">
            <a:extLst>
              <a:ext uri="{FF2B5EF4-FFF2-40B4-BE49-F238E27FC236}">
                <a16:creationId xmlns:a16="http://schemas.microsoft.com/office/drawing/2014/main" id="{17202BF7-08E8-0642-B5BB-1D4E28A491E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1" name="Text Placeholder 4">
            <a:extLst>
              <a:ext uri="{FF2B5EF4-FFF2-40B4-BE49-F238E27FC236}">
                <a16:creationId xmlns:a16="http://schemas.microsoft.com/office/drawing/2014/main" id="{E1DF2E15-278E-BB41-AB8F-A0A51FACFD79}"/>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2" name="Text Placeholder 4">
            <a:extLst>
              <a:ext uri="{FF2B5EF4-FFF2-40B4-BE49-F238E27FC236}">
                <a16:creationId xmlns:a16="http://schemas.microsoft.com/office/drawing/2014/main" id="{770D617C-6EF1-9847-9E19-F322FAC38A28}"/>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3" name="Text Placeholder 4">
            <a:extLst>
              <a:ext uri="{FF2B5EF4-FFF2-40B4-BE49-F238E27FC236}">
                <a16:creationId xmlns:a16="http://schemas.microsoft.com/office/drawing/2014/main" id="{C49568AB-E132-0347-B868-577B88807D7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4" name="Text Placeholder 4">
            <a:extLst>
              <a:ext uri="{FF2B5EF4-FFF2-40B4-BE49-F238E27FC236}">
                <a16:creationId xmlns:a16="http://schemas.microsoft.com/office/drawing/2014/main" id="{BA277EC2-1880-A64A-8CD9-EAFCECD5EA2D}"/>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45" name="Straight Connector 44">
            <a:extLst>
              <a:ext uri="{FF2B5EF4-FFF2-40B4-BE49-F238E27FC236}">
                <a16:creationId xmlns:a16="http://schemas.microsoft.com/office/drawing/2014/main" id="{3D8C977B-490A-7A40-83B1-341231F1E4DA}"/>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F46579F0-C0D7-394C-ABF4-CA5A1613E04C}"/>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57365957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292310"/>
            <a:ext cx="7450138" cy="923330"/>
          </a:xfrm>
        </p:spPr>
        <p:txBody>
          <a:bodyPr wrap="square">
            <a:spAutoFit/>
          </a:bodyPr>
          <a:lstStyle>
            <a:lvl1pPr>
              <a:defRPr sz="6000">
                <a:latin typeface="Calibri Light" panose="020F0302020204030204" pitchFamily="34" charset="0"/>
                <a:cs typeface="Calibri Light" panose="020F0302020204030204" pitchFamily="34" charset="0"/>
              </a:defRPr>
            </a:lvl1pPr>
          </a:lstStyle>
          <a:p>
            <a:r>
              <a:rPr lang="en-US"/>
              <a:t>Section Header</a:t>
            </a:r>
          </a:p>
        </p:txBody>
      </p:sp>
      <p:sp>
        <p:nvSpPr>
          <p:cNvPr id="4" name="Text Placeholder 3">
            <a:extLst>
              <a:ext uri="{FF2B5EF4-FFF2-40B4-BE49-F238E27FC236}">
                <a16:creationId xmlns:a16="http://schemas.microsoft.com/office/drawing/2014/main" id="{1F897BD5-071C-4070-AB48-99AEFB09E739}"/>
              </a:ext>
            </a:extLst>
          </p:cNvPr>
          <p:cNvSpPr>
            <a:spLocks noGrp="1"/>
          </p:cNvSpPr>
          <p:nvPr>
            <p:ph type="body" sz="quarter" idx="10"/>
          </p:nvPr>
        </p:nvSpPr>
        <p:spPr>
          <a:xfrm>
            <a:off x="457200" y="3429000"/>
            <a:ext cx="8632825" cy="2057400"/>
          </a:xfrm>
          <a:prstGeom prst="rect">
            <a:avLst/>
          </a:prstGeom>
        </p:spPr>
        <p:txBody>
          <a:bodyPr/>
          <a:lstStyle>
            <a:lvl1pPr>
              <a:defRPr sz="1800"/>
            </a:lvl1pPr>
            <a:lvl2pPr>
              <a:buNone/>
              <a:defRPr/>
            </a:lvl2pPr>
          </a:lstStyle>
          <a:p>
            <a:pPr lvl="0"/>
            <a:r>
              <a:rPr lang="en-US"/>
              <a:t>Click to edit Master text styles</a:t>
            </a:r>
          </a:p>
        </p:txBody>
      </p:sp>
    </p:spTree>
    <p:extLst>
      <p:ext uri="{BB962C8B-B14F-4D97-AF65-F5344CB8AC3E}">
        <p14:creationId xmlns:p14="http://schemas.microsoft.com/office/powerpoint/2010/main" val="23571567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B0330134-8A98-4980-8768-0A6F6740898D}"/>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45AAE230-03E7-412A-8ABA-3FCF0021065E}"/>
              </a:ext>
            </a:extLst>
          </p:cNvPr>
          <p:cNvSpPr>
            <a:spLocks noGrp="1"/>
          </p:cNvSpPr>
          <p:nvPr>
            <p:ph type="body" sz="quarter" idx="10"/>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pic>
        <p:nvPicPr>
          <p:cNvPr id="3" name="Graphic 2">
            <a:extLst>
              <a:ext uri="{FF2B5EF4-FFF2-40B4-BE49-F238E27FC236}">
                <a16:creationId xmlns:a16="http://schemas.microsoft.com/office/drawing/2014/main" id="{ED39377C-A4AF-4B79-9CA5-600FF7C9A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581E7284-C854-184C-A06D-CACC02F73E92}"/>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18A1A574-71CC-6640-9BC0-9339C3ABCCC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578891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C1C81F5-54D7-4540-9257-18BFF40092EA}"/>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9" name="Title 2">
            <a:extLst>
              <a:ext uri="{FF2B5EF4-FFF2-40B4-BE49-F238E27FC236}">
                <a16:creationId xmlns:a16="http://schemas.microsoft.com/office/drawing/2014/main" id="{2C8D4D26-39BC-439E-9736-9CE3385DD9DC}"/>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E33501BA-291D-41ED-BCBD-8B23A9C86C4B}"/>
              </a:ext>
            </a:extLst>
          </p:cNvPr>
          <p:cNvSpPr>
            <a:spLocks noGrp="1"/>
          </p:cNvSpPr>
          <p:nvPr>
            <p:ph type="body" sz="quarter" idx="11"/>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sp>
        <p:nvSpPr>
          <p:cNvPr id="8" name="TextBox 7">
            <a:extLst>
              <a:ext uri="{FF2B5EF4-FFF2-40B4-BE49-F238E27FC236}">
                <a16:creationId xmlns:a16="http://schemas.microsoft.com/office/drawing/2014/main" id="{F10D9AC8-F415-4F41-81BB-33EEA9AD708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4" name="Text Placeholder 3">
            <a:extLst>
              <a:ext uri="{FF2B5EF4-FFF2-40B4-BE49-F238E27FC236}">
                <a16:creationId xmlns:a16="http://schemas.microsoft.com/office/drawing/2014/main" id="{6CAD51B5-4F0B-1246-8F71-7B2D95B954E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11" name="Graphic 10">
            <a:extLst>
              <a:ext uri="{FF2B5EF4-FFF2-40B4-BE49-F238E27FC236}">
                <a16:creationId xmlns:a16="http://schemas.microsoft.com/office/drawing/2014/main" id="{41B932DC-E0AB-5041-A632-07A26B0EB2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165138284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599" cy="457200"/>
          </a:xfrm>
          <a:prstGeom prst="rect">
            <a:avLst/>
          </a:prstGeom>
        </p:spPr>
        <p:txBody>
          <a:bodyPr vert="horz" lIns="0" tIns="0" rIns="0" bIns="0" rtlCol="0" anchor="t">
            <a:noAutofit/>
          </a:bodyPr>
          <a:lstStyle/>
          <a:p>
            <a:r>
              <a:rPr lang="en-US" dirty="0"/>
              <a:t>Click To Edit Master Title Style</a:t>
            </a:r>
          </a:p>
        </p:txBody>
      </p:sp>
      <p:pic>
        <p:nvPicPr>
          <p:cNvPr id="7" name="Graphic 6">
            <a:extLst>
              <a:ext uri="{FF2B5EF4-FFF2-40B4-BE49-F238E27FC236}">
                <a16:creationId xmlns:a16="http://schemas.microsoft.com/office/drawing/2014/main" id="{BB532318-7ECA-4FB6-ADB1-48895B543C86}"/>
              </a:ext>
            </a:extLst>
          </p:cNvPr>
          <p:cNvPicPr>
            <a:picLocks noChangeAspect="1"/>
          </p:cNvPicPr>
          <p:nvPr userDrawn="1"/>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457201" y="6438901"/>
            <a:ext cx="540540" cy="190499"/>
          </a:xfrm>
          <a:prstGeom prst="rect">
            <a:avLst/>
          </a:prstGeom>
        </p:spPr>
      </p:pic>
      <p:sp>
        <p:nvSpPr>
          <p:cNvPr id="9" name="Text Placeholder 2">
            <a:extLst>
              <a:ext uri="{FF2B5EF4-FFF2-40B4-BE49-F238E27FC236}">
                <a16:creationId xmlns:a16="http://schemas.microsoft.com/office/drawing/2014/main" id="{E8369E08-22C8-4CA0-8BC3-06B27EF317DD}"/>
              </a:ext>
            </a:extLst>
          </p:cNvPr>
          <p:cNvSpPr>
            <a:spLocks noGrp="1"/>
          </p:cNvSpPr>
          <p:nvPr>
            <p:ph type="body" idx="1"/>
          </p:nvPr>
        </p:nvSpPr>
        <p:spPr>
          <a:xfrm>
            <a:off x="453505" y="1181101"/>
            <a:ext cx="11274551" cy="4991099"/>
          </a:xfrm>
          <a:prstGeom prst="rect">
            <a:avLst/>
          </a:prstGeom>
        </p:spPr>
        <p:txBody>
          <a:bodyPr vert="horz" lIns="0" tIns="0" rIns="0" bIns="0" rtlCol="0">
            <a:noAutofit/>
          </a:bodyPr>
          <a:lstStyle/>
          <a:p>
            <a:pPr marL="0" marR="0" lvl="0" indent="0" algn="l" defTabSz="9144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Edit Master text styles</a:t>
            </a:r>
          </a:p>
          <a:p>
            <a:pPr marL="182880" marR="0" lvl="1" indent="-182880" algn="l" defTabSz="914400" rtl="0" eaLnBrk="1" fontAlgn="auto" latinLnBrk="0" hangingPunct="1">
              <a:lnSpc>
                <a:spcPct val="100000"/>
              </a:lnSpc>
              <a:spcBef>
                <a:spcPts val="600"/>
              </a:spcBef>
              <a:spcAft>
                <a:spcPts val="0"/>
              </a:spcAft>
              <a:buClr>
                <a:srgbClr val="76CDD8"/>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Second level</a:t>
            </a:r>
          </a:p>
          <a:p>
            <a:pPr marL="365760" marR="0" lvl="2" indent="-182880" algn="l" defTabSz="914400" rtl="0" eaLnBrk="1" fontAlgn="auto" latinLnBrk="0" hangingPunct="1">
              <a:lnSpc>
                <a:spcPct val="100000"/>
              </a:lnSpc>
              <a:spcBef>
                <a:spcPts val="600"/>
              </a:spcBef>
              <a:spcAft>
                <a:spcPts val="0"/>
              </a:spcAft>
              <a:buClr>
                <a:srgbClr val="A0A0A0"/>
              </a:buClr>
              <a:buSzTx/>
              <a:buFont typeface="Calibri" panose="020F0502020204030204" pitchFamily="34" charset="0"/>
              <a:buChar char="→"/>
              <a:tabLst/>
              <a:defRPr/>
            </a:pPr>
            <a:r>
              <a:rPr kumimoji="0" lang="en-US" sz="1200" b="0" i="0" u="none" strike="noStrike" kern="1200" cap="none" spc="0" normalizeH="0" baseline="0" noProof="0" dirty="0">
                <a:ln>
                  <a:noFill/>
                </a:ln>
                <a:solidFill>
                  <a:srgbClr val="222222"/>
                </a:solidFill>
                <a:effectLst/>
                <a:uLnTx/>
                <a:uFillTx/>
                <a:latin typeface="Calibri"/>
                <a:cs typeface="Calibri" panose="020F0502020204030204" pitchFamily="34" charset="0"/>
              </a:rPr>
              <a:t>Third level</a:t>
            </a:r>
            <a:endParaRPr lang="en-US" dirty="0"/>
          </a:p>
        </p:txBody>
      </p:sp>
      <p:sp>
        <p:nvSpPr>
          <p:cNvPr id="11" name="TextBox 10">
            <a:extLst>
              <a:ext uri="{FF2B5EF4-FFF2-40B4-BE49-F238E27FC236}">
                <a16:creationId xmlns:a16="http://schemas.microsoft.com/office/drawing/2014/main" id="{3F641FF6-5DCC-D34B-9DD7-29931472CBC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t>CONFIDENTIAL. Copyright ©</a:t>
            </a:r>
          </a:p>
        </p:txBody>
      </p:sp>
      <p:sp>
        <p:nvSpPr>
          <p:cNvPr id="12" name="Text Placeholder 3">
            <a:extLst>
              <a:ext uri="{FF2B5EF4-FFF2-40B4-BE49-F238E27FC236}">
                <a16:creationId xmlns:a16="http://schemas.microsoft.com/office/drawing/2014/main" id="{41DA6592-6579-C548-911C-85A5195E10BA}"/>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pPr lvl="0"/>
              <a:t>‹#›</a:t>
            </a:fld>
            <a:endParaRPr lang="en-US" sz="1000"/>
          </a:p>
        </p:txBody>
      </p:sp>
    </p:spTree>
    <p:extLst>
      <p:ext uri="{BB962C8B-B14F-4D97-AF65-F5344CB8AC3E}">
        <p14:creationId xmlns:p14="http://schemas.microsoft.com/office/powerpoint/2010/main" val="602533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57" r:id="rId10"/>
    <p:sldLayoutId id="2147483760" r:id="rId11"/>
    <p:sldLayoutId id="2147483727" r:id="rId12"/>
    <p:sldLayoutId id="2147483729" r:id="rId13"/>
    <p:sldLayoutId id="2147483751" r:id="rId14"/>
    <p:sldLayoutId id="2147483758" r:id="rId15"/>
    <p:sldLayoutId id="2147483730" r:id="rId16"/>
    <p:sldLayoutId id="2147483731" r:id="rId17"/>
    <p:sldLayoutId id="2147483733" r:id="rId18"/>
    <p:sldLayoutId id="2147483740" r:id="rId19"/>
    <p:sldLayoutId id="2147483738" r:id="rId20"/>
    <p:sldLayoutId id="2147483736" r:id="rId21"/>
    <p:sldLayoutId id="2147483765" r:id="rId22"/>
    <p:sldLayoutId id="2147483744" r:id="rId23"/>
    <p:sldLayoutId id="2147483762" r:id="rId24"/>
    <p:sldLayoutId id="2147483755" r:id="rId25"/>
    <p:sldLayoutId id="2147483743" r:id="rId26"/>
    <p:sldLayoutId id="2147483756" r:id="rId27"/>
    <p:sldLayoutId id="2147483734" r:id="rId28"/>
    <p:sldLayoutId id="2147483745" r:id="rId29"/>
    <p:sldLayoutId id="2147483741" r:id="rId30"/>
    <p:sldLayoutId id="2147483735" r:id="rId31"/>
    <p:sldLayoutId id="2147483737" r:id="rId32"/>
    <p:sldLayoutId id="2147483739" r:id="rId33"/>
    <p:sldLayoutId id="2147483742" r:id="rId34"/>
    <p:sldLayoutId id="2147483746" r:id="rId35"/>
    <p:sldLayoutId id="2147483732" r:id="rId36"/>
    <p:sldLayoutId id="2147483747" r:id="rId37"/>
    <p:sldLayoutId id="2147483748" r:id="rId38"/>
    <p:sldLayoutId id="2147483749" r:id="rId39"/>
    <p:sldLayoutId id="2147483752" r:id="rId40"/>
    <p:sldLayoutId id="2147483753" r:id="rId41"/>
    <p:sldLayoutId id="2147483754" r:id="rId42"/>
    <p:sldLayoutId id="2147483759" r:id="rId43"/>
    <p:sldLayoutId id="2147483761" r:id="rId44"/>
    <p:sldLayoutId id="2147483764" r:id="rId45"/>
    <p:sldLayoutId id="2147483750" r:id="rId46"/>
    <p:sldLayoutId id="2147483763" r:id="rId47"/>
    <p:sldLayoutId id="2147483818" r:id="rId48"/>
    <p:sldLayoutId id="2147483819" r:id="rId49"/>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defRPr sz="12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56" userDrawn="1">
          <p15:clr>
            <a:srgbClr val="F26B43"/>
          </p15:clr>
        </p15:guide>
        <p15:guide id="16" orient="horz" pos="144">
          <p15:clr>
            <a:srgbClr val="F26B43"/>
          </p15:clr>
        </p15:guide>
        <p15:guide id="17" orient="horz" pos="312" userDrawn="1">
          <p15:clr>
            <a:srgbClr val="F26B43"/>
          </p15:clr>
        </p15:guide>
        <p15:guide id="19" orient="horz" pos="576">
          <p15:clr>
            <a:srgbClr val="F26B43"/>
          </p15:clr>
        </p15:guide>
        <p15:guide id="20" orient="horz" pos="744" userDrawn="1">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4" pos="1354">
          <p15:clr>
            <a:srgbClr val="F26B43"/>
          </p15:clr>
        </p15:guide>
        <p15:guide id="65" pos="1498">
          <p15:clr>
            <a:srgbClr val="F26B43"/>
          </p15:clr>
        </p15:guide>
        <p15:guide id="68" pos="2710">
          <p15:clr>
            <a:srgbClr val="F26B43"/>
          </p15:clr>
        </p15:guide>
        <p15:guide id="69" pos="2568">
          <p15:clr>
            <a:srgbClr val="F26B43"/>
          </p15:clr>
        </p15:guide>
        <p15:guide id="72" pos="3772">
          <p15:clr>
            <a:srgbClr val="F26B43"/>
          </p15:clr>
        </p15:guide>
        <p15:guide id="73" pos="3919">
          <p15:clr>
            <a:srgbClr val="F26B43"/>
          </p15:clr>
        </p15:guide>
        <p15:guide id="76" pos="5128">
          <p15:clr>
            <a:srgbClr val="F26B43"/>
          </p15:clr>
        </p15:guide>
        <p15:guide id="77" pos="4981">
          <p15:clr>
            <a:srgbClr val="F26B43"/>
          </p15:clr>
        </p15:guide>
        <p15:guide id="80" pos="6186">
          <p15:clr>
            <a:srgbClr val="F26B43"/>
          </p15:clr>
        </p15:guide>
        <p15:guide id="81" pos="63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7DE665-95EF-7C44-9386-81441B656B3A}"/>
              </a:ext>
            </a:extLst>
          </p:cNvPr>
          <p:cNvSpPr>
            <a:spLocks noGrp="1"/>
          </p:cNvSpPr>
          <p:nvPr>
            <p:ph type="body" sz="quarter" idx="11"/>
          </p:nvPr>
        </p:nvSpPr>
        <p:spPr/>
        <p:txBody>
          <a:bodyPr/>
          <a:lstStyle/>
          <a:p>
            <a:r>
              <a:rPr lang="en-US" dirty="0"/>
              <a:t>By </a:t>
            </a:r>
            <a:r>
              <a:rPr lang="en-US" dirty="0" err="1"/>
              <a:t>Tarcsa</a:t>
            </a:r>
            <a:r>
              <a:rPr lang="en-US" dirty="0"/>
              <a:t> </a:t>
            </a:r>
            <a:r>
              <a:rPr lang="en-US" dirty="0" err="1"/>
              <a:t>Tamás</a:t>
            </a:r>
            <a:endParaRPr lang="en-US" dirty="0"/>
          </a:p>
        </p:txBody>
      </p:sp>
      <p:sp>
        <p:nvSpPr>
          <p:cNvPr id="4" name="Text Placeholder 3">
            <a:extLst>
              <a:ext uri="{FF2B5EF4-FFF2-40B4-BE49-F238E27FC236}">
                <a16:creationId xmlns:a16="http://schemas.microsoft.com/office/drawing/2014/main" id="{022A8A66-7877-3B41-B6B6-945CAC5423E0}"/>
              </a:ext>
            </a:extLst>
          </p:cNvPr>
          <p:cNvSpPr>
            <a:spLocks noGrp="1"/>
          </p:cNvSpPr>
          <p:nvPr>
            <p:ph type="body" sz="quarter" idx="12"/>
          </p:nvPr>
        </p:nvSpPr>
        <p:spPr/>
        <p:txBody>
          <a:bodyPr/>
          <a:lstStyle/>
          <a:p>
            <a:r>
              <a:rPr lang="en-US"/>
              <a:t>2021</a:t>
            </a:r>
          </a:p>
        </p:txBody>
      </p:sp>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66165" y="1965960"/>
            <a:ext cx="9378479" cy="2380409"/>
          </a:xfrm>
        </p:spPr>
        <p:txBody>
          <a:bodyPr/>
          <a:lstStyle/>
          <a:p>
            <a:r>
              <a:rPr lang="en-US" sz="7200" dirty="0"/>
              <a:t>Magas </a:t>
            </a:r>
            <a:r>
              <a:rPr lang="en-US" sz="7200" dirty="0" err="1"/>
              <a:t>szintű</a:t>
            </a:r>
            <a:r>
              <a:rPr lang="en-US" sz="7200" dirty="0"/>
              <a:t> </a:t>
            </a:r>
            <a:r>
              <a:rPr lang="en-US" sz="7200" dirty="0" err="1"/>
              <a:t>programozási</a:t>
            </a:r>
            <a:r>
              <a:rPr lang="en-US" sz="7200" dirty="0"/>
              <a:t> </a:t>
            </a:r>
            <a:r>
              <a:rPr lang="en-US" sz="7200" dirty="0" err="1"/>
              <a:t>nyelvek</a:t>
            </a:r>
            <a:r>
              <a:rPr lang="en-US" sz="7200" dirty="0"/>
              <a:t> 2</a:t>
            </a:r>
          </a:p>
        </p:txBody>
      </p:sp>
      <p:sp>
        <p:nvSpPr>
          <p:cNvPr id="5" name="Szövegdoboz 4">
            <a:extLst>
              <a:ext uri="{FF2B5EF4-FFF2-40B4-BE49-F238E27FC236}">
                <a16:creationId xmlns:a16="http://schemas.microsoft.com/office/drawing/2014/main" id="{7AB1BBA5-DB73-DD46-A432-FABEC66D59E1}"/>
              </a:ext>
            </a:extLst>
          </p:cNvPr>
          <p:cNvSpPr txBox="1"/>
          <p:nvPr/>
        </p:nvSpPr>
        <p:spPr>
          <a:xfrm>
            <a:off x="736270" y="6958940"/>
            <a:ext cx="65" cy="276999"/>
          </a:xfrm>
          <a:prstGeom prst="rect">
            <a:avLst/>
          </a:prstGeom>
        </p:spPr>
        <p:txBody>
          <a:bodyPr wrap="none" lIns="0" tIns="0" rIns="0" bIns="0" rtlCol="0">
            <a:spAutoFit/>
          </a:bodyPr>
          <a:lstStyle/>
          <a:p>
            <a:pPr algn="l"/>
            <a:endParaRPr lang="hu-HU" dirty="0"/>
          </a:p>
        </p:txBody>
      </p:sp>
    </p:spTree>
    <p:extLst>
      <p:ext uri="{BB962C8B-B14F-4D97-AF65-F5344CB8AC3E}">
        <p14:creationId xmlns:p14="http://schemas.microsoft.com/office/powerpoint/2010/main" val="359197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44499" y="237879"/>
            <a:ext cx="4303001" cy="923330"/>
          </a:xfrm>
        </p:spPr>
        <p:txBody>
          <a:bodyPr/>
          <a:lstStyle/>
          <a:p>
            <a:r>
              <a:rPr lang="en-US" dirty="0"/>
              <a:t>Primitives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161209"/>
            <a:ext cx="11287496" cy="5082639"/>
          </a:xfrm>
        </p:spPr>
        <p:txBody>
          <a:bodyPr/>
          <a:lstStyle/>
          <a:p>
            <a:r>
              <a:rPr lang="en-US" sz="2800" dirty="0">
                <a:sym typeface="Wingdings" pitchFamily="2" charset="2"/>
              </a:rPr>
              <a:t>Every primitive has its wrapper class. A wrapper class is an object that encapsulates a primitive type. Each primitive has its corresponding wrapper:</a:t>
            </a:r>
          </a:p>
          <a:p>
            <a:r>
              <a:rPr lang="en-US" sz="2800" dirty="0">
                <a:sym typeface="Wingdings" pitchFamily="2" charset="2"/>
              </a:rPr>
              <a:t>Byte, Short, Integer, Long, Float, Double, Boolean, Character</a:t>
            </a:r>
          </a:p>
          <a:p>
            <a:endParaRPr lang="en-US" sz="2800" dirty="0">
              <a:sym typeface="Wingdings" pitchFamily="2" charset="2"/>
            </a:endParaRPr>
          </a:p>
          <a:p>
            <a:r>
              <a:rPr lang="en-US" sz="2800" dirty="0">
                <a:sym typeface="Wingdings" pitchFamily="2" charset="2"/>
              </a:rPr>
              <a:t>Wrapper classes has Object as superclass. Except Boolean and Character, the others have the Number as their superclass too.</a:t>
            </a:r>
          </a:p>
          <a:p>
            <a:endParaRPr lang="en-US" sz="2800" dirty="0">
              <a:sym typeface="Wingdings" pitchFamily="2" charset="2"/>
            </a:endParaRPr>
          </a:p>
          <a:p>
            <a:r>
              <a:rPr lang="en-US" sz="2800" dirty="0">
                <a:sym typeface="Wingdings" pitchFamily="2" charset="2"/>
              </a:rPr>
              <a:t>Default values: null</a:t>
            </a:r>
          </a:p>
          <a:p>
            <a:endParaRPr lang="en-US" sz="2800" dirty="0">
              <a:sym typeface="Wingdings" pitchFamily="2" charset="2"/>
            </a:endParaRPr>
          </a:p>
          <a:p>
            <a:r>
              <a:rPr lang="en-US" sz="2800" dirty="0">
                <a:sym typeface="Wingdings" pitchFamily="2" charset="2"/>
              </a:rPr>
              <a:t>Wrappers are immutable.</a:t>
            </a:r>
          </a:p>
          <a:p>
            <a:endParaRPr lang="en-US" sz="2800" dirty="0">
              <a:sym typeface="Wingdings" pitchFamily="2" charset="2"/>
            </a:endParaRPr>
          </a:p>
          <a:p>
            <a:pPr marL="457200" indent="-457200">
              <a:buFont typeface="Arial" panose="020B0604020202020204" pitchFamily="34" charset="0"/>
              <a:buChar char="•"/>
            </a:pPr>
            <a:endParaRPr lang="en-US" sz="2800" dirty="0">
              <a:sym typeface="Wingdings" pitchFamily="2" charset="2"/>
            </a:endParaRPr>
          </a:p>
        </p:txBody>
      </p:sp>
    </p:spTree>
    <p:extLst>
      <p:ext uri="{BB962C8B-B14F-4D97-AF65-F5344CB8AC3E}">
        <p14:creationId xmlns:p14="http://schemas.microsoft.com/office/powerpoint/2010/main" val="3432878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44499" y="237879"/>
            <a:ext cx="4303001" cy="923330"/>
          </a:xfrm>
        </p:spPr>
        <p:txBody>
          <a:bodyPr/>
          <a:lstStyle/>
          <a:p>
            <a:r>
              <a:rPr lang="en-US" dirty="0"/>
              <a:t>Primitives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161210"/>
            <a:ext cx="11287496" cy="4384568"/>
          </a:xfrm>
        </p:spPr>
        <p:txBody>
          <a:bodyPr/>
          <a:lstStyle/>
          <a:p>
            <a:r>
              <a:rPr lang="en-US" sz="2800" b="1" i="1" u="sng" dirty="0">
                <a:sym typeface="Wingdings" pitchFamily="2" charset="2"/>
              </a:rPr>
              <a:t>Autoboxing</a:t>
            </a:r>
            <a:r>
              <a:rPr lang="en-US" sz="2800" dirty="0">
                <a:sym typeface="Wingdings" pitchFamily="2" charset="2"/>
              </a:rPr>
              <a:t>: Automatic conversion of primitive types to their corresponding object wrapper classes.</a:t>
            </a:r>
          </a:p>
          <a:p>
            <a:r>
              <a:rPr lang="en-US" sz="2800" b="1" i="1" u="sng" dirty="0">
                <a:sym typeface="Wingdings" pitchFamily="2" charset="2"/>
              </a:rPr>
              <a:t>Unboxing</a:t>
            </a:r>
            <a:r>
              <a:rPr lang="en-US" sz="2800" dirty="0">
                <a:sym typeface="Wingdings" pitchFamily="2" charset="2"/>
              </a:rPr>
              <a:t>: Automatic conversion of object wrapper types into their corresponding primitive types.</a:t>
            </a:r>
          </a:p>
          <a:p>
            <a:endParaRPr lang="en-US" sz="2800" dirty="0">
              <a:sym typeface="Wingdings" pitchFamily="2" charset="2"/>
            </a:endParaRPr>
          </a:p>
          <a:p>
            <a:r>
              <a:rPr lang="en-US" sz="2800" dirty="0">
                <a:sym typeface="Wingdings" pitchFamily="2" charset="2"/>
              </a:rPr>
              <a:t>Dangers:</a:t>
            </a:r>
          </a:p>
          <a:p>
            <a:pPr marL="457200" indent="-457200">
              <a:buFont typeface="Arial" panose="020B0604020202020204" pitchFamily="34" charset="0"/>
              <a:buChar char="•"/>
            </a:pPr>
            <a:r>
              <a:rPr lang="en-US" sz="2800" dirty="0">
                <a:sym typeface="Wingdings" pitchFamily="2" charset="2"/>
              </a:rPr>
              <a:t>Performance</a:t>
            </a:r>
          </a:p>
          <a:p>
            <a:pPr marL="457200" indent="-457200">
              <a:buFont typeface="Arial" panose="020B0604020202020204" pitchFamily="34" charset="0"/>
              <a:buChar char="•"/>
            </a:pPr>
            <a:r>
              <a:rPr lang="en-US" sz="2800" dirty="0">
                <a:sym typeface="Wingdings" pitchFamily="2" charset="2"/>
              </a:rPr>
              <a:t>Comparison</a:t>
            </a:r>
          </a:p>
        </p:txBody>
      </p:sp>
    </p:spTree>
    <p:extLst>
      <p:ext uri="{BB962C8B-B14F-4D97-AF65-F5344CB8AC3E}">
        <p14:creationId xmlns:p14="http://schemas.microsoft.com/office/powerpoint/2010/main" val="264959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739244" y="2875002"/>
            <a:ext cx="2713512" cy="1107996"/>
          </a:xfrm>
        </p:spPr>
        <p:txBody>
          <a:bodyPr/>
          <a:lstStyle/>
          <a:p>
            <a:r>
              <a:rPr lang="en-US" sz="7200" dirty="0"/>
              <a:t>Strings</a:t>
            </a:r>
          </a:p>
        </p:txBody>
      </p:sp>
      <p:sp>
        <p:nvSpPr>
          <p:cNvPr id="6" name="Szöveg helye 5">
            <a:extLst>
              <a:ext uri="{FF2B5EF4-FFF2-40B4-BE49-F238E27FC236}">
                <a16:creationId xmlns:a16="http://schemas.microsoft.com/office/drawing/2014/main" id="{E575C0F8-17B8-594D-AC16-B3AA2C727591}"/>
              </a:ext>
            </a:extLst>
          </p:cNvPr>
          <p:cNvSpPr>
            <a:spLocks noGrp="1"/>
          </p:cNvSpPr>
          <p:nvPr>
            <p:ph type="body" sz="quarter" idx="11"/>
          </p:nvPr>
        </p:nvSpPr>
        <p:spPr/>
        <p:txBody>
          <a:bodyPr/>
          <a:lstStyle/>
          <a:p>
            <a:endParaRPr lang="hu-HU"/>
          </a:p>
        </p:txBody>
      </p:sp>
      <p:sp>
        <p:nvSpPr>
          <p:cNvPr id="8" name="Szöveg helye 7">
            <a:extLst>
              <a:ext uri="{FF2B5EF4-FFF2-40B4-BE49-F238E27FC236}">
                <a16:creationId xmlns:a16="http://schemas.microsoft.com/office/drawing/2014/main" id="{A8EAB1F8-00F3-7A4C-84FA-B36A17F3A542}"/>
              </a:ext>
            </a:extLst>
          </p:cNvPr>
          <p:cNvSpPr>
            <a:spLocks noGrp="1"/>
          </p:cNvSpPr>
          <p:nvPr>
            <p:ph type="body" sz="quarter" idx="12"/>
          </p:nvPr>
        </p:nvSpPr>
        <p:spPr/>
        <p:txBody>
          <a:bodyPr/>
          <a:lstStyle/>
          <a:p>
            <a:endParaRPr lang="hu-HU"/>
          </a:p>
        </p:txBody>
      </p:sp>
    </p:spTree>
    <p:extLst>
      <p:ext uri="{BB962C8B-B14F-4D97-AF65-F5344CB8AC3E}">
        <p14:creationId xmlns:p14="http://schemas.microsoft.com/office/powerpoint/2010/main" val="407686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4974726" y="237880"/>
            <a:ext cx="2242545" cy="923330"/>
          </a:xfrm>
        </p:spPr>
        <p:txBody>
          <a:bodyPr/>
          <a:lstStyle/>
          <a:p>
            <a:r>
              <a:rPr lang="en-US" dirty="0"/>
              <a:t>Strings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161210"/>
            <a:ext cx="11287496" cy="4823954"/>
          </a:xfrm>
        </p:spPr>
        <p:txBody>
          <a:bodyPr/>
          <a:lstStyle/>
          <a:p>
            <a:r>
              <a:rPr lang="en-US" sz="2800" dirty="0">
                <a:sym typeface="Wingdings" pitchFamily="2" charset="2"/>
              </a:rPr>
              <a:t>In java Strings are objects that are backed internally by a char array.</a:t>
            </a:r>
          </a:p>
          <a:p>
            <a:r>
              <a:rPr lang="en-US" sz="2800" dirty="0">
                <a:sym typeface="Wingdings" pitchFamily="2" charset="2"/>
              </a:rPr>
              <a:t>Strings are immutable.</a:t>
            </a:r>
          </a:p>
          <a:p>
            <a:r>
              <a:rPr lang="en-US" sz="2800" dirty="0">
                <a:sym typeface="Wingdings" pitchFamily="2" charset="2"/>
              </a:rPr>
              <a:t>Declaration of a string:</a:t>
            </a:r>
          </a:p>
          <a:p>
            <a:r>
              <a:rPr lang="en-US" sz="2800" dirty="0">
                <a:sym typeface="Wingdings" pitchFamily="2" charset="2"/>
              </a:rPr>
              <a:t>String str = "Epam";				String literal(memory efficient)</a:t>
            </a:r>
          </a:p>
          <a:p>
            <a:r>
              <a:rPr lang="en-US" sz="2800" dirty="0">
                <a:sym typeface="Wingdings" pitchFamily="2" charset="2"/>
              </a:rPr>
              <a:t>String str = new String("Epam");		</a:t>
            </a:r>
          </a:p>
          <a:p>
            <a:endParaRPr lang="en-US" sz="2800" dirty="0">
              <a:sym typeface="Wingdings" pitchFamily="2" charset="2"/>
            </a:endParaRPr>
          </a:p>
          <a:p>
            <a:r>
              <a:rPr lang="en-US" sz="2800" dirty="0">
                <a:sym typeface="Wingdings" pitchFamily="2" charset="2"/>
              </a:rPr>
              <a:t>Strings can be created with StringBuilder too. It creates a mutable sequence of characters.</a:t>
            </a:r>
          </a:p>
          <a:p>
            <a:r>
              <a:rPr lang="en-US" sz="2800" dirty="0">
                <a:sym typeface="Wingdings" pitchFamily="2" charset="2"/>
              </a:rPr>
              <a:t>StringBuilder sb = new StringBuilder();</a:t>
            </a:r>
          </a:p>
        </p:txBody>
      </p:sp>
      <p:cxnSp>
        <p:nvCxnSpPr>
          <p:cNvPr id="7" name="Egyenes összekötő nyíllal 6">
            <a:extLst>
              <a:ext uri="{FF2B5EF4-FFF2-40B4-BE49-F238E27FC236}">
                <a16:creationId xmlns:a16="http://schemas.microsoft.com/office/drawing/2014/main" id="{CEEF29CD-3929-3041-B3D4-81BBC76F2361}"/>
              </a:ext>
            </a:extLst>
          </p:cNvPr>
          <p:cNvCxnSpPr/>
          <p:nvPr/>
        </p:nvCxnSpPr>
        <p:spPr>
          <a:xfrm flipH="1">
            <a:off x="3443844" y="3004457"/>
            <a:ext cx="3336966" cy="7200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4136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2924771" y="237880"/>
            <a:ext cx="6342458" cy="923330"/>
          </a:xfrm>
        </p:spPr>
        <p:txBody>
          <a:bodyPr/>
          <a:lstStyle/>
          <a:p>
            <a:r>
              <a:rPr lang="en-US" dirty="0"/>
              <a:t>String class methods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1054332"/>
            <a:ext cx="11287496" cy="5370220"/>
          </a:xfrm>
        </p:spPr>
        <p:txBody>
          <a:bodyPr/>
          <a:lstStyle/>
          <a:p>
            <a:pPr marL="457200" indent="-457200">
              <a:buFont typeface="Arial" panose="020B0604020202020204" pitchFamily="34" charset="0"/>
              <a:buChar char="•"/>
            </a:pPr>
            <a:r>
              <a:rPr lang="en-US" sz="2800" dirty="0" err="1">
                <a:sym typeface="Wingdings" pitchFamily="2" charset="2"/>
              </a:rPr>
              <a:t>charAt</a:t>
            </a:r>
            <a:r>
              <a:rPr lang="en-US" sz="2800" dirty="0">
                <a:sym typeface="Wingdings" pitchFamily="2" charset="2"/>
              </a:rPr>
              <a:t>(int index)</a:t>
            </a:r>
          </a:p>
          <a:p>
            <a:pPr marL="457200" indent="-457200">
              <a:buFont typeface="Arial" panose="020B0604020202020204" pitchFamily="34" charset="0"/>
              <a:buChar char="•"/>
            </a:pPr>
            <a:r>
              <a:rPr lang="en-US" sz="2800" dirty="0">
                <a:sym typeface="Wingdings" pitchFamily="2" charset="2"/>
              </a:rPr>
              <a:t>length()</a:t>
            </a:r>
          </a:p>
          <a:p>
            <a:pPr marL="457200" indent="-457200">
              <a:buFont typeface="Arial" panose="020B0604020202020204" pitchFamily="34" charset="0"/>
              <a:buChar char="•"/>
            </a:pPr>
            <a:r>
              <a:rPr lang="en-US" sz="2800" dirty="0">
                <a:sym typeface="Wingdings" pitchFamily="2" charset="2"/>
              </a:rPr>
              <a:t>format(String format, Object… </a:t>
            </a:r>
            <a:r>
              <a:rPr lang="en-US" sz="2800" dirty="0" err="1">
                <a:sym typeface="Wingdings" pitchFamily="2" charset="2"/>
              </a:rPr>
              <a:t>args</a:t>
            </a:r>
            <a:r>
              <a:rPr lang="en-US" sz="2800" dirty="0">
                <a:sym typeface="Wingdings" pitchFamily="2" charset="2"/>
              </a:rPr>
              <a:t>)</a:t>
            </a:r>
          </a:p>
          <a:p>
            <a:pPr marL="457200" indent="-457200">
              <a:buFont typeface="Arial" panose="020B0604020202020204" pitchFamily="34" charset="0"/>
              <a:buChar char="•"/>
            </a:pPr>
            <a:r>
              <a:rPr lang="en-US" sz="2800" dirty="0">
                <a:sym typeface="Wingdings" pitchFamily="2" charset="2"/>
              </a:rPr>
              <a:t>substring(int </a:t>
            </a:r>
            <a:r>
              <a:rPr lang="en-US" sz="2800" dirty="0" err="1">
                <a:sym typeface="Wingdings" pitchFamily="2" charset="2"/>
              </a:rPr>
              <a:t>beginIndex</a:t>
            </a:r>
            <a:r>
              <a:rPr lang="en-US" sz="2800" dirty="0">
                <a:sym typeface="Wingdings" pitchFamily="2" charset="2"/>
              </a:rPr>
              <a:t>, int </a:t>
            </a:r>
            <a:r>
              <a:rPr lang="en-US" sz="2800" dirty="0" err="1">
                <a:sym typeface="Wingdings" pitchFamily="2" charset="2"/>
              </a:rPr>
              <a:t>endIndex</a:t>
            </a:r>
            <a:r>
              <a:rPr lang="en-US" sz="2800" dirty="0">
                <a:sym typeface="Wingdings" pitchFamily="2" charset="2"/>
              </a:rPr>
              <a:t>)</a:t>
            </a:r>
          </a:p>
          <a:p>
            <a:pPr marL="457200" indent="-457200">
              <a:buFont typeface="Arial" panose="020B0604020202020204" pitchFamily="34" charset="0"/>
              <a:buChar char="•"/>
            </a:pPr>
            <a:r>
              <a:rPr lang="en-US" sz="2800" dirty="0">
                <a:sym typeface="Wingdings" pitchFamily="2" charset="2"/>
              </a:rPr>
              <a:t>contains(</a:t>
            </a:r>
            <a:r>
              <a:rPr lang="en-US" sz="2800" dirty="0" err="1">
                <a:sym typeface="Wingdings" pitchFamily="2" charset="2"/>
              </a:rPr>
              <a:t>CharSequence</a:t>
            </a:r>
            <a:r>
              <a:rPr lang="en-US" sz="2800" dirty="0">
                <a:sym typeface="Wingdings" pitchFamily="2" charset="2"/>
              </a:rPr>
              <a:t> s)</a:t>
            </a:r>
          </a:p>
          <a:p>
            <a:pPr marL="457200" indent="-457200">
              <a:buFont typeface="Arial" panose="020B0604020202020204" pitchFamily="34" charset="0"/>
              <a:buChar char="•"/>
            </a:pPr>
            <a:r>
              <a:rPr lang="en-US" sz="2800" dirty="0" err="1">
                <a:sym typeface="Wingdings" pitchFamily="2" charset="2"/>
              </a:rPr>
              <a:t>valueOf</a:t>
            </a:r>
            <a:r>
              <a:rPr lang="en-US" sz="2800" dirty="0">
                <a:sym typeface="Wingdings" pitchFamily="2" charset="2"/>
              </a:rPr>
              <a:t>()</a:t>
            </a:r>
          </a:p>
          <a:p>
            <a:pPr marL="457200" indent="-457200">
              <a:buFont typeface="Arial" panose="020B0604020202020204" pitchFamily="34" charset="0"/>
              <a:buChar char="•"/>
            </a:pPr>
            <a:r>
              <a:rPr lang="en-US" sz="2800" dirty="0">
                <a:sym typeface="Wingdings" pitchFamily="2" charset="2"/>
              </a:rPr>
              <a:t>replace(char old, char new)</a:t>
            </a:r>
          </a:p>
          <a:p>
            <a:pPr marL="457200" indent="-457200">
              <a:buFont typeface="Arial" panose="020B0604020202020204" pitchFamily="34" charset="0"/>
              <a:buChar char="•"/>
            </a:pPr>
            <a:r>
              <a:rPr lang="en-US" sz="2800" dirty="0">
                <a:sym typeface="Wingdings" pitchFamily="2" charset="2"/>
              </a:rPr>
              <a:t>split()</a:t>
            </a:r>
          </a:p>
          <a:p>
            <a:pPr marL="457200" indent="-457200">
              <a:buFont typeface="Arial" panose="020B0604020202020204" pitchFamily="34" charset="0"/>
              <a:buChar char="•"/>
            </a:pPr>
            <a:r>
              <a:rPr lang="en-US" sz="2800" dirty="0" err="1">
                <a:sym typeface="Wingdings" pitchFamily="2" charset="2"/>
              </a:rPr>
              <a:t>indexOf</a:t>
            </a:r>
            <a:r>
              <a:rPr lang="en-US" sz="2800" dirty="0">
                <a:sym typeface="Wingdings" pitchFamily="2" charset="2"/>
              </a:rPr>
              <a:t>()</a:t>
            </a:r>
          </a:p>
          <a:p>
            <a:pPr marL="457200" indent="-457200">
              <a:buFont typeface="Arial" panose="020B0604020202020204" pitchFamily="34" charset="0"/>
              <a:buChar char="•"/>
            </a:pPr>
            <a:r>
              <a:rPr lang="en-US" sz="2800" dirty="0">
                <a:sym typeface="Wingdings" pitchFamily="2" charset="2"/>
              </a:rPr>
              <a:t>trim()</a:t>
            </a:r>
          </a:p>
        </p:txBody>
      </p:sp>
    </p:spTree>
    <p:extLst>
      <p:ext uri="{BB962C8B-B14F-4D97-AF65-F5344CB8AC3E}">
        <p14:creationId xmlns:p14="http://schemas.microsoft.com/office/powerpoint/2010/main" val="2256436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1983936" y="2829883"/>
            <a:ext cx="8224128" cy="1198234"/>
          </a:xfrm>
        </p:spPr>
        <p:txBody>
          <a:bodyPr/>
          <a:lstStyle/>
          <a:p>
            <a:r>
              <a:rPr lang="en-US" sz="7200" dirty="0"/>
              <a:t>Statements and loops</a:t>
            </a:r>
          </a:p>
        </p:txBody>
      </p:sp>
      <p:sp>
        <p:nvSpPr>
          <p:cNvPr id="6" name="Szöveg helye 5">
            <a:extLst>
              <a:ext uri="{FF2B5EF4-FFF2-40B4-BE49-F238E27FC236}">
                <a16:creationId xmlns:a16="http://schemas.microsoft.com/office/drawing/2014/main" id="{E575C0F8-17B8-594D-AC16-B3AA2C727591}"/>
              </a:ext>
            </a:extLst>
          </p:cNvPr>
          <p:cNvSpPr>
            <a:spLocks noGrp="1"/>
          </p:cNvSpPr>
          <p:nvPr>
            <p:ph type="body" sz="quarter" idx="11"/>
          </p:nvPr>
        </p:nvSpPr>
        <p:spPr/>
        <p:txBody>
          <a:bodyPr/>
          <a:lstStyle/>
          <a:p>
            <a:endParaRPr lang="hu-HU"/>
          </a:p>
        </p:txBody>
      </p:sp>
      <p:sp>
        <p:nvSpPr>
          <p:cNvPr id="8" name="Szöveg helye 7">
            <a:extLst>
              <a:ext uri="{FF2B5EF4-FFF2-40B4-BE49-F238E27FC236}">
                <a16:creationId xmlns:a16="http://schemas.microsoft.com/office/drawing/2014/main" id="{A8EAB1F8-00F3-7A4C-84FA-B36A17F3A542}"/>
              </a:ext>
            </a:extLst>
          </p:cNvPr>
          <p:cNvSpPr>
            <a:spLocks noGrp="1"/>
          </p:cNvSpPr>
          <p:nvPr>
            <p:ph type="body" sz="quarter" idx="12"/>
          </p:nvPr>
        </p:nvSpPr>
        <p:spPr/>
        <p:txBody>
          <a:bodyPr/>
          <a:lstStyle/>
          <a:p>
            <a:endParaRPr lang="hu-HU"/>
          </a:p>
        </p:txBody>
      </p:sp>
    </p:spTree>
    <p:extLst>
      <p:ext uri="{BB962C8B-B14F-4D97-AF65-F5344CB8AC3E}">
        <p14:creationId xmlns:p14="http://schemas.microsoft.com/office/powerpoint/2010/main" val="3328470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2726806" y="45303"/>
            <a:ext cx="6738387" cy="1009029"/>
          </a:xfrm>
        </p:spPr>
        <p:txBody>
          <a:bodyPr/>
          <a:lstStyle/>
          <a:p>
            <a:r>
              <a:rPr lang="en-US" dirty="0"/>
              <a:t>The if…else statement</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2"/>
            <a:ext cx="11287496" cy="5009705"/>
          </a:xfrm>
        </p:spPr>
        <p:txBody>
          <a:bodyPr/>
          <a:lstStyle/>
          <a:p>
            <a:r>
              <a:rPr lang="en-US" sz="2400" dirty="0">
                <a:sym typeface="Wingdings" pitchFamily="2" charset="2"/>
              </a:rPr>
              <a:t>You can use these conditions to perform different actions for different decisions.</a:t>
            </a:r>
          </a:p>
          <a:p>
            <a:endParaRPr lang="en-US" sz="2400" dirty="0">
              <a:sym typeface="Wingdings" pitchFamily="2" charset="2"/>
            </a:endParaRPr>
          </a:p>
          <a:p>
            <a:r>
              <a:rPr lang="en-US" sz="2400" dirty="0">
                <a:sym typeface="Wingdings" pitchFamily="2" charset="2"/>
              </a:rPr>
              <a:t>Use the if statement to specify a block of code to be executed if the condition is true</a:t>
            </a:r>
          </a:p>
          <a:p>
            <a:endParaRPr lang="en-US" sz="2400" dirty="0">
              <a:sym typeface="Wingdings" pitchFamily="2" charset="2"/>
            </a:endParaRPr>
          </a:p>
          <a:p>
            <a:r>
              <a:rPr lang="en-US" sz="2400" dirty="0">
                <a:sym typeface="Wingdings" pitchFamily="2" charset="2"/>
              </a:rPr>
              <a:t>Use the else statement to specify a block of code to be executed if the condition is false.</a:t>
            </a:r>
          </a:p>
          <a:p>
            <a:endParaRPr lang="en-US" sz="2400" dirty="0">
              <a:sym typeface="Wingdings" pitchFamily="2" charset="2"/>
            </a:endParaRPr>
          </a:p>
          <a:p>
            <a:r>
              <a:rPr lang="en-US" sz="2400" dirty="0">
                <a:sym typeface="Wingdings" pitchFamily="2" charset="2"/>
              </a:rPr>
              <a:t>Use the else if statement to specify a block of code to be executed if the first condition is false</a:t>
            </a:r>
          </a:p>
          <a:p>
            <a:endParaRPr lang="en-US" sz="2400" dirty="0">
              <a:sym typeface="Wingdings" pitchFamily="2" charset="2"/>
            </a:endParaRPr>
          </a:p>
          <a:p>
            <a:r>
              <a:rPr lang="en-US" sz="2400" dirty="0">
                <a:sym typeface="Wingdings" pitchFamily="2" charset="2"/>
              </a:rPr>
              <a:t>Shorthand if…else(Ternary operator): (condition) ? (if) : (else)</a:t>
            </a:r>
          </a:p>
        </p:txBody>
      </p:sp>
    </p:spTree>
    <p:extLst>
      <p:ext uri="{BB962C8B-B14F-4D97-AF65-F5344CB8AC3E}">
        <p14:creationId xmlns:p14="http://schemas.microsoft.com/office/powerpoint/2010/main" val="123306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2726806" y="45303"/>
            <a:ext cx="6738387" cy="923330"/>
          </a:xfrm>
        </p:spPr>
        <p:txBody>
          <a:bodyPr/>
          <a:lstStyle/>
          <a:p>
            <a:r>
              <a:rPr lang="en-US" dirty="0"/>
              <a:t>The switch statement</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2"/>
            <a:ext cx="11287496" cy="5009705"/>
          </a:xfrm>
        </p:spPr>
        <p:txBody>
          <a:bodyPr/>
          <a:lstStyle/>
          <a:p>
            <a:r>
              <a:rPr lang="en-US" sz="2800" dirty="0">
                <a:sym typeface="Wingdings" pitchFamily="2" charset="2"/>
              </a:rPr>
              <a:t>Use the switch statement to select one of many code blocks to be executed.</a:t>
            </a:r>
          </a:p>
          <a:p>
            <a:pPr marL="342900" indent="-342900">
              <a:buFont typeface="Arial" panose="020B0604020202020204" pitchFamily="34" charset="0"/>
              <a:buChar char="•"/>
            </a:pPr>
            <a:r>
              <a:rPr lang="en-US" sz="2800" dirty="0">
                <a:sym typeface="Wingdings" pitchFamily="2" charset="2"/>
              </a:rPr>
              <a:t>The switch expression is evaluated once.</a:t>
            </a:r>
          </a:p>
          <a:p>
            <a:pPr marL="342900" indent="-342900">
              <a:buFont typeface="Arial" panose="020B0604020202020204" pitchFamily="34" charset="0"/>
              <a:buChar char="•"/>
            </a:pPr>
            <a:r>
              <a:rPr lang="en-US" sz="2800" dirty="0">
                <a:sym typeface="Wingdings" pitchFamily="2" charset="2"/>
              </a:rPr>
              <a:t>The value of the expression is compared with the values of each case.</a:t>
            </a:r>
          </a:p>
          <a:p>
            <a:pPr marL="342900" indent="-342900">
              <a:buFont typeface="Arial" panose="020B0604020202020204" pitchFamily="34" charset="0"/>
              <a:buChar char="•"/>
            </a:pPr>
            <a:r>
              <a:rPr lang="en-US" sz="2800" dirty="0">
                <a:sym typeface="Wingdings" pitchFamily="2" charset="2"/>
              </a:rPr>
              <a:t>If there is a match, the associated block of code is executed.</a:t>
            </a:r>
          </a:p>
          <a:p>
            <a:pPr marL="342900" indent="-342900">
              <a:buFont typeface="Arial" panose="020B0604020202020204" pitchFamily="34" charset="0"/>
              <a:buChar char="•"/>
            </a:pPr>
            <a:r>
              <a:rPr lang="en-US" sz="2800" dirty="0">
                <a:sym typeface="Wingdings" pitchFamily="2" charset="2"/>
              </a:rPr>
              <a:t>The break and default keyword are optional.</a:t>
            </a:r>
          </a:p>
        </p:txBody>
      </p:sp>
    </p:spTree>
    <p:extLst>
      <p:ext uri="{BB962C8B-B14F-4D97-AF65-F5344CB8AC3E}">
        <p14:creationId xmlns:p14="http://schemas.microsoft.com/office/powerpoint/2010/main" val="230906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754300" y="0"/>
            <a:ext cx="4683398" cy="923330"/>
          </a:xfrm>
        </p:spPr>
        <p:txBody>
          <a:bodyPr/>
          <a:lstStyle/>
          <a:p>
            <a:r>
              <a:rPr lang="en-US" dirty="0"/>
              <a:t>The while loop</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2"/>
            <a:ext cx="11287496" cy="5009705"/>
          </a:xfrm>
        </p:spPr>
        <p:txBody>
          <a:bodyPr/>
          <a:lstStyle/>
          <a:p>
            <a:r>
              <a:rPr lang="en-US" sz="2400" dirty="0">
                <a:sym typeface="Wingdings" pitchFamily="2" charset="2"/>
              </a:rPr>
              <a:t>Loops: Loops can execute a block of codes as long as a specified condition is reached.</a:t>
            </a:r>
          </a:p>
          <a:p>
            <a:endParaRPr lang="en-US" sz="2400" dirty="0">
              <a:sym typeface="Wingdings" pitchFamily="2" charset="2"/>
            </a:endParaRPr>
          </a:p>
          <a:p>
            <a:r>
              <a:rPr lang="en-US" sz="2400" dirty="0">
                <a:sym typeface="Wingdings" pitchFamily="2" charset="2"/>
              </a:rPr>
              <a:t>The while loop loops through a block of code as long as a specified condition is true.</a:t>
            </a:r>
          </a:p>
          <a:p>
            <a:endParaRPr lang="en-US" sz="2400" dirty="0">
              <a:sym typeface="Wingdings" pitchFamily="2" charset="2"/>
            </a:endParaRPr>
          </a:p>
          <a:p>
            <a:r>
              <a:rPr lang="en-US" sz="2400" dirty="0">
                <a:sym typeface="Wingdings" pitchFamily="2" charset="2"/>
              </a:rPr>
              <a:t>The do/while loop is a variant of the while loop. This loop will execute the code block once, before checking if the condition is true, then it will repeat the loop as long as the condition is true.</a:t>
            </a:r>
          </a:p>
        </p:txBody>
      </p:sp>
    </p:spTree>
    <p:extLst>
      <p:ext uri="{BB962C8B-B14F-4D97-AF65-F5344CB8AC3E}">
        <p14:creationId xmlns:p14="http://schemas.microsoft.com/office/powerpoint/2010/main" val="4192635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4208671" y="0"/>
            <a:ext cx="3774656" cy="923330"/>
          </a:xfrm>
        </p:spPr>
        <p:txBody>
          <a:bodyPr/>
          <a:lstStyle/>
          <a:p>
            <a:r>
              <a:rPr lang="en-US" dirty="0"/>
              <a:t>The for loop</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2"/>
            <a:ext cx="11287496" cy="5009705"/>
          </a:xfrm>
        </p:spPr>
        <p:txBody>
          <a:bodyPr/>
          <a:lstStyle/>
          <a:p>
            <a:r>
              <a:rPr lang="en-US" sz="2400" dirty="0">
                <a:sym typeface="Wingdings" pitchFamily="2" charset="2"/>
              </a:rPr>
              <a:t>Use for loop when you know exactly how many times you want to loop through a block of code, use the for loop instead of while loop.</a:t>
            </a:r>
          </a:p>
          <a:p>
            <a:r>
              <a:rPr lang="en-US" sz="2400" dirty="0">
                <a:sym typeface="Wingdings" pitchFamily="2" charset="2"/>
              </a:rPr>
              <a:t>Syntax: for(statement 1; statement 2; statement 3)</a:t>
            </a:r>
          </a:p>
          <a:p>
            <a:endParaRPr lang="en-US" sz="2400" dirty="0">
              <a:sym typeface="Wingdings" pitchFamily="2" charset="2"/>
            </a:endParaRPr>
          </a:p>
          <a:p>
            <a:r>
              <a:rPr lang="en-US" sz="2400" dirty="0">
                <a:sym typeface="Wingdings" pitchFamily="2" charset="2"/>
              </a:rPr>
              <a:t>Statement 1 is executed before the execution of the code block.</a:t>
            </a:r>
          </a:p>
          <a:p>
            <a:r>
              <a:rPr lang="en-US" sz="2400" dirty="0">
                <a:sym typeface="Wingdings" pitchFamily="2" charset="2"/>
              </a:rPr>
              <a:t>Statement 2 defines the condition for executing the code block.</a:t>
            </a:r>
          </a:p>
          <a:p>
            <a:r>
              <a:rPr lang="en-US" sz="2400" dirty="0">
                <a:sym typeface="Wingdings" pitchFamily="2" charset="2"/>
              </a:rPr>
              <a:t>Statement 3 is </a:t>
            </a:r>
            <a:r>
              <a:rPr lang="en-US" sz="2400" dirty="0" err="1">
                <a:sym typeface="Wingdings" pitchFamily="2" charset="2"/>
              </a:rPr>
              <a:t>exected</a:t>
            </a:r>
            <a:r>
              <a:rPr lang="en-US" sz="2400" dirty="0">
                <a:sym typeface="Wingdings" pitchFamily="2" charset="2"/>
              </a:rPr>
              <a:t> after the code block has been executed.</a:t>
            </a:r>
          </a:p>
          <a:p>
            <a:endParaRPr lang="en-US" sz="2400" dirty="0">
              <a:sym typeface="Wingdings" pitchFamily="2" charset="2"/>
            </a:endParaRPr>
          </a:p>
          <a:p>
            <a:r>
              <a:rPr lang="en-US" sz="2400" dirty="0">
                <a:sym typeface="Wingdings" pitchFamily="2" charset="2"/>
              </a:rPr>
              <a:t>There is also a for-each loop, which is used exclusively to loop through elements in an array.</a:t>
            </a:r>
          </a:p>
        </p:txBody>
      </p:sp>
    </p:spTree>
    <p:extLst>
      <p:ext uri="{BB962C8B-B14F-4D97-AF65-F5344CB8AC3E}">
        <p14:creationId xmlns:p14="http://schemas.microsoft.com/office/powerpoint/2010/main" val="109253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close up of a car&#10;&#10;Description automatically generated">
            <a:extLst>
              <a:ext uri="{FF2B5EF4-FFF2-40B4-BE49-F238E27FC236}">
                <a16:creationId xmlns:a16="http://schemas.microsoft.com/office/drawing/2014/main" id="{045A26D0-91CE-40EA-9120-2E6AD7B56913}"/>
              </a:ext>
            </a:extLst>
          </p:cNvPr>
          <p:cNvPicPr>
            <a:picLocks noGrp="1" noChangeAspect="1"/>
          </p:cNvPicPr>
          <p:nvPr>
            <p:ph type="pic" sz="quarter" idx="22"/>
          </p:nvPr>
        </p:nvPicPr>
        <p:blipFill rotWithShape="1">
          <a:blip r:embed="rId2">
            <a:extLst>
              <a:ext uri="{28A0092B-C50C-407E-A947-70E740481C1C}">
                <a14:useLocalDpi xmlns:a14="http://schemas.microsoft.com/office/drawing/2010/main" val="0"/>
              </a:ext>
            </a:extLst>
          </a:blip>
          <a:srcRect/>
          <a:stretch/>
        </p:blipFill>
        <p:spPr/>
      </p:pic>
      <p:sp>
        <p:nvSpPr>
          <p:cNvPr id="6" name="Title 5">
            <a:extLst>
              <a:ext uri="{FF2B5EF4-FFF2-40B4-BE49-F238E27FC236}">
                <a16:creationId xmlns:a16="http://schemas.microsoft.com/office/drawing/2014/main" id="{E9DE4389-AB25-4700-9458-20BE18A36ECB}"/>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FC029847-8EF5-41DA-A854-96AE86F3DF34}"/>
              </a:ext>
            </a:extLst>
          </p:cNvPr>
          <p:cNvSpPr>
            <a:spLocks noGrp="1"/>
          </p:cNvSpPr>
          <p:nvPr>
            <p:ph type="body" sz="quarter" idx="10"/>
          </p:nvPr>
        </p:nvSpPr>
        <p:spPr/>
        <p:txBody>
          <a:bodyPr/>
          <a:lstStyle/>
          <a:p>
            <a:r>
              <a:rPr lang="en-US" dirty="0"/>
              <a:t>01</a:t>
            </a:r>
          </a:p>
        </p:txBody>
      </p:sp>
      <p:sp>
        <p:nvSpPr>
          <p:cNvPr id="8" name="Text Placeholder 7">
            <a:extLst>
              <a:ext uri="{FF2B5EF4-FFF2-40B4-BE49-F238E27FC236}">
                <a16:creationId xmlns:a16="http://schemas.microsoft.com/office/drawing/2014/main" id="{DAC068AE-CB6D-4360-B396-98C64103FF1F}"/>
              </a:ext>
            </a:extLst>
          </p:cNvPr>
          <p:cNvSpPr>
            <a:spLocks noGrp="1"/>
          </p:cNvSpPr>
          <p:nvPr>
            <p:ph type="body" sz="quarter" idx="11"/>
          </p:nvPr>
        </p:nvSpPr>
        <p:spPr/>
        <p:txBody>
          <a:bodyPr/>
          <a:lstStyle/>
          <a:p>
            <a:r>
              <a:rPr lang="en-US" dirty="0"/>
              <a:t>02</a:t>
            </a:r>
          </a:p>
        </p:txBody>
      </p:sp>
      <p:sp>
        <p:nvSpPr>
          <p:cNvPr id="9" name="Text Placeholder 8">
            <a:extLst>
              <a:ext uri="{FF2B5EF4-FFF2-40B4-BE49-F238E27FC236}">
                <a16:creationId xmlns:a16="http://schemas.microsoft.com/office/drawing/2014/main" id="{63C6618E-CE6F-4510-AFC0-3C9DA7DBEC1E}"/>
              </a:ext>
            </a:extLst>
          </p:cNvPr>
          <p:cNvSpPr>
            <a:spLocks noGrp="1"/>
          </p:cNvSpPr>
          <p:nvPr>
            <p:ph type="body" sz="quarter" idx="12"/>
          </p:nvPr>
        </p:nvSpPr>
        <p:spPr/>
        <p:txBody>
          <a:bodyPr/>
          <a:lstStyle/>
          <a:p>
            <a:r>
              <a:rPr lang="en-US" dirty="0"/>
              <a:t>03</a:t>
            </a:r>
          </a:p>
        </p:txBody>
      </p:sp>
      <p:sp>
        <p:nvSpPr>
          <p:cNvPr id="10" name="Text Placeholder 9">
            <a:extLst>
              <a:ext uri="{FF2B5EF4-FFF2-40B4-BE49-F238E27FC236}">
                <a16:creationId xmlns:a16="http://schemas.microsoft.com/office/drawing/2014/main" id="{B001AB42-580A-48E8-9873-B2FA3D3F401C}"/>
              </a:ext>
            </a:extLst>
          </p:cNvPr>
          <p:cNvSpPr>
            <a:spLocks noGrp="1"/>
          </p:cNvSpPr>
          <p:nvPr>
            <p:ph type="body" sz="quarter" idx="13"/>
          </p:nvPr>
        </p:nvSpPr>
        <p:spPr/>
        <p:txBody>
          <a:bodyPr/>
          <a:lstStyle/>
          <a:p>
            <a:r>
              <a:rPr lang="en-US" dirty="0"/>
              <a:t>04</a:t>
            </a:r>
          </a:p>
        </p:txBody>
      </p:sp>
      <p:sp>
        <p:nvSpPr>
          <p:cNvPr id="11" name="Text Placeholder 10">
            <a:extLst>
              <a:ext uri="{FF2B5EF4-FFF2-40B4-BE49-F238E27FC236}">
                <a16:creationId xmlns:a16="http://schemas.microsoft.com/office/drawing/2014/main" id="{932991CC-6FDD-4B01-AFC4-2B087D37F09C}"/>
              </a:ext>
            </a:extLst>
          </p:cNvPr>
          <p:cNvSpPr>
            <a:spLocks noGrp="1"/>
          </p:cNvSpPr>
          <p:nvPr>
            <p:ph type="body" sz="quarter" idx="14"/>
          </p:nvPr>
        </p:nvSpPr>
        <p:spPr/>
        <p:txBody>
          <a:bodyPr/>
          <a:lstStyle/>
          <a:p>
            <a:r>
              <a:rPr lang="en-US" dirty="0"/>
              <a:t>05</a:t>
            </a:r>
          </a:p>
        </p:txBody>
      </p:sp>
      <p:sp>
        <p:nvSpPr>
          <p:cNvPr id="12" name="Text Placeholder 11">
            <a:extLst>
              <a:ext uri="{FF2B5EF4-FFF2-40B4-BE49-F238E27FC236}">
                <a16:creationId xmlns:a16="http://schemas.microsoft.com/office/drawing/2014/main" id="{6AFD2537-5F1D-42D6-80E5-F0F700AF43D4}"/>
              </a:ext>
            </a:extLst>
          </p:cNvPr>
          <p:cNvSpPr>
            <a:spLocks noGrp="1"/>
          </p:cNvSpPr>
          <p:nvPr>
            <p:ph type="body" sz="quarter" idx="15"/>
          </p:nvPr>
        </p:nvSpPr>
        <p:spPr/>
        <p:txBody>
          <a:bodyPr/>
          <a:lstStyle/>
          <a:p>
            <a:r>
              <a:rPr lang="en-US" dirty="0"/>
              <a:t>06</a:t>
            </a:r>
          </a:p>
        </p:txBody>
      </p:sp>
      <p:sp>
        <p:nvSpPr>
          <p:cNvPr id="13" name="Text Placeholder 12">
            <a:extLst>
              <a:ext uri="{FF2B5EF4-FFF2-40B4-BE49-F238E27FC236}">
                <a16:creationId xmlns:a16="http://schemas.microsoft.com/office/drawing/2014/main" id="{2D9806AB-5574-49F3-B4BD-9684B4AAFC5A}"/>
              </a:ext>
            </a:extLst>
          </p:cNvPr>
          <p:cNvSpPr>
            <a:spLocks noGrp="1"/>
          </p:cNvSpPr>
          <p:nvPr>
            <p:ph type="body" sz="quarter" idx="16"/>
          </p:nvPr>
        </p:nvSpPr>
        <p:spPr/>
        <p:txBody>
          <a:bodyPr/>
          <a:lstStyle/>
          <a:p>
            <a:r>
              <a:rPr lang="en-US" dirty="0"/>
              <a:t>What is Java?</a:t>
            </a:r>
          </a:p>
        </p:txBody>
      </p:sp>
      <p:sp>
        <p:nvSpPr>
          <p:cNvPr id="14" name="Text Placeholder 13">
            <a:extLst>
              <a:ext uri="{FF2B5EF4-FFF2-40B4-BE49-F238E27FC236}">
                <a16:creationId xmlns:a16="http://schemas.microsoft.com/office/drawing/2014/main" id="{4C0C2B30-FC04-4B9A-AF6B-7B796513355C}"/>
              </a:ext>
            </a:extLst>
          </p:cNvPr>
          <p:cNvSpPr>
            <a:spLocks noGrp="1"/>
          </p:cNvSpPr>
          <p:nvPr>
            <p:ph type="body" sz="quarter" idx="17"/>
          </p:nvPr>
        </p:nvSpPr>
        <p:spPr/>
        <p:txBody>
          <a:bodyPr/>
          <a:lstStyle/>
          <a:p>
            <a:r>
              <a:rPr lang="en-US" dirty="0">
                <a:effectLst/>
              </a:rPr>
              <a:t>Primitives</a:t>
            </a:r>
            <a:endParaRPr lang="en-US" dirty="0"/>
          </a:p>
        </p:txBody>
      </p:sp>
      <p:sp>
        <p:nvSpPr>
          <p:cNvPr id="15" name="Text Placeholder 14">
            <a:extLst>
              <a:ext uri="{FF2B5EF4-FFF2-40B4-BE49-F238E27FC236}">
                <a16:creationId xmlns:a16="http://schemas.microsoft.com/office/drawing/2014/main" id="{FD44A095-AD86-44EE-B010-3B1432110FC5}"/>
              </a:ext>
            </a:extLst>
          </p:cNvPr>
          <p:cNvSpPr>
            <a:spLocks noGrp="1"/>
          </p:cNvSpPr>
          <p:nvPr>
            <p:ph type="body" sz="quarter" idx="18"/>
          </p:nvPr>
        </p:nvSpPr>
        <p:spPr/>
        <p:txBody>
          <a:bodyPr/>
          <a:lstStyle/>
          <a:p>
            <a:r>
              <a:rPr lang="en-US" dirty="0">
                <a:effectLst/>
              </a:rPr>
              <a:t>Strings</a:t>
            </a:r>
            <a:endParaRPr lang="en-US" dirty="0"/>
          </a:p>
        </p:txBody>
      </p:sp>
      <p:sp>
        <p:nvSpPr>
          <p:cNvPr id="16" name="Text Placeholder 15">
            <a:extLst>
              <a:ext uri="{FF2B5EF4-FFF2-40B4-BE49-F238E27FC236}">
                <a16:creationId xmlns:a16="http://schemas.microsoft.com/office/drawing/2014/main" id="{6916A3D7-749F-4CE6-A188-E5DC89081F1C}"/>
              </a:ext>
            </a:extLst>
          </p:cNvPr>
          <p:cNvSpPr>
            <a:spLocks noGrp="1"/>
          </p:cNvSpPr>
          <p:nvPr>
            <p:ph type="body" sz="quarter" idx="19"/>
          </p:nvPr>
        </p:nvSpPr>
        <p:spPr>
          <a:xfrm>
            <a:off x="4818930" y="3260079"/>
            <a:ext cx="4554537" cy="321627"/>
          </a:xfrm>
        </p:spPr>
        <p:txBody>
          <a:bodyPr/>
          <a:lstStyle/>
          <a:p>
            <a:r>
              <a:rPr lang="en-US" dirty="0"/>
              <a:t>Statements and loops</a:t>
            </a:r>
          </a:p>
        </p:txBody>
      </p:sp>
      <p:sp>
        <p:nvSpPr>
          <p:cNvPr id="17" name="Text Placeholder 16">
            <a:extLst>
              <a:ext uri="{FF2B5EF4-FFF2-40B4-BE49-F238E27FC236}">
                <a16:creationId xmlns:a16="http://schemas.microsoft.com/office/drawing/2014/main" id="{12273422-ABD0-4A2E-8DBA-D10C62F051ED}"/>
              </a:ext>
            </a:extLst>
          </p:cNvPr>
          <p:cNvSpPr>
            <a:spLocks noGrp="1"/>
          </p:cNvSpPr>
          <p:nvPr>
            <p:ph type="body" sz="quarter" idx="20"/>
          </p:nvPr>
        </p:nvSpPr>
        <p:spPr/>
        <p:txBody>
          <a:bodyPr/>
          <a:lstStyle/>
          <a:p>
            <a:r>
              <a:rPr lang="en-US" dirty="0">
                <a:effectLst/>
              </a:rPr>
              <a:t>Arrays</a:t>
            </a:r>
            <a:endParaRPr lang="en-US" dirty="0"/>
          </a:p>
        </p:txBody>
      </p:sp>
      <p:sp>
        <p:nvSpPr>
          <p:cNvPr id="18" name="Text Placeholder 17">
            <a:extLst>
              <a:ext uri="{FF2B5EF4-FFF2-40B4-BE49-F238E27FC236}">
                <a16:creationId xmlns:a16="http://schemas.microsoft.com/office/drawing/2014/main" id="{1A5AB857-E8EC-4391-A95C-6BE6E7AA658B}"/>
              </a:ext>
            </a:extLst>
          </p:cNvPr>
          <p:cNvSpPr>
            <a:spLocks noGrp="1"/>
          </p:cNvSpPr>
          <p:nvPr>
            <p:ph type="body" sz="quarter" idx="21"/>
          </p:nvPr>
        </p:nvSpPr>
        <p:spPr/>
        <p:txBody>
          <a:bodyPr/>
          <a:lstStyle/>
          <a:p>
            <a:r>
              <a:rPr lang="en-US" dirty="0"/>
              <a:t>OO concepts</a:t>
            </a:r>
          </a:p>
        </p:txBody>
      </p:sp>
      <p:sp>
        <p:nvSpPr>
          <p:cNvPr id="3" name="Slide Number Placeholder 2">
            <a:extLst>
              <a:ext uri="{FF2B5EF4-FFF2-40B4-BE49-F238E27FC236}">
                <a16:creationId xmlns:a16="http://schemas.microsoft.com/office/drawing/2014/main" id="{B9CEE64C-B30A-4EEF-8A22-2F2872692E89}"/>
              </a:ext>
            </a:extLst>
          </p:cNvPr>
          <p:cNvSpPr>
            <a:spLocks noGrp="1"/>
          </p:cNvSpPr>
          <p:nvPr>
            <p:ph type="sldNum" sz="quarter" idx="4294967295"/>
          </p:nvPr>
        </p:nvSpPr>
        <p:spPr>
          <a:xfrm>
            <a:off x="11917363" y="6403975"/>
            <a:ext cx="274637" cy="225425"/>
          </a:xfrm>
          <a:prstGeom prst="rect">
            <a:avLst/>
          </a:prstGeom>
        </p:spPr>
        <p:txBody>
          <a:bodyPr/>
          <a:lstStyle/>
          <a:p>
            <a:fld id="{1CAE38ED-E0E5-4487-9F36-5D8644E2FD21}" type="slidenum">
              <a:rPr lang="en-US" smtClean="0"/>
              <a:pPr/>
              <a:t>2</a:t>
            </a:fld>
            <a:endParaRPr lang="en-US" dirty="0"/>
          </a:p>
        </p:txBody>
      </p:sp>
      <p:cxnSp>
        <p:nvCxnSpPr>
          <p:cNvPr id="19" name="Straight Connector 18">
            <a:extLst>
              <a:ext uri="{FF2B5EF4-FFF2-40B4-BE49-F238E27FC236}">
                <a16:creationId xmlns:a16="http://schemas.microsoft.com/office/drawing/2014/main" id="{FE815D31-0A10-4209-97BD-A4268B8930AA}"/>
              </a:ext>
            </a:extLst>
          </p:cNvPr>
          <p:cNvCxnSpPr>
            <a:cxnSpLocks/>
          </p:cNvCxnSpPr>
          <p:nvPr/>
        </p:nvCxnSpPr>
        <p:spPr>
          <a:xfrm>
            <a:off x="3491986" y="914400"/>
            <a:ext cx="0" cy="4114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ext Placeholder 11">
            <a:extLst>
              <a:ext uri="{FF2B5EF4-FFF2-40B4-BE49-F238E27FC236}">
                <a16:creationId xmlns:a16="http://schemas.microsoft.com/office/drawing/2014/main" id="{72211DDE-A34A-1442-8CA0-D1EABB4F095F}"/>
              </a:ext>
            </a:extLst>
          </p:cNvPr>
          <p:cNvSpPr txBox="1">
            <a:spLocks/>
          </p:cNvSpPr>
          <p:nvPr/>
        </p:nvSpPr>
        <p:spPr>
          <a:xfrm>
            <a:off x="4086639" y="5308799"/>
            <a:ext cx="498928" cy="321627"/>
          </a:xfrm>
          <a:prstGeom prst="rect">
            <a:avLst/>
          </a:prstGeom>
        </p:spPr>
        <p:txBody>
          <a:bodyPr vert="horz" wrap="square" lIns="0" tIns="0" rIns="0" bIns="0" rtlCol="0" anchor="t" anchorCtr="0">
            <a:spAutoFit/>
          </a:bodyPr>
          <a:lstStyle>
            <a:lvl1pPr marL="0" indent="0" algn="r" defTabSz="914400" rtl="0" eaLnBrk="1" latinLnBrk="0" hangingPunct="1">
              <a:lnSpc>
                <a:spcPct val="110000"/>
              </a:lnSpc>
              <a:spcBef>
                <a:spcPts val="600"/>
              </a:spcBef>
              <a:spcAft>
                <a:spcPts val="0"/>
              </a:spcAft>
              <a:buFont typeface="Arial" panose="020B0604020202020204" pitchFamily="34" charset="0"/>
              <a:buNone/>
              <a:defRPr sz="2000" b="1" i="0" kern="1200">
                <a:solidFill>
                  <a:schemeClr val="bg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07</a:t>
            </a:r>
          </a:p>
        </p:txBody>
      </p:sp>
      <p:sp>
        <p:nvSpPr>
          <p:cNvPr id="21" name="Text Placeholder 17">
            <a:extLst>
              <a:ext uri="{FF2B5EF4-FFF2-40B4-BE49-F238E27FC236}">
                <a16:creationId xmlns:a16="http://schemas.microsoft.com/office/drawing/2014/main" id="{E3605E3F-1992-664B-A3E5-4305B04B7658}"/>
              </a:ext>
            </a:extLst>
          </p:cNvPr>
          <p:cNvSpPr txBox="1">
            <a:spLocks/>
          </p:cNvSpPr>
          <p:nvPr/>
        </p:nvSpPr>
        <p:spPr>
          <a:xfrm>
            <a:off x="4818930" y="5308799"/>
            <a:ext cx="4554537" cy="321627"/>
          </a:xfrm>
          <a:prstGeom prst="rect">
            <a:avLst/>
          </a:prstGeom>
        </p:spPr>
        <p:txBody>
          <a:bodyPr vert="horz" wrap="square" lIns="0" tIns="0" rIns="0" bIns="0" rtlCol="0" anchor="t" anchorCtr="0">
            <a:spAutoFit/>
          </a:bodyPr>
          <a:lstStyle>
            <a:lvl1pPr marL="0" indent="0" algn="l" defTabSz="914400" rtl="0" eaLnBrk="1" latinLnBrk="0" hangingPunct="1">
              <a:lnSpc>
                <a:spcPct val="110000"/>
              </a:lnSpc>
              <a:spcBef>
                <a:spcPts val="600"/>
              </a:spcBef>
              <a:spcAft>
                <a:spcPts val="0"/>
              </a:spcAft>
              <a:buFont typeface="Arial" panose="020B0604020202020204" pitchFamily="34" charset="0"/>
              <a:buNone/>
              <a:defRPr sz="2000" b="0" i="0" kern="1200">
                <a:solidFill>
                  <a:schemeClr val="bg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Exercises</a:t>
            </a:r>
          </a:p>
        </p:txBody>
      </p:sp>
    </p:spTree>
    <p:extLst>
      <p:ext uri="{BB962C8B-B14F-4D97-AF65-F5344CB8AC3E}">
        <p14:creationId xmlns:p14="http://schemas.microsoft.com/office/powerpoint/2010/main" val="105689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891033" y="2875002"/>
            <a:ext cx="2409934" cy="1107996"/>
          </a:xfrm>
        </p:spPr>
        <p:txBody>
          <a:bodyPr/>
          <a:lstStyle/>
          <a:p>
            <a:r>
              <a:rPr lang="en-US" sz="7200" dirty="0"/>
              <a:t>Arrays</a:t>
            </a:r>
          </a:p>
        </p:txBody>
      </p:sp>
      <p:sp>
        <p:nvSpPr>
          <p:cNvPr id="6" name="Szöveg helye 5">
            <a:extLst>
              <a:ext uri="{FF2B5EF4-FFF2-40B4-BE49-F238E27FC236}">
                <a16:creationId xmlns:a16="http://schemas.microsoft.com/office/drawing/2014/main" id="{E575C0F8-17B8-594D-AC16-B3AA2C727591}"/>
              </a:ext>
            </a:extLst>
          </p:cNvPr>
          <p:cNvSpPr>
            <a:spLocks noGrp="1"/>
          </p:cNvSpPr>
          <p:nvPr>
            <p:ph type="body" sz="quarter" idx="11"/>
          </p:nvPr>
        </p:nvSpPr>
        <p:spPr/>
        <p:txBody>
          <a:bodyPr/>
          <a:lstStyle/>
          <a:p>
            <a:endParaRPr lang="hu-HU"/>
          </a:p>
        </p:txBody>
      </p:sp>
      <p:sp>
        <p:nvSpPr>
          <p:cNvPr id="8" name="Szöveg helye 7">
            <a:extLst>
              <a:ext uri="{FF2B5EF4-FFF2-40B4-BE49-F238E27FC236}">
                <a16:creationId xmlns:a16="http://schemas.microsoft.com/office/drawing/2014/main" id="{A8EAB1F8-00F3-7A4C-84FA-B36A17F3A542}"/>
              </a:ext>
            </a:extLst>
          </p:cNvPr>
          <p:cNvSpPr>
            <a:spLocks noGrp="1"/>
          </p:cNvSpPr>
          <p:nvPr>
            <p:ph type="body" sz="quarter" idx="12"/>
          </p:nvPr>
        </p:nvSpPr>
        <p:spPr/>
        <p:txBody>
          <a:bodyPr/>
          <a:lstStyle/>
          <a:p>
            <a:endParaRPr lang="hu-HU"/>
          </a:p>
        </p:txBody>
      </p:sp>
    </p:spTree>
    <p:extLst>
      <p:ext uri="{BB962C8B-B14F-4D97-AF65-F5344CB8AC3E}">
        <p14:creationId xmlns:p14="http://schemas.microsoft.com/office/powerpoint/2010/main" val="2632046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5077124" y="0"/>
            <a:ext cx="2037750" cy="923330"/>
          </a:xfrm>
        </p:spPr>
        <p:txBody>
          <a:bodyPr/>
          <a:lstStyle/>
          <a:p>
            <a:r>
              <a:rPr lang="en-US" dirty="0"/>
              <a:t>Arrays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4510942"/>
          </a:xfrm>
        </p:spPr>
        <p:txBody>
          <a:bodyPr/>
          <a:lstStyle/>
          <a:p>
            <a:r>
              <a:rPr lang="en-US" sz="2400" dirty="0">
                <a:sym typeface="Wingdings" pitchFamily="2" charset="2"/>
              </a:rPr>
              <a:t>Arrays are used to store multiple values of the same type in a single variable.</a:t>
            </a:r>
          </a:p>
          <a:p>
            <a:endParaRPr lang="en-US" sz="2400" dirty="0">
              <a:sym typeface="Wingdings" pitchFamily="2" charset="2"/>
            </a:endParaRPr>
          </a:p>
          <a:p>
            <a:r>
              <a:rPr lang="en-US" sz="2400" dirty="0">
                <a:sym typeface="Wingdings" pitchFamily="2" charset="2"/>
              </a:rPr>
              <a:t>Access the elements of an array: You can access an array element by referring to the index number.</a:t>
            </a:r>
          </a:p>
          <a:p>
            <a:endParaRPr lang="en-US" sz="2400" dirty="0">
              <a:sym typeface="Wingdings" pitchFamily="2" charset="2"/>
            </a:endParaRPr>
          </a:p>
          <a:p>
            <a:r>
              <a:rPr lang="en-US" sz="2400" dirty="0">
                <a:sym typeface="Wingdings" pitchFamily="2" charset="2"/>
              </a:rPr>
              <a:t>Change an element of an array: Use the index number. For example:</a:t>
            </a:r>
          </a:p>
          <a:p>
            <a:r>
              <a:rPr lang="en-US" sz="2400" dirty="0" err="1">
                <a:sym typeface="Wingdings" pitchFamily="2" charset="2"/>
              </a:rPr>
              <a:t>epamers</a:t>
            </a:r>
            <a:r>
              <a:rPr lang="en-US" sz="2400" dirty="0">
                <a:sym typeface="Wingdings" pitchFamily="2" charset="2"/>
              </a:rPr>
              <a:t>[0] = "</a:t>
            </a:r>
            <a:r>
              <a:rPr lang="en-US" sz="2400" dirty="0" err="1">
                <a:sym typeface="Wingdings" pitchFamily="2" charset="2"/>
              </a:rPr>
              <a:t>Tamás</a:t>
            </a:r>
            <a:r>
              <a:rPr lang="en-US" sz="2400" dirty="0">
                <a:sym typeface="Wingdings" pitchFamily="2" charset="2"/>
              </a:rPr>
              <a:t>”</a:t>
            </a:r>
          </a:p>
          <a:p>
            <a:endParaRPr lang="en-US" sz="2400" dirty="0">
              <a:sym typeface="Wingdings" pitchFamily="2" charset="2"/>
            </a:endParaRPr>
          </a:p>
          <a:p>
            <a:r>
              <a:rPr lang="en-US" sz="2400" dirty="0">
                <a:sym typeface="Wingdings" pitchFamily="2" charset="2"/>
              </a:rPr>
              <a:t>To find out the size of the array, use the length property.</a:t>
            </a:r>
          </a:p>
        </p:txBody>
      </p:sp>
    </p:spTree>
    <p:extLst>
      <p:ext uri="{BB962C8B-B14F-4D97-AF65-F5344CB8AC3E}">
        <p14:creationId xmlns:p14="http://schemas.microsoft.com/office/powerpoint/2010/main" val="3799277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2851150" y="2835821"/>
            <a:ext cx="6489699" cy="1186358"/>
          </a:xfrm>
        </p:spPr>
        <p:txBody>
          <a:bodyPr/>
          <a:lstStyle/>
          <a:p>
            <a:r>
              <a:rPr lang="en-US" sz="7200" dirty="0"/>
              <a:t>Java OO concepts</a:t>
            </a:r>
          </a:p>
        </p:txBody>
      </p:sp>
      <p:sp>
        <p:nvSpPr>
          <p:cNvPr id="6" name="Szöveg helye 5">
            <a:extLst>
              <a:ext uri="{FF2B5EF4-FFF2-40B4-BE49-F238E27FC236}">
                <a16:creationId xmlns:a16="http://schemas.microsoft.com/office/drawing/2014/main" id="{E575C0F8-17B8-594D-AC16-B3AA2C727591}"/>
              </a:ext>
            </a:extLst>
          </p:cNvPr>
          <p:cNvSpPr>
            <a:spLocks noGrp="1"/>
          </p:cNvSpPr>
          <p:nvPr>
            <p:ph type="body" sz="quarter" idx="11"/>
          </p:nvPr>
        </p:nvSpPr>
        <p:spPr/>
        <p:txBody>
          <a:bodyPr/>
          <a:lstStyle/>
          <a:p>
            <a:endParaRPr lang="hu-HU"/>
          </a:p>
        </p:txBody>
      </p:sp>
      <p:sp>
        <p:nvSpPr>
          <p:cNvPr id="8" name="Szöveg helye 7">
            <a:extLst>
              <a:ext uri="{FF2B5EF4-FFF2-40B4-BE49-F238E27FC236}">
                <a16:creationId xmlns:a16="http://schemas.microsoft.com/office/drawing/2014/main" id="{A8EAB1F8-00F3-7A4C-84FA-B36A17F3A542}"/>
              </a:ext>
            </a:extLst>
          </p:cNvPr>
          <p:cNvSpPr>
            <a:spLocks noGrp="1"/>
          </p:cNvSpPr>
          <p:nvPr>
            <p:ph type="body" sz="quarter" idx="12"/>
          </p:nvPr>
        </p:nvSpPr>
        <p:spPr/>
        <p:txBody>
          <a:bodyPr/>
          <a:lstStyle/>
          <a:p>
            <a:endParaRPr lang="hu-HU"/>
          </a:p>
        </p:txBody>
      </p:sp>
    </p:spTree>
    <p:extLst>
      <p:ext uri="{BB962C8B-B14F-4D97-AF65-F5344CB8AC3E}">
        <p14:creationId xmlns:p14="http://schemas.microsoft.com/office/powerpoint/2010/main" val="1786556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4620702" y="47501"/>
            <a:ext cx="2950595" cy="938151"/>
          </a:xfrm>
        </p:spPr>
        <p:txBody>
          <a:bodyPr/>
          <a:lstStyle/>
          <a:p>
            <a:r>
              <a:rPr lang="en-US" dirty="0"/>
              <a:t>Methods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054775"/>
            <a:ext cx="11287496" cy="5179769"/>
          </a:xfrm>
        </p:spPr>
        <p:txBody>
          <a:bodyPr/>
          <a:lstStyle/>
          <a:p>
            <a:r>
              <a:rPr lang="en-US" sz="2400" dirty="0">
                <a:sym typeface="Wingdings" pitchFamily="2" charset="2"/>
              </a:rPr>
              <a:t>Method is a block of code which only runs when it is called. You can pass data(parameters) into a method. Methods are used to perform certain actions. They also called functions.</a:t>
            </a:r>
          </a:p>
          <a:p>
            <a:r>
              <a:rPr lang="en-US" sz="2400" dirty="0">
                <a:sym typeface="Wingdings" pitchFamily="2" charset="2"/>
              </a:rPr>
              <a:t>Why use methods? Reusability.</a:t>
            </a:r>
          </a:p>
          <a:p>
            <a:r>
              <a:rPr lang="en-US" sz="2400" dirty="0">
                <a:sym typeface="Wingdings" pitchFamily="2" charset="2"/>
              </a:rPr>
              <a:t>Method declaration:</a:t>
            </a:r>
          </a:p>
          <a:p>
            <a:pPr marL="457200" indent="-457200">
              <a:buFont typeface="+mj-lt"/>
              <a:buAutoNum type="arabicPeriod"/>
            </a:pPr>
            <a:r>
              <a:rPr lang="en-US" sz="2400" dirty="0">
                <a:sym typeface="Wingdings" pitchFamily="2" charset="2"/>
              </a:rPr>
              <a:t>Access Modifier</a:t>
            </a:r>
          </a:p>
          <a:p>
            <a:pPr marL="457200" indent="-457200">
              <a:buFont typeface="+mj-lt"/>
              <a:buAutoNum type="arabicPeriod"/>
            </a:pPr>
            <a:r>
              <a:rPr lang="en-US" sz="2400" dirty="0">
                <a:sym typeface="Wingdings" pitchFamily="2" charset="2"/>
              </a:rPr>
              <a:t>Return type</a:t>
            </a:r>
          </a:p>
          <a:p>
            <a:pPr marL="457200" indent="-457200">
              <a:buFont typeface="+mj-lt"/>
              <a:buAutoNum type="arabicPeriod"/>
            </a:pPr>
            <a:r>
              <a:rPr lang="en-US" sz="2400" dirty="0">
                <a:sym typeface="Wingdings" pitchFamily="2" charset="2"/>
              </a:rPr>
              <a:t>Method name</a:t>
            </a:r>
          </a:p>
          <a:p>
            <a:pPr marL="457200" indent="-457200">
              <a:buFont typeface="+mj-lt"/>
              <a:buAutoNum type="arabicPeriod"/>
            </a:pPr>
            <a:r>
              <a:rPr lang="en-US" sz="2400" dirty="0">
                <a:sym typeface="Wingdings" pitchFamily="2" charset="2"/>
              </a:rPr>
              <a:t>Parameter list</a:t>
            </a:r>
          </a:p>
          <a:p>
            <a:pPr marL="457200" indent="-457200">
              <a:buFont typeface="+mj-lt"/>
              <a:buAutoNum type="arabicPeriod"/>
            </a:pPr>
            <a:r>
              <a:rPr lang="en-US" sz="2400" dirty="0">
                <a:sym typeface="Wingdings" pitchFamily="2" charset="2"/>
              </a:rPr>
              <a:t>Exception list</a:t>
            </a:r>
          </a:p>
          <a:p>
            <a:pPr marL="457200" indent="-457200">
              <a:buFont typeface="+mj-lt"/>
              <a:buAutoNum type="arabicPeriod"/>
            </a:pPr>
            <a:r>
              <a:rPr lang="en-US" sz="2400" dirty="0">
                <a:sym typeface="Wingdings" pitchFamily="2" charset="2"/>
              </a:rPr>
              <a:t>Method body</a:t>
            </a:r>
          </a:p>
        </p:txBody>
      </p:sp>
    </p:spTree>
    <p:extLst>
      <p:ext uri="{BB962C8B-B14F-4D97-AF65-F5344CB8AC3E}">
        <p14:creationId xmlns:p14="http://schemas.microsoft.com/office/powerpoint/2010/main" val="275269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486607" y="0"/>
            <a:ext cx="5218783" cy="849085"/>
          </a:xfrm>
        </p:spPr>
        <p:txBody>
          <a:bodyPr/>
          <a:lstStyle/>
          <a:p>
            <a:r>
              <a:rPr lang="en-US" dirty="0"/>
              <a:t>Access Modifiers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4510942"/>
          </a:xfrm>
        </p:spPr>
        <p:txBody>
          <a:bodyPr/>
          <a:lstStyle/>
          <a:p>
            <a:r>
              <a:rPr lang="en-US" sz="2400" dirty="0">
                <a:sym typeface="Wingdings" pitchFamily="2" charset="2"/>
              </a:rPr>
              <a:t>Public: Accessible in all class.</a:t>
            </a:r>
          </a:p>
          <a:p>
            <a:endParaRPr lang="en-US" sz="2400" dirty="0">
              <a:sym typeface="Wingdings" pitchFamily="2" charset="2"/>
            </a:endParaRPr>
          </a:p>
          <a:p>
            <a:r>
              <a:rPr lang="en-US" sz="2400" dirty="0">
                <a:sym typeface="Wingdings" pitchFamily="2" charset="2"/>
              </a:rPr>
              <a:t>Protected: Accessible within the package in which it is defined and, in its subclass(es). Even if they are in another package.</a:t>
            </a:r>
          </a:p>
          <a:p>
            <a:endParaRPr lang="en-US" sz="2400" dirty="0">
              <a:sym typeface="Wingdings" pitchFamily="2" charset="2"/>
            </a:endParaRPr>
          </a:p>
          <a:p>
            <a:r>
              <a:rPr lang="en-US" sz="2400" dirty="0">
                <a:sym typeface="Wingdings" pitchFamily="2" charset="2"/>
              </a:rPr>
              <a:t>Private: Accessible only within the class in which it is defined.</a:t>
            </a:r>
          </a:p>
          <a:p>
            <a:endParaRPr lang="en-US" sz="2400" dirty="0">
              <a:sym typeface="Wingdings" pitchFamily="2" charset="2"/>
            </a:endParaRPr>
          </a:p>
          <a:p>
            <a:r>
              <a:rPr lang="en-US" sz="2400" dirty="0">
                <a:sym typeface="Wingdings" pitchFamily="2" charset="2"/>
              </a:rPr>
              <a:t>Default: Accessible within the same class and package within which its class is defined.</a:t>
            </a:r>
          </a:p>
        </p:txBody>
      </p:sp>
    </p:spTree>
    <p:extLst>
      <p:ext uri="{BB962C8B-B14F-4D97-AF65-F5344CB8AC3E}">
        <p14:creationId xmlns:p14="http://schemas.microsoft.com/office/powerpoint/2010/main" val="3404561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5372399" y="380009"/>
            <a:ext cx="1447200" cy="938151"/>
          </a:xfrm>
        </p:spPr>
        <p:txBody>
          <a:bodyPr/>
          <a:lstStyle/>
          <a:p>
            <a:r>
              <a:rPr lang="en-US" dirty="0"/>
              <a:t>final</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902524"/>
          </a:xfrm>
        </p:spPr>
        <p:txBody>
          <a:bodyPr/>
          <a:lstStyle/>
          <a:p>
            <a:r>
              <a:rPr lang="en-US" sz="2400" dirty="0">
                <a:sym typeface="Wingdings" pitchFamily="2" charset="2"/>
              </a:rPr>
              <a:t>In Java the final keyword is a non-access specifier that is used to restrict a class, variable or a method.</a:t>
            </a:r>
          </a:p>
        </p:txBody>
      </p:sp>
      <p:sp>
        <p:nvSpPr>
          <p:cNvPr id="5" name="Szövegdoboz 4">
            <a:extLst>
              <a:ext uri="{FF2B5EF4-FFF2-40B4-BE49-F238E27FC236}">
                <a16:creationId xmlns:a16="http://schemas.microsoft.com/office/drawing/2014/main" id="{6CDBDA8A-5B03-9347-B6A3-891EF79BE6A6}"/>
              </a:ext>
            </a:extLst>
          </p:cNvPr>
          <p:cNvSpPr txBox="1"/>
          <p:nvPr/>
        </p:nvSpPr>
        <p:spPr>
          <a:xfrm>
            <a:off x="5201390" y="2636321"/>
            <a:ext cx="1789217" cy="369332"/>
          </a:xfrm>
          <a:prstGeom prst="rect">
            <a:avLst/>
          </a:prstGeom>
        </p:spPr>
        <p:txBody>
          <a:bodyPr wrap="square" lIns="0" tIns="0" rIns="0" bIns="0" rtlCol="0">
            <a:spAutoFit/>
          </a:bodyPr>
          <a:lstStyle/>
          <a:p>
            <a:pPr algn="l"/>
            <a:r>
              <a:rPr lang="hu-HU" sz="2400" dirty="0" err="1">
                <a:solidFill>
                  <a:schemeClr val="bg1"/>
                </a:solidFill>
              </a:rPr>
              <a:t>final</a:t>
            </a:r>
            <a:r>
              <a:rPr lang="hu-HU" sz="2400" dirty="0">
                <a:solidFill>
                  <a:schemeClr val="bg1"/>
                </a:solidFill>
              </a:rPr>
              <a:t> </a:t>
            </a:r>
            <a:r>
              <a:rPr lang="hu-HU" sz="2400" dirty="0" err="1">
                <a:solidFill>
                  <a:schemeClr val="bg1"/>
                </a:solidFill>
              </a:rPr>
              <a:t>keyword</a:t>
            </a:r>
            <a:endParaRPr lang="hu-HU" dirty="0">
              <a:solidFill>
                <a:schemeClr val="bg1"/>
              </a:solidFill>
            </a:endParaRPr>
          </a:p>
        </p:txBody>
      </p:sp>
      <p:cxnSp>
        <p:nvCxnSpPr>
          <p:cNvPr id="7" name="Egyenes összekötő 6">
            <a:extLst>
              <a:ext uri="{FF2B5EF4-FFF2-40B4-BE49-F238E27FC236}">
                <a16:creationId xmlns:a16="http://schemas.microsoft.com/office/drawing/2014/main" id="{EDFEB55F-1DF5-3547-9D14-E2A18152FD8B}"/>
              </a:ext>
            </a:extLst>
          </p:cNvPr>
          <p:cNvCxnSpPr>
            <a:stCxn id="5" idx="2"/>
          </p:cNvCxnSpPr>
          <p:nvPr/>
        </p:nvCxnSpPr>
        <p:spPr>
          <a:xfrm flipH="1">
            <a:off x="6095998" y="3005653"/>
            <a:ext cx="1" cy="56882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9" name="Egyenes összekötő 8">
            <a:extLst>
              <a:ext uri="{FF2B5EF4-FFF2-40B4-BE49-F238E27FC236}">
                <a16:creationId xmlns:a16="http://schemas.microsoft.com/office/drawing/2014/main" id="{443D24F7-7DB6-0F4E-AAF7-D6128BCA9F0D}"/>
              </a:ext>
            </a:extLst>
          </p:cNvPr>
          <p:cNvCxnSpPr/>
          <p:nvPr/>
        </p:nvCxnSpPr>
        <p:spPr>
          <a:xfrm flipH="1">
            <a:off x="2585998" y="3574473"/>
            <a:ext cx="3510000"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11" name="Egyenes összekötő 10">
            <a:extLst>
              <a:ext uri="{FF2B5EF4-FFF2-40B4-BE49-F238E27FC236}">
                <a16:creationId xmlns:a16="http://schemas.microsoft.com/office/drawing/2014/main" id="{98BCEA94-10A0-1448-ACDF-02EBD0E8284A}"/>
              </a:ext>
            </a:extLst>
          </p:cNvPr>
          <p:cNvCxnSpPr>
            <a:cxnSpLocks/>
          </p:cNvCxnSpPr>
          <p:nvPr/>
        </p:nvCxnSpPr>
        <p:spPr>
          <a:xfrm>
            <a:off x="6095998" y="3574473"/>
            <a:ext cx="3511140"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15" name="Egyenes összekötő nyíllal 14">
            <a:extLst>
              <a:ext uri="{FF2B5EF4-FFF2-40B4-BE49-F238E27FC236}">
                <a16:creationId xmlns:a16="http://schemas.microsoft.com/office/drawing/2014/main" id="{CA84325A-4B5A-4B4E-B7A9-A2C57D7673C3}"/>
              </a:ext>
            </a:extLst>
          </p:cNvPr>
          <p:cNvCxnSpPr>
            <a:cxnSpLocks/>
          </p:cNvCxnSpPr>
          <p:nvPr/>
        </p:nvCxnSpPr>
        <p:spPr>
          <a:xfrm>
            <a:off x="2585998" y="3574473"/>
            <a:ext cx="0" cy="9025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Egyenes összekötő nyíllal 16">
            <a:extLst>
              <a:ext uri="{FF2B5EF4-FFF2-40B4-BE49-F238E27FC236}">
                <a16:creationId xmlns:a16="http://schemas.microsoft.com/office/drawing/2014/main" id="{BDEC22FD-8A9E-274D-8E76-5949E18F8865}"/>
              </a:ext>
            </a:extLst>
          </p:cNvPr>
          <p:cNvCxnSpPr>
            <a:cxnSpLocks/>
          </p:cNvCxnSpPr>
          <p:nvPr/>
        </p:nvCxnSpPr>
        <p:spPr>
          <a:xfrm>
            <a:off x="6095998" y="3574473"/>
            <a:ext cx="0" cy="9025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Egyenes összekötő nyíllal 17">
            <a:extLst>
              <a:ext uri="{FF2B5EF4-FFF2-40B4-BE49-F238E27FC236}">
                <a16:creationId xmlns:a16="http://schemas.microsoft.com/office/drawing/2014/main" id="{35B92A8E-FD20-A941-A792-589D4C25C05E}"/>
              </a:ext>
            </a:extLst>
          </p:cNvPr>
          <p:cNvCxnSpPr>
            <a:cxnSpLocks/>
          </p:cNvCxnSpPr>
          <p:nvPr/>
        </p:nvCxnSpPr>
        <p:spPr>
          <a:xfrm>
            <a:off x="9576606" y="3574473"/>
            <a:ext cx="0" cy="9025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Ellipszis 18">
            <a:extLst>
              <a:ext uri="{FF2B5EF4-FFF2-40B4-BE49-F238E27FC236}">
                <a16:creationId xmlns:a16="http://schemas.microsoft.com/office/drawing/2014/main" id="{06E8B9E6-D8F4-C24D-AA3A-45E3905F1557}"/>
              </a:ext>
            </a:extLst>
          </p:cNvPr>
          <p:cNvSpPr/>
          <p:nvPr/>
        </p:nvSpPr>
        <p:spPr bwMode="auto">
          <a:xfrm>
            <a:off x="1748526" y="4532991"/>
            <a:ext cx="1674943" cy="1025522"/>
          </a:xfrm>
          <a:prstGeom prst="ellipse">
            <a:avLst/>
          </a:prstGeom>
          <a:solidFill>
            <a:schemeClr val="accent2"/>
          </a:solidFill>
          <a:ln>
            <a:noFill/>
          </a:ln>
          <a:effectLst/>
        </p:spPr>
        <p:txBody>
          <a:bodyPr wrap="square" lIns="0" tIns="0" rIns="0" bIns="0" rtlCol="0" anchor="ctr"/>
          <a:lstStyle/>
          <a:p>
            <a:pPr algn="ctr"/>
            <a:r>
              <a:rPr lang="hu-HU" sz="2400" dirty="0" err="1">
                <a:solidFill>
                  <a:schemeClr val="bg1"/>
                </a:solidFill>
                <a:latin typeface="Calibri Light" panose="020F0302020204030204" pitchFamily="34" charset="0"/>
                <a:ea typeface="Human Sans ExtraLight" charset="0"/>
                <a:cs typeface="Human Sans ExtraLight" charset="0"/>
              </a:rPr>
              <a:t>Class</a:t>
            </a:r>
            <a:endParaRPr lang="hu-HU" sz="2400" dirty="0">
              <a:solidFill>
                <a:schemeClr val="bg1"/>
              </a:solidFill>
              <a:latin typeface="Calibri Light" panose="020F0302020204030204" pitchFamily="34" charset="0"/>
              <a:ea typeface="Human Sans ExtraLight" charset="0"/>
              <a:cs typeface="Human Sans ExtraLight" charset="0"/>
            </a:endParaRPr>
          </a:p>
        </p:txBody>
      </p:sp>
      <p:sp>
        <p:nvSpPr>
          <p:cNvPr id="20" name="Ellipszis 19">
            <a:extLst>
              <a:ext uri="{FF2B5EF4-FFF2-40B4-BE49-F238E27FC236}">
                <a16:creationId xmlns:a16="http://schemas.microsoft.com/office/drawing/2014/main" id="{7F9949F0-A686-7C4D-A92D-B2AA93AE4F05}"/>
              </a:ext>
            </a:extLst>
          </p:cNvPr>
          <p:cNvSpPr/>
          <p:nvPr/>
        </p:nvSpPr>
        <p:spPr bwMode="auto">
          <a:xfrm>
            <a:off x="5258523" y="4541483"/>
            <a:ext cx="1674949" cy="1025522"/>
          </a:xfrm>
          <a:prstGeom prst="ellipse">
            <a:avLst/>
          </a:prstGeom>
          <a:solidFill>
            <a:schemeClr val="accent2"/>
          </a:solidFill>
          <a:ln>
            <a:noFill/>
          </a:ln>
          <a:effectLst/>
        </p:spPr>
        <p:txBody>
          <a:bodyPr wrap="square" lIns="0" tIns="0" rIns="0" bIns="0" rtlCol="0" anchor="ctr"/>
          <a:lstStyle/>
          <a:p>
            <a:pPr algn="ctr"/>
            <a:r>
              <a:rPr lang="hu-HU" sz="2400" dirty="0" err="1">
                <a:solidFill>
                  <a:schemeClr val="bg1"/>
                </a:solidFill>
                <a:latin typeface="Calibri Light" panose="020F0302020204030204" pitchFamily="34" charset="0"/>
                <a:ea typeface="Human Sans ExtraLight" charset="0"/>
                <a:cs typeface="Human Sans ExtraLight" charset="0"/>
              </a:rPr>
              <a:t>Method</a:t>
            </a:r>
            <a:endParaRPr lang="hu-HU" sz="2400" dirty="0">
              <a:solidFill>
                <a:schemeClr val="bg1"/>
              </a:solidFill>
              <a:latin typeface="Calibri Light" panose="020F0302020204030204" pitchFamily="34" charset="0"/>
              <a:ea typeface="Human Sans ExtraLight" charset="0"/>
              <a:cs typeface="Human Sans ExtraLight" charset="0"/>
            </a:endParaRPr>
          </a:p>
        </p:txBody>
      </p:sp>
      <p:sp>
        <p:nvSpPr>
          <p:cNvPr id="21" name="Ellipszis 20">
            <a:extLst>
              <a:ext uri="{FF2B5EF4-FFF2-40B4-BE49-F238E27FC236}">
                <a16:creationId xmlns:a16="http://schemas.microsoft.com/office/drawing/2014/main" id="{4BF4913B-64C5-E749-830F-6D9435E2B3A5}"/>
              </a:ext>
            </a:extLst>
          </p:cNvPr>
          <p:cNvSpPr/>
          <p:nvPr/>
        </p:nvSpPr>
        <p:spPr bwMode="auto">
          <a:xfrm>
            <a:off x="8739125" y="4537230"/>
            <a:ext cx="1674961" cy="1025524"/>
          </a:xfrm>
          <a:prstGeom prst="ellipse">
            <a:avLst/>
          </a:prstGeom>
          <a:solidFill>
            <a:schemeClr val="accent2"/>
          </a:solidFill>
          <a:ln>
            <a:noFill/>
          </a:ln>
          <a:effectLst/>
        </p:spPr>
        <p:txBody>
          <a:bodyPr wrap="square" lIns="0" tIns="0" rIns="0" bIns="0" rtlCol="0" anchor="ctr"/>
          <a:lstStyle/>
          <a:p>
            <a:pPr algn="ctr"/>
            <a:r>
              <a:rPr lang="hu-HU" sz="2400" dirty="0" err="1">
                <a:solidFill>
                  <a:schemeClr val="bg1"/>
                </a:solidFill>
                <a:latin typeface="Calibri Light" panose="020F0302020204030204" pitchFamily="34" charset="0"/>
                <a:ea typeface="Human Sans ExtraLight" charset="0"/>
                <a:cs typeface="Human Sans ExtraLight" charset="0"/>
              </a:rPr>
              <a:t>Variables</a:t>
            </a:r>
            <a:endParaRPr lang="hu-HU" sz="2400" dirty="0">
              <a:solidFill>
                <a:schemeClr val="bg1"/>
              </a:solidFill>
              <a:latin typeface="Calibri Light" panose="020F0302020204030204" pitchFamily="34" charset="0"/>
              <a:ea typeface="Human Sans ExtraLight" charset="0"/>
              <a:cs typeface="Human Sans ExtraLight" charset="0"/>
            </a:endParaRPr>
          </a:p>
        </p:txBody>
      </p:sp>
      <p:sp>
        <p:nvSpPr>
          <p:cNvPr id="22" name="Szövegdoboz 21">
            <a:extLst>
              <a:ext uri="{FF2B5EF4-FFF2-40B4-BE49-F238E27FC236}">
                <a16:creationId xmlns:a16="http://schemas.microsoft.com/office/drawing/2014/main" id="{AE0C71EE-E53B-B74D-A0DB-D2669822536B}"/>
              </a:ext>
            </a:extLst>
          </p:cNvPr>
          <p:cNvSpPr txBox="1"/>
          <p:nvPr/>
        </p:nvSpPr>
        <p:spPr>
          <a:xfrm>
            <a:off x="1180612" y="5706968"/>
            <a:ext cx="2810769" cy="369332"/>
          </a:xfrm>
          <a:prstGeom prst="rect">
            <a:avLst/>
          </a:prstGeom>
        </p:spPr>
        <p:txBody>
          <a:bodyPr wrap="none" lIns="0" tIns="0" rIns="0" bIns="0" rtlCol="0">
            <a:spAutoFit/>
          </a:bodyPr>
          <a:lstStyle/>
          <a:p>
            <a:pPr algn="l"/>
            <a:r>
              <a:rPr lang="hu-HU" sz="2400" dirty="0" err="1">
                <a:solidFill>
                  <a:schemeClr val="bg1"/>
                </a:solidFill>
              </a:rPr>
              <a:t>To</a:t>
            </a:r>
            <a:r>
              <a:rPr lang="hu-HU" sz="2400" dirty="0">
                <a:solidFill>
                  <a:schemeClr val="bg1"/>
                </a:solidFill>
              </a:rPr>
              <a:t> </a:t>
            </a:r>
            <a:r>
              <a:rPr lang="hu-HU" sz="2400" dirty="0" err="1">
                <a:solidFill>
                  <a:schemeClr val="bg1"/>
                </a:solidFill>
              </a:rPr>
              <a:t>prevent</a:t>
            </a:r>
            <a:r>
              <a:rPr lang="hu-HU" sz="2400" dirty="0">
                <a:solidFill>
                  <a:schemeClr val="bg1"/>
                </a:solidFill>
              </a:rPr>
              <a:t> </a:t>
            </a:r>
            <a:r>
              <a:rPr lang="hu-HU" sz="2400" dirty="0" err="1">
                <a:solidFill>
                  <a:schemeClr val="bg1"/>
                </a:solidFill>
              </a:rPr>
              <a:t>inheritance</a:t>
            </a:r>
            <a:endParaRPr lang="hu-HU" sz="2400" dirty="0">
              <a:solidFill>
                <a:schemeClr val="bg1"/>
              </a:solidFill>
            </a:endParaRPr>
          </a:p>
        </p:txBody>
      </p:sp>
      <p:sp>
        <p:nvSpPr>
          <p:cNvPr id="23" name="Szövegdoboz 22">
            <a:extLst>
              <a:ext uri="{FF2B5EF4-FFF2-40B4-BE49-F238E27FC236}">
                <a16:creationId xmlns:a16="http://schemas.microsoft.com/office/drawing/2014/main" id="{807FC716-7A33-1A40-A7B1-42EDA054963C}"/>
              </a:ext>
            </a:extLst>
          </p:cNvPr>
          <p:cNvSpPr txBox="1"/>
          <p:nvPr/>
        </p:nvSpPr>
        <p:spPr>
          <a:xfrm>
            <a:off x="4762234" y="5706968"/>
            <a:ext cx="2667525" cy="369332"/>
          </a:xfrm>
          <a:prstGeom prst="rect">
            <a:avLst/>
          </a:prstGeom>
        </p:spPr>
        <p:txBody>
          <a:bodyPr wrap="none" lIns="0" tIns="0" rIns="0" bIns="0" rtlCol="0">
            <a:spAutoFit/>
          </a:bodyPr>
          <a:lstStyle/>
          <a:p>
            <a:pPr algn="l"/>
            <a:r>
              <a:rPr lang="hu-HU" sz="2400" dirty="0" err="1">
                <a:solidFill>
                  <a:schemeClr val="bg1"/>
                </a:solidFill>
              </a:rPr>
              <a:t>To</a:t>
            </a:r>
            <a:r>
              <a:rPr lang="hu-HU" sz="2400" dirty="0">
                <a:solidFill>
                  <a:schemeClr val="bg1"/>
                </a:solidFill>
              </a:rPr>
              <a:t> </a:t>
            </a:r>
            <a:r>
              <a:rPr lang="hu-HU" sz="2400" dirty="0" err="1">
                <a:solidFill>
                  <a:schemeClr val="bg1"/>
                </a:solidFill>
              </a:rPr>
              <a:t>prevent</a:t>
            </a:r>
            <a:r>
              <a:rPr lang="hu-HU" sz="2400" dirty="0">
                <a:solidFill>
                  <a:schemeClr val="bg1"/>
                </a:solidFill>
              </a:rPr>
              <a:t> </a:t>
            </a:r>
            <a:r>
              <a:rPr lang="hu-HU" sz="2400" dirty="0" err="1">
                <a:solidFill>
                  <a:schemeClr val="bg1"/>
                </a:solidFill>
              </a:rPr>
              <a:t>overriding</a:t>
            </a:r>
            <a:endParaRPr lang="hu-HU" sz="2400" dirty="0">
              <a:solidFill>
                <a:schemeClr val="bg1"/>
              </a:solidFill>
            </a:endParaRPr>
          </a:p>
        </p:txBody>
      </p:sp>
      <p:sp>
        <p:nvSpPr>
          <p:cNvPr id="24" name="Szövegdoboz 23">
            <a:extLst>
              <a:ext uri="{FF2B5EF4-FFF2-40B4-BE49-F238E27FC236}">
                <a16:creationId xmlns:a16="http://schemas.microsoft.com/office/drawing/2014/main" id="{9FD4A09A-B2AE-FD42-A0F6-FE52C65A839A}"/>
              </a:ext>
            </a:extLst>
          </p:cNvPr>
          <p:cNvSpPr txBox="1"/>
          <p:nvPr/>
        </p:nvSpPr>
        <p:spPr>
          <a:xfrm>
            <a:off x="8960506" y="5706968"/>
            <a:ext cx="1232197" cy="369332"/>
          </a:xfrm>
          <a:prstGeom prst="rect">
            <a:avLst/>
          </a:prstGeom>
        </p:spPr>
        <p:txBody>
          <a:bodyPr wrap="none" lIns="0" tIns="0" rIns="0" bIns="0" rtlCol="0">
            <a:spAutoFit/>
          </a:bodyPr>
          <a:lstStyle/>
          <a:p>
            <a:pPr algn="l"/>
            <a:r>
              <a:rPr lang="hu-HU" sz="2400" dirty="0" err="1">
                <a:solidFill>
                  <a:schemeClr val="bg1"/>
                </a:solidFill>
              </a:rPr>
              <a:t>Constants</a:t>
            </a:r>
            <a:endParaRPr lang="hu-HU" dirty="0">
              <a:solidFill>
                <a:schemeClr val="bg1"/>
              </a:solidFill>
            </a:endParaRPr>
          </a:p>
        </p:txBody>
      </p:sp>
    </p:spTree>
    <p:extLst>
      <p:ext uri="{BB962C8B-B14F-4D97-AF65-F5344CB8AC3E}">
        <p14:creationId xmlns:p14="http://schemas.microsoft.com/office/powerpoint/2010/main" val="1665393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5244544" y="285007"/>
            <a:ext cx="1702910" cy="923330"/>
          </a:xfrm>
        </p:spPr>
        <p:txBody>
          <a:bodyPr/>
          <a:lstStyle/>
          <a:p>
            <a:r>
              <a:rPr lang="en-US" dirty="0"/>
              <a:t>static</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4510942"/>
          </a:xfrm>
        </p:spPr>
        <p:txBody>
          <a:bodyPr/>
          <a:lstStyle/>
          <a:p>
            <a:r>
              <a:rPr lang="en-US" sz="2400" dirty="0">
                <a:sym typeface="Wingdings" pitchFamily="2" charset="2"/>
              </a:rPr>
              <a:t>The static keyword in Java is used for memory management mainly. Can be applied to:</a:t>
            </a:r>
          </a:p>
          <a:p>
            <a:pPr marL="342900" indent="-342900">
              <a:buFont typeface="Arial" panose="020B0604020202020204" pitchFamily="34" charset="0"/>
              <a:buChar char="•"/>
            </a:pPr>
            <a:r>
              <a:rPr lang="en-US" sz="2400" dirty="0">
                <a:sym typeface="Wingdings" pitchFamily="2" charset="2"/>
              </a:rPr>
              <a:t>Variable (class variables)</a:t>
            </a:r>
          </a:p>
          <a:p>
            <a:pPr marL="342900" indent="-342900">
              <a:buFont typeface="Arial" panose="020B0604020202020204" pitchFamily="34" charset="0"/>
              <a:buChar char="•"/>
            </a:pPr>
            <a:r>
              <a:rPr lang="en-US" sz="2400" dirty="0">
                <a:sym typeface="Wingdings" pitchFamily="2" charset="2"/>
              </a:rPr>
              <a:t>Method (class methods)</a:t>
            </a:r>
          </a:p>
          <a:p>
            <a:pPr marL="342900" indent="-342900">
              <a:buFont typeface="Arial" panose="020B0604020202020204" pitchFamily="34" charset="0"/>
              <a:buChar char="•"/>
            </a:pPr>
            <a:r>
              <a:rPr lang="en-US" sz="2400" dirty="0">
                <a:sym typeface="Wingdings" pitchFamily="2" charset="2"/>
              </a:rPr>
              <a:t>Block</a:t>
            </a:r>
          </a:p>
          <a:p>
            <a:pPr marL="342900" indent="-342900">
              <a:buFont typeface="Arial" panose="020B0604020202020204" pitchFamily="34" charset="0"/>
              <a:buChar char="•"/>
            </a:pPr>
            <a:r>
              <a:rPr lang="en-US" sz="2400" dirty="0">
                <a:sym typeface="Wingdings" pitchFamily="2" charset="2"/>
              </a:rPr>
              <a:t>Nested class</a:t>
            </a:r>
          </a:p>
          <a:p>
            <a:pPr marL="342900" indent="-342900">
              <a:buFont typeface="Arial" panose="020B0604020202020204" pitchFamily="34" charset="0"/>
              <a:buChar char="•"/>
            </a:pPr>
            <a:endParaRPr lang="en-US" sz="2400" dirty="0">
              <a:sym typeface="Wingdings" pitchFamily="2" charset="2"/>
            </a:endParaRPr>
          </a:p>
          <a:p>
            <a:r>
              <a:rPr lang="en-US" sz="2400" dirty="0">
                <a:sym typeface="Wingdings" pitchFamily="2" charset="2"/>
              </a:rPr>
              <a:t>The static keyword indicates that the particular member belongs to a type itself rather than to an instance of that type.</a:t>
            </a:r>
          </a:p>
          <a:p>
            <a:r>
              <a:rPr lang="en-US" sz="2400" dirty="0">
                <a:sym typeface="Wingdings" pitchFamily="2" charset="2"/>
              </a:rPr>
              <a:t>Only one instance of the static member is created which is shared across all instances of the class.</a:t>
            </a:r>
          </a:p>
        </p:txBody>
      </p:sp>
    </p:spTree>
    <p:extLst>
      <p:ext uri="{BB962C8B-B14F-4D97-AF65-F5344CB8AC3E}">
        <p14:creationId xmlns:p14="http://schemas.microsoft.com/office/powerpoint/2010/main" val="3308265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486607" y="0"/>
            <a:ext cx="5218783" cy="849085"/>
          </a:xfrm>
        </p:spPr>
        <p:txBody>
          <a:bodyPr/>
          <a:lstStyle/>
          <a:p>
            <a:r>
              <a:rPr lang="en-US" dirty="0"/>
              <a:t>Access Modifiers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4510942"/>
          </a:xfrm>
        </p:spPr>
        <p:txBody>
          <a:bodyPr/>
          <a:lstStyle/>
          <a:p>
            <a:r>
              <a:rPr lang="en-US" sz="2400" dirty="0">
                <a:sym typeface="Wingdings" pitchFamily="2" charset="2"/>
              </a:rPr>
              <a:t>Public: Accessible in all class.</a:t>
            </a:r>
          </a:p>
          <a:p>
            <a:endParaRPr lang="en-US" sz="2400" dirty="0">
              <a:sym typeface="Wingdings" pitchFamily="2" charset="2"/>
            </a:endParaRPr>
          </a:p>
          <a:p>
            <a:r>
              <a:rPr lang="en-US" sz="2400" dirty="0">
                <a:sym typeface="Wingdings" pitchFamily="2" charset="2"/>
              </a:rPr>
              <a:t>Protected: Accessible within the package in which it is defined and, in its subclass(es). Even if they are in another package.</a:t>
            </a:r>
          </a:p>
          <a:p>
            <a:endParaRPr lang="en-US" sz="2400" dirty="0">
              <a:sym typeface="Wingdings" pitchFamily="2" charset="2"/>
            </a:endParaRPr>
          </a:p>
          <a:p>
            <a:r>
              <a:rPr lang="en-US" sz="2400" dirty="0">
                <a:sym typeface="Wingdings" pitchFamily="2" charset="2"/>
              </a:rPr>
              <a:t>Private: Accessible only within the class in which it is defined.</a:t>
            </a:r>
          </a:p>
          <a:p>
            <a:endParaRPr lang="en-US" sz="2400" dirty="0">
              <a:sym typeface="Wingdings" pitchFamily="2" charset="2"/>
            </a:endParaRPr>
          </a:p>
          <a:p>
            <a:r>
              <a:rPr lang="en-US" sz="2400" dirty="0">
                <a:sym typeface="Wingdings" pitchFamily="2" charset="2"/>
              </a:rPr>
              <a:t>Default: Accessible within the same class and package within which its class is defined.</a:t>
            </a:r>
          </a:p>
        </p:txBody>
      </p:sp>
    </p:spTree>
    <p:extLst>
      <p:ext uri="{BB962C8B-B14F-4D97-AF65-F5344CB8AC3E}">
        <p14:creationId xmlns:p14="http://schemas.microsoft.com/office/powerpoint/2010/main" val="1757331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5303920" y="0"/>
            <a:ext cx="1584157" cy="923330"/>
          </a:xfrm>
        </p:spPr>
        <p:txBody>
          <a:bodyPr/>
          <a:lstStyle/>
          <a:p>
            <a:r>
              <a:rPr lang="en-US" dirty="0"/>
              <a:t>Class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4510942"/>
          </a:xfrm>
        </p:spPr>
        <p:txBody>
          <a:bodyPr/>
          <a:lstStyle/>
          <a:p>
            <a:r>
              <a:rPr lang="en-US" sz="2400" dirty="0">
                <a:sym typeface="Wingdings" pitchFamily="2" charset="2"/>
              </a:rPr>
              <a:t>A class is a user defined blueprint or prototype from which objects are created. It represents the set of properties or methods that are common to all objects of one type.</a:t>
            </a:r>
          </a:p>
          <a:p>
            <a:r>
              <a:rPr lang="en-US" sz="2400" dirty="0">
                <a:sym typeface="Wingdings" pitchFamily="2" charset="2"/>
              </a:rPr>
              <a:t>Class declaration:</a:t>
            </a:r>
          </a:p>
          <a:p>
            <a:pPr marL="457200" indent="-457200">
              <a:buFont typeface="+mj-lt"/>
              <a:buAutoNum type="arabicPeriod"/>
            </a:pPr>
            <a:r>
              <a:rPr lang="en-US" sz="2400" dirty="0">
                <a:sym typeface="Wingdings" pitchFamily="2" charset="2"/>
              </a:rPr>
              <a:t>Access Modifiers</a:t>
            </a:r>
          </a:p>
          <a:p>
            <a:pPr marL="457200" indent="-457200">
              <a:buFont typeface="+mj-lt"/>
              <a:buAutoNum type="arabicPeriod"/>
            </a:pPr>
            <a:r>
              <a:rPr lang="en-US" sz="2400" dirty="0">
                <a:sym typeface="Wingdings" pitchFamily="2" charset="2"/>
              </a:rPr>
              <a:t>Class name</a:t>
            </a:r>
          </a:p>
          <a:p>
            <a:pPr marL="457200" indent="-457200">
              <a:buFont typeface="+mj-lt"/>
              <a:buAutoNum type="arabicPeriod"/>
            </a:pPr>
            <a:r>
              <a:rPr lang="en-US" sz="2400" dirty="0">
                <a:sym typeface="Wingdings" pitchFamily="2" charset="2"/>
              </a:rPr>
              <a:t>Superclass</a:t>
            </a:r>
          </a:p>
          <a:p>
            <a:pPr marL="457200" indent="-457200">
              <a:buFont typeface="+mj-lt"/>
              <a:buAutoNum type="arabicPeriod"/>
            </a:pPr>
            <a:r>
              <a:rPr lang="en-US" sz="2400" dirty="0">
                <a:sym typeface="Wingdings" pitchFamily="2" charset="2"/>
              </a:rPr>
              <a:t>Interfaces</a:t>
            </a:r>
          </a:p>
          <a:p>
            <a:pPr marL="457200" indent="-457200">
              <a:buFont typeface="+mj-lt"/>
              <a:buAutoNum type="arabicPeriod"/>
            </a:pPr>
            <a:r>
              <a:rPr lang="en-US" sz="2400" dirty="0">
                <a:sym typeface="Wingdings" pitchFamily="2" charset="2"/>
              </a:rPr>
              <a:t>Body</a:t>
            </a:r>
          </a:p>
        </p:txBody>
      </p:sp>
    </p:spTree>
    <p:extLst>
      <p:ext uri="{BB962C8B-B14F-4D97-AF65-F5344CB8AC3E}">
        <p14:creationId xmlns:p14="http://schemas.microsoft.com/office/powerpoint/2010/main" val="494467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5030788" y="0"/>
            <a:ext cx="2130422" cy="923330"/>
          </a:xfrm>
        </p:spPr>
        <p:txBody>
          <a:bodyPr/>
          <a:lstStyle/>
          <a:p>
            <a:r>
              <a:rPr lang="en-US" dirty="0"/>
              <a:t>Object</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4510942"/>
          </a:xfrm>
        </p:spPr>
        <p:txBody>
          <a:bodyPr/>
          <a:lstStyle/>
          <a:p>
            <a:r>
              <a:rPr lang="en-US" sz="2400" dirty="0">
                <a:sym typeface="Wingdings" pitchFamily="2" charset="2"/>
              </a:rPr>
              <a:t>Object is a basic unit of OOP and represents the real-life entities. An object consists of:</a:t>
            </a:r>
          </a:p>
          <a:p>
            <a:pPr marL="342900" indent="-342900">
              <a:buFont typeface="Arial" panose="020B0604020202020204" pitchFamily="34" charset="0"/>
              <a:buChar char="•"/>
            </a:pPr>
            <a:r>
              <a:rPr lang="en-US" sz="2400" dirty="0">
                <a:sym typeface="Wingdings" pitchFamily="2" charset="2"/>
              </a:rPr>
              <a:t>State: The properties of the object</a:t>
            </a:r>
          </a:p>
          <a:p>
            <a:pPr marL="342900" indent="-342900">
              <a:buFont typeface="Arial" panose="020B0604020202020204" pitchFamily="34" charset="0"/>
              <a:buChar char="•"/>
            </a:pPr>
            <a:r>
              <a:rPr lang="en-US" sz="2400" dirty="0">
                <a:sym typeface="Wingdings" pitchFamily="2" charset="2"/>
              </a:rPr>
              <a:t>Behavior: Methods of the object(interactions).</a:t>
            </a:r>
          </a:p>
          <a:p>
            <a:pPr marL="342900" indent="-342900">
              <a:buFont typeface="Arial" panose="020B0604020202020204" pitchFamily="34" charset="0"/>
              <a:buChar char="•"/>
            </a:pPr>
            <a:r>
              <a:rPr lang="en-US" sz="2400" dirty="0">
                <a:sym typeface="Wingdings" pitchFamily="2" charset="2"/>
              </a:rPr>
              <a:t>Identity: A unique name.</a:t>
            </a:r>
          </a:p>
          <a:p>
            <a:pPr marL="342900" indent="-342900">
              <a:buFont typeface="Arial" panose="020B0604020202020204" pitchFamily="34" charset="0"/>
              <a:buChar char="•"/>
            </a:pPr>
            <a:endParaRPr lang="en-US" sz="2400" dirty="0">
              <a:sym typeface="Wingdings" pitchFamily="2" charset="2"/>
            </a:endParaRPr>
          </a:p>
          <a:p>
            <a:r>
              <a:rPr lang="en-US" sz="2400" dirty="0">
                <a:sym typeface="Wingdings" pitchFamily="2" charset="2"/>
              </a:rPr>
              <a:t>The constructor is a special method that is used to initialize the objects. The constructor is called when an object of a class is created. It can be used to set initial values for object attributes. Constructors can also take parameters, which is used to initialize attributes.</a:t>
            </a:r>
          </a:p>
        </p:txBody>
      </p:sp>
    </p:spTree>
    <p:extLst>
      <p:ext uri="{BB962C8B-B14F-4D97-AF65-F5344CB8AC3E}">
        <p14:creationId xmlns:p14="http://schemas.microsoft.com/office/powerpoint/2010/main" val="143633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3627446" y="2875002"/>
            <a:ext cx="4937108" cy="1107996"/>
          </a:xfrm>
        </p:spPr>
        <p:txBody>
          <a:bodyPr/>
          <a:lstStyle/>
          <a:p>
            <a:r>
              <a:rPr lang="en-US" sz="7200" dirty="0"/>
              <a:t>What is Java?</a:t>
            </a:r>
          </a:p>
        </p:txBody>
      </p:sp>
      <p:sp>
        <p:nvSpPr>
          <p:cNvPr id="6" name="Szöveg helye 5">
            <a:extLst>
              <a:ext uri="{FF2B5EF4-FFF2-40B4-BE49-F238E27FC236}">
                <a16:creationId xmlns:a16="http://schemas.microsoft.com/office/drawing/2014/main" id="{1756318E-4B89-1E46-888F-884688568706}"/>
              </a:ext>
            </a:extLst>
          </p:cNvPr>
          <p:cNvSpPr>
            <a:spLocks noGrp="1"/>
          </p:cNvSpPr>
          <p:nvPr>
            <p:ph type="body" sz="quarter" idx="12"/>
          </p:nvPr>
        </p:nvSpPr>
        <p:spPr/>
        <p:txBody>
          <a:bodyPr/>
          <a:lstStyle/>
          <a:p>
            <a:endParaRPr lang="hu-HU"/>
          </a:p>
        </p:txBody>
      </p:sp>
      <p:sp>
        <p:nvSpPr>
          <p:cNvPr id="8" name="Szöveg helye 7">
            <a:extLst>
              <a:ext uri="{FF2B5EF4-FFF2-40B4-BE49-F238E27FC236}">
                <a16:creationId xmlns:a16="http://schemas.microsoft.com/office/drawing/2014/main" id="{DCD0BA3A-B4EB-4E47-A5D6-1606B11219D7}"/>
              </a:ext>
            </a:extLst>
          </p:cNvPr>
          <p:cNvSpPr>
            <a:spLocks noGrp="1"/>
          </p:cNvSpPr>
          <p:nvPr>
            <p:ph type="body" sz="quarter" idx="11"/>
          </p:nvPr>
        </p:nvSpPr>
        <p:spPr/>
        <p:txBody>
          <a:bodyPr/>
          <a:lstStyle/>
          <a:p>
            <a:endParaRPr lang="hu-HU"/>
          </a:p>
        </p:txBody>
      </p:sp>
    </p:spTree>
    <p:extLst>
      <p:ext uri="{BB962C8B-B14F-4D97-AF65-F5344CB8AC3E}">
        <p14:creationId xmlns:p14="http://schemas.microsoft.com/office/powerpoint/2010/main" val="1345313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4300650" y="0"/>
            <a:ext cx="3590698" cy="950026"/>
          </a:xfrm>
        </p:spPr>
        <p:txBody>
          <a:bodyPr/>
          <a:lstStyle/>
          <a:p>
            <a:r>
              <a:rPr lang="en-US" dirty="0"/>
              <a:t>Abstraction</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4510942"/>
          </a:xfrm>
        </p:spPr>
        <p:txBody>
          <a:bodyPr/>
          <a:lstStyle/>
          <a:p>
            <a:r>
              <a:rPr lang="en-US" sz="2400" dirty="0">
                <a:sym typeface="Wingdings" pitchFamily="2" charset="2"/>
              </a:rPr>
              <a:t>Data abstraction is the process of hiding certain details and showing only essential information to the user. Abstraction can be achieved with either abstract classes or interfaces.</a:t>
            </a:r>
          </a:p>
          <a:p>
            <a:endParaRPr lang="en-US" sz="2400" dirty="0">
              <a:sym typeface="Wingdings" pitchFamily="2" charset="2"/>
            </a:endParaRPr>
          </a:p>
          <a:p>
            <a:r>
              <a:rPr lang="en-US" sz="2400" dirty="0">
                <a:sym typeface="Wingdings" pitchFamily="2" charset="2"/>
              </a:rPr>
              <a:t>The abstract keyword is used for classes and methods:</a:t>
            </a:r>
          </a:p>
          <a:p>
            <a:pPr marL="342900" indent="-342900">
              <a:buFont typeface="Arial" panose="020B0604020202020204" pitchFamily="34" charset="0"/>
              <a:buChar char="•"/>
            </a:pPr>
            <a:r>
              <a:rPr lang="en-US" sz="2400" dirty="0">
                <a:sym typeface="Wingdings" pitchFamily="2" charset="2"/>
              </a:rPr>
              <a:t>Abstract class: is a restricted class that cannot be used to create objects.</a:t>
            </a:r>
          </a:p>
          <a:p>
            <a:pPr marL="342900" indent="-342900">
              <a:buFont typeface="Arial" panose="020B0604020202020204" pitchFamily="34" charset="0"/>
              <a:buChar char="•"/>
            </a:pPr>
            <a:r>
              <a:rPr lang="en-US" sz="2400" dirty="0">
                <a:sym typeface="Wingdings" pitchFamily="2" charset="2"/>
              </a:rPr>
              <a:t>Abstract method: can only be used in abstract class and it does not have a body. The body must be provided by the subclasses.</a:t>
            </a:r>
          </a:p>
          <a:p>
            <a:pPr marL="342900" indent="-342900">
              <a:buFont typeface="Arial" panose="020B0604020202020204" pitchFamily="34" charset="0"/>
              <a:buChar char="•"/>
            </a:pPr>
            <a:endParaRPr lang="en-US" sz="2400" dirty="0">
              <a:sym typeface="Wingdings" pitchFamily="2" charset="2"/>
            </a:endParaRPr>
          </a:p>
          <a:p>
            <a:r>
              <a:rPr lang="en-US" sz="2400" dirty="0">
                <a:sym typeface="Wingdings" pitchFamily="2" charset="2"/>
              </a:rPr>
              <a:t>An abstract class can have abstract methods and normal methods too.</a:t>
            </a:r>
          </a:p>
        </p:txBody>
      </p:sp>
    </p:spTree>
    <p:extLst>
      <p:ext uri="{BB962C8B-B14F-4D97-AF65-F5344CB8AC3E}">
        <p14:creationId xmlns:p14="http://schemas.microsoft.com/office/powerpoint/2010/main" val="1606295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4300650" y="0"/>
            <a:ext cx="3590698" cy="938151"/>
          </a:xfrm>
        </p:spPr>
        <p:txBody>
          <a:bodyPr/>
          <a:lstStyle/>
          <a:p>
            <a:r>
              <a:rPr lang="en-US" dirty="0"/>
              <a:t>Inheritance</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4510942"/>
          </a:xfrm>
        </p:spPr>
        <p:txBody>
          <a:bodyPr/>
          <a:lstStyle/>
          <a:p>
            <a:r>
              <a:rPr lang="en-US" sz="2400" dirty="0">
                <a:sym typeface="Wingdings" pitchFamily="2" charset="2"/>
              </a:rPr>
              <a:t>It is the mechanism in java by which one class is allow to inherit the features of another class.</a:t>
            </a:r>
          </a:p>
          <a:p>
            <a:endParaRPr lang="en-US" sz="2400" dirty="0">
              <a:sym typeface="Wingdings" pitchFamily="2" charset="2"/>
            </a:endParaRPr>
          </a:p>
          <a:p>
            <a:r>
              <a:rPr lang="en-US" sz="2400" dirty="0">
                <a:sym typeface="Wingdings" pitchFamily="2" charset="2"/>
              </a:rPr>
              <a:t>Important terminology:</a:t>
            </a:r>
          </a:p>
          <a:p>
            <a:pPr marL="342900" indent="-342900">
              <a:buFont typeface="Arial" panose="020B0604020202020204" pitchFamily="34" charset="0"/>
              <a:buChar char="•"/>
            </a:pPr>
            <a:r>
              <a:rPr lang="en-US" sz="2400" dirty="0">
                <a:sym typeface="Wingdings" pitchFamily="2" charset="2"/>
              </a:rPr>
              <a:t>Super class</a:t>
            </a:r>
          </a:p>
          <a:p>
            <a:pPr marL="342900" indent="-342900">
              <a:buFont typeface="Arial" panose="020B0604020202020204" pitchFamily="34" charset="0"/>
              <a:buChar char="•"/>
            </a:pPr>
            <a:r>
              <a:rPr lang="en-US" sz="2400" dirty="0">
                <a:sym typeface="Wingdings" pitchFamily="2" charset="2"/>
              </a:rPr>
              <a:t>Sub class</a:t>
            </a:r>
          </a:p>
          <a:p>
            <a:pPr marL="342900" indent="-342900">
              <a:buFont typeface="Arial" panose="020B0604020202020204" pitchFamily="34" charset="0"/>
              <a:buChar char="•"/>
            </a:pPr>
            <a:r>
              <a:rPr lang="en-US" sz="2400" dirty="0">
                <a:sym typeface="Wingdings" pitchFamily="2" charset="2"/>
              </a:rPr>
              <a:t>Reusability</a:t>
            </a:r>
          </a:p>
        </p:txBody>
      </p:sp>
    </p:spTree>
    <p:extLst>
      <p:ext uri="{BB962C8B-B14F-4D97-AF65-F5344CB8AC3E}">
        <p14:creationId xmlns:p14="http://schemas.microsoft.com/office/powerpoint/2010/main" val="2981075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1636815" y="154380"/>
            <a:ext cx="8918369" cy="923330"/>
          </a:xfrm>
        </p:spPr>
        <p:txBody>
          <a:bodyPr/>
          <a:lstStyle/>
          <a:p>
            <a:pPr algn="ctr"/>
            <a:r>
              <a:rPr lang="en-US" dirty="0"/>
              <a:t>Interfaces vs abstract classes</a:t>
            </a:r>
          </a:p>
        </p:txBody>
      </p:sp>
      <p:graphicFrame>
        <p:nvGraphicFramePr>
          <p:cNvPr id="4" name="Táblázat 4">
            <a:extLst>
              <a:ext uri="{FF2B5EF4-FFF2-40B4-BE49-F238E27FC236}">
                <a16:creationId xmlns:a16="http://schemas.microsoft.com/office/drawing/2014/main" id="{F8EB0C3C-C68B-6846-964C-53660FCD46CE}"/>
              </a:ext>
            </a:extLst>
          </p:cNvPr>
          <p:cNvGraphicFramePr>
            <a:graphicFrameLocks noGrp="1"/>
          </p:cNvGraphicFramePr>
          <p:nvPr>
            <p:extLst>
              <p:ext uri="{D42A27DB-BD31-4B8C-83A1-F6EECF244321}">
                <p14:modId xmlns:p14="http://schemas.microsoft.com/office/powerpoint/2010/main" val="2486861906"/>
              </p:ext>
            </p:extLst>
          </p:nvPr>
        </p:nvGraphicFramePr>
        <p:xfrm>
          <a:off x="1993734" y="2170239"/>
          <a:ext cx="8204532" cy="3206338"/>
        </p:xfrm>
        <a:graphic>
          <a:graphicData uri="http://schemas.openxmlformats.org/drawingml/2006/table">
            <a:tbl>
              <a:tblPr firstRow="1" bandRow="1">
                <a:tableStyleId>{5C22544A-7EE6-4342-B048-85BDC9FD1C3A}</a:tableStyleId>
              </a:tblPr>
              <a:tblGrid>
                <a:gridCol w="4102266">
                  <a:extLst>
                    <a:ext uri="{9D8B030D-6E8A-4147-A177-3AD203B41FA5}">
                      <a16:colId xmlns:a16="http://schemas.microsoft.com/office/drawing/2014/main" val="3143617303"/>
                    </a:ext>
                  </a:extLst>
                </a:gridCol>
                <a:gridCol w="4102266">
                  <a:extLst>
                    <a:ext uri="{9D8B030D-6E8A-4147-A177-3AD203B41FA5}">
                      <a16:colId xmlns:a16="http://schemas.microsoft.com/office/drawing/2014/main" val="273114490"/>
                    </a:ext>
                  </a:extLst>
                </a:gridCol>
              </a:tblGrid>
              <a:tr h="644997">
                <a:tc>
                  <a:txBody>
                    <a:bodyPr/>
                    <a:lstStyle/>
                    <a:p>
                      <a:pPr algn="ctr"/>
                      <a:r>
                        <a:rPr lang="hu-HU" sz="2800" dirty="0" err="1"/>
                        <a:t>Interfaces</a:t>
                      </a:r>
                      <a:endParaRPr lang="hu-HU" sz="2800" dirty="0"/>
                    </a:p>
                  </a:txBody>
                  <a:tcPr anchor="ctr"/>
                </a:tc>
                <a:tc>
                  <a:txBody>
                    <a:bodyPr/>
                    <a:lstStyle/>
                    <a:p>
                      <a:pPr algn="ctr"/>
                      <a:r>
                        <a:rPr lang="hu-HU" sz="2800" dirty="0" err="1"/>
                        <a:t>Abstract</a:t>
                      </a:r>
                      <a:r>
                        <a:rPr lang="hu-HU" sz="2800" dirty="0"/>
                        <a:t> </a:t>
                      </a:r>
                      <a:r>
                        <a:rPr lang="hu-HU" sz="2800" dirty="0" err="1"/>
                        <a:t>classes</a:t>
                      </a:r>
                      <a:endParaRPr lang="hu-HU" sz="2800" dirty="0"/>
                    </a:p>
                  </a:txBody>
                  <a:tcPr anchor="ctr"/>
                </a:tc>
                <a:extLst>
                  <a:ext uri="{0D108BD9-81ED-4DB2-BD59-A6C34878D82A}">
                    <a16:rowId xmlns:a16="http://schemas.microsoft.com/office/drawing/2014/main" val="3084170614"/>
                  </a:ext>
                </a:extLst>
              </a:tr>
              <a:tr h="2561341">
                <a:tc>
                  <a:txBody>
                    <a:bodyPr/>
                    <a:lstStyle/>
                    <a:p>
                      <a:pPr marL="285750" indent="-285750">
                        <a:buFont typeface="Arial" panose="020B0604020202020204" pitchFamily="34" charset="0"/>
                        <a:buChar char="•"/>
                      </a:pPr>
                      <a:r>
                        <a:rPr lang="hu-HU" sz="2000" dirty="0"/>
                        <a:t>Total </a:t>
                      </a:r>
                      <a:r>
                        <a:rPr lang="hu-HU" sz="2000" dirty="0" err="1"/>
                        <a:t>abstraction</a:t>
                      </a:r>
                      <a:endParaRPr lang="hu-HU" sz="2000" dirty="0"/>
                    </a:p>
                    <a:p>
                      <a:pPr marL="285750" indent="-285750">
                        <a:buFont typeface="Arial" panose="020B0604020202020204" pitchFamily="34" charset="0"/>
                        <a:buChar char="•"/>
                      </a:pPr>
                      <a:r>
                        <a:rPr lang="hu-HU" sz="2000" dirty="0" err="1"/>
                        <a:t>When</a:t>
                      </a:r>
                      <a:r>
                        <a:rPr lang="hu-HU" sz="2000" dirty="0"/>
                        <a:t> </a:t>
                      </a:r>
                      <a:r>
                        <a:rPr lang="hu-HU" sz="2000" dirty="0" err="1"/>
                        <a:t>you</a:t>
                      </a:r>
                      <a:r>
                        <a:rPr lang="hu-HU" sz="2000" dirty="0"/>
                        <a:t> </a:t>
                      </a:r>
                      <a:r>
                        <a:rPr lang="hu-HU" sz="2000" dirty="0" err="1"/>
                        <a:t>need</a:t>
                      </a:r>
                      <a:r>
                        <a:rPr lang="hu-HU" sz="2000" dirty="0"/>
                        <a:t> </a:t>
                      </a:r>
                      <a:r>
                        <a:rPr lang="hu-HU" sz="2000" dirty="0" err="1"/>
                        <a:t>multiple</a:t>
                      </a:r>
                      <a:r>
                        <a:rPr lang="hu-HU" sz="2000" dirty="0"/>
                        <a:t> </a:t>
                      </a:r>
                      <a:r>
                        <a:rPr lang="hu-HU" sz="2000" dirty="0" err="1"/>
                        <a:t>inheritance</a:t>
                      </a:r>
                      <a:endParaRPr lang="hu-HU" sz="2000" dirty="0"/>
                    </a:p>
                    <a:p>
                      <a:pPr marL="285750" indent="-285750">
                        <a:buFont typeface="Arial" panose="020B0604020202020204" pitchFamily="34" charset="0"/>
                        <a:buChar char="•"/>
                      </a:pPr>
                      <a:r>
                        <a:rPr lang="hu-HU" sz="2000" dirty="0" err="1"/>
                        <a:t>When</a:t>
                      </a:r>
                      <a:r>
                        <a:rPr lang="hu-HU" sz="2000" dirty="0"/>
                        <a:t> </a:t>
                      </a:r>
                      <a:r>
                        <a:rPr lang="hu-HU" sz="2000" dirty="0" err="1"/>
                        <a:t>you</a:t>
                      </a:r>
                      <a:r>
                        <a:rPr lang="hu-HU" sz="2000" dirty="0"/>
                        <a:t> </a:t>
                      </a:r>
                      <a:r>
                        <a:rPr lang="hu-HU" sz="2000" dirty="0" err="1"/>
                        <a:t>want</a:t>
                      </a:r>
                      <a:r>
                        <a:rPr lang="hu-HU" sz="2000" dirty="0"/>
                        <a:t> </a:t>
                      </a:r>
                      <a:r>
                        <a:rPr lang="hu-HU" sz="2000" dirty="0" err="1"/>
                        <a:t>to</a:t>
                      </a:r>
                      <a:r>
                        <a:rPr lang="hu-HU" sz="2000" dirty="0"/>
                        <a:t> </a:t>
                      </a:r>
                      <a:r>
                        <a:rPr lang="hu-HU" sz="2000" dirty="0" err="1"/>
                        <a:t>specify</a:t>
                      </a:r>
                      <a:r>
                        <a:rPr lang="hu-HU" sz="2000" dirty="0"/>
                        <a:t> </a:t>
                      </a:r>
                      <a:r>
                        <a:rPr lang="hu-HU" sz="2000" dirty="0" err="1"/>
                        <a:t>the</a:t>
                      </a:r>
                      <a:r>
                        <a:rPr lang="hu-HU" sz="2000" dirty="0"/>
                        <a:t> </a:t>
                      </a:r>
                      <a:r>
                        <a:rPr lang="hu-HU" sz="2000" dirty="0" err="1"/>
                        <a:t>behavior</a:t>
                      </a:r>
                      <a:r>
                        <a:rPr lang="hu-HU" sz="2000" dirty="0"/>
                        <a:t> of a </a:t>
                      </a:r>
                      <a:r>
                        <a:rPr lang="hu-HU" sz="2000" dirty="0" err="1"/>
                        <a:t>particular</a:t>
                      </a:r>
                      <a:r>
                        <a:rPr lang="hu-HU" sz="2000" dirty="0"/>
                        <a:t> </a:t>
                      </a:r>
                      <a:r>
                        <a:rPr lang="hu-HU" sz="2000" dirty="0" err="1"/>
                        <a:t>datatype</a:t>
                      </a:r>
                      <a:r>
                        <a:rPr lang="hu-HU" sz="2000" dirty="0"/>
                        <a:t>.</a:t>
                      </a:r>
                    </a:p>
                    <a:p>
                      <a:pPr marL="285750" indent="-285750">
                        <a:buFont typeface="Arial" panose="020B0604020202020204" pitchFamily="34" charset="0"/>
                        <a:buChar char="•"/>
                      </a:pPr>
                      <a:r>
                        <a:rPr lang="hu-HU" sz="2000" dirty="0" err="1"/>
                        <a:t>Only</a:t>
                      </a:r>
                      <a:r>
                        <a:rPr lang="hu-HU" sz="2000" dirty="0"/>
                        <a:t> </a:t>
                      </a:r>
                      <a:r>
                        <a:rPr lang="hu-HU" sz="2000" dirty="0" err="1"/>
                        <a:t>have</a:t>
                      </a:r>
                      <a:r>
                        <a:rPr lang="hu-HU" sz="2000" dirty="0"/>
                        <a:t> </a:t>
                      </a:r>
                      <a:r>
                        <a:rPr lang="hu-HU" sz="2000" dirty="0" err="1"/>
                        <a:t>static</a:t>
                      </a:r>
                      <a:r>
                        <a:rPr lang="hu-HU" sz="2000" dirty="0"/>
                        <a:t> and </a:t>
                      </a:r>
                      <a:r>
                        <a:rPr lang="hu-HU" sz="2000" dirty="0" err="1"/>
                        <a:t>final</a:t>
                      </a:r>
                      <a:r>
                        <a:rPr lang="hu-HU" sz="2000" dirty="0"/>
                        <a:t> </a:t>
                      </a:r>
                      <a:r>
                        <a:rPr lang="hu-HU" sz="2000" dirty="0" err="1"/>
                        <a:t>variables</a:t>
                      </a:r>
                      <a:endParaRPr lang="hu-HU" sz="2000" dirty="0"/>
                    </a:p>
                  </a:txBody>
                  <a:tcPr>
                    <a:solidFill>
                      <a:schemeClr val="accent6"/>
                    </a:solidFill>
                  </a:tcPr>
                </a:tc>
                <a:tc>
                  <a:txBody>
                    <a:bodyPr/>
                    <a:lstStyle/>
                    <a:p>
                      <a:pPr marL="285750" indent="-285750">
                        <a:buFont typeface="Arial" panose="020B0604020202020204" pitchFamily="34" charset="0"/>
                        <a:buChar char="•"/>
                      </a:pPr>
                      <a:r>
                        <a:rPr lang="hu-HU" sz="2000" dirty="0" err="1"/>
                        <a:t>When</a:t>
                      </a:r>
                      <a:r>
                        <a:rPr lang="hu-HU" sz="2000" dirty="0"/>
                        <a:t> </a:t>
                      </a:r>
                      <a:r>
                        <a:rPr lang="hu-HU" sz="2000" dirty="0" err="1"/>
                        <a:t>you</a:t>
                      </a:r>
                      <a:r>
                        <a:rPr lang="hu-HU" sz="2000" dirty="0"/>
                        <a:t> </a:t>
                      </a:r>
                      <a:r>
                        <a:rPr lang="hu-HU" sz="2000" dirty="0" err="1"/>
                        <a:t>need</a:t>
                      </a:r>
                      <a:r>
                        <a:rPr lang="hu-HU" sz="2000" dirty="0"/>
                        <a:t> </a:t>
                      </a:r>
                      <a:r>
                        <a:rPr lang="hu-HU" sz="2000" dirty="0" err="1"/>
                        <a:t>shared</a:t>
                      </a:r>
                      <a:r>
                        <a:rPr lang="hu-HU" sz="2000" dirty="0"/>
                        <a:t> </a:t>
                      </a:r>
                      <a:r>
                        <a:rPr lang="hu-HU" sz="2000" dirty="0" err="1"/>
                        <a:t>lines</a:t>
                      </a:r>
                      <a:r>
                        <a:rPr lang="hu-HU" sz="2000" dirty="0"/>
                        <a:t> </a:t>
                      </a:r>
                      <a:r>
                        <a:rPr lang="hu-HU" sz="2000" dirty="0" err="1"/>
                        <a:t>between</a:t>
                      </a:r>
                      <a:r>
                        <a:rPr lang="hu-HU" sz="2000" dirty="0"/>
                        <a:t> </a:t>
                      </a:r>
                      <a:r>
                        <a:rPr lang="hu-HU" sz="2000" dirty="0" err="1"/>
                        <a:t>classes</a:t>
                      </a:r>
                      <a:r>
                        <a:rPr lang="hu-HU" sz="2000" dirty="0"/>
                        <a:t>.</a:t>
                      </a:r>
                    </a:p>
                    <a:p>
                      <a:pPr marL="285750" indent="-285750">
                        <a:buFont typeface="Arial" panose="020B0604020202020204" pitchFamily="34" charset="0"/>
                        <a:buChar char="•"/>
                      </a:pPr>
                      <a:r>
                        <a:rPr lang="hu-HU" sz="2000" dirty="0" err="1"/>
                        <a:t>You</a:t>
                      </a:r>
                      <a:r>
                        <a:rPr lang="hu-HU" sz="2000" dirty="0"/>
                        <a:t> </a:t>
                      </a:r>
                      <a:r>
                        <a:rPr lang="hu-HU" sz="2000" dirty="0" err="1"/>
                        <a:t>can</a:t>
                      </a:r>
                      <a:r>
                        <a:rPr lang="hu-HU" sz="2000" dirty="0"/>
                        <a:t> </a:t>
                      </a:r>
                      <a:r>
                        <a:rPr lang="hu-HU" sz="2000" dirty="0" err="1"/>
                        <a:t>define</a:t>
                      </a:r>
                      <a:r>
                        <a:rPr lang="hu-HU" sz="2000" dirty="0"/>
                        <a:t> non-</a:t>
                      </a:r>
                      <a:r>
                        <a:rPr lang="hu-HU" sz="2000" dirty="0" err="1"/>
                        <a:t>public</a:t>
                      </a:r>
                      <a:r>
                        <a:rPr lang="hu-HU" sz="2000" dirty="0"/>
                        <a:t> </a:t>
                      </a:r>
                      <a:r>
                        <a:rPr lang="hu-HU" sz="2000" dirty="0" err="1"/>
                        <a:t>members</a:t>
                      </a:r>
                      <a:r>
                        <a:rPr lang="hu-HU" sz="2000" dirty="0"/>
                        <a:t>.</a:t>
                      </a:r>
                    </a:p>
                    <a:p>
                      <a:pPr marL="285750" indent="-285750">
                        <a:buFont typeface="Arial" panose="020B0604020202020204" pitchFamily="34" charset="0"/>
                        <a:buChar char="•"/>
                      </a:pPr>
                      <a:r>
                        <a:rPr lang="hu-HU" sz="2000" dirty="0" err="1"/>
                        <a:t>Abstract</a:t>
                      </a:r>
                      <a:r>
                        <a:rPr lang="hu-HU" sz="2000" dirty="0"/>
                        <a:t> </a:t>
                      </a:r>
                      <a:r>
                        <a:rPr lang="hu-HU" sz="2000" dirty="0" err="1"/>
                        <a:t>classes</a:t>
                      </a:r>
                      <a:r>
                        <a:rPr lang="hu-HU" sz="2000" dirty="0"/>
                        <a:t> </a:t>
                      </a:r>
                      <a:r>
                        <a:rPr lang="hu-HU" sz="2000" dirty="0" err="1"/>
                        <a:t>can</a:t>
                      </a:r>
                      <a:r>
                        <a:rPr lang="hu-HU" sz="2000" dirty="0"/>
                        <a:t> </a:t>
                      </a:r>
                      <a:r>
                        <a:rPr lang="hu-HU" sz="2000" dirty="0" err="1"/>
                        <a:t>implement</a:t>
                      </a:r>
                      <a:r>
                        <a:rPr lang="hu-HU" sz="2000" dirty="0"/>
                        <a:t> </a:t>
                      </a:r>
                      <a:r>
                        <a:rPr lang="hu-HU" sz="2000" dirty="0" err="1"/>
                        <a:t>interfaces</a:t>
                      </a:r>
                      <a:endParaRPr lang="hu-HU" sz="2000" dirty="0"/>
                    </a:p>
                  </a:txBody>
                  <a:tcPr>
                    <a:solidFill>
                      <a:schemeClr val="accent6"/>
                    </a:solidFill>
                  </a:tcPr>
                </a:tc>
                <a:extLst>
                  <a:ext uri="{0D108BD9-81ED-4DB2-BD59-A6C34878D82A}">
                    <a16:rowId xmlns:a16="http://schemas.microsoft.com/office/drawing/2014/main" val="996172539"/>
                  </a:ext>
                </a:extLst>
              </a:tr>
            </a:tbl>
          </a:graphicData>
        </a:graphic>
      </p:graphicFrame>
    </p:spTree>
    <p:extLst>
      <p:ext uri="{BB962C8B-B14F-4D97-AF65-F5344CB8AC3E}">
        <p14:creationId xmlns:p14="http://schemas.microsoft.com/office/powerpoint/2010/main" val="2077740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05001" y="118754"/>
            <a:ext cx="4381995" cy="973777"/>
          </a:xfrm>
        </p:spPr>
        <p:txBody>
          <a:bodyPr/>
          <a:lstStyle/>
          <a:p>
            <a:r>
              <a:rPr lang="en-US" dirty="0"/>
              <a:t>Encapsulation</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3347159"/>
          </a:xfrm>
        </p:spPr>
        <p:txBody>
          <a:bodyPr/>
          <a:lstStyle/>
          <a:p>
            <a:r>
              <a:rPr lang="en-US" sz="2400" dirty="0">
                <a:sym typeface="Wingdings" pitchFamily="2" charset="2"/>
              </a:rPr>
              <a:t>It is the mechanism that binds together code and the data it manipulates.</a:t>
            </a:r>
          </a:p>
          <a:p>
            <a:r>
              <a:rPr lang="en-US" sz="2400" dirty="0">
                <a:sym typeface="Wingdings" pitchFamily="2" charset="2"/>
              </a:rPr>
              <a:t>Another way to think about encapsulation is, it is a protective shield that prevents the data from being accessed by the code outside this shield.</a:t>
            </a:r>
          </a:p>
          <a:p>
            <a:endParaRPr lang="en-US" sz="2400" dirty="0">
              <a:sym typeface="Wingdings" pitchFamily="2" charset="2"/>
            </a:endParaRPr>
          </a:p>
          <a:p>
            <a:r>
              <a:rPr lang="en-US" sz="2400" dirty="0">
                <a:sym typeface="Wingdings" pitchFamily="2" charset="2"/>
              </a:rPr>
              <a:t>So technically in encapsulation the variables of a class is hidden form any other classes and can be only accessed through member functions.</a:t>
            </a:r>
          </a:p>
          <a:p>
            <a:r>
              <a:rPr lang="en-US" sz="2400" dirty="0">
                <a:sym typeface="Wingdings" pitchFamily="2" charset="2"/>
              </a:rPr>
              <a:t>It is also called data-hiding</a:t>
            </a:r>
          </a:p>
        </p:txBody>
      </p:sp>
    </p:spTree>
    <p:extLst>
      <p:ext uri="{BB962C8B-B14F-4D97-AF65-F5344CB8AC3E}">
        <p14:creationId xmlns:p14="http://schemas.microsoft.com/office/powerpoint/2010/main" val="1810784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4300649" y="0"/>
            <a:ext cx="4534593" cy="849085"/>
          </a:xfrm>
        </p:spPr>
        <p:txBody>
          <a:bodyPr/>
          <a:lstStyle/>
          <a:p>
            <a:r>
              <a:rPr lang="en-US" dirty="0"/>
              <a:t>Polymorphism</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4510942"/>
          </a:xfrm>
        </p:spPr>
        <p:txBody>
          <a:bodyPr/>
          <a:lstStyle/>
          <a:p>
            <a:r>
              <a:rPr lang="en-US" sz="2400" dirty="0">
                <a:sym typeface="Wingdings" pitchFamily="2" charset="2"/>
              </a:rPr>
              <a:t>It is the ability to differentiate between entities with the same name efficiently.</a:t>
            </a:r>
          </a:p>
          <a:p>
            <a:endParaRPr lang="en-US" sz="2400" dirty="0">
              <a:sym typeface="Wingdings" pitchFamily="2" charset="2"/>
            </a:endParaRPr>
          </a:p>
          <a:p>
            <a:r>
              <a:rPr lang="en-US" sz="2400" dirty="0">
                <a:sym typeface="Wingdings" pitchFamily="2" charset="2"/>
              </a:rPr>
              <a:t>Two main types:</a:t>
            </a:r>
          </a:p>
          <a:p>
            <a:pPr marL="342900" indent="-342900">
              <a:buFont typeface="Arial" panose="020B0604020202020204" pitchFamily="34" charset="0"/>
              <a:buChar char="•"/>
            </a:pPr>
            <a:r>
              <a:rPr lang="en-US" sz="2400" dirty="0">
                <a:sym typeface="Wingdings" pitchFamily="2" charset="2"/>
              </a:rPr>
              <a:t>Overloading</a:t>
            </a:r>
          </a:p>
          <a:p>
            <a:pPr marL="342900" indent="-342900">
              <a:buFont typeface="Arial" panose="020B0604020202020204" pitchFamily="34" charset="0"/>
              <a:buChar char="•"/>
            </a:pPr>
            <a:r>
              <a:rPr lang="en-US" sz="2400" dirty="0">
                <a:sym typeface="Wingdings" pitchFamily="2" charset="2"/>
              </a:rPr>
              <a:t>Overriding</a:t>
            </a:r>
          </a:p>
        </p:txBody>
      </p:sp>
    </p:spTree>
    <p:extLst>
      <p:ext uri="{BB962C8B-B14F-4D97-AF65-F5344CB8AC3E}">
        <p14:creationId xmlns:p14="http://schemas.microsoft.com/office/powerpoint/2010/main" val="2265160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374614" y="2875002"/>
            <a:ext cx="3442772" cy="1107996"/>
          </a:xfrm>
        </p:spPr>
        <p:txBody>
          <a:bodyPr/>
          <a:lstStyle/>
          <a:p>
            <a:r>
              <a:rPr lang="en-US" sz="7200" dirty="0"/>
              <a:t>Exercises</a:t>
            </a:r>
          </a:p>
        </p:txBody>
      </p:sp>
      <p:sp>
        <p:nvSpPr>
          <p:cNvPr id="6" name="Szöveg helye 5">
            <a:extLst>
              <a:ext uri="{FF2B5EF4-FFF2-40B4-BE49-F238E27FC236}">
                <a16:creationId xmlns:a16="http://schemas.microsoft.com/office/drawing/2014/main" id="{E575C0F8-17B8-594D-AC16-B3AA2C727591}"/>
              </a:ext>
            </a:extLst>
          </p:cNvPr>
          <p:cNvSpPr>
            <a:spLocks noGrp="1"/>
          </p:cNvSpPr>
          <p:nvPr>
            <p:ph type="body" sz="quarter" idx="11"/>
          </p:nvPr>
        </p:nvSpPr>
        <p:spPr/>
        <p:txBody>
          <a:bodyPr/>
          <a:lstStyle/>
          <a:p>
            <a:endParaRPr lang="hu-HU"/>
          </a:p>
        </p:txBody>
      </p:sp>
      <p:sp>
        <p:nvSpPr>
          <p:cNvPr id="8" name="Szöveg helye 7">
            <a:extLst>
              <a:ext uri="{FF2B5EF4-FFF2-40B4-BE49-F238E27FC236}">
                <a16:creationId xmlns:a16="http://schemas.microsoft.com/office/drawing/2014/main" id="{A8EAB1F8-00F3-7A4C-84FA-B36A17F3A542}"/>
              </a:ext>
            </a:extLst>
          </p:cNvPr>
          <p:cNvSpPr>
            <a:spLocks noGrp="1"/>
          </p:cNvSpPr>
          <p:nvPr>
            <p:ph type="body" sz="quarter" idx="12"/>
          </p:nvPr>
        </p:nvSpPr>
        <p:spPr/>
        <p:txBody>
          <a:bodyPr/>
          <a:lstStyle/>
          <a:p>
            <a:endParaRPr lang="hu-HU"/>
          </a:p>
        </p:txBody>
      </p:sp>
    </p:spTree>
    <p:extLst>
      <p:ext uri="{BB962C8B-B14F-4D97-AF65-F5344CB8AC3E}">
        <p14:creationId xmlns:p14="http://schemas.microsoft.com/office/powerpoint/2010/main" val="1593196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828702" y="95003"/>
            <a:ext cx="4534593" cy="923330"/>
          </a:xfrm>
        </p:spPr>
        <p:txBody>
          <a:bodyPr/>
          <a:lstStyle/>
          <a:p>
            <a:r>
              <a:rPr lang="en-US" dirty="0"/>
              <a:t>Basic exercises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1" y="1497973"/>
            <a:ext cx="11287496" cy="4510942"/>
          </a:xfrm>
        </p:spPr>
        <p:txBody>
          <a:bodyPr/>
          <a:lstStyle/>
          <a:p>
            <a:pPr marL="457200" indent="-457200">
              <a:buFont typeface="+mj-lt"/>
              <a:buAutoNum type="arabicPeriod"/>
            </a:pPr>
            <a:r>
              <a:rPr lang="en-US" sz="2400" dirty="0">
                <a:sym typeface="Wingdings" pitchFamily="2" charset="2"/>
              </a:rPr>
              <a:t>Write a method that prints the numbers from 0 to 100.</a:t>
            </a:r>
          </a:p>
          <a:p>
            <a:pPr marL="457200" indent="-457200">
              <a:buFont typeface="+mj-lt"/>
              <a:buAutoNum type="arabicPeriod"/>
            </a:pPr>
            <a:r>
              <a:rPr lang="en-US" sz="2400" dirty="0">
                <a:sym typeface="Wingdings" pitchFamily="2" charset="2"/>
              </a:rPr>
              <a:t>Write a method that prints ‘Fizz’ for multiples of three and ’Buzz’ for multiples of five. For numbers which are multiples of both three and five print ‘</a:t>
            </a:r>
            <a:r>
              <a:rPr lang="en-US" sz="2400" dirty="0" err="1">
                <a:sym typeface="Wingdings" pitchFamily="2" charset="2"/>
              </a:rPr>
              <a:t>FizzBuzz</a:t>
            </a:r>
            <a:r>
              <a:rPr lang="en-US" sz="2400" dirty="0">
                <a:sym typeface="Wingdings" pitchFamily="2" charset="2"/>
              </a:rPr>
              <a:t>’. Interval: 1-100.</a:t>
            </a:r>
          </a:p>
          <a:p>
            <a:pPr marL="457200" indent="-457200">
              <a:buFont typeface="+mj-lt"/>
              <a:buAutoNum type="arabicPeriod"/>
            </a:pPr>
            <a:r>
              <a:rPr lang="en-US" sz="2400" dirty="0">
                <a:sym typeface="Wingdings" pitchFamily="2" charset="2"/>
              </a:rPr>
              <a:t> Write a method that decides if the given number is a prime or not.</a:t>
            </a:r>
          </a:p>
          <a:p>
            <a:pPr marL="457200" indent="-457200">
              <a:buFont typeface="+mj-lt"/>
              <a:buAutoNum type="arabicPeriod"/>
            </a:pPr>
            <a:r>
              <a:rPr lang="en-US" sz="2400" dirty="0">
                <a:sym typeface="Wingdings" pitchFamily="2" charset="2"/>
              </a:rPr>
              <a:t>Write a method that prints the Fibonacci numbers until the given limit. (use arrays)</a:t>
            </a:r>
          </a:p>
          <a:p>
            <a:pPr marL="457200" indent="-457200">
              <a:buFont typeface="+mj-lt"/>
              <a:buAutoNum type="arabicPeriod"/>
            </a:pPr>
            <a:r>
              <a:rPr lang="en-US" sz="2400" dirty="0">
                <a:sym typeface="Wingdings" pitchFamily="2" charset="2"/>
              </a:rPr>
              <a:t>Write a method that finds the greatest common divisor of two number.</a:t>
            </a:r>
          </a:p>
          <a:p>
            <a:pPr marL="457200" indent="-457200">
              <a:buFont typeface="+mj-lt"/>
              <a:buAutoNum type="arabicPeriod"/>
            </a:pPr>
            <a:r>
              <a:rPr lang="en-US" sz="2400" dirty="0">
                <a:sym typeface="Wingdings" pitchFamily="2" charset="2"/>
              </a:rPr>
              <a:t>Write a method that checks if a String is a palindrome. (Do not use reverse method)</a:t>
            </a:r>
          </a:p>
          <a:p>
            <a:pPr marL="457200" indent="-457200">
              <a:buFont typeface="+mj-lt"/>
              <a:buAutoNum type="arabicPeriod"/>
            </a:pPr>
            <a:r>
              <a:rPr lang="en-US" sz="2400" dirty="0">
                <a:sym typeface="Wingdings" pitchFamily="2" charset="2"/>
              </a:rPr>
              <a:t>Write a method that gets the first substring from a String that starts with an ’a’. The substring must contain the ‘a’ and the next 3 characters. If there is no ’a’ in the String return an empty String.</a:t>
            </a:r>
          </a:p>
        </p:txBody>
      </p:sp>
    </p:spTree>
    <p:extLst>
      <p:ext uri="{BB962C8B-B14F-4D97-AF65-F5344CB8AC3E}">
        <p14:creationId xmlns:p14="http://schemas.microsoft.com/office/powerpoint/2010/main" val="2515217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828702" y="95003"/>
            <a:ext cx="4534593" cy="923330"/>
          </a:xfrm>
        </p:spPr>
        <p:txBody>
          <a:bodyPr/>
          <a:lstStyle/>
          <a:p>
            <a:r>
              <a:rPr lang="en-US" dirty="0"/>
              <a:t>Basic exercises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1355468"/>
            <a:ext cx="11287496" cy="5009705"/>
          </a:xfrm>
        </p:spPr>
        <p:txBody>
          <a:bodyPr/>
          <a:lstStyle/>
          <a:p>
            <a:pPr marL="457200" indent="-457200">
              <a:buFont typeface="+mj-lt"/>
              <a:buAutoNum type="arabicPeriod"/>
            </a:pPr>
            <a:r>
              <a:rPr lang="en-US" sz="2400" dirty="0">
                <a:sym typeface="Wingdings" pitchFamily="2" charset="2"/>
              </a:rPr>
              <a:t>Write a method that runs through a String and prints:</a:t>
            </a:r>
          </a:p>
          <a:p>
            <a:pPr marL="1143000" lvl="1" indent="-457200">
              <a:buFont typeface="+mj-lt"/>
              <a:buAutoNum type="arabicPeriod"/>
            </a:pPr>
            <a:r>
              <a:rPr lang="en-US" sz="1800" dirty="0">
                <a:solidFill>
                  <a:schemeClr val="bg1"/>
                </a:solidFill>
                <a:sym typeface="Wingdings" pitchFamily="2" charset="2"/>
              </a:rPr>
              <a:t>“a found” when there is an ‘a’ character</a:t>
            </a:r>
          </a:p>
          <a:p>
            <a:pPr marL="1143000" lvl="1" indent="-457200">
              <a:buFont typeface="+mj-lt"/>
              <a:buAutoNum type="arabicPeriod"/>
            </a:pPr>
            <a:r>
              <a:rPr lang="en-US" sz="1800" dirty="0">
                <a:solidFill>
                  <a:schemeClr val="bg1"/>
                </a:solidFill>
                <a:sym typeface="Wingdings" pitchFamily="2" charset="2"/>
              </a:rPr>
              <a:t>“b found” when there is a ‘b’ character</a:t>
            </a:r>
          </a:p>
          <a:p>
            <a:pPr marL="1143000" lvl="1" indent="-457200">
              <a:buFont typeface="+mj-lt"/>
              <a:buAutoNum type="arabicPeriod"/>
            </a:pPr>
            <a:r>
              <a:rPr lang="en-US" sz="1800" dirty="0">
                <a:solidFill>
                  <a:schemeClr val="bg1"/>
                </a:solidFill>
                <a:sym typeface="Wingdings" pitchFamily="2" charset="2"/>
              </a:rPr>
              <a:t>“c found” when there is a ‘c’ character</a:t>
            </a:r>
          </a:p>
          <a:p>
            <a:pPr marL="1143000" lvl="1" indent="-457200">
              <a:buFont typeface="+mj-lt"/>
              <a:buAutoNum type="arabicPeriod"/>
            </a:pPr>
            <a:r>
              <a:rPr lang="en-US" sz="1800" dirty="0">
                <a:solidFill>
                  <a:schemeClr val="bg1"/>
                </a:solidFill>
                <a:sym typeface="Wingdings" pitchFamily="2" charset="2"/>
              </a:rPr>
              <a:t>In other cases, just print the character</a:t>
            </a:r>
          </a:p>
          <a:p>
            <a:pPr marL="457200" indent="-457200">
              <a:buFont typeface="+mj-lt"/>
              <a:buAutoNum type="arabicPeriod"/>
            </a:pPr>
            <a:r>
              <a:rPr lang="en-US" sz="2400" dirty="0">
                <a:solidFill>
                  <a:schemeClr val="bg1"/>
                </a:solidFill>
                <a:sym typeface="Wingdings" pitchFamily="2" charset="2"/>
              </a:rPr>
              <a:t> Write a method that takes an array of numbers as its parameter and finds the largest number in the array.</a:t>
            </a:r>
          </a:p>
          <a:p>
            <a:pPr marL="457200" indent="-457200">
              <a:buFont typeface="+mj-lt"/>
              <a:buAutoNum type="arabicPeriod"/>
            </a:pPr>
            <a:r>
              <a:rPr lang="en-US" sz="2400" dirty="0">
                <a:solidFill>
                  <a:schemeClr val="bg1"/>
                </a:solidFill>
                <a:sym typeface="Wingdings" pitchFamily="2" charset="2"/>
              </a:rPr>
              <a:t>Write a method that </a:t>
            </a:r>
            <a:r>
              <a:rPr lang="en-US" sz="2400" dirty="0">
                <a:sym typeface="Wingdings" pitchFamily="2" charset="2"/>
              </a:rPr>
              <a:t>takes a number as its parameter and returns it reversed.</a:t>
            </a:r>
          </a:p>
          <a:p>
            <a:pPr marL="457200" indent="-457200">
              <a:buFont typeface="+mj-lt"/>
              <a:buAutoNum type="arabicPeriod"/>
            </a:pPr>
            <a:r>
              <a:rPr lang="en-US" sz="2400" dirty="0">
                <a:solidFill>
                  <a:schemeClr val="bg1"/>
                </a:solidFill>
                <a:sym typeface="Wingdings" pitchFamily="2" charset="2"/>
              </a:rPr>
              <a:t>Write a method that takes an operator(+,-,/,*) and two numbers. The method must return the result of the statement.</a:t>
            </a:r>
          </a:p>
          <a:p>
            <a:pPr marL="457200" indent="-457200">
              <a:buFont typeface="+mj-lt"/>
              <a:buAutoNum type="arabicPeriod"/>
            </a:pPr>
            <a:r>
              <a:rPr lang="en-US" sz="2400" dirty="0">
                <a:sym typeface="Wingdings" pitchFamily="2" charset="2"/>
              </a:rPr>
              <a:t>Write a method that replaces every 2</a:t>
            </a:r>
            <a:r>
              <a:rPr lang="en-US" sz="2400" baseline="30000" dirty="0">
                <a:sym typeface="Wingdings" pitchFamily="2" charset="2"/>
              </a:rPr>
              <a:t>nd</a:t>
            </a:r>
            <a:r>
              <a:rPr lang="en-US" sz="2400" dirty="0">
                <a:sym typeface="Wingdings" pitchFamily="2" charset="2"/>
              </a:rPr>
              <a:t> character in a string with an ‘x’ and every 5</a:t>
            </a:r>
            <a:r>
              <a:rPr lang="en-US" sz="2400" baseline="30000" dirty="0">
                <a:sym typeface="Wingdings" pitchFamily="2" charset="2"/>
              </a:rPr>
              <a:t>th</a:t>
            </a:r>
            <a:r>
              <a:rPr lang="en-US" sz="2400" dirty="0">
                <a:sym typeface="Wingdings" pitchFamily="2" charset="2"/>
              </a:rPr>
              <a:t> with an ‘X’.</a:t>
            </a:r>
            <a:endParaRPr lang="en-US" sz="2400" dirty="0">
              <a:solidFill>
                <a:schemeClr val="bg1"/>
              </a:solidFill>
              <a:sym typeface="Wingdings" pitchFamily="2" charset="2"/>
            </a:endParaRPr>
          </a:p>
        </p:txBody>
      </p:sp>
    </p:spTree>
    <p:extLst>
      <p:ext uri="{BB962C8B-B14F-4D97-AF65-F5344CB8AC3E}">
        <p14:creationId xmlns:p14="http://schemas.microsoft.com/office/powerpoint/2010/main" val="3468209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016332" y="95003"/>
            <a:ext cx="5346963" cy="961901"/>
          </a:xfrm>
        </p:spPr>
        <p:txBody>
          <a:bodyPr/>
          <a:lstStyle/>
          <a:p>
            <a:r>
              <a:rPr lang="en-US" dirty="0"/>
              <a:t>Complex exercise</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1355468"/>
            <a:ext cx="11287496" cy="5009705"/>
          </a:xfrm>
        </p:spPr>
        <p:txBody>
          <a:bodyPr/>
          <a:lstStyle/>
          <a:p>
            <a:r>
              <a:rPr lang="en-US" sz="2400" dirty="0">
                <a:solidFill>
                  <a:schemeClr val="bg1"/>
                </a:solidFill>
                <a:sym typeface="Wingdings" pitchFamily="2" charset="2"/>
              </a:rPr>
              <a:t>Create a program that can sort an array using multiple methods. You must use the learned OO concepts. </a:t>
            </a:r>
            <a:r>
              <a:rPr lang="en-US" sz="2400" dirty="0">
                <a:sym typeface="Wingdings" pitchFamily="2" charset="2"/>
              </a:rPr>
              <a:t>You must implement at least the following sorting methods:</a:t>
            </a:r>
          </a:p>
          <a:p>
            <a:endParaRPr lang="en-US" sz="2400" dirty="0">
              <a:sym typeface="Wingdings" pitchFamily="2" charset="2"/>
            </a:endParaRPr>
          </a:p>
          <a:p>
            <a:pPr marL="457200" indent="-457200">
              <a:buFont typeface="+mj-lt"/>
              <a:buAutoNum type="arabicPeriod"/>
            </a:pPr>
            <a:r>
              <a:rPr lang="en-US" sz="2400" dirty="0">
                <a:solidFill>
                  <a:schemeClr val="bg1"/>
                </a:solidFill>
                <a:sym typeface="Wingdings" pitchFamily="2" charset="2"/>
              </a:rPr>
              <a:t>Selection sort: Find the minimum element and put it at the beginning.</a:t>
            </a:r>
          </a:p>
          <a:p>
            <a:pPr marL="457200" indent="-457200">
              <a:buFont typeface="+mj-lt"/>
              <a:buAutoNum type="arabicPeriod"/>
            </a:pPr>
            <a:r>
              <a:rPr lang="en-US" sz="2400" dirty="0">
                <a:sym typeface="Wingdings" pitchFamily="2" charset="2"/>
              </a:rPr>
              <a:t>Bubble sort: Swap adjacent elements if in wrong order.</a:t>
            </a:r>
          </a:p>
          <a:p>
            <a:pPr marL="457200" indent="-457200">
              <a:buFont typeface="+mj-lt"/>
              <a:buAutoNum type="arabicPeriod"/>
            </a:pPr>
            <a:r>
              <a:rPr lang="en-US" sz="2400" dirty="0">
                <a:sym typeface="Wingdings" pitchFamily="2" charset="2"/>
              </a:rPr>
              <a:t>Insertion sort:  Insert the element to its place in the array.</a:t>
            </a:r>
          </a:p>
          <a:p>
            <a:pPr marL="457200" indent="-457200">
              <a:buFont typeface="+mj-lt"/>
              <a:buAutoNum type="arabicPeriod"/>
            </a:pPr>
            <a:r>
              <a:rPr lang="en-US" sz="2400" dirty="0">
                <a:sym typeface="Wingdings" pitchFamily="2" charset="2"/>
              </a:rPr>
              <a:t>Quick sort</a:t>
            </a:r>
            <a:endParaRPr lang="en-US" sz="2400" dirty="0">
              <a:solidFill>
                <a:schemeClr val="bg1"/>
              </a:solidFill>
              <a:sym typeface="Wingdings" pitchFamily="2" charset="2"/>
            </a:endParaRPr>
          </a:p>
        </p:txBody>
      </p:sp>
    </p:spTree>
    <p:extLst>
      <p:ext uri="{BB962C8B-B14F-4D97-AF65-F5344CB8AC3E}">
        <p14:creationId xmlns:p14="http://schemas.microsoft.com/office/powerpoint/2010/main" val="82158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2646218" y="2847696"/>
            <a:ext cx="6899563" cy="1162608"/>
          </a:xfrm>
        </p:spPr>
        <p:txBody>
          <a:bodyPr/>
          <a:lstStyle/>
          <a:p>
            <a:r>
              <a:rPr lang="en-US" sz="7200" dirty="0"/>
              <a:t>See you next week</a:t>
            </a:r>
          </a:p>
        </p:txBody>
      </p:sp>
      <p:sp>
        <p:nvSpPr>
          <p:cNvPr id="6" name="Szöveg helye 5">
            <a:extLst>
              <a:ext uri="{FF2B5EF4-FFF2-40B4-BE49-F238E27FC236}">
                <a16:creationId xmlns:a16="http://schemas.microsoft.com/office/drawing/2014/main" id="{E575C0F8-17B8-594D-AC16-B3AA2C727591}"/>
              </a:ext>
            </a:extLst>
          </p:cNvPr>
          <p:cNvSpPr>
            <a:spLocks noGrp="1"/>
          </p:cNvSpPr>
          <p:nvPr>
            <p:ph type="body" sz="quarter" idx="11"/>
          </p:nvPr>
        </p:nvSpPr>
        <p:spPr/>
        <p:txBody>
          <a:bodyPr/>
          <a:lstStyle/>
          <a:p>
            <a:endParaRPr lang="hu-HU"/>
          </a:p>
        </p:txBody>
      </p:sp>
      <p:sp>
        <p:nvSpPr>
          <p:cNvPr id="8" name="Szöveg helye 7">
            <a:extLst>
              <a:ext uri="{FF2B5EF4-FFF2-40B4-BE49-F238E27FC236}">
                <a16:creationId xmlns:a16="http://schemas.microsoft.com/office/drawing/2014/main" id="{A8EAB1F8-00F3-7A4C-84FA-B36A17F3A542}"/>
              </a:ext>
            </a:extLst>
          </p:cNvPr>
          <p:cNvSpPr>
            <a:spLocks noGrp="1"/>
          </p:cNvSpPr>
          <p:nvPr>
            <p:ph type="body" sz="quarter" idx="12"/>
          </p:nvPr>
        </p:nvSpPr>
        <p:spPr/>
        <p:txBody>
          <a:bodyPr/>
          <a:lstStyle/>
          <a:p>
            <a:endParaRPr lang="hu-HU"/>
          </a:p>
        </p:txBody>
      </p:sp>
    </p:spTree>
    <p:extLst>
      <p:ext uri="{BB962C8B-B14F-4D97-AF65-F5344CB8AC3E}">
        <p14:creationId xmlns:p14="http://schemas.microsoft.com/office/powerpoint/2010/main" val="2963717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44499" y="237879"/>
            <a:ext cx="4303001" cy="923330"/>
          </a:xfrm>
        </p:spPr>
        <p:txBody>
          <a:bodyPr/>
          <a:lstStyle/>
          <a:p>
            <a:r>
              <a:rPr lang="en-US" dirty="0"/>
              <a:t>What is Java?</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536374"/>
          </a:xfrm>
        </p:spPr>
        <p:txBody>
          <a:bodyPr/>
          <a:lstStyle/>
          <a:p>
            <a:r>
              <a:rPr lang="en-US" sz="2800" dirty="0"/>
              <a:t>JVM </a:t>
            </a:r>
            <a:r>
              <a:rPr lang="en-US" sz="2800" dirty="0">
                <a:sym typeface="Wingdings" pitchFamily="2" charset="2"/>
              </a:rPr>
              <a:t>(Java Virtual Machine): </a:t>
            </a:r>
          </a:p>
          <a:p>
            <a:pPr marL="457200" indent="-457200">
              <a:buFont typeface="Arial" panose="020B0604020202020204" pitchFamily="34" charset="0"/>
              <a:buChar char="•"/>
            </a:pPr>
            <a:r>
              <a:rPr lang="en-US" sz="2800" dirty="0">
                <a:sym typeface="Wingdings" pitchFamily="2" charset="2"/>
              </a:rPr>
              <a:t>It doesn’t exist physically</a:t>
            </a:r>
          </a:p>
          <a:p>
            <a:pPr marL="457200" indent="-457200">
              <a:buFont typeface="Arial" panose="020B0604020202020204" pitchFamily="34" charset="0"/>
              <a:buChar char="•"/>
            </a:pPr>
            <a:r>
              <a:rPr lang="en-US" sz="2800" dirty="0">
                <a:sym typeface="Wingdings" pitchFamily="2" charset="2"/>
              </a:rPr>
              <a:t>Provides environment to run Java bytecode.</a:t>
            </a:r>
          </a:p>
          <a:p>
            <a:pPr marL="457200" indent="-457200">
              <a:buFont typeface="Arial" panose="020B0604020202020204" pitchFamily="34" charset="0"/>
              <a:buChar char="•"/>
            </a:pPr>
            <a:r>
              <a:rPr lang="en-US" sz="2800" dirty="0">
                <a:sym typeface="Wingdings" pitchFamily="2" charset="2"/>
              </a:rPr>
              <a:t>Can also run codes from other languages if they are converted to java bytecode.</a:t>
            </a:r>
          </a:p>
          <a:p>
            <a:pPr marL="457200" indent="-457200">
              <a:buFont typeface="Arial" panose="020B0604020202020204" pitchFamily="34" charset="0"/>
              <a:buChar char="•"/>
            </a:pPr>
            <a:r>
              <a:rPr lang="en-US" sz="2800" dirty="0">
                <a:sym typeface="Wingdings" pitchFamily="2" charset="2"/>
              </a:rPr>
              <a:t>It loads, verifies and executes code and provides a runtime environment.</a:t>
            </a:r>
          </a:p>
        </p:txBody>
      </p:sp>
    </p:spTree>
    <p:extLst>
      <p:ext uri="{BB962C8B-B14F-4D97-AF65-F5344CB8AC3E}">
        <p14:creationId xmlns:p14="http://schemas.microsoft.com/office/powerpoint/2010/main" val="34974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44499" y="237879"/>
            <a:ext cx="4303001" cy="923330"/>
          </a:xfrm>
        </p:spPr>
        <p:txBody>
          <a:bodyPr/>
          <a:lstStyle/>
          <a:p>
            <a:r>
              <a:rPr lang="en-US" dirty="0"/>
              <a:t>What is Java?</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1876301"/>
          </a:xfrm>
        </p:spPr>
        <p:txBody>
          <a:bodyPr/>
          <a:lstStyle/>
          <a:p>
            <a:r>
              <a:rPr lang="en-US" sz="2800" dirty="0"/>
              <a:t>JRE </a:t>
            </a:r>
            <a:r>
              <a:rPr lang="en-US" sz="2800" dirty="0">
                <a:sym typeface="Wingdings" pitchFamily="2" charset="2"/>
              </a:rPr>
              <a:t>(Java Runtime Environment): </a:t>
            </a:r>
          </a:p>
          <a:p>
            <a:pPr marL="457200" indent="-457200">
              <a:buFont typeface="Arial" panose="020B0604020202020204" pitchFamily="34" charset="0"/>
              <a:buChar char="•"/>
            </a:pPr>
            <a:r>
              <a:rPr lang="en-US" sz="2800" dirty="0">
                <a:sym typeface="Wingdings" pitchFamily="2" charset="2"/>
              </a:rPr>
              <a:t>A set of software tools which are used to develop java applications</a:t>
            </a:r>
          </a:p>
          <a:p>
            <a:pPr marL="457200" indent="-457200">
              <a:buFont typeface="Arial" panose="020B0604020202020204" pitchFamily="34" charset="0"/>
              <a:buChar char="•"/>
            </a:pPr>
            <a:r>
              <a:rPr lang="en-US" sz="2800" dirty="0">
                <a:sym typeface="Wingdings" pitchFamily="2" charset="2"/>
              </a:rPr>
              <a:t>It provides a runtime environment (An implementation of the JVM)</a:t>
            </a:r>
          </a:p>
        </p:txBody>
      </p:sp>
      <p:sp>
        <p:nvSpPr>
          <p:cNvPr id="4" name="Téglalap 3">
            <a:extLst>
              <a:ext uri="{FF2B5EF4-FFF2-40B4-BE49-F238E27FC236}">
                <a16:creationId xmlns:a16="http://schemas.microsoft.com/office/drawing/2014/main" id="{3A66784B-610E-8B49-A7BD-4E4451D57E9B}"/>
              </a:ext>
            </a:extLst>
          </p:cNvPr>
          <p:cNvSpPr/>
          <p:nvPr/>
        </p:nvSpPr>
        <p:spPr bwMode="auto">
          <a:xfrm>
            <a:off x="457200" y="3230088"/>
            <a:ext cx="10177153" cy="2695699"/>
          </a:xfrm>
          <a:prstGeom prst="rect">
            <a:avLst/>
          </a:prstGeom>
          <a:solidFill>
            <a:schemeClr val="accent2"/>
          </a:solidFill>
          <a:ln>
            <a:noFill/>
          </a:ln>
          <a:effectLst/>
        </p:spPr>
        <p:txBody>
          <a:bodyPr wrap="square" lIns="0" tIns="0" rIns="0" bIns="0" rtlCol="0" anchor="ctr"/>
          <a:lstStyle/>
          <a:p>
            <a:pPr algn="ctr"/>
            <a:endParaRPr lang="hu-HU" sz="2400" dirty="0">
              <a:solidFill>
                <a:schemeClr val="bg1"/>
              </a:solidFill>
              <a:latin typeface="Calibri Light" panose="020F0302020204030204" pitchFamily="34" charset="0"/>
              <a:ea typeface="Human Sans ExtraLight" charset="0"/>
              <a:cs typeface="Human Sans ExtraLight" charset="0"/>
            </a:endParaRPr>
          </a:p>
        </p:txBody>
      </p:sp>
      <p:sp>
        <p:nvSpPr>
          <p:cNvPr id="5" name="Ellipszis 4">
            <a:extLst>
              <a:ext uri="{FF2B5EF4-FFF2-40B4-BE49-F238E27FC236}">
                <a16:creationId xmlns:a16="http://schemas.microsoft.com/office/drawing/2014/main" id="{31B5C949-EF6D-714F-A0CE-BD2EECE1D7A2}"/>
              </a:ext>
            </a:extLst>
          </p:cNvPr>
          <p:cNvSpPr/>
          <p:nvPr/>
        </p:nvSpPr>
        <p:spPr bwMode="auto">
          <a:xfrm>
            <a:off x="1502228" y="4049486"/>
            <a:ext cx="1828800" cy="1056903"/>
          </a:xfrm>
          <a:prstGeom prst="ellipse">
            <a:avLst/>
          </a:prstGeom>
          <a:solidFill>
            <a:schemeClr val="bg1">
              <a:lumMod val="95000"/>
            </a:schemeClr>
          </a:solidFill>
          <a:ln>
            <a:noFill/>
          </a:ln>
          <a:effectLst/>
        </p:spPr>
        <p:txBody>
          <a:bodyPr wrap="square" lIns="0" tIns="0" rIns="0" bIns="0" rtlCol="0" anchor="ctr"/>
          <a:lstStyle/>
          <a:p>
            <a:pPr algn="ctr"/>
            <a:endParaRPr lang="hu-HU" sz="2400" dirty="0">
              <a:solidFill>
                <a:schemeClr val="bg1"/>
              </a:solidFill>
              <a:latin typeface="Calibri Light" panose="020F0302020204030204" pitchFamily="34" charset="0"/>
              <a:ea typeface="Human Sans ExtraLight" charset="0"/>
              <a:cs typeface="Human Sans ExtraLight" charset="0"/>
            </a:endParaRPr>
          </a:p>
        </p:txBody>
      </p:sp>
      <p:sp>
        <p:nvSpPr>
          <p:cNvPr id="7" name="Szövegdoboz 6">
            <a:extLst>
              <a:ext uri="{FF2B5EF4-FFF2-40B4-BE49-F238E27FC236}">
                <a16:creationId xmlns:a16="http://schemas.microsoft.com/office/drawing/2014/main" id="{7E8D673C-2638-5D42-BB08-09D77980B961}"/>
              </a:ext>
            </a:extLst>
          </p:cNvPr>
          <p:cNvSpPr txBox="1"/>
          <p:nvPr/>
        </p:nvSpPr>
        <p:spPr>
          <a:xfrm>
            <a:off x="2048493" y="4279259"/>
            <a:ext cx="914400" cy="553998"/>
          </a:xfrm>
          <a:prstGeom prst="rect">
            <a:avLst/>
          </a:prstGeom>
        </p:spPr>
        <p:txBody>
          <a:bodyPr wrap="square" lIns="0" tIns="0" rIns="0" bIns="0" rtlCol="0">
            <a:spAutoFit/>
          </a:bodyPr>
          <a:lstStyle/>
          <a:p>
            <a:pPr algn="l"/>
            <a:r>
              <a:rPr lang="hu-HU" sz="3600" dirty="0"/>
              <a:t>JVM</a:t>
            </a:r>
            <a:endParaRPr lang="hu-HU" dirty="0"/>
          </a:p>
        </p:txBody>
      </p:sp>
      <p:sp>
        <p:nvSpPr>
          <p:cNvPr id="8" name="Téglalap 7">
            <a:extLst>
              <a:ext uri="{FF2B5EF4-FFF2-40B4-BE49-F238E27FC236}">
                <a16:creationId xmlns:a16="http://schemas.microsoft.com/office/drawing/2014/main" id="{17B30098-CA5A-E44E-A242-A7E7467CD57B}"/>
              </a:ext>
            </a:extLst>
          </p:cNvPr>
          <p:cNvSpPr/>
          <p:nvPr/>
        </p:nvSpPr>
        <p:spPr bwMode="auto">
          <a:xfrm>
            <a:off x="5991101" y="3627913"/>
            <a:ext cx="3123210" cy="914400"/>
          </a:xfrm>
          <a:prstGeom prst="rect">
            <a:avLst/>
          </a:prstGeom>
          <a:solidFill>
            <a:schemeClr val="bg1">
              <a:lumMod val="95000"/>
            </a:schemeClr>
          </a:solidFill>
          <a:ln>
            <a:noFill/>
          </a:ln>
          <a:effectLst/>
        </p:spPr>
        <p:txBody>
          <a:bodyPr wrap="square" lIns="0" tIns="0" rIns="0" bIns="0" rtlCol="0" anchor="ctr"/>
          <a:lstStyle/>
          <a:p>
            <a:pPr algn="ctr"/>
            <a:r>
              <a:rPr lang="hu-HU" sz="2400" dirty="0" err="1">
                <a:solidFill>
                  <a:schemeClr val="accent6"/>
                </a:solidFill>
                <a:latin typeface="Calibri Light" panose="020F0302020204030204" pitchFamily="34" charset="0"/>
                <a:ea typeface="Human Sans ExtraLight" charset="0"/>
                <a:cs typeface="Human Sans ExtraLight" charset="0"/>
              </a:rPr>
              <a:t>Set</a:t>
            </a:r>
            <a:r>
              <a:rPr lang="hu-HU" sz="2400" dirty="0">
                <a:solidFill>
                  <a:schemeClr val="accent6"/>
                </a:solidFill>
                <a:latin typeface="Calibri Light" panose="020F0302020204030204" pitchFamily="34" charset="0"/>
                <a:ea typeface="Human Sans ExtraLight" charset="0"/>
                <a:cs typeface="Human Sans ExtraLight" charset="0"/>
              </a:rPr>
              <a:t> of </a:t>
            </a:r>
            <a:r>
              <a:rPr lang="hu-HU" sz="2400" dirty="0" err="1">
                <a:solidFill>
                  <a:schemeClr val="accent6"/>
                </a:solidFill>
                <a:latin typeface="Calibri Light" panose="020F0302020204030204" pitchFamily="34" charset="0"/>
                <a:ea typeface="Human Sans ExtraLight" charset="0"/>
                <a:cs typeface="Human Sans ExtraLight" charset="0"/>
              </a:rPr>
              <a:t>libraries</a:t>
            </a:r>
            <a:endParaRPr lang="hu-HU" sz="2400" dirty="0">
              <a:solidFill>
                <a:schemeClr val="accent6"/>
              </a:solidFill>
              <a:latin typeface="Calibri Light" panose="020F0302020204030204" pitchFamily="34" charset="0"/>
              <a:ea typeface="Human Sans ExtraLight" charset="0"/>
              <a:cs typeface="Human Sans ExtraLight" charset="0"/>
            </a:endParaRPr>
          </a:p>
        </p:txBody>
      </p:sp>
      <p:sp>
        <p:nvSpPr>
          <p:cNvPr id="9" name="Téglalap 8">
            <a:extLst>
              <a:ext uri="{FF2B5EF4-FFF2-40B4-BE49-F238E27FC236}">
                <a16:creationId xmlns:a16="http://schemas.microsoft.com/office/drawing/2014/main" id="{51403CE9-C43B-B947-91EC-2A23B96C66D4}"/>
              </a:ext>
            </a:extLst>
          </p:cNvPr>
          <p:cNvSpPr/>
          <p:nvPr/>
        </p:nvSpPr>
        <p:spPr bwMode="auto">
          <a:xfrm>
            <a:off x="5991101" y="4833257"/>
            <a:ext cx="3123210" cy="670956"/>
          </a:xfrm>
          <a:prstGeom prst="rect">
            <a:avLst/>
          </a:prstGeom>
          <a:solidFill>
            <a:schemeClr val="bg1">
              <a:lumMod val="95000"/>
            </a:schemeClr>
          </a:solidFill>
          <a:ln>
            <a:noFill/>
          </a:ln>
          <a:effectLst/>
        </p:spPr>
        <p:txBody>
          <a:bodyPr wrap="square" lIns="0" tIns="0" rIns="0" bIns="0" rtlCol="0" anchor="ctr"/>
          <a:lstStyle/>
          <a:p>
            <a:pPr algn="ctr"/>
            <a:r>
              <a:rPr lang="hu-HU" sz="2400" dirty="0" err="1">
                <a:solidFill>
                  <a:schemeClr val="accent6"/>
                </a:solidFill>
                <a:latin typeface="Calibri Light" panose="020F0302020204030204" pitchFamily="34" charset="0"/>
                <a:ea typeface="Human Sans ExtraLight" charset="0"/>
                <a:cs typeface="Human Sans ExtraLight" charset="0"/>
              </a:rPr>
              <a:t>Other</a:t>
            </a:r>
            <a:r>
              <a:rPr lang="hu-HU" sz="2400" dirty="0">
                <a:solidFill>
                  <a:schemeClr val="accent6"/>
                </a:solidFill>
                <a:latin typeface="Calibri Light" panose="020F0302020204030204" pitchFamily="34" charset="0"/>
                <a:ea typeface="Human Sans ExtraLight" charset="0"/>
                <a:cs typeface="Human Sans ExtraLight" charset="0"/>
              </a:rPr>
              <a:t> </a:t>
            </a:r>
            <a:r>
              <a:rPr lang="hu-HU" sz="2400" dirty="0" err="1">
                <a:solidFill>
                  <a:schemeClr val="accent6"/>
                </a:solidFill>
                <a:latin typeface="Calibri Light" panose="020F0302020204030204" pitchFamily="34" charset="0"/>
                <a:ea typeface="Human Sans ExtraLight" charset="0"/>
                <a:cs typeface="Human Sans ExtraLight" charset="0"/>
              </a:rPr>
              <a:t>files</a:t>
            </a:r>
            <a:endParaRPr lang="hu-HU" sz="2400" dirty="0">
              <a:solidFill>
                <a:schemeClr val="accent6"/>
              </a:solidFill>
              <a:latin typeface="Calibri Light" panose="020F0302020204030204" pitchFamily="34" charset="0"/>
              <a:ea typeface="Human Sans ExtraLight" charset="0"/>
              <a:cs typeface="Human Sans ExtraLight" charset="0"/>
            </a:endParaRPr>
          </a:p>
        </p:txBody>
      </p:sp>
    </p:spTree>
    <p:extLst>
      <p:ext uri="{BB962C8B-B14F-4D97-AF65-F5344CB8AC3E}">
        <p14:creationId xmlns:p14="http://schemas.microsoft.com/office/powerpoint/2010/main" val="378623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44499" y="237879"/>
            <a:ext cx="4303001" cy="923330"/>
          </a:xfrm>
        </p:spPr>
        <p:txBody>
          <a:bodyPr/>
          <a:lstStyle/>
          <a:p>
            <a:r>
              <a:rPr lang="en-US" dirty="0"/>
              <a:t>What is Java?</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536374"/>
          </a:xfrm>
        </p:spPr>
        <p:txBody>
          <a:bodyPr/>
          <a:lstStyle/>
          <a:p>
            <a:r>
              <a:rPr lang="en-US" sz="2800" dirty="0"/>
              <a:t>JDK </a:t>
            </a:r>
            <a:r>
              <a:rPr lang="en-US" sz="2800" dirty="0">
                <a:sym typeface="Wingdings" pitchFamily="2" charset="2"/>
              </a:rPr>
              <a:t>(Java Development Kit): </a:t>
            </a:r>
          </a:p>
          <a:p>
            <a:pPr marL="457200" indent="-457200">
              <a:buFont typeface="Arial" panose="020B0604020202020204" pitchFamily="34" charset="0"/>
              <a:buChar char="•"/>
            </a:pPr>
            <a:r>
              <a:rPr lang="en-US" sz="2800" dirty="0">
                <a:sym typeface="Wingdings" pitchFamily="2" charset="2"/>
              </a:rPr>
              <a:t>Software development environment, used to develop java applications.</a:t>
            </a:r>
          </a:p>
          <a:p>
            <a:pPr marL="457200" indent="-457200">
              <a:buFont typeface="Arial" panose="020B0604020202020204" pitchFamily="34" charset="0"/>
              <a:buChar char="•"/>
            </a:pPr>
            <a:r>
              <a:rPr lang="en-US" sz="2800" dirty="0">
                <a:sym typeface="Wingdings" pitchFamily="2" charset="2"/>
              </a:rPr>
              <a:t>It physically exists.</a:t>
            </a:r>
          </a:p>
          <a:p>
            <a:pPr marL="457200" indent="-457200">
              <a:buFont typeface="Arial" panose="020B0604020202020204" pitchFamily="34" charset="0"/>
              <a:buChar char="•"/>
            </a:pPr>
            <a:r>
              <a:rPr lang="en-US" sz="2800" dirty="0">
                <a:sym typeface="Wingdings" pitchFamily="2" charset="2"/>
              </a:rPr>
              <a:t>It contains the JRE + development tools.</a:t>
            </a:r>
          </a:p>
          <a:p>
            <a:pPr marL="457200" indent="-457200">
              <a:buFont typeface="Arial" panose="020B0604020202020204" pitchFamily="34" charset="0"/>
              <a:buChar char="•"/>
            </a:pPr>
            <a:r>
              <a:rPr lang="en-US" sz="2800" dirty="0">
                <a:sym typeface="Wingdings" pitchFamily="2" charset="2"/>
              </a:rPr>
              <a:t>It contains a private VM and an: interpreter(java), compiler(</a:t>
            </a:r>
            <a:r>
              <a:rPr lang="en-US" sz="2800" dirty="0" err="1">
                <a:sym typeface="Wingdings" pitchFamily="2" charset="2"/>
              </a:rPr>
              <a:t>javac</a:t>
            </a:r>
            <a:r>
              <a:rPr lang="en-US" sz="2800" dirty="0">
                <a:sym typeface="Wingdings" pitchFamily="2" charset="2"/>
              </a:rPr>
              <a:t>), archiver(jar) and documentation generator(Javadoc).</a:t>
            </a:r>
          </a:p>
        </p:txBody>
      </p:sp>
      <p:sp>
        <p:nvSpPr>
          <p:cNvPr id="4" name="Téglalap 3">
            <a:extLst>
              <a:ext uri="{FF2B5EF4-FFF2-40B4-BE49-F238E27FC236}">
                <a16:creationId xmlns:a16="http://schemas.microsoft.com/office/drawing/2014/main" id="{3D53844B-C6A0-4F43-BA54-3FD8EEF55CEC}"/>
              </a:ext>
            </a:extLst>
          </p:cNvPr>
          <p:cNvSpPr/>
          <p:nvPr/>
        </p:nvSpPr>
        <p:spPr bwMode="auto">
          <a:xfrm>
            <a:off x="3241964" y="4581373"/>
            <a:ext cx="4690753" cy="1845680"/>
          </a:xfrm>
          <a:prstGeom prst="rect">
            <a:avLst/>
          </a:prstGeom>
          <a:solidFill>
            <a:schemeClr val="accent2"/>
          </a:solidFill>
          <a:ln>
            <a:noFill/>
          </a:ln>
          <a:effectLst/>
        </p:spPr>
        <p:txBody>
          <a:bodyPr wrap="square" lIns="0" tIns="0" rIns="0" bIns="0" rtlCol="0" anchor="ctr"/>
          <a:lstStyle/>
          <a:p>
            <a:pPr algn="ctr"/>
            <a:endParaRPr lang="hu-HU" sz="2400" dirty="0">
              <a:solidFill>
                <a:schemeClr val="bg1"/>
              </a:solidFill>
              <a:latin typeface="Calibri Light" panose="020F0302020204030204" pitchFamily="34" charset="0"/>
              <a:ea typeface="Human Sans ExtraLight" charset="0"/>
              <a:cs typeface="Human Sans ExtraLight" charset="0"/>
            </a:endParaRPr>
          </a:p>
        </p:txBody>
      </p:sp>
      <p:sp>
        <p:nvSpPr>
          <p:cNvPr id="5" name="Ellipszis 4">
            <a:extLst>
              <a:ext uri="{FF2B5EF4-FFF2-40B4-BE49-F238E27FC236}">
                <a16:creationId xmlns:a16="http://schemas.microsoft.com/office/drawing/2014/main" id="{083C744B-DC96-0C42-BD5F-FEF6B1E2059B}"/>
              </a:ext>
            </a:extLst>
          </p:cNvPr>
          <p:cNvSpPr/>
          <p:nvPr/>
        </p:nvSpPr>
        <p:spPr bwMode="auto">
          <a:xfrm>
            <a:off x="3737464" y="5002945"/>
            <a:ext cx="1341911" cy="879611"/>
          </a:xfrm>
          <a:prstGeom prst="ellipse">
            <a:avLst/>
          </a:prstGeom>
          <a:solidFill>
            <a:schemeClr val="bg1">
              <a:lumMod val="95000"/>
            </a:schemeClr>
          </a:solidFill>
          <a:ln>
            <a:noFill/>
          </a:ln>
          <a:effectLst/>
        </p:spPr>
        <p:txBody>
          <a:bodyPr wrap="square" lIns="0" tIns="0" rIns="0" bIns="0" rtlCol="0" anchor="ctr"/>
          <a:lstStyle/>
          <a:p>
            <a:pPr algn="ctr"/>
            <a:endParaRPr lang="hu-HU" sz="2400" dirty="0">
              <a:solidFill>
                <a:schemeClr val="bg1"/>
              </a:solidFill>
              <a:latin typeface="Calibri Light" panose="020F0302020204030204" pitchFamily="34" charset="0"/>
              <a:ea typeface="Human Sans ExtraLight" charset="0"/>
              <a:cs typeface="Human Sans ExtraLight" charset="0"/>
            </a:endParaRPr>
          </a:p>
        </p:txBody>
      </p:sp>
      <p:sp>
        <p:nvSpPr>
          <p:cNvPr id="6" name="Szövegdoboz 5">
            <a:extLst>
              <a:ext uri="{FF2B5EF4-FFF2-40B4-BE49-F238E27FC236}">
                <a16:creationId xmlns:a16="http://schemas.microsoft.com/office/drawing/2014/main" id="{D0D1524E-615E-1E40-B412-754D39E7FCE4}"/>
              </a:ext>
            </a:extLst>
          </p:cNvPr>
          <p:cNvSpPr txBox="1"/>
          <p:nvPr/>
        </p:nvSpPr>
        <p:spPr>
          <a:xfrm>
            <a:off x="3946024" y="5165751"/>
            <a:ext cx="884713" cy="553998"/>
          </a:xfrm>
          <a:prstGeom prst="rect">
            <a:avLst/>
          </a:prstGeom>
        </p:spPr>
        <p:txBody>
          <a:bodyPr wrap="square" lIns="0" tIns="0" rIns="0" bIns="0" rtlCol="0">
            <a:spAutoFit/>
          </a:bodyPr>
          <a:lstStyle/>
          <a:p>
            <a:pPr algn="l"/>
            <a:r>
              <a:rPr lang="hu-HU" sz="3600" dirty="0"/>
              <a:t>JVM</a:t>
            </a:r>
            <a:endParaRPr lang="hu-HU" dirty="0"/>
          </a:p>
        </p:txBody>
      </p:sp>
      <p:sp>
        <p:nvSpPr>
          <p:cNvPr id="7" name="Téglalap 6">
            <a:extLst>
              <a:ext uri="{FF2B5EF4-FFF2-40B4-BE49-F238E27FC236}">
                <a16:creationId xmlns:a16="http://schemas.microsoft.com/office/drawing/2014/main" id="{E85D0488-0B98-2B4C-82E0-05439A0C882B}"/>
              </a:ext>
            </a:extLst>
          </p:cNvPr>
          <p:cNvSpPr/>
          <p:nvPr/>
        </p:nvSpPr>
        <p:spPr bwMode="auto">
          <a:xfrm>
            <a:off x="5561068" y="4775030"/>
            <a:ext cx="1933745" cy="600696"/>
          </a:xfrm>
          <a:prstGeom prst="rect">
            <a:avLst/>
          </a:prstGeom>
          <a:solidFill>
            <a:schemeClr val="bg1">
              <a:lumMod val="95000"/>
            </a:schemeClr>
          </a:solidFill>
          <a:ln>
            <a:noFill/>
          </a:ln>
          <a:effectLst/>
        </p:spPr>
        <p:txBody>
          <a:bodyPr wrap="square" lIns="0" tIns="0" rIns="0" bIns="0" rtlCol="0" anchor="ctr"/>
          <a:lstStyle/>
          <a:p>
            <a:pPr algn="ctr"/>
            <a:r>
              <a:rPr lang="hu-HU" sz="2400" dirty="0" err="1">
                <a:solidFill>
                  <a:schemeClr val="accent6"/>
                </a:solidFill>
                <a:latin typeface="Calibri Light" panose="020F0302020204030204" pitchFamily="34" charset="0"/>
                <a:ea typeface="Human Sans ExtraLight" charset="0"/>
                <a:cs typeface="Human Sans ExtraLight" charset="0"/>
              </a:rPr>
              <a:t>Set</a:t>
            </a:r>
            <a:r>
              <a:rPr lang="hu-HU" sz="2400" dirty="0">
                <a:solidFill>
                  <a:schemeClr val="accent6"/>
                </a:solidFill>
                <a:latin typeface="Calibri Light" panose="020F0302020204030204" pitchFamily="34" charset="0"/>
                <a:ea typeface="Human Sans ExtraLight" charset="0"/>
                <a:cs typeface="Human Sans ExtraLight" charset="0"/>
              </a:rPr>
              <a:t> of </a:t>
            </a:r>
            <a:r>
              <a:rPr lang="hu-HU" sz="2400" dirty="0" err="1">
                <a:solidFill>
                  <a:schemeClr val="accent6"/>
                </a:solidFill>
                <a:latin typeface="Calibri Light" panose="020F0302020204030204" pitchFamily="34" charset="0"/>
                <a:ea typeface="Human Sans ExtraLight" charset="0"/>
                <a:cs typeface="Human Sans ExtraLight" charset="0"/>
              </a:rPr>
              <a:t>libraries</a:t>
            </a:r>
            <a:endParaRPr lang="hu-HU" sz="2400" dirty="0">
              <a:solidFill>
                <a:schemeClr val="accent6"/>
              </a:solidFill>
              <a:latin typeface="Calibri Light" panose="020F0302020204030204" pitchFamily="34" charset="0"/>
              <a:ea typeface="Human Sans ExtraLight" charset="0"/>
              <a:cs typeface="Human Sans ExtraLight" charset="0"/>
            </a:endParaRPr>
          </a:p>
        </p:txBody>
      </p:sp>
      <p:sp>
        <p:nvSpPr>
          <p:cNvPr id="8" name="Téglalap 7">
            <a:extLst>
              <a:ext uri="{FF2B5EF4-FFF2-40B4-BE49-F238E27FC236}">
                <a16:creationId xmlns:a16="http://schemas.microsoft.com/office/drawing/2014/main" id="{A40FF83D-31DD-E142-8314-F0A2B5BBB4E6}"/>
              </a:ext>
            </a:extLst>
          </p:cNvPr>
          <p:cNvSpPr/>
          <p:nvPr/>
        </p:nvSpPr>
        <p:spPr bwMode="auto">
          <a:xfrm>
            <a:off x="5587340" y="5569383"/>
            <a:ext cx="1933745" cy="600697"/>
          </a:xfrm>
          <a:prstGeom prst="rect">
            <a:avLst/>
          </a:prstGeom>
          <a:solidFill>
            <a:schemeClr val="bg1">
              <a:lumMod val="95000"/>
            </a:schemeClr>
          </a:solidFill>
          <a:ln>
            <a:noFill/>
          </a:ln>
          <a:effectLst/>
        </p:spPr>
        <p:txBody>
          <a:bodyPr wrap="square" lIns="0" tIns="0" rIns="0" bIns="0" rtlCol="0" anchor="ctr"/>
          <a:lstStyle/>
          <a:p>
            <a:pPr algn="ctr"/>
            <a:r>
              <a:rPr lang="hu-HU" sz="2400" dirty="0" err="1">
                <a:solidFill>
                  <a:schemeClr val="accent6"/>
                </a:solidFill>
                <a:latin typeface="Calibri Light" panose="020F0302020204030204" pitchFamily="34" charset="0"/>
                <a:ea typeface="Human Sans ExtraLight" charset="0"/>
                <a:cs typeface="Human Sans ExtraLight" charset="0"/>
              </a:rPr>
              <a:t>Other</a:t>
            </a:r>
            <a:r>
              <a:rPr lang="hu-HU" sz="2400" dirty="0">
                <a:solidFill>
                  <a:schemeClr val="accent6"/>
                </a:solidFill>
                <a:latin typeface="Calibri Light" panose="020F0302020204030204" pitchFamily="34" charset="0"/>
                <a:ea typeface="Human Sans ExtraLight" charset="0"/>
                <a:cs typeface="Human Sans ExtraLight" charset="0"/>
              </a:rPr>
              <a:t> </a:t>
            </a:r>
            <a:r>
              <a:rPr lang="hu-HU" sz="2400" dirty="0" err="1">
                <a:solidFill>
                  <a:schemeClr val="accent6"/>
                </a:solidFill>
                <a:latin typeface="Calibri Light" panose="020F0302020204030204" pitchFamily="34" charset="0"/>
                <a:ea typeface="Human Sans ExtraLight" charset="0"/>
                <a:cs typeface="Human Sans ExtraLight" charset="0"/>
              </a:rPr>
              <a:t>files</a:t>
            </a:r>
            <a:endParaRPr lang="hu-HU" sz="2400" dirty="0">
              <a:solidFill>
                <a:schemeClr val="accent6"/>
              </a:solidFill>
              <a:latin typeface="Calibri Light" panose="020F0302020204030204" pitchFamily="34" charset="0"/>
              <a:ea typeface="Human Sans ExtraLight" charset="0"/>
              <a:cs typeface="Human Sans ExtraLight" charset="0"/>
            </a:endParaRPr>
          </a:p>
        </p:txBody>
      </p:sp>
    </p:spTree>
    <p:extLst>
      <p:ext uri="{BB962C8B-B14F-4D97-AF65-F5344CB8AC3E}">
        <p14:creationId xmlns:p14="http://schemas.microsoft.com/office/powerpoint/2010/main" val="141278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44499" y="237879"/>
            <a:ext cx="4303001" cy="923330"/>
          </a:xfrm>
        </p:spPr>
        <p:txBody>
          <a:bodyPr/>
          <a:lstStyle/>
          <a:p>
            <a:r>
              <a:rPr lang="en-US" dirty="0"/>
              <a:t>What is Java?</a:t>
            </a:r>
          </a:p>
        </p:txBody>
      </p:sp>
      <p:sp>
        <p:nvSpPr>
          <p:cNvPr id="4" name="Téglalap 3">
            <a:extLst>
              <a:ext uri="{FF2B5EF4-FFF2-40B4-BE49-F238E27FC236}">
                <a16:creationId xmlns:a16="http://schemas.microsoft.com/office/drawing/2014/main" id="{A390D01C-8745-994A-A527-586FF36ABD92}"/>
              </a:ext>
            </a:extLst>
          </p:cNvPr>
          <p:cNvSpPr/>
          <p:nvPr/>
        </p:nvSpPr>
        <p:spPr bwMode="auto">
          <a:xfrm>
            <a:off x="1405246" y="2408188"/>
            <a:ext cx="4690753" cy="1845680"/>
          </a:xfrm>
          <a:prstGeom prst="rect">
            <a:avLst/>
          </a:prstGeom>
          <a:solidFill>
            <a:schemeClr val="accent2"/>
          </a:solidFill>
          <a:ln>
            <a:noFill/>
          </a:ln>
          <a:effectLst/>
        </p:spPr>
        <p:txBody>
          <a:bodyPr wrap="square" lIns="0" tIns="0" rIns="0" bIns="0" rtlCol="0" anchor="ctr"/>
          <a:lstStyle/>
          <a:p>
            <a:pPr algn="ctr"/>
            <a:endParaRPr lang="hu-HU" sz="2400" dirty="0">
              <a:solidFill>
                <a:schemeClr val="bg1"/>
              </a:solidFill>
              <a:latin typeface="Calibri Light" panose="020F0302020204030204" pitchFamily="34" charset="0"/>
              <a:ea typeface="Human Sans ExtraLight" charset="0"/>
              <a:cs typeface="Human Sans ExtraLight" charset="0"/>
            </a:endParaRPr>
          </a:p>
        </p:txBody>
      </p:sp>
      <p:sp>
        <p:nvSpPr>
          <p:cNvPr id="8" name="Ellipszis 7">
            <a:extLst>
              <a:ext uri="{FF2B5EF4-FFF2-40B4-BE49-F238E27FC236}">
                <a16:creationId xmlns:a16="http://schemas.microsoft.com/office/drawing/2014/main" id="{E2CF202D-48C4-AA4C-8B3E-D24DD6235DB6}"/>
              </a:ext>
            </a:extLst>
          </p:cNvPr>
          <p:cNvSpPr/>
          <p:nvPr/>
        </p:nvSpPr>
        <p:spPr bwMode="auto">
          <a:xfrm>
            <a:off x="1880706" y="2837365"/>
            <a:ext cx="1341911" cy="879611"/>
          </a:xfrm>
          <a:prstGeom prst="ellipse">
            <a:avLst/>
          </a:prstGeom>
          <a:solidFill>
            <a:schemeClr val="bg1">
              <a:lumMod val="95000"/>
            </a:schemeClr>
          </a:solidFill>
          <a:ln>
            <a:noFill/>
          </a:ln>
          <a:effectLst/>
        </p:spPr>
        <p:txBody>
          <a:bodyPr wrap="square" lIns="0" tIns="0" rIns="0" bIns="0" rtlCol="0" anchor="ctr"/>
          <a:lstStyle/>
          <a:p>
            <a:pPr algn="ctr"/>
            <a:endParaRPr lang="hu-HU" sz="2400" dirty="0">
              <a:solidFill>
                <a:schemeClr val="bg1"/>
              </a:solidFill>
              <a:latin typeface="Calibri Light" panose="020F0302020204030204" pitchFamily="34" charset="0"/>
              <a:ea typeface="Human Sans ExtraLight" charset="0"/>
              <a:cs typeface="Human Sans ExtraLight" charset="0"/>
            </a:endParaRPr>
          </a:p>
        </p:txBody>
      </p:sp>
      <p:sp>
        <p:nvSpPr>
          <p:cNvPr id="6" name="Téglalap 5">
            <a:extLst>
              <a:ext uri="{FF2B5EF4-FFF2-40B4-BE49-F238E27FC236}">
                <a16:creationId xmlns:a16="http://schemas.microsoft.com/office/drawing/2014/main" id="{E5C5B4FE-749E-194A-8F5B-0F975907F9CE}"/>
              </a:ext>
            </a:extLst>
          </p:cNvPr>
          <p:cNvSpPr/>
          <p:nvPr/>
        </p:nvSpPr>
        <p:spPr bwMode="auto">
          <a:xfrm>
            <a:off x="3724350" y="2601845"/>
            <a:ext cx="1933745" cy="600696"/>
          </a:xfrm>
          <a:prstGeom prst="rect">
            <a:avLst/>
          </a:prstGeom>
          <a:solidFill>
            <a:schemeClr val="bg1">
              <a:lumMod val="95000"/>
            </a:schemeClr>
          </a:solidFill>
          <a:ln>
            <a:noFill/>
          </a:ln>
          <a:effectLst/>
        </p:spPr>
        <p:txBody>
          <a:bodyPr wrap="square" lIns="0" tIns="0" rIns="0" bIns="0" rtlCol="0" anchor="ctr"/>
          <a:lstStyle/>
          <a:p>
            <a:pPr algn="ctr"/>
            <a:r>
              <a:rPr lang="hu-HU" sz="2400" dirty="0" err="1">
                <a:solidFill>
                  <a:schemeClr val="accent6"/>
                </a:solidFill>
                <a:latin typeface="Calibri Light" panose="020F0302020204030204" pitchFamily="34" charset="0"/>
                <a:ea typeface="Human Sans ExtraLight" charset="0"/>
                <a:cs typeface="Human Sans ExtraLight" charset="0"/>
              </a:rPr>
              <a:t>Set</a:t>
            </a:r>
            <a:r>
              <a:rPr lang="hu-HU" sz="2400" dirty="0">
                <a:solidFill>
                  <a:schemeClr val="accent6"/>
                </a:solidFill>
                <a:latin typeface="Calibri Light" panose="020F0302020204030204" pitchFamily="34" charset="0"/>
                <a:ea typeface="Human Sans ExtraLight" charset="0"/>
                <a:cs typeface="Human Sans ExtraLight" charset="0"/>
              </a:rPr>
              <a:t> of </a:t>
            </a:r>
            <a:r>
              <a:rPr lang="hu-HU" sz="2400" dirty="0" err="1">
                <a:solidFill>
                  <a:schemeClr val="accent6"/>
                </a:solidFill>
                <a:latin typeface="Calibri Light" panose="020F0302020204030204" pitchFamily="34" charset="0"/>
                <a:ea typeface="Human Sans ExtraLight" charset="0"/>
                <a:cs typeface="Human Sans ExtraLight" charset="0"/>
              </a:rPr>
              <a:t>libraries</a:t>
            </a:r>
            <a:endParaRPr lang="hu-HU" sz="2400" dirty="0">
              <a:solidFill>
                <a:schemeClr val="accent6"/>
              </a:solidFill>
              <a:latin typeface="Calibri Light" panose="020F0302020204030204" pitchFamily="34" charset="0"/>
              <a:ea typeface="Human Sans ExtraLight" charset="0"/>
              <a:cs typeface="Human Sans ExtraLight" charset="0"/>
            </a:endParaRPr>
          </a:p>
        </p:txBody>
      </p:sp>
      <p:sp>
        <p:nvSpPr>
          <p:cNvPr id="7" name="Téglalap 6">
            <a:extLst>
              <a:ext uri="{FF2B5EF4-FFF2-40B4-BE49-F238E27FC236}">
                <a16:creationId xmlns:a16="http://schemas.microsoft.com/office/drawing/2014/main" id="{A33ADA67-4467-4F44-8B57-82D3C2470CC9}"/>
              </a:ext>
            </a:extLst>
          </p:cNvPr>
          <p:cNvSpPr/>
          <p:nvPr/>
        </p:nvSpPr>
        <p:spPr bwMode="auto">
          <a:xfrm>
            <a:off x="3750622" y="3396198"/>
            <a:ext cx="1933745" cy="600697"/>
          </a:xfrm>
          <a:prstGeom prst="rect">
            <a:avLst/>
          </a:prstGeom>
          <a:solidFill>
            <a:schemeClr val="bg1">
              <a:lumMod val="95000"/>
            </a:schemeClr>
          </a:solidFill>
          <a:ln>
            <a:noFill/>
          </a:ln>
          <a:effectLst/>
        </p:spPr>
        <p:txBody>
          <a:bodyPr wrap="square" lIns="0" tIns="0" rIns="0" bIns="0" rtlCol="0" anchor="ctr"/>
          <a:lstStyle/>
          <a:p>
            <a:pPr algn="ctr"/>
            <a:r>
              <a:rPr lang="hu-HU" sz="2400" dirty="0" err="1">
                <a:solidFill>
                  <a:schemeClr val="accent6"/>
                </a:solidFill>
                <a:latin typeface="Calibri Light" panose="020F0302020204030204" pitchFamily="34" charset="0"/>
                <a:ea typeface="Human Sans ExtraLight" charset="0"/>
                <a:cs typeface="Human Sans ExtraLight" charset="0"/>
              </a:rPr>
              <a:t>Other</a:t>
            </a:r>
            <a:r>
              <a:rPr lang="hu-HU" sz="2400" dirty="0">
                <a:solidFill>
                  <a:schemeClr val="accent6"/>
                </a:solidFill>
                <a:latin typeface="Calibri Light" panose="020F0302020204030204" pitchFamily="34" charset="0"/>
                <a:ea typeface="Human Sans ExtraLight" charset="0"/>
                <a:cs typeface="Human Sans ExtraLight" charset="0"/>
              </a:rPr>
              <a:t> </a:t>
            </a:r>
            <a:r>
              <a:rPr lang="hu-HU" sz="2400" dirty="0" err="1">
                <a:solidFill>
                  <a:schemeClr val="accent6"/>
                </a:solidFill>
                <a:latin typeface="Calibri Light" panose="020F0302020204030204" pitchFamily="34" charset="0"/>
                <a:ea typeface="Human Sans ExtraLight" charset="0"/>
                <a:cs typeface="Human Sans ExtraLight" charset="0"/>
              </a:rPr>
              <a:t>files</a:t>
            </a:r>
            <a:endParaRPr lang="hu-HU" sz="2400" dirty="0">
              <a:solidFill>
                <a:schemeClr val="accent6"/>
              </a:solidFill>
              <a:latin typeface="Calibri Light" panose="020F0302020204030204" pitchFamily="34" charset="0"/>
              <a:ea typeface="Human Sans ExtraLight" charset="0"/>
              <a:cs typeface="Human Sans ExtraLight" charset="0"/>
            </a:endParaRPr>
          </a:p>
        </p:txBody>
      </p:sp>
      <p:sp>
        <p:nvSpPr>
          <p:cNvPr id="5" name="Szövegdoboz 4">
            <a:extLst>
              <a:ext uri="{FF2B5EF4-FFF2-40B4-BE49-F238E27FC236}">
                <a16:creationId xmlns:a16="http://schemas.microsoft.com/office/drawing/2014/main" id="{890DC503-0A10-3C4D-9328-B053E575C357}"/>
              </a:ext>
            </a:extLst>
          </p:cNvPr>
          <p:cNvSpPr txBox="1"/>
          <p:nvPr/>
        </p:nvSpPr>
        <p:spPr>
          <a:xfrm>
            <a:off x="2109306" y="2992566"/>
            <a:ext cx="884713" cy="553998"/>
          </a:xfrm>
          <a:prstGeom prst="rect">
            <a:avLst/>
          </a:prstGeom>
        </p:spPr>
        <p:txBody>
          <a:bodyPr wrap="square" lIns="0" tIns="0" rIns="0" bIns="0" rtlCol="0">
            <a:spAutoFit/>
          </a:bodyPr>
          <a:lstStyle/>
          <a:p>
            <a:pPr algn="l"/>
            <a:r>
              <a:rPr lang="hu-HU" sz="3600" dirty="0"/>
              <a:t>JVM</a:t>
            </a:r>
            <a:endParaRPr lang="hu-HU" dirty="0"/>
          </a:p>
        </p:txBody>
      </p:sp>
      <p:sp>
        <p:nvSpPr>
          <p:cNvPr id="9" name="Téglalap 8">
            <a:extLst>
              <a:ext uri="{FF2B5EF4-FFF2-40B4-BE49-F238E27FC236}">
                <a16:creationId xmlns:a16="http://schemas.microsoft.com/office/drawing/2014/main" id="{94221634-A6BA-ED43-8CE6-5E0700E85E1D}"/>
              </a:ext>
            </a:extLst>
          </p:cNvPr>
          <p:cNvSpPr/>
          <p:nvPr/>
        </p:nvSpPr>
        <p:spPr bwMode="auto">
          <a:xfrm>
            <a:off x="7339494" y="2078037"/>
            <a:ext cx="2743200" cy="2636322"/>
          </a:xfrm>
          <a:prstGeom prst="rect">
            <a:avLst/>
          </a:prstGeom>
          <a:solidFill>
            <a:schemeClr val="accent6"/>
          </a:solidFill>
          <a:ln>
            <a:noFill/>
          </a:ln>
          <a:effectLst/>
        </p:spPr>
        <p:txBody>
          <a:bodyPr wrap="square" lIns="0" tIns="0" rIns="0" bIns="0" rtlCol="0" anchor="ctr"/>
          <a:lstStyle/>
          <a:p>
            <a:pPr algn="ctr"/>
            <a:r>
              <a:rPr lang="hu-HU" sz="2400" dirty="0" err="1">
                <a:solidFill>
                  <a:schemeClr val="bg1"/>
                </a:solidFill>
                <a:latin typeface="Calibri Light" panose="020F0302020204030204" pitchFamily="34" charset="0"/>
                <a:ea typeface="Human Sans ExtraLight" charset="0"/>
                <a:cs typeface="Human Sans ExtraLight" charset="0"/>
              </a:rPr>
              <a:t>Development</a:t>
            </a:r>
            <a:r>
              <a:rPr lang="hu-HU" sz="2400" dirty="0">
                <a:solidFill>
                  <a:schemeClr val="bg1"/>
                </a:solidFill>
                <a:latin typeface="Calibri Light" panose="020F0302020204030204" pitchFamily="34" charset="0"/>
                <a:ea typeface="Human Sans ExtraLight" charset="0"/>
                <a:cs typeface="Human Sans ExtraLight" charset="0"/>
              </a:rPr>
              <a:t> </a:t>
            </a:r>
            <a:r>
              <a:rPr lang="hu-HU" sz="2400" dirty="0" err="1">
                <a:solidFill>
                  <a:schemeClr val="bg1"/>
                </a:solidFill>
                <a:latin typeface="Calibri Light" panose="020F0302020204030204" pitchFamily="34" charset="0"/>
                <a:ea typeface="Human Sans ExtraLight" charset="0"/>
                <a:cs typeface="Human Sans ExtraLight" charset="0"/>
              </a:rPr>
              <a:t>tools</a:t>
            </a:r>
            <a:endParaRPr lang="hu-HU" sz="2400" dirty="0">
              <a:solidFill>
                <a:schemeClr val="bg1"/>
              </a:solidFill>
              <a:latin typeface="Calibri Light" panose="020F0302020204030204" pitchFamily="34" charset="0"/>
              <a:ea typeface="Human Sans ExtraLight" charset="0"/>
              <a:cs typeface="Human Sans ExtraLight" charset="0"/>
            </a:endParaRPr>
          </a:p>
          <a:p>
            <a:pPr algn="ctr"/>
            <a:r>
              <a:rPr lang="hu-HU" sz="2400" dirty="0" err="1">
                <a:solidFill>
                  <a:schemeClr val="bg1"/>
                </a:solidFill>
                <a:latin typeface="Calibri Light" panose="020F0302020204030204" pitchFamily="34" charset="0"/>
                <a:ea typeface="Human Sans ExtraLight" charset="0"/>
                <a:cs typeface="Human Sans ExtraLight" charset="0"/>
              </a:rPr>
              <a:t>Javac</a:t>
            </a:r>
            <a:r>
              <a:rPr lang="hu-HU" sz="2400" dirty="0">
                <a:solidFill>
                  <a:schemeClr val="bg1"/>
                </a:solidFill>
                <a:latin typeface="Calibri Light" panose="020F0302020204030204" pitchFamily="34" charset="0"/>
                <a:ea typeface="Human Sans ExtraLight" charset="0"/>
                <a:cs typeface="Human Sans ExtraLight" charset="0"/>
              </a:rPr>
              <a:t>, java</a:t>
            </a:r>
          </a:p>
        </p:txBody>
      </p:sp>
      <p:sp>
        <p:nvSpPr>
          <p:cNvPr id="10" name="Téglalap 9">
            <a:extLst>
              <a:ext uri="{FF2B5EF4-FFF2-40B4-BE49-F238E27FC236}">
                <a16:creationId xmlns:a16="http://schemas.microsoft.com/office/drawing/2014/main" id="{EE9ED2C7-23FC-964A-BD01-74C93B55A5FC}"/>
              </a:ext>
            </a:extLst>
          </p:cNvPr>
          <p:cNvSpPr/>
          <p:nvPr/>
        </p:nvSpPr>
        <p:spPr bwMode="auto">
          <a:xfrm>
            <a:off x="498764" y="1047997"/>
            <a:ext cx="10759044" cy="4762005"/>
          </a:xfrm>
          <a:prstGeom prst="rect">
            <a:avLst/>
          </a:prstGeom>
          <a:noFill/>
          <a:ln/>
        </p:spPr>
        <p:style>
          <a:lnRef idx="3">
            <a:schemeClr val="lt1"/>
          </a:lnRef>
          <a:fillRef idx="1">
            <a:schemeClr val="accent5"/>
          </a:fillRef>
          <a:effectRef idx="1">
            <a:schemeClr val="accent5"/>
          </a:effectRef>
          <a:fontRef idx="minor">
            <a:schemeClr val="lt1"/>
          </a:fontRef>
        </p:style>
        <p:txBody>
          <a:bodyPr wrap="square" lIns="0" tIns="0" rIns="0" bIns="0" rtlCol="0" anchor="ctr"/>
          <a:lstStyle/>
          <a:p>
            <a:pPr algn="ctr"/>
            <a:endParaRPr lang="hu-HU" sz="2400" dirty="0">
              <a:solidFill>
                <a:schemeClr val="bg1"/>
              </a:solidFill>
              <a:latin typeface="Calibri Light" panose="020F0302020204030204" pitchFamily="34" charset="0"/>
              <a:ea typeface="Human Sans ExtraLight" charset="0"/>
              <a:cs typeface="Human Sans ExtraLight" charset="0"/>
            </a:endParaRPr>
          </a:p>
        </p:txBody>
      </p:sp>
      <p:sp>
        <p:nvSpPr>
          <p:cNvPr id="12" name="Szövegdoboz 11">
            <a:extLst>
              <a:ext uri="{FF2B5EF4-FFF2-40B4-BE49-F238E27FC236}">
                <a16:creationId xmlns:a16="http://schemas.microsoft.com/office/drawing/2014/main" id="{866A6F33-913D-984A-8BD3-7EF23F1F9882}"/>
              </a:ext>
            </a:extLst>
          </p:cNvPr>
          <p:cNvSpPr txBox="1"/>
          <p:nvPr/>
        </p:nvSpPr>
        <p:spPr>
          <a:xfrm>
            <a:off x="5545777" y="6003659"/>
            <a:ext cx="665018" cy="492443"/>
          </a:xfrm>
          <a:prstGeom prst="rect">
            <a:avLst/>
          </a:prstGeom>
        </p:spPr>
        <p:txBody>
          <a:bodyPr wrap="square" lIns="0" tIns="0" rIns="0" bIns="0" rtlCol="0">
            <a:spAutoFit/>
          </a:bodyPr>
          <a:lstStyle/>
          <a:p>
            <a:pPr algn="l"/>
            <a:r>
              <a:rPr lang="hu-HU" sz="3200" dirty="0">
                <a:solidFill>
                  <a:schemeClr val="bg1"/>
                </a:solidFill>
              </a:rPr>
              <a:t>JDK</a:t>
            </a:r>
            <a:endParaRPr lang="hu-HU" dirty="0">
              <a:solidFill>
                <a:schemeClr val="bg1"/>
              </a:solidFill>
            </a:endParaRPr>
          </a:p>
        </p:txBody>
      </p:sp>
    </p:spTree>
    <p:extLst>
      <p:ext uri="{BB962C8B-B14F-4D97-AF65-F5344CB8AC3E}">
        <p14:creationId xmlns:p14="http://schemas.microsoft.com/office/powerpoint/2010/main" val="333162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244963" y="2875002"/>
            <a:ext cx="3702074" cy="1107996"/>
          </a:xfrm>
        </p:spPr>
        <p:txBody>
          <a:bodyPr/>
          <a:lstStyle/>
          <a:p>
            <a:r>
              <a:rPr lang="en-US" sz="7200" dirty="0"/>
              <a:t>Primitives</a:t>
            </a:r>
          </a:p>
        </p:txBody>
      </p:sp>
      <p:sp>
        <p:nvSpPr>
          <p:cNvPr id="6" name="Szöveg helye 5">
            <a:extLst>
              <a:ext uri="{FF2B5EF4-FFF2-40B4-BE49-F238E27FC236}">
                <a16:creationId xmlns:a16="http://schemas.microsoft.com/office/drawing/2014/main" id="{E575C0F8-17B8-594D-AC16-B3AA2C727591}"/>
              </a:ext>
            </a:extLst>
          </p:cNvPr>
          <p:cNvSpPr>
            <a:spLocks noGrp="1"/>
          </p:cNvSpPr>
          <p:nvPr>
            <p:ph type="body" sz="quarter" idx="11"/>
          </p:nvPr>
        </p:nvSpPr>
        <p:spPr/>
        <p:txBody>
          <a:bodyPr/>
          <a:lstStyle/>
          <a:p>
            <a:endParaRPr lang="hu-HU"/>
          </a:p>
        </p:txBody>
      </p:sp>
      <p:sp>
        <p:nvSpPr>
          <p:cNvPr id="8" name="Szöveg helye 7">
            <a:extLst>
              <a:ext uri="{FF2B5EF4-FFF2-40B4-BE49-F238E27FC236}">
                <a16:creationId xmlns:a16="http://schemas.microsoft.com/office/drawing/2014/main" id="{A8EAB1F8-00F3-7A4C-84FA-B36A17F3A542}"/>
              </a:ext>
            </a:extLst>
          </p:cNvPr>
          <p:cNvSpPr>
            <a:spLocks noGrp="1"/>
          </p:cNvSpPr>
          <p:nvPr>
            <p:ph type="body" sz="quarter" idx="12"/>
          </p:nvPr>
        </p:nvSpPr>
        <p:spPr/>
        <p:txBody>
          <a:bodyPr/>
          <a:lstStyle/>
          <a:p>
            <a:endParaRPr lang="hu-HU"/>
          </a:p>
        </p:txBody>
      </p:sp>
    </p:spTree>
    <p:extLst>
      <p:ext uri="{BB962C8B-B14F-4D97-AF65-F5344CB8AC3E}">
        <p14:creationId xmlns:p14="http://schemas.microsoft.com/office/powerpoint/2010/main" val="187501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44499" y="237879"/>
            <a:ext cx="4303001" cy="923330"/>
          </a:xfrm>
        </p:spPr>
        <p:txBody>
          <a:bodyPr/>
          <a:lstStyle/>
          <a:p>
            <a:r>
              <a:rPr lang="en-US" dirty="0"/>
              <a:t>Primitives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6"/>
            <a:ext cx="11287496" cy="5082639"/>
          </a:xfrm>
        </p:spPr>
        <p:txBody>
          <a:bodyPr/>
          <a:lstStyle/>
          <a:p>
            <a:r>
              <a:rPr lang="en-US" sz="2800" dirty="0">
                <a:sym typeface="Wingdings" pitchFamily="2" charset="2"/>
              </a:rPr>
              <a:t>Strongly typed language. Primitives:</a:t>
            </a:r>
          </a:p>
          <a:p>
            <a:pPr marL="457200" indent="-457200">
              <a:buFont typeface="Arial" panose="020B0604020202020204" pitchFamily="34" charset="0"/>
              <a:buChar char="•"/>
            </a:pPr>
            <a:r>
              <a:rPr lang="en-US" sz="2800" dirty="0">
                <a:sym typeface="Wingdings" pitchFamily="2" charset="2"/>
              </a:rPr>
              <a:t>byte (default value: 0)</a:t>
            </a:r>
          </a:p>
          <a:p>
            <a:pPr marL="457200" indent="-457200">
              <a:buFont typeface="Arial" panose="020B0604020202020204" pitchFamily="34" charset="0"/>
              <a:buChar char="•"/>
            </a:pPr>
            <a:r>
              <a:rPr lang="en-US" sz="2800" dirty="0">
                <a:sym typeface="Wingdings" pitchFamily="2" charset="2"/>
              </a:rPr>
              <a:t>short (default value: 0)</a:t>
            </a:r>
          </a:p>
          <a:p>
            <a:pPr marL="457200" indent="-457200">
              <a:buFont typeface="Arial" panose="020B0604020202020204" pitchFamily="34" charset="0"/>
              <a:buChar char="•"/>
            </a:pPr>
            <a:r>
              <a:rPr lang="en-US" sz="2800" dirty="0">
                <a:sym typeface="Wingdings" pitchFamily="2" charset="2"/>
              </a:rPr>
              <a:t>int (default value: 0)</a:t>
            </a:r>
          </a:p>
          <a:p>
            <a:pPr marL="457200" indent="-457200">
              <a:buFont typeface="Arial" panose="020B0604020202020204" pitchFamily="34" charset="0"/>
              <a:buChar char="•"/>
            </a:pPr>
            <a:r>
              <a:rPr lang="en-US" sz="2800" dirty="0">
                <a:sym typeface="Wingdings" pitchFamily="2" charset="2"/>
              </a:rPr>
              <a:t>long. (default value: 0L)</a:t>
            </a:r>
          </a:p>
          <a:p>
            <a:pPr marL="457200" indent="-457200">
              <a:buFont typeface="Arial" panose="020B0604020202020204" pitchFamily="34" charset="0"/>
              <a:buChar char="•"/>
            </a:pPr>
            <a:r>
              <a:rPr lang="en-US" sz="2800" dirty="0">
                <a:sym typeface="Wingdings" pitchFamily="2" charset="2"/>
              </a:rPr>
              <a:t>char</a:t>
            </a:r>
          </a:p>
          <a:p>
            <a:pPr marL="457200" indent="-457200">
              <a:buFont typeface="Arial" panose="020B0604020202020204" pitchFamily="34" charset="0"/>
              <a:buChar char="•"/>
            </a:pPr>
            <a:r>
              <a:rPr lang="en-US" sz="2800" dirty="0">
                <a:sym typeface="Wingdings" pitchFamily="2" charset="2"/>
              </a:rPr>
              <a:t>float (default value: 0.0f)</a:t>
            </a:r>
          </a:p>
          <a:p>
            <a:pPr marL="457200" indent="-457200">
              <a:buFont typeface="Arial" panose="020B0604020202020204" pitchFamily="34" charset="0"/>
              <a:buChar char="•"/>
            </a:pPr>
            <a:r>
              <a:rPr lang="en-US" sz="2800" dirty="0">
                <a:sym typeface="Wingdings" pitchFamily="2" charset="2"/>
              </a:rPr>
              <a:t>double (default value: 0.0d)</a:t>
            </a:r>
          </a:p>
          <a:p>
            <a:pPr marL="457200" indent="-457200">
              <a:buFont typeface="Arial" panose="020B0604020202020204" pitchFamily="34" charset="0"/>
              <a:buChar char="•"/>
            </a:pPr>
            <a:r>
              <a:rPr lang="en-US" sz="2800" dirty="0" err="1">
                <a:sym typeface="Wingdings" pitchFamily="2" charset="2"/>
              </a:rPr>
              <a:t>boolean</a:t>
            </a:r>
            <a:r>
              <a:rPr lang="en-US" sz="2800" dirty="0">
                <a:sym typeface="Wingdings" pitchFamily="2" charset="2"/>
              </a:rPr>
              <a:t> (default value: false)</a:t>
            </a:r>
          </a:p>
          <a:p>
            <a:pPr marL="457200" indent="-457200">
              <a:buFont typeface="Arial" panose="020B0604020202020204" pitchFamily="34" charset="0"/>
              <a:buChar char="•"/>
            </a:pPr>
            <a:endParaRPr lang="en-US" sz="2800" dirty="0">
              <a:sym typeface="Wingdings" pitchFamily="2" charset="2"/>
            </a:endParaRPr>
          </a:p>
        </p:txBody>
      </p:sp>
    </p:spTree>
    <p:extLst>
      <p:ext uri="{BB962C8B-B14F-4D97-AF65-F5344CB8AC3E}">
        <p14:creationId xmlns:p14="http://schemas.microsoft.com/office/powerpoint/2010/main" val="2169883085"/>
      </p:ext>
    </p:extLst>
  </p:cSld>
  <p:clrMapOvr>
    <a:masterClrMapping/>
  </p:clrMapOvr>
</p:sld>
</file>

<file path=ppt/theme/theme1.xml><?xml version="1.0" encoding="utf-8"?>
<a:theme xmlns:a="http://schemas.openxmlformats.org/drawingml/2006/main" name="EPAM Master 2021.2">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square" lIns="0" tIns="0" rIns="0" bIns="0" rtlCol="0" anchor="ctr"/>
      <a:lstStyle>
        <a:defPPr algn="ctr">
          <a:defRPr sz="2400" dirty="0"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a:spAutoFit/>
      </a:bodyPr>
      <a:lstStyle>
        <a:defPPr algn="l">
          <a:defRPr dirty="0" smtClean="0"/>
        </a:defPPr>
      </a:lstStyle>
    </a:txDef>
  </a:objectDefaults>
  <a:extraClrSchemeLst/>
  <a:custClrLst>
    <a:custClr name="PALINA BLUE">
      <a:srgbClr val="A9C9D7"/>
    </a:custClr>
    <a:custClr name="DARK PURPLE ">
      <a:srgbClr val="8A7CBB"/>
    </a:custClr>
    <a:custClr name="LIGHT PURPLE">
      <a:srgbClr val="AE9BD8"/>
    </a:custClr>
    <a:custClr name="BRIGHT CORAL">
      <a:srgbClr val="FF4E33"/>
    </a:custClr>
    <a:custClr name="EPAM CORAL">
      <a:srgbClr val="FF8468"/>
    </a:custClr>
    <a:custClr name="BRIGHT ORANGE">
      <a:srgbClr val="FF8500"/>
    </a:custClr>
    <a:custClr name="ORANGE ">
      <a:srgbClr val="FFA436"/>
    </a:custClr>
    <a:custClr name="DARK GREEN">
      <a:srgbClr val="62A230"/>
    </a:custClr>
    <a:custClr name="BRIGHT GREEN">
      <a:srgbClr val="9BC838"/>
    </a:custClr>
    <a:custClr name="LIME GREEN">
      <a:srgbClr val="C8DE49"/>
    </a:custClr>
  </a:custClr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117DE914E1FC49A35D90CD8516D943" ma:contentTypeVersion="12" ma:contentTypeDescription="Create a new document." ma:contentTypeScope="" ma:versionID="e1f7c3316c007ddcbbfc786aee0f30b6">
  <xsd:schema xmlns:xsd="http://www.w3.org/2001/XMLSchema" xmlns:xs="http://www.w3.org/2001/XMLSchema" xmlns:p="http://schemas.microsoft.com/office/2006/metadata/properties" xmlns:ns2="58f349b0-675b-4c01-8ee6-14db8fa12501" xmlns:ns3="df44d29e-ce0d-48fd-88bf-98e6a958fd4b" targetNamespace="http://schemas.microsoft.com/office/2006/metadata/properties" ma:root="true" ma:fieldsID="ebdd3e3611f83f5edb1b485483198b2e" ns2:_="" ns3:_="">
    <xsd:import namespace="58f349b0-675b-4c01-8ee6-14db8fa12501"/>
    <xsd:import namespace="df44d29e-ce0d-48fd-88bf-98e6a958fd4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349b0-675b-4c01-8ee6-14db8fa125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44d29e-ce0d-48fd-88bf-98e6a958fd4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2E3419-B313-4514-AD24-D56E1F80A63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7CA341C-74C1-4577-8C96-EF2605DC526A}">
  <ds:schemaRefs>
    <ds:schemaRef ds:uri="http://schemas.microsoft.com/sharepoint/v3/contenttype/forms"/>
  </ds:schemaRefs>
</ds:datastoreItem>
</file>

<file path=customXml/itemProps3.xml><?xml version="1.0" encoding="utf-8"?>
<ds:datastoreItem xmlns:ds="http://schemas.openxmlformats.org/officeDocument/2006/customXml" ds:itemID="{545DB04F-7584-4690-B257-DA90A69356DD}">
  <ds:schemaRefs>
    <ds:schemaRef ds:uri="58f349b0-675b-4c01-8ee6-14db8fa12501"/>
    <ds:schemaRef ds:uri="df44d29e-ce0d-48fd-88bf-98e6a958fd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2687</TotalTime>
  <Words>1986</Words>
  <Application>Microsoft Macintosh PowerPoint</Application>
  <PresentationFormat>Szélesvásznú</PresentationFormat>
  <Paragraphs>263</Paragraphs>
  <Slides>39</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39</vt:i4>
      </vt:variant>
    </vt:vector>
  </HeadingPairs>
  <TitlesOfParts>
    <vt:vector size="44" baseType="lpstr">
      <vt:lpstr>Arial</vt:lpstr>
      <vt:lpstr>Calibri</vt:lpstr>
      <vt:lpstr>Calibri Bold</vt:lpstr>
      <vt:lpstr>Calibri Light</vt:lpstr>
      <vt:lpstr>EPAM Master 2021.2</vt:lpstr>
      <vt:lpstr>Magas szintű programozási nyelvek 2</vt:lpstr>
      <vt:lpstr>Agenda</vt:lpstr>
      <vt:lpstr>What is Java?</vt:lpstr>
      <vt:lpstr>What is Java?</vt:lpstr>
      <vt:lpstr>What is Java?</vt:lpstr>
      <vt:lpstr>What is Java?</vt:lpstr>
      <vt:lpstr>What is Java?</vt:lpstr>
      <vt:lpstr>Primitives</vt:lpstr>
      <vt:lpstr>Primitives</vt:lpstr>
      <vt:lpstr>Primitives</vt:lpstr>
      <vt:lpstr>Primitives</vt:lpstr>
      <vt:lpstr>Strings</vt:lpstr>
      <vt:lpstr>Strings</vt:lpstr>
      <vt:lpstr>String class methods</vt:lpstr>
      <vt:lpstr>Statements and loops</vt:lpstr>
      <vt:lpstr>The if…else statement</vt:lpstr>
      <vt:lpstr>The switch statement</vt:lpstr>
      <vt:lpstr>The while loop</vt:lpstr>
      <vt:lpstr>The for loop</vt:lpstr>
      <vt:lpstr>Arrays</vt:lpstr>
      <vt:lpstr>Arrays</vt:lpstr>
      <vt:lpstr>Java OO concepts</vt:lpstr>
      <vt:lpstr>Methods</vt:lpstr>
      <vt:lpstr>Access Modifiers</vt:lpstr>
      <vt:lpstr>final</vt:lpstr>
      <vt:lpstr>static</vt:lpstr>
      <vt:lpstr>Access Modifiers</vt:lpstr>
      <vt:lpstr>Class</vt:lpstr>
      <vt:lpstr>Object</vt:lpstr>
      <vt:lpstr>Abstraction</vt:lpstr>
      <vt:lpstr>Inheritance</vt:lpstr>
      <vt:lpstr>Interfaces vs abstract classes</vt:lpstr>
      <vt:lpstr>Encapsulation</vt:lpstr>
      <vt:lpstr>Polymorphism</vt:lpstr>
      <vt:lpstr>Exercises</vt:lpstr>
      <vt:lpstr>Basic exercises</vt:lpstr>
      <vt:lpstr>Basic exercises</vt:lpstr>
      <vt:lpstr>Complex exercise</vt:lpstr>
      <vt:lpstr>See you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Palina Vilava</dc:creator>
  <cp:lastModifiedBy>Tamas Tarcsa</cp:lastModifiedBy>
  <cp:revision>24</cp:revision>
  <dcterms:created xsi:type="dcterms:W3CDTF">2020-10-27T12:12:11Z</dcterms:created>
  <dcterms:modified xsi:type="dcterms:W3CDTF">2021-09-27T15:42:06Z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0x010100BA117DE914E1FC49A35D90CD8516D943</vt:lpwstr>
  </property>
</Properties>
</file>