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4"/>
  </p:notesMasterIdLst>
  <p:sldIdLst>
    <p:sldId id="256" r:id="rId5"/>
    <p:sldId id="263" r:id="rId6"/>
    <p:sldId id="280" r:id="rId7"/>
    <p:sldId id="266" r:id="rId8"/>
    <p:sldId id="299" r:id="rId9"/>
    <p:sldId id="298" r:id="rId10"/>
    <p:sldId id="300" r:id="rId11"/>
    <p:sldId id="301" r:id="rId12"/>
    <p:sldId id="303" r:id="rId13"/>
    <p:sldId id="302" r:id="rId14"/>
    <p:sldId id="292" r:id="rId15"/>
    <p:sldId id="293" r:id="rId16"/>
    <p:sldId id="294" r:id="rId17"/>
    <p:sldId id="283" r:id="rId18"/>
    <p:sldId id="284" r:id="rId19"/>
    <p:sldId id="296" r:id="rId20"/>
    <p:sldId id="304" r:id="rId21"/>
    <p:sldId id="30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8"/>
    <p:restoredTop sz="94597"/>
  </p:normalViewPr>
  <p:slideViewPr>
    <p:cSldViewPr snapToGrid="0">
      <p:cViewPr varScale="1">
        <p:scale>
          <a:sx n="43" d="100"/>
          <a:sy n="43" d="100"/>
        </p:scale>
        <p:origin x="224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D1EBF0EE-C096-8A44-848B-CCCBDAA4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28"/>
            <a:ext cx="12192000" cy="32995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0ADB2FE-5CEE-0544-B805-8F1C84D72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719"/>
            <a:ext cx="12192000" cy="17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003" y="2868123"/>
            <a:ext cx="6963994" cy="1121753"/>
          </a:xfrm>
        </p:spPr>
        <p:txBody>
          <a:bodyPr/>
          <a:lstStyle/>
          <a:p>
            <a:r>
              <a:rPr lang="en-US" sz="7200" dirty="0"/>
              <a:t>Exception handling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88" y="102413"/>
            <a:ext cx="2946224" cy="92333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Java (just like in every other language) the code can experience errors while executing our instruction. Good exception handling can handle errors and gracefully re-route the program to give the user still a positive experience.</a:t>
            </a:r>
          </a:p>
          <a:p>
            <a:r>
              <a:rPr lang="en-US" sz="2800" dirty="0">
                <a:sym typeface="Wingdings" pitchFamily="2" charset="2"/>
              </a:rPr>
              <a:t>Why use exception handling? When everything works as expected (network, files, JVM) that’s called happy path.</a:t>
            </a:r>
          </a:p>
          <a:p>
            <a:r>
              <a:rPr lang="en-US" sz="2800" dirty="0">
                <a:sym typeface="Wingdings" pitchFamily="2" charset="2"/>
              </a:rPr>
              <a:t>But usually, our path is the unhappy path.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Without exception handling an otherwise healthy program may stop running altogether!</a:t>
            </a: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730" y="62391"/>
            <a:ext cx="6002539" cy="1003373"/>
          </a:xfrm>
        </p:spPr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2B1F193-D10E-CE49-9422-8450880D4435}"/>
              </a:ext>
            </a:extLst>
          </p:cNvPr>
          <p:cNvSpPr/>
          <p:nvPr/>
        </p:nvSpPr>
        <p:spPr bwMode="auto">
          <a:xfrm>
            <a:off x="3785191" y="1065763"/>
            <a:ext cx="3806456" cy="10033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32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Throwable</a:t>
            </a:r>
            <a:endParaRPr lang="hu-HU" sz="32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32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32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checked</a:t>
            </a:r>
            <a:r>
              <a:rPr lang="hu-HU" sz="32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458DD8F-A798-D548-9796-F5F36A23889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54102" y="1567449"/>
            <a:ext cx="1531089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484934-1743-E843-A15D-11BBD6995662}"/>
              </a:ext>
            </a:extLst>
          </p:cNvPr>
          <p:cNvCxnSpPr>
            <a:cxnSpLocks/>
          </p:cNvCxnSpPr>
          <p:nvPr/>
        </p:nvCxnSpPr>
        <p:spPr>
          <a:xfrm>
            <a:off x="2254102" y="1567449"/>
            <a:ext cx="0" cy="1861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églalap 12">
            <a:extLst>
              <a:ext uri="{FF2B5EF4-FFF2-40B4-BE49-F238E27FC236}">
                <a16:creationId xmlns:a16="http://schemas.microsoft.com/office/drawing/2014/main" id="{1012F176-E7AA-5A41-A21E-D25CE82EB387}"/>
              </a:ext>
            </a:extLst>
          </p:cNvPr>
          <p:cNvSpPr/>
          <p:nvPr/>
        </p:nvSpPr>
        <p:spPr bwMode="auto">
          <a:xfrm>
            <a:off x="861236" y="3428999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Exception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DFB202C-5EC4-634B-962C-5506D0995FC9}"/>
              </a:ext>
            </a:extLst>
          </p:cNvPr>
          <p:cNvCxnSpPr>
            <a:cxnSpLocks/>
          </p:cNvCxnSpPr>
          <p:nvPr/>
        </p:nvCxnSpPr>
        <p:spPr>
          <a:xfrm flipH="1">
            <a:off x="7591647" y="1567449"/>
            <a:ext cx="15264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3F4E99FC-7A24-7D44-8B20-D5D339E28EF0}"/>
              </a:ext>
            </a:extLst>
          </p:cNvPr>
          <p:cNvCxnSpPr>
            <a:cxnSpLocks/>
          </p:cNvCxnSpPr>
          <p:nvPr/>
        </p:nvCxnSpPr>
        <p:spPr>
          <a:xfrm>
            <a:off x="9097269" y="1567449"/>
            <a:ext cx="0" cy="1861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églalap 20">
            <a:extLst>
              <a:ext uri="{FF2B5EF4-FFF2-40B4-BE49-F238E27FC236}">
                <a16:creationId xmlns:a16="http://schemas.microsoft.com/office/drawing/2014/main" id="{58676B78-F570-094C-9457-A34EA38A0A5F}"/>
              </a:ext>
            </a:extLst>
          </p:cNvPr>
          <p:cNvSpPr/>
          <p:nvPr/>
        </p:nvSpPr>
        <p:spPr bwMode="auto">
          <a:xfrm>
            <a:off x="7704403" y="3428998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Error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unchecked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7A00E0FD-E8CF-274F-B54A-416EED553B17}"/>
              </a:ext>
            </a:extLst>
          </p:cNvPr>
          <p:cNvSpPr/>
          <p:nvPr/>
        </p:nvSpPr>
        <p:spPr bwMode="auto">
          <a:xfrm>
            <a:off x="3517275" y="5262042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RuntimeException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unchecked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A6EA3E1E-FD55-EC4C-8555-1B14C274AF19}"/>
              </a:ext>
            </a:extLst>
          </p:cNvPr>
          <p:cNvCxnSpPr>
            <a:cxnSpLocks/>
          </p:cNvCxnSpPr>
          <p:nvPr/>
        </p:nvCxnSpPr>
        <p:spPr>
          <a:xfrm flipH="1">
            <a:off x="3646966" y="3902179"/>
            <a:ext cx="1263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3266F4B3-E993-4348-BCC2-61F5FE663BE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10140" y="3902179"/>
            <a:ext cx="1" cy="135986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34" y="73024"/>
            <a:ext cx="6125532" cy="982108"/>
          </a:xfrm>
        </p:spPr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Checked exceptions are exceptions that the Java compiler requires us to handle. We have to declaratively throw it up the call stack or we have to handle it ourselves.</a:t>
            </a:r>
          </a:p>
          <a:p>
            <a:r>
              <a:rPr lang="en-US" sz="2800" dirty="0">
                <a:sym typeface="Wingdings" pitchFamily="2" charset="2"/>
              </a:rPr>
              <a:t>When to use it? When a client can reasonably be expected to recover from an exception, make it a checked exception. If a client cannot do anything to recover from the exception, make it an unchecked exception.</a:t>
            </a:r>
          </a:p>
          <a:p>
            <a:endParaRPr lang="en-US" sz="2800" dirty="0">
              <a:sym typeface="Wingdings" pitchFamily="2" charset="2"/>
            </a:endParaRP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9E922FB-5333-114C-AD4C-ECB02615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553246"/>
            <a:ext cx="8864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004" y="0"/>
            <a:ext cx="7137991" cy="923330"/>
          </a:xfrm>
        </p:spPr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154356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Unchecked or Runtime exceptions are exceptions that the Java compiler does not require us to handle. If we create an exception that extends </a:t>
            </a:r>
            <a:r>
              <a:rPr lang="en-US" sz="2800" dirty="0" err="1">
                <a:sym typeface="Wingdings" pitchFamily="2" charset="2"/>
              </a:rPr>
              <a:t>RuntimeException</a:t>
            </a:r>
            <a:r>
              <a:rPr lang="en-US" sz="2800" dirty="0">
                <a:sym typeface="Wingdings" pitchFamily="2" charset="2"/>
              </a:rPr>
              <a:t> it will be unchecked, otherwise it will be checked.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43661F-BA91-4644-B76B-9740D275BBF1}"/>
              </a:ext>
            </a:extLst>
          </p:cNvPr>
          <p:cNvSpPr txBox="1">
            <a:spLocks/>
          </p:cNvSpPr>
          <p:nvPr/>
        </p:nvSpPr>
        <p:spPr>
          <a:xfrm>
            <a:off x="5084133" y="2615467"/>
            <a:ext cx="2023731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Errors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78FFDA-92E3-E64B-85F7-048864A2246D}"/>
              </a:ext>
            </a:extLst>
          </p:cNvPr>
          <p:cNvSpPr txBox="1">
            <a:spLocks/>
          </p:cNvSpPr>
          <p:nvPr/>
        </p:nvSpPr>
        <p:spPr>
          <a:xfrm>
            <a:off x="452250" y="3797523"/>
            <a:ext cx="11287496" cy="2009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ym typeface="Wingdings" pitchFamily="2" charset="2"/>
              </a:rPr>
              <a:t>Errors represent serious and usually irrecoverable conditions like memory leak, infinite recursion or library incompatibility. Even though they don’t extend </a:t>
            </a:r>
            <a:r>
              <a:rPr lang="en-US" sz="2800" dirty="0" err="1">
                <a:sym typeface="Wingdings" pitchFamily="2" charset="2"/>
              </a:rPr>
              <a:t>RuntimeException</a:t>
            </a:r>
            <a:r>
              <a:rPr lang="en-US" sz="2800" dirty="0">
                <a:sym typeface="Wingdings" pitchFamily="2" charset="2"/>
              </a:rPr>
              <a:t>, they are also unchecked. In most cases it’d be weird for us to handle, instantiate or </a:t>
            </a:r>
            <a:r>
              <a:rPr lang="en-US" sz="2800" dirty="0" err="1">
                <a:sym typeface="Wingdings" pitchFamily="2" charset="2"/>
              </a:rPr>
              <a:t>exrend</a:t>
            </a:r>
            <a:r>
              <a:rPr lang="en-US" sz="2800" dirty="0">
                <a:sym typeface="Wingdings" pitchFamily="2" charset="2"/>
              </a:rPr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06" y="115554"/>
            <a:ext cx="6274388" cy="897047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simplest way to handle an exception is to rethrow it. But It means that anyone that calls our method need to handle it too.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Try-catch: </a:t>
            </a:r>
          </a:p>
          <a:p>
            <a:r>
              <a:rPr lang="en-US" sz="2800" dirty="0">
                <a:sym typeface="Wingdings" pitchFamily="2" charset="2"/>
              </a:rPr>
              <a:t>Try: covers the critical statements</a:t>
            </a:r>
          </a:p>
          <a:p>
            <a:r>
              <a:rPr lang="en-US" sz="2800" dirty="0">
                <a:sym typeface="Wingdings" pitchFamily="2" charset="2"/>
              </a:rPr>
              <a:t>Catch: are specific to exception types (rethrowing is possible)</a:t>
            </a:r>
          </a:p>
          <a:p>
            <a:r>
              <a:rPr lang="en-US" sz="2800" dirty="0">
                <a:sym typeface="Wingdings" pitchFamily="2" charset="2"/>
              </a:rPr>
              <a:t>Finally: Always executed (?)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From Java 8 we can use try-with-resources. It works with everything that extends </a:t>
            </a:r>
            <a:r>
              <a:rPr lang="en-US" sz="2800" dirty="0" err="1">
                <a:sym typeface="Wingdings" pitchFamily="2" charset="2"/>
              </a:rPr>
              <a:t>AutoClosable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06" y="115554"/>
            <a:ext cx="6274388" cy="897047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You can have multiple catch blocks each handles a certain exception. But be careful because they will be checked in the order of definition.</a:t>
            </a:r>
          </a:p>
          <a:p>
            <a:r>
              <a:rPr lang="en-US" sz="2800" dirty="0">
                <a:sym typeface="Wingdings" pitchFamily="2" charset="2"/>
              </a:rPr>
              <a:t>You can have union catch blocks which means, you can handle multiple exceptions in a single block. Use ‘|’ to define a union catch block.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You can throw exception by using the ’throw’ keyword.</a:t>
            </a:r>
          </a:p>
          <a:p>
            <a:r>
              <a:rPr lang="en-US" sz="2800" dirty="0">
                <a:sym typeface="Wingdings" pitchFamily="2" charset="2"/>
              </a:rPr>
              <a:t>For example: throw new </a:t>
            </a:r>
            <a:r>
              <a:rPr lang="en-US" sz="2800" dirty="0" err="1">
                <a:sym typeface="Wingdings" pitchFamily="2" charset="2"/>
              </a:rPr>
              <a:t>IllegalArgumentException</a:t>
            </a:r>
            <a:r>
              <a:rPr lang="en-US" sz="2800" dirty="0">
                <a:sym typeface="Wingdings" pitchFamily="2" charset="2"/>
              </a:rPr>
              <a:t>(“message”)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You can wrap exceptions into each other.</a:t>
            </a:r>
          </a:p>
          <a:p>
            <a:r>
              <a:rPr lang="en-US" sz="2800" dirty="0">
                <a:sym typeface="Wingdings" pitchFamily="2" charset="2"/>
              </a:rPr>
              <a:t>For example: throw new </a:t>
            </a:r>
            <a:r>
              <a:rPr lang="en-US" sz="2800" dirty="0" err="1">
                <a:sym typeface="Wingdings" pitchFamily="2" charset="2"/>
              </a:rPr>
              <a:t>MyException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anotherException</a:t>
            </a:r>
            <a:r>
              <a:rPr lang="en-US" sz="2800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20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552" y="16800"/>
            <a:ext cx="2952896" cy="923330"/>
          </a:xfrm>
        </p:spPr>
        <p:txBody>
          <a:bodyPr/>
          <a:lstStyle/>
          <a:p>
            <a:r>
              <a:rPr lang="en-US" dirty="0"/>
              <a:t>Do not!!!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Swallow exceptions: It means you don’t handle the exception. (empty catch block)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Use return in a finally block: because if you do you can unintentionally swallow exceptions.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Use throw in a finally block: same as the one before.</a:t>
            </a:r>
          </a:p>
        </p:txBody>
      </p:sp>
    </p:spTree>
    <p:extLst>
      <p:ext uri="{BB962C8B-B14F-4D97-AF65-F5344CB8AC3E}">
        <p14:creationId xmlns:p14="http://schemas.microsoft.com/office/powerpoint/2010/main" val="47827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618" y="0"/>
            <a:ext cx="2784764" cy="954491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45877"/>
            <a:ext cx="11287496" cy="53825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method that takes a String as a parameter that looks like the following: “1,2,3,4,5,6,7”. The method should calculate the sum of the numbers. Handle the unhappy paths too.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your generic array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Use the learned exception handling methods to handle the occurring exceptions (array is full, array is empty and trying to get element, etc.)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(Create at least one custom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java method that compute the sum of the digits in an integer.</a:t>
            </a: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Generics again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IO in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CC9F8EB8-0F83-CE40-A0FC-0DD8EEAC1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3" name="Szöveg helye 32">
            <a:extLst>
              <a:ext uri="{FF2B5EF4-FFF2-40B4-BE49-F238E27FC236}">
                <a16:creationId xmlns:a16="http://schemas.microsoft.com/office/drawing/2014/main" id="{4C03F56F-0CEB-A641-9893-A2924AD60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8930" y="3260079"/>
            <a:ext cx="4554537" cy="321627"/>
          </a:xfrm>
        </p:spPr>
        <p:txBody>
          <a:bodyPr/>
          <a:lstStyle/>
          <a:p>
            <a:r>
              <a:rPr lang="hu-HU" dirty="0" err="1"/>
              <a:t>Exercises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23" y="2877384"/>
            <a:ext cx="5469553" cy="1103232"/>
          </a:xfrm>
        </p:spPr>
        <p:txBody>
          <a:bodyPr/>
          <a:lstStyle/>
          <a:p>
            <a:r>
              <a:rPr lang="en-US" sz="7200" dirty="0"/>
              <a:t>Generics again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700" y="0"/>
            <a:ext cx="7662597" cy="935666"/>
          </a:xfrm>
        </p:spPr>
        <p:txBody>
          <a:bodyPr/>
          <a:lstStyle/>
          <a:p>
            <a:r>
              <a:rPr lang="en-US" dirty="0"/>
              <a:t>Concept of generic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 types:  A generic class or interface that is parameterized over types.</a:t>
            </a:r>
          </a:p>
          <a:p>
            <a:r>
              <a:rPr lang="en-US" sz="2800" dirty="0">
                <a:sym typeface="Wingdings" pitchFamily="2" charset="2"/>
              </a:rPr>
              <a:t>The type parameter section, delimited by angle brackets (&lt;&gt;), follows the class name. It specifies the type parameters (also called type variables). T1, T2, …. , Tn.</a:t>
            </a:r>
          </a:p>
          <a:p>
            <a:r>
              <a:rPr lang="en-US" sz="2800" dirty="0">
                <a:sym typeface="Wingdings" pitchFamily="2" charset="2"/>
              </a:rPr>
              <a:t>Type parameter names must be a single uppercase letter.</a:t>
            </a:r>
          </a:p>
          <a:p>
            <a:r>
              <a:rPr lang="en-US" sz="2800" dirty="0">
                <a:sym typeface="Wingdings" pitchFamily="2" charset="2"/>
              </a:rPr>
              <a:t>You can think of a generic invocation as being similar to an ordinary method invocation, but instead of passing an argument to a method, you are passing a type argument.</a:t>
            </a:r>
          </a:p>
          <a:p>
            <a:r>
              <a:rPr lang="en-US" sz="2800" dirty="0">
                <a:sym typeface="Wingdings" pitchFamily="2" charset="2"/>
              </a:rPr>
              <a:t>In Java SE 7 and later you can replace the type arguments required to invoke the constructor of a generic class with an empty set of type arguments as long as  the compiler can determinate or infer the type from the context.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21" y="-42530"/>
            <a:ext cx="3001990" cy="95893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9D4E3A-676E-524E-A090-91134FBA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" y="5104535"/>
            <a:ext cx="10963029" cy="413266"/>
          </a:xfrm>
          <a:prstGeom prst="rect">
            <a:avLst/>
          </a:prstGeo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93B16715-FB00-5B46-9BC1-E60EE05B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" y="986134"/>
            <a:ext cx="6045200" cy="37592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260E2F93-F074-984C-A40F-4C71CA0CCA7C}"/>
              </a:ext>
            </a:extLst>
          </p:cNvPr>
          <p:cNvCxnSpPr>
            <a:cxnSpLocks/>
          </p:cNvCxnSpPr>
          <p:nvPr/>
        </p:nvCxnSpPr>
        <p:spPr>
          <a:xfrm flipH="1">
            <a:off x="7953153" y="4295553"/>
            <a:ext cx="871872" cy="101561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EF0C02F-6A96-9A4D-97E2-80FC9EFC692D}"/>
              </a:ext>
            </a:extLst>
          </p:cNvPr>
          <p:cNvSpPr txBox="1"/>
          <p:nvPr/>
        </p:nvSpPr>
        <p:spPr>
          <a:xfrm>
            <a:off x="8825025" y="3864666"/>
            <a:ext cx="2683620" cy="4308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hu-HU" sz="2800" dirty="0">
                <a:solidFill>
                  <a:schemeClr val="accent5"/>
                </a:solidFill>
              </a:rPr>
              <a:t>Diamond operator</a:t>
            </a:r>
          </a:p>
        </p:txBody>
      </p:sp>
    </p:spTree>
    <p:extLst>
      <p:ext uri="{BB962C8B-B14F-4D97-AF65-F5344CB8AC3E}">
        <p14:creationId xmlns:p14="http://schemas.microsoft.com/office/powerpoint/2010/main" val="29756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70" y="0"/>
            <a:ext cx="8835691" cy="958932"/>
          </a:xfrm>
        </p:spPr>
        <p:txBody>
          <a:bodyPr/>
          <a:lstStyle/>
          <a:p>
            <a:r>
              <a:rPr lang="en-US" dirty="0"/>
              <a:t>Concept of generic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 methods: Generic methods are method that introduce their own type parameter that is limited to the methods scope. Static and non-static generic methods are allowed.</a:t>
            </a:r>
          </a:p>
          <a:p>
            <a:r>
              <a:rPr lang="en-US" sz="2800" dirty="0">
                <a:sym typeface="Wingdings" pitchFamily="2" charset="2"/>
              </a:rPr>
              <a:t>The syntax for a generic method includes a list of type parameters inside angle brackets which appears before the method’s return type.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4683A89-E54C-5F48-9AAD-1F951746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0" y="3904247"/>
            <a:ext cx="10490761" cy="17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29" y="0"/>
            <a:ext cx="8275739" cy="958932"/>
          </a:xfrm>
        </p:spPr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4144696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There may be times when you want to restrict the types that can be used as type arguments in a parameterized type. For example: A method that only operates on numbers. This is what bounded type parameters are for.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declare a bounded type parameter, list the type parameter’s name. followed by the extends keyword what is followed by the upper bound.</a:t>
            </a:r>
          </a:p>
          <a:p>
            <a:r>
              <a:rPr lang="en-US" sz="2800" dirty="0">
                <a:sym typeface="Wingdings" pitchFamily="2" charset="2"/>
              </a:rPr>
              <a:t>Bounded type parameters allow you to invoke methods defined in the bounds. A type can have multiple bounds(</a:t>
            </a:r>
            <a:r>
              <a:rPr lang="hu-HU" sz="2800" dirty="0"/>
              <a:t>&amp;)</a:t>
            </a:r>
            <a:r>
              <a:rPr lang="en-US" sz="2800" dirty="0">
                <a:sym typeface="Wingdings" pitchFamily="2" charset="2"/>
              </a:rPr>
              <a:t>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01D2E63-8358-BF41-A029-5680C4FF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4" y="5103629"/>
            <a:ext cx="10233868" cy="12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571831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a generic code, the question mark(?), called the wildcard, represents an unknown type. Never used as an argument for generic methods, classes or interfaces.</a:t>
            </a:r>
          </a:p>
          <a:p>
            <a:r>
              <a:rPr lang="en-US" sz="2800" dirty="0">
                <a:sym typeface="Wingdings" pitchFamily="2" charset="2"/>
              </a:rPr>
              <a:t>Upper bound wildcard:</a:t>
            </a:r>
          </a:p>
          <a:p>
            <a:r>
              <a:rPr lang="en-US" sz="2800" dirty="0">
                <a:sym typeface="Wingdings" pitchFamily="2" charset="2"/>
              </a:rPr>
              <a:t>List&lt;?  extends Number&gt; means: Type must be number or any of its subclasses.</a:t>
            </a:r>
          </a:p>
          <a:p>
            <a:r>
              <a:rPr lang="en-US" sz="2800" dirty="0">
                <a:sym typeface="Wingdings" pitchFamily="2" charset="2"/>
              </a:rPr>
              <a:t>Unbounded wildcard: List&lt;?&gt;  means: List of unknown type. When this is useful?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When writing a method that only uses Object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When the code does not depends on the type. (for example: </a:t>
            </a:r>
            <a:r>
              <a:rPr lang="en-US" sz="2800" dirty="0" err="1">
                <a:sym typeface="Wingdings" pitchFamily="2" charset="2"/>
              </a:rPr>
              <a:t>List.clear</a:t>
            </a:r>
            <a:r>
              <a:rPr lang="en-US" sz="2800" dirty="0">
                <a:sym typeface="Wingdings" pitchFamily="2" charset="2"/>
              </a:rPr>
              <a:t>())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252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571831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Lower bound wildcards: Expressed using the ‘?’ following by the super keyword, followed by its lower bound. </a:t>
            </a:r>
          </a:p>
          <a:p>
            <a:r>
              <a:rPr lang="en-US" sz="2800" dirty="0">
                <a:sym typeface="Wingdings" pitchFamily="2" charset="2"/>
              </a:rPr>
              <a:t>List&lt;? super Integer&gt; means: Integer and all of its </a:t>
            </a:r>
            <a:r>
              <a:rPr lang="en-US" sz="2800" dirty="0" err="1">
                <a:sym typeface="Wingdings" pitchFamily="2" charset="2"/>
              </a:rPr>
              <a:t>superclasses</a:t>
            </a:r>
            <a:r>
              <a:rPr lang="en-US" sz="2800" dirty="0">
                <a:sym typeface="Wingdings" pitchFamily="2" charset="2"/>
              </a:rPr>
              <a:t> are accepted.</a:t>
            </a:r>
          </a:p>
          <a:p>
            <a:r>
              <a:rPr lang="en-US" sz="2800" dirty="0">
                <a:sym typeface="Wingdings" pitchFamily="2" charset="2"/>
              </a:rPr>
              <a:t>Wildcard guidelines: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An “in” variable is defined with an upper bound wildcard.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An “out” variable is defined with a lower bound wildcard.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 case you only need methods from object, use unbounded wildcard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 case the code needs to access specific types, do not use wildcard.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46146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1082</Words>
  <Application>Microsoft Macintosh PowerPoint</Application>
  <PresentationFormat>Szélesvásznú</PresentationFormat>
  <Paragraphs>103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Generics again</vt:lpstr>
      <vt:lpstr>Concept of generic types</vt:lpstr>
      <vt:lpstr>Examples</vt:lpstr>
      <vt:lpstr>Concept of generic methods</vt:lpstr>
      <vt:lpstr>Bounded type parameters</vt:lpstr>
      <vt:lpstr>Wildcards</vt:lpstr>
      <vt:lpstr>Wildcards</vt:lpstr>
      <vt:lpstr>Examples</vt:lpstr>
      <vt:lpstr>Exception handling</vt:lpstr>
      <vt:lpstr>Concepts</vt:lpstr>
      <vt:lpstr>Exception hierarchy</vt:lpstr>
      <vt:lpstr>Checked exceptions</vt:lpstr>
      <vt:lpstr>Unchecked exceptions</vt:lpstr>
      <vt:lpstr>Handling exceptions</vt:lpstr>
      <vt:lpstr>Handling exceptions</vt:lpstr>
      <vt:lpstr>Do not!!!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46</cp:revision>
  <dcterms:created xsi:type="dcterms:W3CDTF">2020-10-27T12:12:11Z</dcterms:created>
  <dcterms:modified xsi:type="dcterms:W3CDTF">2021-10-18T14:00:21Z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