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3"/>
  </p:notesMasterIdLst>
  <p:sldIdLst>
    <p:sldId id="256" r:id="rId5"/>
    <p:sldId id="263" r:id="rId6"/>
    <p:sldId id="280" r:id="rId7"/>
    <p:sldId id="266" r:id="rId8"/>
    <p:sldId id="306" r:id="rId9"/>
    <p:sldId id="298" r:id="rId10"/>
    <p:sldId id="307" r:id="rId11"/>
    <p:sldId id="300" r:id="rId12"/>
    <p:sldId id="292" r:id="rId13"/>
    <p:sldId id="311" r:id="rId14"/>
    <p:sldId id="293" r:id="rId15"/>
    <p:sldId id="308" r:id="rId16"/>
    <p:sldId id="283" r:id="rId17"/>
    <p:sldId id="284" r:id="rId18"/>
    <p:sldId id="309" r:id="rId19"/>
    <p:sldId id="296" r:id="rId20"/>
    <p:sldId id="310" r:id="rId21"/>
    <p:sldId id="29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4A5E-7045-7349-8EB9-E37DA956361E}" v="237" dt="2021-04-09T11:00:09.994"/>
    <p1510:client id="{CA169F45-5589-4D02-B933-EE3D29406E05}" v="12" dt="2021-04-09T09:53:46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54"/>
    <p:restoredTop sz="94597"/>
  </p:normalViewPr>
  <p:slideViewPr>
    <p:cSldViewPr snapToGrid="0">
      <p:cViewPr varScale="1">
        <p:scale>
          <a:sx n="104" d="100"/>
          <a:sy n="104" d="100"/>
        </p:scale>
        <p:origin x="23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9" y="1143000"/>
            <a:ext cx="4797425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F520AD5-0FFD-4C8E-9342-58316930E0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1412" y="1143000"/>
            <a:ext cx="4797425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99" y="2077282"/>
            <a:ext cx="4797425" cy="283199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D1A126B-ECBC-446E-8C9B-41282A70F0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21412" y="2077282"/>
            <a:ext cx="4797425" cy="283199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370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14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D646D-415F-4D4E-B837-24C4E1CE09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71600"/>
            <a:ext cx="5764213" cy="3886200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Large statement combined with supporting </a:t>
            </a:r>
            <a:br>
              <a:rPr lang="en-US"/>
            </a:br>
            <a:r>
              <a:rPr lang="en-US"/>
              <a:t>text here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330B547-343B-414C-8E1F-67C7C72B2F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6901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  <p:extLst>
      <p:ext uri="{BB962C8B-B14F-4D97-AF65-F5344CB8AC3E}">
        <p14:creationId xmlns:p14="http://schemas.microsoft.com/office/powerpoint/2010/main" val="3063849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5519275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>
                <a:effectLst/>
              </a:rPr>
              <a:t>23 OCTOBER 2020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Approach – 5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111A-AF8E-9E4F-95BB-2233C5B80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Project Approach – 5 Phases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44A3D2F7-12A7-D345-89E9-C2804ED949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996434D-95C5-3A4A-822B-F2AAFD93E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27781-DE23-6541-B6B8-9BF68AA55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022447"/>
            <a:ext cx="827601" cy="7652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503DEC-3D44-E54B-B871-07557CF14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6060" y="2058408"/>
            <a:ext cx="751597" cy="6949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0B66494-D5B7-8E42-BBE7-3D572363BF3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4920" y="2058408"/>
            <a:ext cx="745490" cy="68929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66EE11C-096A-6A41-B3C9-F626EDB65AE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83780" y="2058408"/>
            <a:ext cx="708863" cy="6554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9EEA0C-3899-7B4A-8FEC-BEA88021468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92640" y="2090158"/>
            <a:ext cx="756270" cy="6992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C6192-C8B0-8C41-A29B-1A465AC14A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8C566F-9E20-7D42-980A-36B784E4DA39}"/>
              </a:ext>
            </a:extLst>
          </p:cNvPr>
          <p:cNvCxnSpPr>
            <a:cxnSpLocks/>
          </p:cNvCxnSpPr>
          <p:nvPr userDrawn="1"/>
        </p:nvCxnSpPr>
        <p:spPr>
          <a:xfrm>
            <a:off x="276606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43441-2EDD-0640-8625-3CF46A13CD31}"/>
              </a:ext>
            </a:extLst>
          </p:cNvPr>
          <p:cNvCxnSpPr>
            <a:cxnSpLocks/>
          </p:cNvCxnSpPr>
          <p:nvPr userDrawn="1"/>
        </p:nvCxnSpPr>
        <p:spPr>
          <a:xfrm>
            <a:off x="507492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CEC5A-64BB-A947-A1DA-BFC2B87C4EFC}"/>
              </a:ext>
            </a:extLst>
          </p:cNvPr>
          <p:cNvCxnSpPr>
            <a:cxnSpLocks/>
          </p:cNvCxnSpPr>
          <p:nvPr userDrawn="1"/>
        </p:nvCxnSpPr>
        <p:spPr>
          <a:xfrm>
            <a:off x="738378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CE4EF-F9F4-1248-BCBA-48394100326B}"/>
              </a:ext>
            </a:extLst>
          </p:cNvPr>
          <p:cNvCxnSpPr>
            <a:cxnSpLocks/>
          </p:cNvCxnSpPr>
          <p:nvPr userDrawn="1"/>
        </p:nvCxnSpPr>
        <p:spPr>
          <a:xfrm>
            <a:off x="969264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F24ACA-C57A-6542-A9DC-906E12AE06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4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80DC253-A653-EE48-9265-87DA583F1C6D}"/>
              </a:ext>
            </a:extLst>
          </p:cNvPr>
          <p:cNvSpPr txBox="1">
            <a:spLocks/>
          </p:cNvSpPr>
          <p:nvPr userDrawn="1"/>
        </p:nvSpPr>
        <p:spPr>
          <a:xfrm>
            <a:off x="45720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01 Alignment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F9D9EA2-A39B-364C-91C2-10DAEA01A7AD}"/>
              </a:ext>
            </a:extLst>
          </p:cNvPr>
          <p:cNvSpPr txBox="1">
            <a:spLocks/>
          </p:cNvSpPr>
          <p:nvPr userDrawn="1"/>
        </p:nvSpPr>
        <p:spPr>
          <a:xfrm>
            <a:off x="276606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02 Learning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C2D32C-9C04-8D47-B602-B406BAC6ED59}"/>
              </a:ext>
            </a:extLst>
          </p:cNvPr>
          <p:cNvSpPr txBox="1">
            <a:spLocks/>
          </p:cNvSpPr>
          <p:nvPr userDrawn="1"/>
        </p:nvSpPr>
        <p:spPr>
          <a:xfrm>
            <a:off x="507492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03 Analysis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4319C03-4421-CB4C-99FA-4B5C37C68881}"/>
              </a:ext>
            </a:extLst>
          </p:cNvPr>
          <p:cNvSpPr txBox="1">
            <a:spLocks/>
          </p:cNvSpPr>
          <p:nvPr userDrawn="1"/>
        </p:nvSpPr>
        <p:spPr>
          <a:xfrm>
            <a:off x="738378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04 Ideation &amp; Envisioning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5FB6C8-5EDD-514A-B17D-196988E2B5D1}"/>
              </a:ext>
            </a:extLst>
          </p:cNvPr>
          <p:cNvSpPr txBox="1">
            <a:spLocks/>
          </p:cNvSpPr>
          <p:nvPr userDrawn="1"/>
        </p:nvSpPr>
        <p:spPr>
          <a:xfrm>
            <a:off x="969264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05 Design &amp; Prototyping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D33DAF6-818F-DF42-9048-4EB0744BE9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78633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D0E83C-AF84-5244-8A46-36376C1C05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7492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CB75760-1CF3-0242-BAA2-E19452F90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96351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A311D8D-8DC1-3B4A-93E4-C6FF7171B0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05210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2E0F47A-7910-834B-B8C0-19ABB23E3FA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0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A328BB22-AC71-0043-A171-7A417ED8775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66060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868139CE-C9BB-6B4D-97C1-C45B7754D9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074919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13C1508E-2CCE-E741-8D12-DEC07FFC853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96351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2CEA34FE-C7A1-9644-A82A-311D9F5467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698923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530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Approach – 6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111A-AF8E-9E4F-95BB-2233C5B80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Project Approach – 6 Phases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44A3D2F7-12A7-D345-89E9-C2804ED949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996434D-95C5-3A4A-822B-F2AAFD93E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27781-DE23-6541-B6B8-9BF68AA55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022447"/>
            <a:ext cx="827601" cy="7652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503DEC-3D44-E54B-B871-07557CF14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111" y="2058408"/>
            <a:ext cx="751597" cy="6949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0B66494-D5B7-8E42-BBE7-3D572363BF3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9022" y="2058408"/>
            <a:ext cx="745490" cy="68929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66EE11C-096A-6A41-B3C9-F626EDB65AE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4933" y="2058408"/>
            <a:ext cx="708863" cy="6554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9EEA0C-3899-7B4A-8FEC-BEA88021468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0844" y="2090158"/>
            <a:ext cx="756270" cy="6992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C6192-C8B0-8C41-A29B-1A465AC14A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8C566F-9E20-7D42-980A-36B784E4DA39}"/>
              </a:ext>
            </a:extLst>
          </p:cNvPr>
          <p:cNvCxnSpPr>
            <a:cxnSpLocks/>
          </p:cNvCxnSpPr>
          <p:nvPr userDrawn="1"/>
        </p:nvCxnSpPr>
        <p:spPr>
          <a:xfrm>
            <a:off x="2423111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43441-2EDD-0640-8625-3CF46A13CD31}"/>
              </a:ext>
            </a:extLst>
          </p:cNvPr>
          <p:cNvCxnSpPr>
            <a:cxnSpLocks/>
          </p:cNvCxnSpPr>
          <p:nvPr userDrawn="1"/>
        </p:nvCxnSpPr>
        <p:spPr>
          <a:xfrm>
            <a:off x="4389022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CEC5A-64BB-A947-A1DA-BFC2B87C4EFC}"/>
              </a:ext>
            </a:extLst>
          </p:cNvPr>
          <p:cNvCxnSpPr>
            <a:cxnSpLocks/>
          </p:cNvCxnSpPr>
          <p:nvPr userDrawn="1"/>
        </p:nvCxnSpPr>
        <p:spPr>
          <a:xfrm>
            <a:off x="6354933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CE4EF-F9F4-1248-BCBA-48394100326B}"/>
              </a:ext>
            </a:extLst>
          </p:cNvPr>
          <p:cNvCxnSpPr>
            <a:cxnSpLocks/>
          </p:cNvCxnSpPr>
          <p:nvPr userDrawn="1"/>
        </p:nvCxnSpPr>
        <p:spPr>
          <a:xfrm>
            <a:off x="8320844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F24ACA-C57A-6542-A9DC-906E12AE06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4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80DC253-A653-EE48-9265-87DA583F1C6D}"/>
              </a:ext>
            </a:extLst>
          </p:cNvPr>
          <p:cNvSpPr txBox="1">
            <a:spLocks/>
          </p:cNvSpPr>
          <p:nvPr userDrawn="1"/>
        </p:nvSpPr>
        <p:spPr>
          <a:xfrm>
            <a:off x="457200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01 Alignment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F9D9EA2-A39B-364C-91C2-10DAEA01A7AD}"/>
              </a:ext>
            </a:extLst>
          </p:cNvPr>
          <p:cNvSpPr txBox="1">
            <a:spLocks/>
          </p:cNvSpPr>
          <p:nvPr userDrawn="1"/>
        </p:nvSpPr>
        <p:spPr>
          <a:xfrm>
            <a:off x="2423111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02 Learning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C2D32C-9C04-8D47-B602-B406BAC6ED59}"/>
              </a:ext>
            </a:extLst>
          </p:cNvPr>
          <p:cNvSpPr txBox="1">
            <a:spLocks/>
          </p:cNvSpPr>
          <p:nvPr userDrawn="1"/>
        </p:nvSpPr>
        <p:spPr>
          <a:xfrm>
            <a:off x="4389022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03 Analysis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4319C03-4421-CB4C-99FA-4B5C37C68881}"/>
              </a:ext>
            </a:extLst>
          </p:cNvPr>
          <p:cNvSpPr txBox="1">
            <a:spLocks/>
          </p:cNvSpPr>
          <p:nvPr userDrawn="1"/>
        </p:nvSpPr>
        <p:spPr>
          <a:xfrm>
            <a:off x="6354933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04 Ideation &amp; Envisioning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5FB6C8-5EDD-514A-B17D-196988E2B5D1}"/>
              </a:ext>
            </a:extLst>
          </p:cNvPr>
          <p:cNvSpPr txBox="1">
            <a:spLocks/>
          </p:cNvSpPr>
          <p:nvPr userDrawn="1"/>
        </p:nvSpPr>
        <p:spPr>
          <a:xfrm>
            <a:off x="8320844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05 Design &amp; Prototyping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D33DAF6-818F-DF42-9048-4EB0744BE9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23111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D0E83C-AF84-5244-8A46-36376C1C05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89022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CB75760-1CF3-0242-BAA2-E19452F90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4933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A311D8D-8DC1-3B4A-93E4-C6FF7171B0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20844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1BD861C-C099-2242-98F1-B6E7EEED2BE6}"/>
              </a:ext>
            </a:extLst>
          </p:cNvPr>
          <p:cNvSpPr txBox="1">
            <a:spLocks/>
          </p:cNvSpPr>
          <p:nvPr userDrawn="1"/>
        </p:nvSpPr>
        <p:spPr>
          <a:xfrm>
            <a:off x="10262045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06 Evaluation &amp; </a:t>
            </a:r>
            <a:br>
              <a:rPr lang="en-US"/>
            </a:br>
            <a:r>
              <a:rPr lang="en-US"/>
              <a:t>Implementation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C141246F-69BD-0B41-BF52-D1152FCFAC2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62045" y="2057323"/>
            <a:ext cx="766345" cy="70858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FA191E-BA82-1B46-A82D-56261E200A50}"/>
              </a:ext>
            </a:extLst>
          </p:cNvPr>
          <p:cNvCxnSpPr>
            <a:cxnSpLocks/>
          </p:cNvCxnSpPr>
          <p:nvPr userDrawn="1"/>
        </p:nvCxnSpPr>
        <p:spPr>
          <a:xfrm>
            <a:off x="10262045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D7341B1D-76E9-7D45-9DFE-D593920133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62045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5F7393A2-F20A-FB48-8098-C4DF269971E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B176C60C-51C0-3B4D-AE38-AC9A7DFCED6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23111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83DCF7C1-2E86-DD49-93B8-E0B55244157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89022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>
            <a:extLst>
              <a:ext uri="{FF2B5EF4-FFF2-40B4-BE49-F238E27FC236}">
                <a16:creationId xmlns:a16="http://schemas.microsoft.com/office/drawing/2014/main" id="{749D904C-AEC8-804C-B52A-C4D391166BE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54933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2">
            <a:extLst>
              <a:ext uri="{FF2B5EF4-FFF2-40B4-BE49-F238E27FC236}">
                <a16:creationId xmlns:a16="http://schemas.microsoft.com/office/drawing/2014/main" id="{45690D28-0402-5A47-B11A-2BEB72CBA6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20844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C0E5AE34-5390-1742-B24C-571FF75CA77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262045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91191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5086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5519275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>
                <a:effectLst/>
              </a:rPr>
              <a:t>23 OCTOBER 2020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461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30" r:id="rId16"/>
    <p:sldLayoutId id="2147483731" r:id="rId17"/>
    <p:sldLayoutId id="2147483733" r:id="rId18"/>
    <p:sldLayoutId id="2147483740" r:id="rId19"/>
    <p:sldLayoutId id="2147483738" r:id="rId20"/>
    <p:sldLayoutId id="2147483736" r:id="rId21"/>
    <p:sldLayoutId id="2147483765" r:id="rId22"/>
    <p:sldLayoutId id="2147483744" r:id="rId23"/>
    <p:sldLayoutId id="2147483762" r:id="rId24"/>
    <p:sldLayoutId id="2147483755" r:id="rId25"/>
    <p:sldLayoutId id="2147483743" r:id="rId26"/>
    <p:sldLayoutId id="2147483756" r:id="rId27"/>
    <p:sldLayoutId id="2147483734" r:id="rId28"/>
    <p:sldLayoutId id="2147483745" r:id="rId29"/>
    <p:sldLayoutId id="2147483741" r:id="rId30"/>
    <p:sldLayoutId id="2147483735" r:id="rId31"/>
    <p:sldLayoutId id="2147483737" r:id="rId32"/>
    <p:sldLayoutId id="2147483739" r:id="rId33"/>
    <p:sldLayoutId id="2147483742" r:id="rId34"/>
    <p:sldLayoutId id="2147483746" r:id="rId35"/>
    <p:sldLayoutId id="2147483732" r:id="rId36"/>
    <p:sldLayoutId id="2147483747" r:id="rId37"/>
    <p:sldLayoutId id="2147483748" r:id="rId38"/>
    <p:sldLayoutId id="2147483749" r:id="rId39"/>
    <p:sldLayoutId id="2147483752" r:id="rId40"/>
    <p:sldLayoutId id="2147483753" r:id="rId41"/>
    <p:sldLayoutId id="2147483754" r:id="rId42"/>
    <p:sldLayoutId id="2147483759" r:id="rId43"/>
    <p:sldLayoutId id="2147483761" r:id="rId44"/>
    <p:sldLayoutId id="2147483764" r:id="rId45"/>
    <p:sldLayoutId id="2147483750" r:id="rId46"/>
    <p:sldLayoutId id="2147483763" r:id="rId47"/>
    <p:sldLayoutId id="2147483818" r:id="rId48"/>
    <p:sldLayoutId id="2147483819" r:id="rId4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Tarcsa</a:t>
            </a:r>
            <a:r>
              <a:rPr lang="en-US" dirty="0"/>
              <a:t> </a:t>
            </a:r>
            <a:r>
              <a:rPr lang="en-US" dirty="0" err="1"/>
              <a:t>Tamás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9378479" cy="2380409"/>
          </a:xfrm>
        </p:spPr>
        <p:txBody>
          <a:bodyPr/>
          <a:lstStyle/>
          <a:p>
            <a:r>
              <a:rPr lang="en-US" sz="7200" dirty="0"/>
              <a:t>Magas </a:t>
            </a:r>
            <a:r>
              <a:rPr lang="en-US" sz="7200" dirty="0" err="1"/>
              <a:t>szintű</a:t>
            </a:r>
            <a:r>
              <a:rPr lang="en-US" sz="7200" dirty="0"/>
              <a:t> </a:t>
            </a:r>
            <a:r>
              <a:rPr lang="en-US" sz="7200" dirty="0" err="1"/>
              <a:t>programozási</a:t>
            </a:r>
            <a:r>
              <a:rPr lang="en-US" sz="7200" dirty="0"/>
              <a:t> </a:t>
            </a:r>
            <a:r>
              <a:rPr lang="en-US" sz="7200" dirty="0" err="1"/>
              <a:t>nyelvek</a:t>
            </a:r>
            <a:r>
              <a:rPr lang="en-US" sz="72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341" y="0"/>
            <a:ext cx="5567317" cy="923198"/>
          </a:xfrm>
        </p:spPr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53788"/>
            <a:ext cx="11287496" cy="4305608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One of the major new language features in Java 8 is the lambda function.</a:t>
            </a:r>
          </a:p>
          <a:p>
            <a:r>
              <a:rPr lang="en-US" sz="2800" dirty="0">
                <a:sym typeface="Wingdings" pitchFamily="2" charset="2"/>
              </a:rPr>
              <a:t>Parameter list + arrow + body.</a:t>
            </a:r>
          </a:p>
          <a:p>
            <a:r>
              <a:rPr lang="en-US" sz="2800" dirty="0">
                <a:sym typeface="Wingdings" pitchFamily="2" charset="2"/>
              </a:rPr>
              <a:t>(parameter) -&gt; body.</a:t>
            </a:r>
          </a:p>
          <a:p>
            <a:r>
              <a:rPr lang="en-US" sz="2800" dirty="0">
                <a:sym typeface="Wingdings" pitchFamily="2" charset="2"/>
              </a:rPr>
              <a:t>Parameters: When more then one parameter, use comma to separate them. (do not need to specify the type)</a:t>
            </a:r>
          </a:p>
          <a:p>
            <a:r>
              <a:rPr lang="en-US" sz="2800" dirty="0">
                <a:sym typeface="Wingdings" pitchFamily="2" charset="2"/>
              </a:rPr>
              <a:t>Body: Can be a single expression or a concrete function body.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Method reference: class::method!!!</a:t>
            </a:r>
          </a:p>
        </p:txBody>
      </p:sp>
    </p:spTree>
    <p:extLst>
      <p:ext uri="{BB962C8B-B14F-4D97-AF65-F5344CB8AC3E}">
        <p14:creationId xmlns:p14="http://schemas.microsoft.com/office/powerpoint/2010/main" val="336759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88" y="102413"/>
            <a:ext cx="2946224" cy="923330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53788"/>
            <a:ext cx="11287496" cy="4305608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A stream is a sequence of objects that supports various methods which can be pipelined to produce the desired result.</a:t>
            </a:r>
          </a:p>
          <a:p>
            <a:r>
              <a:rPr lang="en-US" sz="2800" dirty="0">
                <a:sym typeface="Wingdings" pitchFamily="2" charset="2"/>
              </a:rPr>
              <a:t>There are many ways to create streams from different sources. Once created, the instance will not modify its source.</a:t>
            </a:r>
          </a:p>
          <a:p>
            <a:r>
              <a:rPr lang="en-US" sz="2800" dirty="0">
                <a:sym typeface="Wingdings" pitchFamily="2" charset="2"/>
              </a:rPr>
              <a:t>How to create Streams?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To create an empty stream: </a:t>
            </a:r>
            <a:r>
              <a:rPr lang="en-US" sz="2800" dirty="0" err="1">
                <a:sym typeface="Wingdings" pitchFamily="2" charset="2"/>
              </a:rPr>
              <a:t>Stream.empty</a:t>
            </a:r>
            <a:r>
              <a:rPr lang="en-US" sz="2800" dirty="0">
                <a:sym typeface="Wingdings" pitchFamily="2" charset="2"/>
              </a:rPr>
              <a:t>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Stream of collections: </a:t>
            </a:r>
            <a:r>
              <a:rPr lang="en-US" sz="2800" dirty="0" err="1">
                <a:sym typeface="Wingdings" pitchFamily="2" charset="2"/>
              </a:rPr>
              <a:t>Collection.stream</a:t>
            </a:r>
            <a:r>
              <a:rPr lang="en-US" sz="2800" dirty="0">
                <a:sym typeface="Wingdings" pitchFamily="2" charset="2"/>
              </a:rPr>
              <a:t>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Stream of arrays: </a:t>
            </a:r>
            <a:r>
              <a:rPr lang="en-US" sz="2800" dirty="0" err="1">
                <a:sym typeface="Wingdings" pitchFamily="2" charset="2"/>
              </a:rPr>
              <a:t>Stream.of</a:t>
            </a:r>
            <a:r>
              <a:rPr lang="en-US" sz="2800" dirty="0">
                <a:sym typeface="Wingdings" pitchFamily="2" charset="2"/>
              </a:rPr>
              <a:t>(data) or </a:t>
            </a:r>
            <a:r>
              <a:rPr lang="en-US" sz="2800" dirty="0" err="1">
                <a:sym typeface="Wingdings" pitchFamily="2" charset="2"/>
              </a:rPr>
              <a:t>Arrays.stream</a:t>
            </a:r>
            <a:r>
              <a:rPr lang="en-US" sz="2800" dirty="0">
                <a:sym typeface="Wingdings" pitchFamily="2" charset="2"/>
              </a:rPr>
              <a:t>(</a:t>
            </a:r>
            <a:r>
              <a:rPr lang="en-US" sz="2800" dirty="0" err="1">
                <a:sym typeface="Wingdings" pitchFamily="2" charset="2"/>
              </a:rPr>
              <a:t>arr</a:t>
            </a:r>
            <a:r>
              <a:rPr lang="en-US" sz="2800" dirty="0">
                <a:sym typeface="Wingdings" pitchFamily="2" charset="2"/>
              </a:rPr>
              <a:t> + elements);</a:t>
            </a:r>
          </a:p>
          <a:p>
            <a:endParaRPr lang="en-US" sz="2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8097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75" y="102414"/>
            <a:ext cx="9873049" cy="1096190"/>
          </a:xfrm>
        </p:spPr>
        <p:txBody>
          <a:bodyPr/>
          <a:lstStyle/>
          <a:p>
            <a:r>
              <a:rPr lang="en-US" dirty="0"/>
              <a:t>More stream creation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53788"/>
            <a:ext cx="11287496" cy="43056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Stream.&lt;type&gt;builder().add().add()….build();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Stream.generate</a:t>
            </a:r>
            <a:r>
              <a:rPr lang="en-US" sz="2800" dirty="0">
                <a:sym typeface="Wingdings" pitchFamily="2" charset="2"/>
              </a:rPr>
              <a:t>(Supplier).limit();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Stream.iterate</a:t>
            </a:r>
            <a:r>
              <a:rPr lang="en-US" sz="2800" dirty="0">
                <a:sym typeface="Wingdings" pitchFamily="2" charset="2"/>
              </a:rPr>
              <a:t>(</a:t>
            </a:r>
            <a:r>
              <a:rPr lang="en-US" sz="2800" dirty="0" err="1">
                <a:sym typeface="Wingdings" pitchFamily="2" charset="2"/>
              </a:rPr>
              <a:t>initialElement</a:t>
            </a:r>
            <a:r>
              <a:rPr lang="en-US" sz="2800" dirty="0">
                <a:sym typeface="Wingdings" pitchFamily="2" charset="2"/>
              </a:rPr>
              <a:t>, iteration).limit();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Stream of primitives: </a:t>
            </a:r>
            <a:r>
              <a:rPr lang="en-US" sz="2800" dirty="0" err="1">
                <a:sym typeface="Wingdings" pitchFamily="2" charset="2"/>
              </a:rPr>
              <a:t>IntStream.range</a:t>
            </a:r>
            <a:r>
              <a:rPr lang="en-US" sz="2800" dirty="0">
                <a:sym typeface="Wingdings" pitchFamily="2" charset="2"/>
              </a:rPr>
              <a:t>(from, to);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Stream of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Stream of Strings.</a:t>
            </a:r>
          </a:p>
        </p:txBody>
      </p:sp>
    </p:spTree>
    <p:extLst>
      <p:ext uri="{BB962C8B-B14F-4D97-AF65-F5344CB8AC3E}">
        <p14:creationId xmlns:p14="http://schemas.microsoft.com/office/powerpoint/2010/main" val="5861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234" y="73024"/>
            <a:ext cx="6125532" cy="923330"/>
          </a:xfrm>
        </p:spPr>
        <p:txBody>
          <a:bodyPr/>
          <a:lstStyle/>
          <a:p>
            <a:r>
              <a:rPr lang="en-US" dirty="0"/>
              <a:t>The stream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2" y="1180793"/>
            <a:ext cx="11287496" cy="5108796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Source + intermediate operations + terminal operation.</a:t>
            </a:r>
          </a:p>
          <a:p>
            <a:r>
              <a:rPr lang="en-US" sz="2800" dirty="0" err="1">
                <a:sym typeface="Wingdings" pitchFamily="2" charset="2"/>
              </a:rPr>
              <a:t>Soruce</a:t>
            </a:r>
            <a:r>
              <a:rPr lang="en-US" sz="2800" dirty="0">
                <a:sym typeface="Wingdings" pitchFamily="2" charset="2"/>
              </a:rPr>
              <a:t>: The source of the data(Array, Collection, File, etc.)</a:t>
            </a:r>
          </a:p>
          <a:p>
            <a:r>
              <a:rPr lang="en-US" sz="2800" dirty="0">
                <a:sym typeface="Wingdings" pitchFamily="2" charset="2"/>
              </a:rPr>
              <a:t>Intermediate operations: return a new, modified stream. You can chain as many as you want.</a:t>
            </a:r>
          </a:p>
          <a:p>
            <a:r>
              <a:rPr lang="en-US" sz="2800" dirty="0">
                <a:sym typeface="Wingdings" pitchFamily="2" charset="2"/>
              </a:rPr>
              <a:t>Terminal operation: Closes the stream. There can be only one terminal operation per stream pipeline.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A stream without a terminal operation is not working!</a:t>
            </a:r>
          </a:p>
          <a:p>
            <a:r>
              <a:rPr lang="en-US" sz="2800" dirty="0">
                <a:sym typeface="Wingdings" pitchFamily="2" charset="2"/>
              </a:rPr>
              <a:t>The right order is the most important aspect of chaining operations in the stream pipeline!</a:t>
            </a:r>
          </a:p>
        </p:txBody>
      </p:sp>
    </p:spTree>
    <p:extLst>
      <p:ext uri="{BB962C8B-B14F-4D97-AF65-F5344CB8AC3E}">
        <p14:creationId xmlns:p14="http://schemas.microsoft.com/office/powerpoint/2010/main" val="101200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802" y="93969"/>
            <a:ext cx="5418391" cy="923330"/>
          </a:xfrm>
        </p:spPr>
        <p:txBody>
          <a:bodyPr/>
          <a:lstStyle/>
          <a:p>
            <a:r>
              <a:rPr lang="en-US" dirty="0"/>
              <a:t>Stream reduction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2" y="1050779"/>
            <a:ext cx="11287496" cy="5201740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The reduce() method: It takes 3 parameters: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Identity: The initial value for an accumulator or a default value if the stream is empty.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Accumulator: Creates a new value for every step of reducing.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Combiner: Aggregates the result of the accumulator(only available in case of parallel streams.</a:t>
            </a:r>
          </a:p>
        </p:txBody>
      </p:sp>
    </p:spTree>
    <p:extLst>
      <p:ext uri="{BB962C8B-B14F-4D97-AF65-F5344CB8AC3E}">
        <p14:creationId xmlns:p14="http://schemas.microsoft.com/office/powerpoint/2010/main" val="1925536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802" y="93969"/>
            <a:ext cx="5418391" cy="923330"/>
          </a:xfrm>
        </p:spPr>
        <p:txBody>
          <a:bodyPr/>
          <a:lstStyle/>
          <a:p>
            <a:r>
              <a:rPr lang="en-US" dirty="0"/>
              <a:t>Stream reduction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2" y="1050779"/>
            <a:ext cx="11287496" cy="5201740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The collect() method: It accepts a Collector type which specifies the mechanism of reduction. There are already some predefined collectors for the most common mechanisms.</a:t>
            </a:r>
          </a:p>
          <a:p>
            <a:r>
              <a:rPr lang="en-US" sz="2800" dirty="0">
                <a:sym typeface="Wingdings" pitchFamily="2" charset="2"/>
              </a:rPr>
              <a:t>.collect(</a:t>
            </a:r>
            <a:r>
              <a:rPr lang="en-US" sz="2800" dirty="0" err="1">
                <a:sym typeface="Wingdings" pitchFamily="2" charset="2"/>
              </a:rPr>
              <a:t>Collectors.toList</a:t>
            </a:r>
            <a:r>
              <a:rPr lang="en-US" sz="2800" dirty="0">
                <a:sym typeface="Wingdings" pitchFamily="2" charset="2"/>
              </a:rPr>
              <a:t>()); Convert the result of the stream into a list!</a:t>
            </a:r>
          </a:p>
          <a:p>
            <a:r>
              <a:rPr lang="en-US" sz="2800" dirty="0">
                <a:sym typeface="Wingdings" pitchFamily="2" charset="2"/>
              </a:rPr>
              <a:t>.collect(</a:t>
            </a:r>
            <a:r>
              <a:rPr lang="en-US" sz="2800" dirty="0" err="1">
                <a:sym typeface="Wingdings" pitchFamily="2" charset="2"/>
              </a:rPr>
              <a:t>Collectors.joining</a:t>
            </a:r>
            <a:r>
              <a:rPr lang="en-US" sz="2800" dirty="0">
                <a:sym typeface="Wingdings" pitchFamily="2" charset="2"/>
              </a:rPr>
              <a:t>(</a:t>
            </a:r>
            <a:r>
              <a:rPr lang="en-US" sz="2800" dirty="0" err="1">
                <a:sym typeface="Wingdings" pitchFamily="2" charset="2"/>
              </a:rPr>
              <a:t>delimiter,prefix,suffix</a:t>
            </a:r>
            <a:r>
              <a:rPr lang="en-US" sz="2800" dirty="0">
                <a:sym typeface="Wingdings" pitchFamily="2" charset="2"/>
              </a:rPr>
              <a:t>)</a:t>
            </a:r>
          </a:p>
          <a:p>
            <a:r>
              <a:rPr lang="en-US" sz="2800" dirty="0">
                <a:sym typeface="Wingdings" pitchFamily="2" charset="2"/>
              </a:rPr>
              <a:t>.collect(</a:t>
            </a:r>
            <a:r>
              <a:rPr lang="en-US" sz="2800" dirty="0" err="1">
                <a:sym typeface="Wingdings" pitchFamily="2" charset="2"/>
              </a:rPr>
              <a:t>Collectors.summingInt</a:t>
            </a:r>
            <a:r>
              <a:rPr lang="en-US" sz="2800" dirty="0">
                <a:sym typeface="Wingdings" pitchFamily="2" charset="2"/>
              </a:rPr>
              <a:t>(param));</a:t>
            </a:r>
          </a:p>
          <a:p>
            <a:r>
              <a:rPr lang="en-US" sz="2800" dirty="0">
                <a:sym typeface="Wingdings" pitchFamily="2" charset="2"/>
              </a:rPr>
              <a:t>.collect(</a:t>
            </a:r>
            <a:r>
              <a:rPr lang="en-US" sz="2800" dirty="0" err="1">
                <a:sym typeface="Wingdings" pitchFamily="2" charset="2"/>
              </a:rPr>
              <a:t>Collectors.averagingInt</a:t>
            </a:r>
            <a:r>
              <a:rPr lang="en-US" sz="2800" dirty="0">
                <a:sym typeface="Wingdings" pitchFamily="2" charset="2"/>
              </a:rPr>
              <a:t>(param));</a:t>
            </a:r>
          </a:p>
          <a:p>
            <a:r>
              <a:rPr lang="en-US" sz="2800" dirty="0">
                <a:sym typeface="Wingdings" pitchFamily="2" charset="2"/>
              </a:rPr>
              <a:t>.collect(</a:t>
            </a:r>
            <a:r>
              <a:rPr lang="en-US" sz="2800" dirty="0" err="1">
                <a:sym typeface="Wingdings" pitchFamily="2" charset="2"/>
              </a:rPr>
              <a:t>Collectors.summarizingInt</a:t>
            </a:r>
            <a:r>
              <a:rPr lang="en-US" sz="2800" dirty="0">
                <a:sym typeface="Wingdings" pitchFamily="2" charset="2"/>
              </a:rPr>
              <a:t>(param)); &lt;- Statistics.</a:t>
            </a:r>
          </a:p>
          <a:p>
            <a:r>
              <a:rPr lang="en-US" sz="2800" dirty="0">
                <a:sym typeface="Wingdings" pitchFamily="2" charset="2"/>
              </a:rPr>
              <a:t>.collect(</a:t>
            </a:r>
            <a:r>
              <a:rPr lang="en-US" sz="2800" dirty="0" err="1">
                <a:sym typeface="Wingdings" pitchFamily="2" charset="2"/>
              </a:rPr>
              <a:t>Collectors.collectiongAndThen</a:t>
            </a:r>
            <a:r>
              <a:rPr lang="en-US" sz="2800" dirty="0">
                <a:sym typeface="Wingdings" pitchFamily="2" charset="2"/>
              </a:rPr>
              <a:t>(Collectors, then)</a:t>
            </a:r>
          </a:p>
          <a:p>
            <a:r>
              <a:rPr lang="en-US" sz="2800" dirty="0">
                <a:sym typeface="Wingdings" pitchFamily="2" charset="2"/>
              </a:rPr>
              <a:t>.collect(</a:t>
            </a:r>
            <a:r>
              <a:rPr lang="en-US" sz="2800" dirty="0" err="1">
                <a:sym typeface="Wingdings" pitchFamily="2" charset="2"/>
              </a:rPr>
              <a:t>Collectors.groupingBy</a:t>
            </a:r>
            <a:r>
              <a:rPr lang="en-US" sz="2800" dirty="0">
                <a:sym typeface="Wingdings" pitchFamily="2" charset="2"/>
              </a:rPr>
              <a:t>(data)) or .collect(</a:t>
            </a:r>
            <a:r>
              <a:rPr lang="en-US" sz="2800" dirty="0" err="1">
                <a:sym typeface="Wingdings" pitchFamily="2" charset="2"/>
              </a:rPr>
              <a:t>Collectors.partitioningBy</a:t>
            </a:r>
            <a:r>
              <a:rPr lang="en-US" sz="2800" dirty="0">
                <a:sym typeface="Wingdings" pitchFamily="2" charset="2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071037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08" y="177339"/>
            <a:ext cx="9205784" cy="798846"/>
          </a:xfrm>
        </p:spPr>
        <p:txBody>
          <a:bodyPr/>
          <a:lstStyle/>
          <a:p>
            <a:r>
              <a:rPr lang="en-US" dirty="0"/>
              <a:t>Core intermediate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2" y="1162401"/>
            <a:ext cx="11287496" cy="521713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Filter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Map: converts each element in the stream into some other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Sorted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Limit: Returns a stream with the given limit.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Skip: skips the given number of elements.</a:t>
            </a:r>
          </a:p>
        </p:txBody>
      </p:sp>
    </p:spTree>
    <p:extLst>
      <p:ext uri="{BB962C8B-B14F-4D97-AF65-F5344CB8AC3E}">
        <p14:creationId xmlns:p14="http://schemas.microsoft.com/office/powerpoint/2010/main" val="2591439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08" y="140268"/>
            <a:ext cx="9205784" cy="923330"/>
          </a:xfrm>
        </p:spPr>
        <p:txBody>
          <a:bodyPr/>
          <a:lstStyle/>
          <a:p>
            <a:r>
              <a:rPr lang="en-US" dirty="0"/>
              <a:t>Core terminal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2" y="1162401"/>
            <a:ext cx="11287496" cy="521713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forEach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Collect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Match,allMatch,noneMatch</a:t>
            </a:r>
            <a:r>
              <a:rPr lang="en-US" sz="2800" dirty="0">
                <a:sym typeface="Wingdings" pitchFamily="2" charset="2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Max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Reduce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anyMatch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findFirst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5534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618" y="0"/>
            <a:ext cx="2784764" cy="954491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2" y="1145877"/>
            <a:ext cx="11287496" cy="538251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Write a method that takes a String as a parameter that looks like the following: “1,2,3,4,5,6,7”. The method should calculate the sum of the numbers. Handle the unhappy paths too.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Write your generic array implementation.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Use the learned exception handling methods to handle the occurring exceptions (array is full, array is empty and trying to get element, etc.)</a:t>
            </a:r>
            <a:br>
              <a:rPr lang="en-US" sz="2800" dirty="0">
                <a:sym typeface="Wingdings" pitchFamily="2" charset="2"/>
              </a:rPr>
            </a:br>
            <a:r>
              <a:rPr lang="en-US" sz="2800" dirty="0">
                <a:sym typeface="Wingdings" pitchFamily="2" charset="2"/>
              </a:rPr>
              <a:t>(Create at least one custom exception)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Write a java method that compute the sum of the digits in an integer.</a:t>
            </a:r>
          </a:p>
        </p:txBody>
      </p:sp>
    </p:spTree>
    <p:extLst>
      <p:ext uri="{BB962C8B-B14F-4D97-AF65-F5344CB8AC3E}">
        <p14:creationId xmlns:p14="http://schemas.microsoft.com/office/powerpoint/2010/main" val="66422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lose up of a car&#10;&#10;Description automatically generated">
            <a:extLst>
              <a:ext uri="{FF2B5EF4-FFF2-40B4-BE49-F238E27FC236}">
                <a16:creationId xmlns:a16="http://schemas.microsoft.com/office/drawing/2014/main" id="{045A26D0-91CE-40EA-9120-2E6AD7B5691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108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9DE4389-AB25-4700-9458-20BE18A3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029847-8EF5-41DA-A854-96AE86F3D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C068AE-CB6D-4360-B396-98C64103F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C6618E-CE6F-4510-AFC0-3C9DA7DBEC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D9806AB-5574-49F3-B4BD-9684B4AAFC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IO in Java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0C2B30-FC04-4B9A-AF6B-7B79651335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18930" y="1884106"/>
            <a:ext cx="4554537" cy="321627"/>
          </a:xfrm>
        </p:spPr>
        <p:txBody>
          <a:bodyPr/>
          <a:lstStyle/>
          <a:p>
            <a:r>
              <a:rPr lang="hu-HU" dirty="0"/>
              <a:t>Java </a:t>
            </a:r>
            <a:r>
              <a:rPr lang="hu-HU" dirty="0" err="1"/>
              <a:t>Streams</a:t>
            </a:r>
            <a:endParaRPr lang="hu-H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D44A095-AD86-44EE-B010-3B1432110F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EE64C-B30A-4EEF-8A22-2F2872692E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7363" y="6403975"/>
            <a:ext cx="274637" cy="225425"/>
          </a:xfrm>
          <a:prstGeom prst="rect">
            <a:avLst/>
          </a:prstGeom>
        </p:spPr>
        <p:txBody>
          <a:bodyPr/>
          <a:lstStyle/>
          <a:p>
            <a:fld id="{1CAE38ED-E0E5-4487-9F36-5D8644E2FD21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815D31-0A10-4209-97BD-A4268B8930AA}"/>
              </a:ext>
            </a:extLst>
          </p:cNvPr>
          <p:cNvCxnSpPr>
            <a:cxnSpLocks/>
          </p:cNvCxnSpPr>
          <p:nvPr/>
        </p:nvCxnSpPr>
        <p:spPr>
          <a:xfrm>
            <a:off x="3491986" y="914400"/>
            <a:ext cx="0" cy="41148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F568971-733D-AC4E-90D9-77048AEF9C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3" name="Szöveg helye 22">
            <a:extLst>
              <a:ext uri="{FF2B5EF4-FFF2-40B4-BE49-F238E27FC236}">
                <a16:creationId xmlns:a16="http://schemas.microsoft.com/office/drawing/2014/main" id="{E642E7B5-75EB-4B4C-9039-C4AD68A74C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29" name="Szöveg helye 28">
            <a:extLst>
              <a:ext uri="{FF2B5EF4-FFF2-40B4-BE49-F238E27FC236}">
                <a16:creationId xmlns:a16="http://schemas.microsoft.com/office/drawing/2014/main" id="{5D5D9D9F-47F9-174B-BFA5-E322EA08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1" name="Szöveg helye 30">
            <a:extLst>
              <a:ext uri="{FF2B5EF4-FFF2-40B4-BE49-F238E27FC236}">
                <a16:creationId xmlns:a16="http://schemas.microsoft.com/office/drawing/2014/main" id="{95BF1F05-81DA-664F-9E49-FF8B14E78B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16BAA8F5-DF42-734F-B178-0F9E00DB52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61F975EB-724C-AD42-8882-0F6039B721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689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973" y="2877384"/>
            <a:ext cx="3818053" cy="1103232"/>
          </a:xfrm>
        </p:spPr>
        <p:txBody>
          <a:bodyPr/>
          <a:lstStyle/>
          <a:p>
            <a:r>
              <a:rPr lang="en-US" sz="7200" dirty="0"/>
              <a:t>Questions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756318E-4B89-1E46-888F-884688568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CD0BA3A-B4EB-4E47-A5D6-1606B1121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531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369" y="23266"/>
            <a:ext cx="3283484" cy="935666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1" y="958932"/>
            <a:ext cx="11287496" cy="494013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Why do we need exception handling?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Exception hierarchy.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Checked vs Unchecked exceptions.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Try-catch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finally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43279EF-C30B-4442-82DE-B2361D9F39FD}"/>
              </a:ext>
            </a:extLst>
          </p:cNvPr>
          <p:cNvSpPr/>
          <p:nvPr/>
        </p:nvSpPr>
        <p:spPr>
          <a:xfrm>
            <a:off x="5811306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74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973" y="2877384"/>
            <a:ext cx="3818053" cy="1103232"/>
          </a:xfrm>
        </p:spPr>
        <p:txBody>
          <a:bodyPr/>
          <a:lstStyle/>
          <a:p>
            <a:r>
              <a:rPr lang="en-US" sz="7200" dirty="0"/>
              <a:t>IO in Java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756318E-4B89-1E46-888F-884688568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CD0BA3A-B4EB-4E47-A5D6-1606B1121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806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167" y="664132"/>
            <a:ext cx="11287496" cy="5899068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In Java I/O is used to process input and produce the output.</a:t>
            </a:r>
          </a:p>
          <a:p>
            <a:r>
              <a:rPr lang="en-US" sz="2800" dirty="0">
                <a:sym typeface="Wingdings" pitchFamily="2" charset="2"/>
              </a:rPr>
              <a:t>The </a:t>
            </a:r>
            <a:r>
              <a:rPr lang="en-US" sz="2800" dirty="0" err="1">
                <a:sym typeface="Wingdings" pitchFamily="2" charset="2"/>
              </a:rPr>
              <a:t>java.io</a:t>
            </a:r>
            <a:r>
              <a:rPr lang="en-US" sz="2800" dirty="0">
                <a:sym typeface="Wingdings" pitchFamily="2" charset="2"/>
              </a:rPr>
              <a:t> package contains all the classes required for input and output operations.</a:t>
            </a:r>
          </a:p>
          <a:p>
            <a:r>
              <a:rPr lang="en-US" sz="2800" dirty="0">
                <a:sym typeface="Wingdings" pitchFamily="2" charset="2"/>
              </a:rPr>
              <a:t>Java uses the concept of streams to make I/O operations fast.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Stream: In java a stream is a sequence of data.</a:t>
            </a:r>
          </a:p>
          <a:p>
            <a:r>
              <a:rPr lang="en-US" sz="2800" dirty="0">
                <a:sym typeface="Wingdings" pitchFamily="2" charset="2"/>
              </a:rPr>
              <a:t>Streams determined for us automatically (attached to the console):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System.out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System.in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System.err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43279EF-C30B-4442-82DE-B2361D9F39FD}"/>
              </a:ext>
            </a:extLst>
          </p:cNvPr>
          <p:cNvSpPr/>
          <p:nvPr/>
        </p:nvSpPr>
        <p:spPr>
          <a:xfrm>
            <a:off x="5811306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013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302" y="12357"/>
            <a:ext cx="2652007" cy="958932"/>
          </a:xfrm>
        </p:spPr>
        <p:txBody>
          <a:bodyPr/>
          <a:lstStyle/>
          <a:p>
            <a:r>
              <a:rPr lang="en-US" dirty="0"/>
              <a:t>Scanner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1" y="958932"/>
            <a:ext cx="11287496" cy="5305943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The Scanner class is found in the </a:t>
            </a:r>
            <a:r>
              <a:rPr lang="en-US" sz="2800" dirty="0" err="1">
                <a:sym typeface="Wingdings" pitchFamily="2" charset="2"/>
              </a:rPr>
              <a:t>java.util</a:t>
            </a:r>
            <a:r>
              <a:rPr lang="en-US" sz="2800" dirty="0">
                <a:sym typeface="Wingdings" pitchFamily="2" charset="2"/>
              </a:rPr>
              <a:t> package. It is used to read data from the keyboard. The Java Scanner class breaks the input into tokens using a delimiter which is whitespace by default.</a:t>
            </a:r>
          </a:p>
          <a:p>
            <a:r>
              <a:rPr lang="en-US" sz="2800" dirty="0">
                <a:sym typeface="Wingdings" pitchFamily="2" charset="2"/>
              </a:rPr>
              <a:t>The Java Scanner class is widely used to parse text into string and primitives.</a:t>
            </a:r>
          </a:p>
          <a:p>
            <a:r>
              <a:rPr lang="en-US" sz="2800" dirty="0">
                <a:sym typeface="Wingdings" pitchFamily="2" charset="2"/>
              </a:rPr>
              <a:t>It is the simplest way to get input in Java.</a:t>
            </a:r>
          </a:p>
          <a:p>
            <a:r>
              <a:rPr lang="en-US" sz="2800" dirty="0">
                <a:sym typeface="Wingdings" pitchFamily="2" charset="2"/>
              </a:rPr>
              <a:t>The Scanner class extends the Closable and Iterator interface. To read data from the console use:</a:t>
            </a:r>
          </a:p>
          <a:p>
            <a:r>
              <a:rPr lang="en-US" sz="2800" dirty="0">
                <a:sym typeface="Wingdings" pitchFamily="2" charset="2"/>
              </a:rPr>
              <a:t>Scanner scanner = new Scanner(</a:t>
            </a:r>
            <a:r>
              <a:rPr lang="en-US" sz="2800" dirty="0" err="1">
                <a:sym typeface="Wingdings" pitchFamily="2" charset="2"/>
              </a:rPr>
              <a:t>System.in</a:t>
            </a:r>
            <a:r>
              <a:rPr lang="en-US" sz="2800" dirty="0">
                <a:sym typeface="Wingdings" pitchFamily="2" charset="2"/>
              </a:rPr>
              <a:t>);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43279EF-C30B-4442-82DE-B2361D9F39FD}"/>
              </a:ext>
            </a:extLst>
          </p:cNvPr>
          <p:cNvSpPr/>
          <p:nvPr/>
        </p:nvSpPr>
        <p:spPr>
          <a:xfrm>
            <a:off x="5811306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206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717" y="0"/>
            <a:ext cx="4114787" cy="958932"/>
          </a:xfrm>
        </p:spPr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1" y="958932"/>
            <a:ext cx="11287496" cy="5305943"/>
          </a:xfrm>
        </p:spPr>
        <p:txBody>
          <a:bodyPr/>
          <a:lstStyle/>
          <a:p>
            <a:r>
              <a:rPr lang="en-US" sz="2800" dirty="0" err="1">
                <a:sym typeface="Wingdings" pitchFamily="2" charset="2"/>
              </a:rPr>
              <a:t>FileOutputStream</a:t>
            </a:r>
            <a:r>
              <a:rPr lang="en-US" sz="2800" dirty="0">
                <a:sym typeface="Wingdings" pitchFamily="2" charset="2"/>
              </a:rPr>
              <a:t> is used to write data to files. You can write to the file in a byte-oriented or a character-oriented way(Use </a:t>
            </a:r>
            <a:r>
              <a:rPr lang="en-US" sz="2800" dirty="0" err="1">
                <a:sym typeface="Wingdings" pitchFamily="2" charset="2"/>
              </a:rPr>
              <a:t>FileWriter</a:t>
            </a:r>
            <a:r>
              <a:rPr lang="en-US" sz="2800" dirty="0">
                <a:sym typeface="Wingdings" pitchFamily="2" charset="2"/>
              </a:rPr>
              <a:t> instead).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 err="1">
                <a:sym typeface="Wingdings" pitchFamily="2" charset="2"/>
              </a:rPr>
              <a:t>FileInputStream</a:t>
            </a:r>
            <a:r>
              <a:rPr lang="en-US" sz="2800" dirty="0">
                <a:sym typeface="Wingdings" pitchFamily="2" charset="2"/>
              </a:rPr>
              <a:t> is used to read data from files. You can read from a file in a byte-oriented or a character-oriented way(Use </a:t>
            </a:r>
            <a:r>
              <a:rPr lang="en-US" sz="2800" dirty="0" err="1">
                <a:sym typeface="Wingdings" pitchFamily="2" charset="2"/>
              </a:rPr>
              <a:t>FileReader</a:t>
            </a:r>
            <a:r>
              <a:rPr lang="en-US" sz="2800" dirty="0">
                <a:sym typeface="Wingdings" pitchFamily="2" charset="2"/>
              </a:rPr>
              <a:t> instead).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 err="1">
                <a:sym typeface="Wingdings" pitchFamily="2" charset="2"/>
              </a:rPr>
              <a:t>FileWriter</a:t>
            </a:r>
            <a:r>
              <a:rPr lang="en-US" sz="2800" dirty="0">
                <a:sym typeface="Wingdings" pitchFamily="2" charset="2"/>
              </a:rPr>
              <a:t>: used to write character-oriented data to files. You don’t need to convert the data into a byte array. The </a:t>
            </a:r>
            <a:r>
              <a:rPr lang="en-US" sz="2800" dirty="0" err="1">
                <a:sym typeface="Wingdings" pitchFamily="2" charset="2"/>
              </a:rPr>
              <a:t>FileWriter</a:t>
            </a:r>
            <a:r>
              <a:rPr lang="en-US" sz="2800" dirty="0">
                <a:sym typeface="Wingdings" pitchFamily="2" charset="2"/>
              </a:rPr>
              <a:t> provides methods to write strings into files.</a:t>
            </a:r>
          </a:p>
          <a:p>
            <a:r>
              <a:rPr lang="en-US" sz="2800" dirty="0" err="1">
                <a:sym typeface="Wingdings" pitchFamily="2" charset="2"/>
              </a:rPr>
              <a:t>FileReader</a:t>
            </a:r>
            <a:r>
              <a:rPr lang="en-US" sz="2800" dirty="0">
                <a:sym typeface="Wingdings" pitchFamily="2" charset="2"/>
              </a:rPr>
              <a:t>: Character-oriented way to read a file.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43279EF-C30B-4442-82DE-B2361D9F39FD}"/>
              </a:ext>
            </a:extLst>
          </p:cNvPr>
          <p:cNvSpPr/>
          <p:nvPr/>
        </p:nvSpPr>
        <p:spPr>
          <a:xfrm>
            <a:off x="5811306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708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699" y="2868123"/>
            <a:ext cx="3069350" cy="1121753"/>
          </a:xfrm>
        </p:spPr>
        <p:txBody>
          <a:bodyPr/>
          <a:lstStyle/>
          <a:p>
            <a:r>
              <a:rPr lang="en-US" sz="7200" dirty="0"/>
              <a:t>Streams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756318E-4B89-1E46-888F-884688568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CD0BA3A-B4EB-4E47-A5D6-1606B1121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0203991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2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2E3419-B313-4514-AD24-D56E1F80A6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2865</TotalTime>
  <Words>946</Words>
  <Application>Microsoft Macintosh PowerPoint</Application>
  <PresentationFormat>Szélesvásznú</PresentationFormat>
  <Paragraphs>113</Paragraphs>
  <Slides>18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Bold</vt:lpstr>
      <vt:lpstr>Calibri Light</vt:lpstr>
      <vt:lpstr>EPAM Master 2021.2</vt:lpstr>
      <vt:lpstr>Magas szintű programozási nyelvek 2</vt:lpstr>
      <vt:lpstr>Agenda</vt:lpstr>
      <vt:lpstr>Questions</vt:lpstr>
      <vt:lpstr>Questions</vt:lpstr>
      <vt:lpstr>IO in Java</vt:lpstr>
      <vt:lpstr>PowerPoint-bemutató</vt:lpstr>
      <vt:lpstr>Scanner</vt:lpstr>
      <vt:lpstr>File handling</vt:lpstr>
      <vt:lpstr>Streams</vt:lpstr>
      <vt:lpstr>Lambda functions</vt:lpstr>
      <vt:lpstr>Concepts</vt:lpstr>
      <vt:lpstr>More stream creation methods</vt:lpstr>
      <vt:lpstr>The stream pipeline</vt:lpstr>
      <vt:lpstr>Stream reduction</vt:lpstr>
      <vt:lpstr>Stream reduction</vt:lpstr>
      <vt:lpstr>Core intermediate operations</vt:lpstr>
      <vt:lpstr>Core terminal operations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Tamas Tarcsa</cp:lastModifiedBy>
  <cp:revision>52</cp:revision>
  <dcterms:created xsi:type="dcterms:W3CDTF">2020-10-27T12:12:11Z</dcterms:created>
  <dcterms:modified xsi:type="dcterms:W3CDTF">2021-10-23T10:58:38Z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