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0"/>
  </p:notesMasterIdLst>
  <p:sldIdLst>
    <p:sldId id="256" r:id="rId5"/>
    <p:sldId id="263" r:id="rId6"/>
    <p:sldId id="280" r:id="rId7"/>
    <p:sldId id="266" r:id="rId8"/>
    <p:sldId id="281" r:id="rId9"/>
    <p:sldId id="292" r:id="rId10"/>
    <p:sldId id="293" r:id="rId11"/>
    <p:sldId id="294" r:id="rId12"/>
    <p:sldId id="282" r:id="rId13"/>
    <p:sldId id="283" r:id="rId14"/>
    <p:sldId id="284" r:id="rId15"/>
    <p:sldId id="295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/>
    <p:restoredTop sz="94597"/>
  </p:normalViewPr>
  <p:slideViewPr>
    <p:cSldViewPr snapToGrid="0">
      <p:cViewPr varScale="1">
        <p:scale>
          <a:sx n="107" d="100"/>
          <a:sy n="107" d="100"/>
        </p:scale>
        <p:origin x="7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060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4920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640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76606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507492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738378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969264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76606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507492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738378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969264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8633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492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6351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5210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6606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74919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6351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8923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30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11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22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4933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844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423111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4389022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6354933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8320844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423111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4389022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6354933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8320844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3111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9022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4933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084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10262045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06 Evaluation &amp; </a:t>
            </a:r>
            <a:br>
              <a:rPr lang="en-US"/>
            </a:br>
            <a:r>
              <a:rPr lang="en-US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2045" y="2057323"/>
            <a:ext cx="766345" cy="7085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10262045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2045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311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9022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54933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0844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62045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1191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086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461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30" r:id="rId16"/>
    <p:sldLayoutId id="2147483731" r:id="rId17"/>
    <p:sldLayoutId id="2147483733" r:id="rId18"/>
    <p:sldLayoutId id="2147483740" r:id="rId19"/>
    <p:sldLayoutId id="2147483738" r:id="rId20"/>
    <p:sldLayoutId id="2147483736" r:id="rId21"/>
    <p:sldLayoutId id="2147483765" r:id="rId22"/>
    <p:sldLayoutId id="2147483744" r:id="rId23"/>
    <p:sldLayoutId id="2147483762" r:id="rId24"/>
    <p:sldLayoutId id="2147483755" r:id="rId25"/>
    <p:sldLayoutId id="2147483743" r:id="rId26"/>
    <p:sldLayoutId id="2147483756" r:id="rId27"/>
    <p:sldLayoutId id="2147483734" r:id="rId28"/>
    <p:sldLayoutId id="2147483745" r:id="rId29"/>
    <p:sldLayoutId id="2147483741" r:id="rId30"/>
    <p:sldLayoutId id="2147483735" r:id="rId31"/>
    <p:sldLayoutId id="2147483737" r:id="rId32"/>
    <p:sldLayoutId id="2147483739" r:id="rId33"/>
    <p:sldLayoutId id="2147483742" r:id="rId34"/>
    <p:sldLayoutId id="2147483746" r:id="rId35"/>
    <p:sldLayoutId id="2147483732" r:id="rId36"/>
    <p:sldLayoutId id="2147483747" r:id="rId37"/>
    <p:sldLayoutId id="2147483748" r:id="rId38"/>
    <p:sldLayoutId id="2147483749" r:id="rId39"/>
    <p:sldLayoutId id="2147483752" r:id="rId40"/>
    <p:sldLayoutId id="2147483753" r:id="rId41"/>
    <p:sldLayoutId id="2147483754" r:id="rId42"/>
    <p:sldLayoutId id="2147483759" r:id="rId43"/>
    <p:sldLayoutId id="2147483761" r:id="rId44"/>
    <p:sldLayoutId id="2147483764" r:id="rId45"/>
    <p:sldLayoutId id="2147483750" r:id="rId46"/>
    <p:sldLayoutId id="2147483763" r:id="rId47"/>
    <p:sldLayoutId id="2147483818" r:id="rId48"/>
    <p:sldLayoutId id="2147483819" r:id="rId4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Tarcsa</a:t>
            </a:r>
            <a:r>
              <a:rPr lang="en-US" dirty="0"/>
              <a:t> </a:t>
            </a:r>
            <a:r>
              <a:rPr lang="en-US" dirty="0" err="1"/>
              <a:t>Tamás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9378479" cy="2380409"/>
          </a:xfrm>
        </p:spPr>
        <p:txBody>
          <a:bodyPr/>
          <a:lstStyle/>
          <a:p>
            <a:r>
              <a:rPr lang="en-US" sz="7200" dirty="0"/>
              <a:t>Magas </a:t>
            </a:r>
            <a:r>
              <a:rPr lang="en-US" sz="7200" dirty="0" err="1"/>
              <a:t>szintű</a:t>
            </a:r>
            <a:r>
              <a:rPr lang="en-US" sz="7200" dirty="0"/>
              <a:t> </a:t>
            </a:r>
            <a:r>
              <a:rPr lang="en-US" sz="7200" dirty="0" err="1"/>
              <a:t>programozási</a:t>
            </a:r>
            <a:r>
              <a:rPr lang="en-US" sz="7200" dirty="0"/>
              <a:t> </a:t>
            </a:r>
            <a:r>
              <a:rPr lang="en-US" sz="7200" dirty="0" err="1"/>
              <a:t>nyelvek</a:t>
            </a:r>
            <a:r>
              <a:rPr lang="en-US" sz="7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235" y="102413"/>
            <a:ext cx="2823530" cy="92333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Generics mean parameterized type. Generics allow us to use a type as a </a:t>
            </a:r>
            <a:r>
              <a:rPr lang="en-US" sz="2800" dirty="0" err="1">
                <a:sym typeface="Wingdings" pitchFamily="2" charset="2"/>
              </a:rPr>
              <a:t>paramter</a:t>
            </a:r>
            <a:r>
              <a:rPr lang="en-US" sz="2800" dirty="0">
                <a:sym typeface="Wingdings" pitchFamily="2" charset="2"/>
              </a:rPr>
              <a:t> of a method, class or interface. It allows us to use the same class/method with different data types. </a:t>
            </a:r>
          </a:p>
          <a:p>
            <a:r>
              <a:rPr lang="en-US" sz="2800" dirty="0">
                <a:sym typeface="Wingdings" pitchFamily="2" charset="2"/>
              </a:rPr>
              <a:t>Generic entity: a class/method/interface that uses generics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To define a generic class, we have to define at least one type parameter.</a:t>
            </a:r>
          </a:p>
          <a:p>
            <a:r>
              <a:rPr lang="en-US" sz="2800" dirty="0">
                <a:sym typeface="Wingdings" pitchFamily="2" charset="2"/>
              </a:rPr>
              <a:t>To define a generic method, we have to define at least one type parameter.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Generics work only with reference types.</a:t>
            </a:r>
          </a:p>
          <a:p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200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77376"/>
            <a:ext cx="7924800" cy="973403"/>
          </a:xfrm>
        </p:spPr>
        <p:txBody>
          <a:bodyPr/>
          <a:lstStyle/>
          <a:p>
            <a:r>
              <a:rPr lang="en-US" dirty="0"/>
              <a:t>Benefits of using 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050779"/>
            <a:ext cx="11287496" cy="54093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Code reusability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Compile time type safety.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Individual type safety is not needed.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Implementing generic algorithms.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Bounding type parameters:</a:t>
            </a:r>
          </a:p>
          <a:p>
            <a:r>
              <a:rPr lang="en-US" sz="2800" dirty="0">
                <a:sym typeface="Wingdings" pitchFamily="2" charset="2"/>
              </a:rPr>
              <a:t>Extends used to specify an upper bound.</a:t>
            </a:r>
          </a:p>
          <a:p>
            <a:r>
              <a:rPr lang="en-US" sz="2800" dirty="0">
                <a:sym typeface="Wingdings" pitchFamily="2" charset="2"/>
              </a:rPr>
              <a:t>Super used to specify a lower bound.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Good to know: ? Means everything.</a:t>
            </a:r>
          </a:p>
        </p:txBody>
      </p:sp>
    </p:spTree>
    <p:extLst>
      <p:ext uri="{BB962C8B-B14F-4D97-AF65-F5344CB8AC3E}">
        <p14:creationId xmlns:p14="http://schemas.microsoft.com/office/powerpoint/2010/main" val="19255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526" y="2854824"/>
            <a:ext cx="3492947" cy="1148351"/>
          </a:xfrm>
        </p:spPr>
        <p:txBody>
          <a:bodyPr/>
          <a:lstStyle/>
          <a:p>
            <a:r>
              <a:rPr lang="en-US" sz="7200" dirty="0"/>
              <a:t>Exercises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235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235" y="102413"/>
            <a:ext cx="2823530" cy="92333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generic method to count the number of elements in a collection that have a specific property (for example, odd integers, prime numbers, palindromes).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generic method to find the maximal element in the range [begin, end) of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generic method that compares the strength property of two object. (ensure that they have it).</a:t>
            </a:r>
            <a:br>
              <a:rPr lang="en-US" sz="2800" dirty="0">
                <a:sym typeface="Wingdings" pitchFamily="2" charset="2"/>
              </a:rPr>
            </a:br>
            <a:endParaRPr lang="en-US" sz="2800" dirty="0">
              <a:sym typeface="Wingdings" pitchFamily="2" charset="2"/>
            </a:endParaRPr>
          </a:p>
          <a:p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143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236" y="86832"/>
            <a:ext cx="5569527" cy="954491"/>
          </a:xfrm>
        </p:spPr>
        <p:txBody>
          <a:bodyPr/>
          <a:lstStyle/>
          <a:p>
            <a:r>
              <a:rPr lang="en-US" dirty="0"/>
              <a:t>Complex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421" y="3060865"/>
            <a:ext cx="11287496" cy="736270"/>
          </a:xfrm>
        </p:spPr>
        <p:txBody>
          <a:bodyPr/>
          <a:lstStyle/>
          <a:p>
            <a:pPr algn="ctr"/>
            <a:r>
              <a:rPr lang="en-US" sz="4400" dirty="0">
                <a:sym typeface="Wingdings" pitchFamily="2" charset="2"/>
              </a:rPr>
              <a:t>Let’s create our own “LinkedList” implementation.</a:t>
            </a:r>
            <a:br>
              <a:rPr lang="en-US" sz="2800" dirty="0">
                <a:sym typeface="Wingdings" pitchFamily="2" charset="2"/>
              </a:rPr>
            </a:br>
            <a:endParaRPr lang="en-US" sz="2800" dirty="0">
              <a:sym typeface="Wingdings" pitchFamily="2" charset="2"/>
            </a:endParaRPr>
          </a:p>
          <a:p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422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415" y="2476599"/>
            <a:ext cx="7217170" cy="1107996"/>
          </a:xfrm>
        </p:spPr>
        <p:txBody>
          <a:bodyPr/>
          <a:lstStyle/>
          <a:p>
            <a:r>
              <a:rPr lang="en-US" sz="7200" dirty="0"/>
              <a:t>See you next week!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C7743AE3-38C4-3B4F-8C36-E93D321E0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DFFED140-49BA-4F45-B1AC-4E2C35902E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44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car&#10;&#10;Description automatically generated">
            <a:extLst>
              <a:ext uri="{FF2B5EF4-FFF2-40B4-BE49-F238E27FC236}">
                <a16:creationId xmlns:a16="http://schemas.microsoft.com/office/drawing/2014/main" id="{045A26D0-91CE-40EA-9120-2E6AD7B5691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108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DE4389-AB25-4700-9458-20BE18A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029847-8EF5-41DA-A854-96AE86F3D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C068AE-CB6D-4360-B396-98C64103F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C6618E-CE6F-4510-AFC0-3C9DA7DBE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806AB-5574-49F3-B4BD-9684B4AAFC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Rewind time and exercise check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0C2B30-FC04-4B9A-AF6B-7B79651335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8930" y="1884106"/>
            <a:ext cx="4554537" cy="321627"/>
          </a:xfrm>
        </p:spPr>
        <p:txBody>
          <a:bodyPr/>
          <a:lstStyle/>
          <a:p>
            <a:r>
              <a:rPr lang="hu-HU" dirty="0" err="1"/>
              <a:t>Enum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D44A095-AD86-44EE-B010-3B1432110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EE64C-B30A-4EEF-8A22-2F2872692E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7363" y="6403975"/>
            <a:ext cx="274637" cy="225425"/>
          </a:xfrm>
          <a:prstGeom prst="rect">
            <a:avLst/>
          </a:prstGeom>
        </p:spPr>
        <p:txBody>
          <a:bodyPr/>
          <a:lstStyle/>
          <a:p>
            <a:fld id="{1CAE38ED-E0E5-4487-9F36-5D8644E2FD21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815D31-0A10-4209-97BD-A4268B8930AA}"/>
              </a:ext>
            </a:extLst>
          </p:cNvPr>
          <p:cNvCxnSpPr>
            <a:cxnSpLocks/>
          </p:cNvCxnSpPr>
          <p:nvPr/>
        </p:nvCxnSpPr>
        <p:spPr>
          <a:xfrm>
            <a:off x="3491986" y="914400"/>
            <a:ext cx="0" cy="41148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568971-733D-AC4E-90D9-77048AEF9C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E642E7B5-75EB-4B4C-9039-C4AD68A74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5" name="Szöveg helye 24">
            <a:extLst>
              <a:ext uri="{FF2B5EF4-FFF2-40B4-BE49-F238E27FC236}">
                <a16:creationId xmlns:a16="http://schemas.microsoft.com/office/drawing/2014/main" id="{CC9F8EB8-0F83-CE40-A0FC-0DD8EEAC1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04</a:t>
            </a:r>
          </a:p>
        </p:txBody>
      </p:sp>
      <p:sp>
        <p:nvSpPr>
          <p:cNvPr id="29" name="Szöveg helye 28">
            <a:extLst>
              <a:ext uri="{FF2B5EF4-FFF2-40B4-BE49-F238E27FC236}">
                <a16:creationId xmlns:a16="http://schemas.microsoft.com/office/drawing/2014/main" id="{5D5D9D9F-47F9-174B-BFA5-E322EA08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1" name="Szöveg helye 30">
            <a:extLst>
              <a:ext uri="{FF2B5EF4-FFF2-40B4-BE49-F238E27FC236}">
                <a16:creationId xmlns:a16="http://schemas.microsoft.com/office/drawing/2014/main" id="{95BF1F05-81DA-664F-9E49-FF8B14E78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3" name="Szöveg helye 32">
            <a:extLst>
              <a:ext uri="{FF2B5EF4-FFF2-40B4-BE49-F238E27FC236}">
                <a16:creationId xmlns:a16="http://schemas.microsoft.com/office/drawing/2014/main" id="{4C03F56F-0CEB-A641-9893-A2924AD604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18930" y="3260079"/>
            <a:ext cx="4554537" cy="321627"/>
          </a:xfrm>
        </p:spPr>
        <p:txBody>
          <a:bodyPr/>
          <a:lstStyle/>
          <a:p>
            <a:r>
              <a:rPr lang="hu-HU" dirty="0" err="1"/>
              <a:t>Exercises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68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446" y="2875002"/>
            <a:ext cx="4937108" cy="1107996"/>
          </a:xfrm>
        </p:spPr>
        <p:txBody>
          <a:bodyPr/>
          <a:lstStyle/>
          <a:p>
            <a:r>
              <a:rPr lang="en-US" sz="7200" dirty="0"/>
              <a:t>Rewind time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31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99" y="237879"/>
            <a:ext cx="3133195" cy="92333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Why to implement the equals method?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Contracts between equals and </a:t>
            </a:r>
            <a:r>
              <a:rPr lang="en-US" sz="2800" dirty="0" err="1">
                <a:sym typeface="Wingdings" pitchFamily="2" charset="2"/>
              </a:rPr>
              <a:t>hashCode</a:t>
            </a:r>
            <a:r>
              <a:rPr lang="en-US" sz="2800" dirty="0">
                <a:sym typeface="Wingdings" pitchFamily="2" charset="2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ym typeface="Wingdings" pitchFamily="2" charset="2"/>
              </a:rPr>
              <a:t>ArrayList</a:t>
            </a:r>
            <a:r>
              <a:rPr lang="en-US" sz="2800" dirty="0">
                <a:sym typeface="Wingdings" pitchFamily="2" charset="2"/>
              </a:rPr>
              <a:t> and LinkedList differences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List, Set and Map differences.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How to sort collections?</a:t>
            </a:r>
          </a:p>
        </p:txBody>
      </p:sp>
    </p:spTree>
    <p:extLst>
      <p:ext uri="{BB962C8B-B14F-4D97-AF65-F5344CB8AC3E}">
        <p14:creationId xmlns:p14="http://schemas.microsoft.com/office/powerpoint/2010/main" val="3497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457" y="2889259"/>
            <a:ext cx="6609085" cy="1079481"/>
          </a:xfrm>
        </p:spPr>
        <p:txBody>
          <a:bodyPr/>
          <a:lstStyle/>
          <a:p>
            <a:r>
              <a:rPr lang="en-US" sz="7200" dirty="0"/>
              <a:t>Homework check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948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147" y="2854824"/>
            <a:ext cx="4448791" cy="1107996"/>
          </a:xfrm>
        </p:spPr>
        <p:txBody>
          <a:bodyPr/>
          <a:lstStyle/>
          <a:p>
            <a:r>
              <a:rPr lang="en-US" sz="7200" dirty="0"/>
              <a:t>Enum types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20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55" y="102413"/>
            <a:ext cx="3794290" cy="923330"/>
          </a:xfrm>
        </p:spPr>
        <p:txBody>
          <a:bodyPr/>
          <a:lstStyle/>
          <a:p>
            <a:r>
              <a:rPr lang="en-US" dirty="0"/>
              <a:t>Enum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An 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 type is a special data type that enables for a variable to be a predefined constant. The value must be equal to one of the predefined constants. For example: Days of the week, directions of a compass.</a:t>
            </a:r>
          </a:p>
          <a:p>
            <a:r>
              <a:rPr lang="en-US" sz="2800" dirty="0">
                <a:sym typeface="Wingdings" pitchFamily="2" charset="2"/>
              </a:rPr>
              <a:t>Name of the 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 type fields must be written in uppercase.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To define an 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, use ‘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’ keyword instead of class.</a:t>
            </a:r>
          </a:p>
          <a:p>
            <a:r>
              <a:rPr lang="en-US" sz="2800" dirty="0">
                <a:sym typeface="Wingdings" pitchFamily="2" charset="2"/>
              </a:rPr>
              <a:t>They have a static method called ‘values’ that returns an array of the values in the </a:t>
            </a:r>
            <a:r>
              <a:rPr lang="en-US" sz="2800" dirty="0" err="1">
                <a:sym typeface="Wingdings" pitchFamily="2" charset="2"/>
              </a:rPr>
              <a:t>enum</a:t>
            </a:r>
            <a:r>
              <a:rPr lang="en-US" sz="2800" dirty="0">
                <a:sym typeface="Wingdings" pitchFamily="2" charset="2"/>
              </a:rPr>
              <a:t> class in the order of declaration.</a:t>
            </a:r>
          </a:p>
        </p:txBody>
      </p:sp>
    </p:spTree>
    <p:extLst>
      <p:ext uri="{BB962C8B-B14F-4D97-AF65-F5344CB8AC3E}">
        <p14:creationId xmlns:p14="http://schemas.microsoft.com/office/powerpoint/2010/main" val="172809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335" y="102413"/>
            <a:ext cx="3683330" cy="923330"/>
          </a:xfrm>
        </p:spPr>
        <p:txBody>
          <a:bodyPr/>
          <a:lstStyle/>
          <a:p>
            <a:r>
              <a:rPr lang="en-US" dirty="0"/>
              <a:t>Enum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7"/>
            <a:ext cx="11287496" cy="4940135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Enum constants can be defined with values assigned to them.</a:t>
            </a:r>
          </a:p>
          <a:p>
            <a:r>
              <a:rPr lang="en-US" sz="2800" dirty="0">
                <a:sym typeface="Wingdings" pitchFamily="2" charset="2"/>
              </a:rPr>
              <a:t>For example: MONDAY(“Monday”,1). These values are passed to the constructor when the constant is created.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Let’s see an example!</a:t>
            </a:r>
          </a:p>
        </p:txBody>
      </p:sp>
    </p:spTree>
    <p:extLst>
      <p:ext uri="{BB962C8B-B14F-4D97-AF65-F5344CB8AC3E}">
        <p14:creationId xmlns:p14="http://schemas.microsoft.com/office/powerpoint/2010/main" val="17695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048" y="2854824"/>
            <a:ext cx="3401903" cy="1148351"/>
          </a:xfrm>
        </p:spPr>
        <p:txBody>
          <a:bodyPr/>
          <a:lstStyle/>
          <a:p>
            <a:r>
              <a:rPr lang="en-US" sz="7200" dirty="0"/>
              <a:t>Generics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521496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430</Words>
  <Application>Microsoft Macintosh PowerPoint</Application>
  <PresentationFormat>Szélesvásznú</PresentationFormat>
  <Paragraphs>61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Bold</vt:lpstr>
      <vt:lpstr>Calibri Light</vt:lpstr>
      <vt:lpstr>EPAM Master 2021.2</vt:lpstr>
      <vt:lpstr>Magas szintű programozási nyelvek 2</vt:lpstr>
      <vt:lpstr>Agenda</vt:lpstr>
      <vt:lpstr>Rewind time</vt:lpstr>
      <vt:lpstr>Questions</vt:lpstr>
      <vt:lpstr>Homework check</vt:lpstr>
      <vt:lpstr>Enum types</vt:lpstr>
      <vt:lpstr>Enum types</vt:lpstr>
      <vt:lpstr>Enum types</vt:lpstr>
      <vt:lpstr>Generics</vt:lpstr>
      <vt:lpstr>Generics</vt:lpstr>
      <vt:lpstr>Benefits of using generics</vt:lpstr>
      <vt:lpstr>Exercises</vt:lpstr>
      <vt:lpstr>Exercises</vt:lpstr>
      <vt:lpstr>Complex exercise</vt:lpstr>
      <vt:lpstr>See you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Tamas Tarcsa</cp:lastModifiedBy>
  <cp:revision>44</cp:revision>
  <dcterms:created xsi:type="dcterms:W3CDTF">2020-10-27T12:12:11Z</dcterms:created>
  <dcterms:modified xsi:type="dcterms:W3CDTF">2021-11-08T10:23:47Z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