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404" y="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1402069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314696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1157601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143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235558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4"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1339761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4"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3458563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71093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311798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23001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225074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79552583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4165314230"/>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3"/>
          <p:cNvSpPr>
            <a:spLocks noGrp="1"/>
          </p:cNvSpPr>
          <p:nvPr>
            <p:ph type="ftr" sz="quarter" idx="11"/>
          </p:nvPr>
        </p:nvSpPr>
        <p:spPr/>
        <p:txBody>
          <a:bodyPr/>
          <a:lstStyle/>
          <a:p>
            <a:endParaRPr lang="es-AR" dirty="0"/>
          </a:p>
        </p:txBody>
      </p:sp>
      <p:sp>
        <p:nvSpPr>
          <p:cNvPr id="6" name="Slide Number Placeholder 4"/>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259022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2"/>
          <p:cNvSpPr>
            <a:spLocks noGrp="1"/>
          </p:cNvSpPr>
          <p:nvPr>
            <p:ph type="ftr" sz="quarter" idx="11"/>
          </p:nvPr>
        </p:nvSpPr>
        <p:spPr/>
        <p:txBody>
          <a:bodyPr/>
          <a:lstStyle/>
          <a:p>
            <a:endParaRPr lang="es-AR" dirty="0"/>
          </a:p>
        </p:txBody>
      </p:sp>
      <p:sp>
        <p:nvSpPr>
          <p:cNvPr id="6" name="Slide Number Placeholder 3"/>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382987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5" name="Footer Placeholder 5"/>
          <p:cNvSpPr>
            <a:spLocks noGrp="1"/>
          </p:cNvSpPr>
          <p:nvPr>
            <p:ph type="ftr" sz="quarter" idx="11"/>
          </p:nvPr>
        </p:nvSpPr>
        <p:spPr/>
        <p:txBody>
          <a:bodyPr/>
          <a:lstStyle/>
          <a:p>
            <a:endParaRPr lang="es-AR" dirty="0"/>
          </a:p>
        </p:txBody>
      </p:sp>
      <p:sp>
        <p:nvSpPr>
          <p:cNvPr id="6" name="Slide Number Placeholder 6"/>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4035934702"/>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4FDA83-F62E-4A18-9B6C-34BBD6ECCCA7}" type="datetimeFigureOut">
              <a:rPr lang="es-AR" smtClean="0"/>
              <a:t>7/4/2020</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67894242-14F9-43E2-8C9F-A440BD283CCC}" type="slidenum">
              <a:rPr lang="es-AR" smtClean="0"/>
              <a:t>‹Nº›</a:t>
            </a:fld>
            <a:endParaRPr lang="es-AR" dirty="0"/>
          </a:p>
        </p:txBody>
      </p:sp>
    </p:spTree>
    <p:extLst>
      <p:ext uri="{BB962C8B-B14F-4D97-AF65-F5344CB8AC3E}">
        <p14:creationId xmlns:p14="http://schemas.microsoft.com/office/powerpoint/2010/main" val="368552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A4FDA83-F62E-4A18-9B6C-34BBD6ECCCA7}" type="datetimeFigureOut">
              <a:rPr lang="es-AR" smtClean="0"/>
              <a:t>7/4/2020</a:t>
            </a:fld>
            <a:endParaRPr lang="es-AR"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894242-14F9-43E2-8C9F-A440BD283CCC}" type="slidenum">
              <a:rPr lang="es-AR" smtClean="0"/>
              <a:t>‹Nº›</a:t>
            </a:fld>
            <a:endParaRPr lang="es-AR" dirty="0"/>
          </a:p>
        </p:txBody>
      </p:sp>
    </p:spTree>
    <p:extLst>
      <p:ext uri="{BB962C8B-B14F-4D97-AF65-F5344CB8AC3E}">
        <p14:creationId xmlns:p14="http://schemas.microsoft.com/office/powerpoint/2010/main" val="3991642196"/>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UTN-FRBA</a:t>
            </a:r>
            <a:endParaRPr lang="es-AR" dirty="0"/>
          </a:p>
        </p:txBody>
      </p:sp>
      <p:sp>
        <p:nvSpPr>
          <p:cNvPr id="3" name="Subtítulo 2"/>
          <p:cNvSpPr>
            <a:spLocks noGrp="1"/>
          </p:cNvSpPr>
          <p:nvPr>
            <p:ph type="subTitle" idx="1"/>
          </p:nvPr>
        </p:nvSpPr>
        <p:spPr/>
        <p:txBody>
          <a:bodyPr>
            <a:normAutofit fontScale="70000" lnSpcReduction="20000"/>
          </a:bodyPr>
          <a:lstStyle/>
          <a:p>
            <a:r>
              <a:rPr lang="es-AR" dirty="0" smtClean="0"/>
              <a:t>Gestión de Datos</a:t>
            </a:r>
          </a:p>
          <a:p>
            <a:endParaRPr lang="es-AR" dirty="0"/>
          </a:p>
          <a:p>
            <a:r>
              <a:rPr lang="es-AR" dirty="0" smtClean="0"/>
              <a:t>Director de Catedra: Ing. Enrique Reinosa</a:t>
            </a:r>
            <a:endParaRPr lang="es-AR" dirty="0"/>
          </a:p>
        </p:txBody>
      </p:sp>
    </p:spTree>
    <p:extLst>
      <p:ext uri="{BB962C8B-B14F-4D97-AF65-F5344CB8AC3E}">
        <p14:creationId xmlns:p14="http://schemas.microsoft.com/office/powerpoint/2010/main" val="2818918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Normalización – 1FN</a:t>
            </a:r>
            <a:endParaRPr lang="es-AR" dirty="0"/>
          </a:p>
        </p:txBody>
      </p:sp>
      <p:sp>
        <p:nvSpPr>
          <p:cNvPr id="3" name="Marcador de contenido 2"/>
          <p:cNvSpPr>
            <a:spLocks noGrp="1"/>
          </p:cNvSpPr>
          <p:nvPr>
            <p:ph idx="1"/>
          </p:nvPr>
        </p:nvSpPr>
        <p:spPr/>
        <p:txBody>
          <a:bodyPr>
            <a:normAutofit fontScale="62500" lnSpcReduction="20000"/>
          </a:bodyPr>
          <a:lstStyle/>
          <a:p>
            <a:r>
              <a:rPr lang="es-AR" dirty="0" smtClean="0"/>
              <a:t>Quitamos los atributos calculables: TOTAL_FACTURA, PRECIO_TOTAL</a:t>
            </a:r>
          </a:p>
          <a:p>
            <a:r>
              <a:rPr lang="es-AR" dirty="0" smtClean="0"/>
              <a:t>Quitamos los atributos repetitivos </a:t>
            </a:r>
            <a:br>
              <a:rPr lang="es-AR" dirty="0" smtClean="0"/>
            </a:br>
            <a:r>
              <a:rPr lang="es-AR" dirty="0" smtClean="0"/>
              <a:t>* (</a:t>
            </a:r>
            <a:r>
              <a:rPr lang="es-AR" dirty="0"/>
              <a:t>* (COD_PRODUCTO, DETALLE_PRODUCTO, PRECIO_UNITARIO, CANTIDAD, PRECIO_TOTAL</a:t>
            </a:r>
            <a:r>
              <a:rPr lang="es-AR" dirty="0" smtClean="0"/>
              <a:t>) )</a:t>
            </a:r>
          </a:p>
          <a:p>
            <a:r>
              <a:rPr lang="es-AR" dirty="0" smtClean="0"/>
              <a:t>Ponemos Primary Key a la tabla, en este caso la tabla es Factura y su primary Key es NUMERO_FACTURA</a:t>
            </a:r>
          </a:p>
          <a:p>
            <a:r>
              <a:rPr lang="es-AR" dirty="0" smtClean="0"/>
              <a:t>Nos quedaría asi:</a:t>
            </a:r>
          </a:p>
          <a:p>
            <a:r>
              <a:rPr lang="es-AR" b="1" dirty="0" smtClean="0"/>
              <a:t>TABLA FACTURA</a:t>
            </a:r>
          </a:p>
          <a:p>
            <a:pPr lvl="1"/>
            <a:r>
              <a:rPr lang="es-AR" b="1" u="sng" dirty="0" smtClean="0"/>
              <a:t>NUMERO_FACTURA</a:t>
            </a:r>
          </a:p>
          <a:p>
            <a:pPr lvl="1"/>
            <a:r>
              <a:rPr lang="es-AR" dirty="0" smtClean="0"/>
              <a:t>COD_CLIE</a:t>
            </a:r>
            <a:endParaRPr lang="es-AR" dirty="0"/>
          </a:p>
          <a:p>
            <a:pPr lvl="1"/>
            <a:r>
              <a:rPr lang="es-AR" dirty="0"/>
              <a:t>NOMBRE_CLIE</a:t>
            </a:r>
          </a:p>
          <a:p>
            <a:pPr lvl="1"/>
            <a:r>
              <a:rPr lang="es-AR" dirty="0" smtClean="0"/>
              <a:t>FECHA</a:t>
            </a:r>
          </a:p>
          <a:p>
            <a:r>
              <a:rPr lang="es-AR" b="1" dirty="0" smtClean="0"/>
              <a:t>TABLA_ITEM_FACTURA</a:t>
            </a:r>
          </a:p>
          <a:p>
            <a:pPr lvl="1"/>
            <a:r>
              <a:rPr lang="es-AR" b="1" u="sng" dirty="0" smtClean="0"/>
              <a:t>NUMERO_FACTURA</a:t>
            </a:r>
          </a:p>
          <a:p>
            <a:pPr lvl="1"/>
            <a:r>
              <a:rPr lang="es-AR" b="1" u="sng" dirty="0" smtClean="0"/>
              <a:t>COD_PRODUCTO</a:t>
            </a:r>
          </a:p>
          <a:p>
            <a:pPr lvl="1"/>
            <a:r>
              <a:rPr lang="es-AR" dirty="0" smtClean="0"/>
              <a:t>DETALLE_PRODUCTO</a:t>
            </a:r>
          </a:p>
          <a:p>
            <a:pPr lvl="1"/>
            <a:r>
              <a:rPr lang="es-AR" dirty="0" smtClean="0"/>
              <a:t>PRECIO_UNITARIO</a:t>
            </a:r>
          </a:p>
          <a:p>
            <a:pPr lvl="1"/>
            <a:r>
              <a:rPr lang="es-AR" dirty="0" smtClean="0"/>
              <a:t>CANTIDAD</a:t>
            </a:r>
            <a:endParaRPr lang="es-AR" dirty="0"/>
          </a:p>
          <a:p>
            <a:endParaRPr lang="es-AR" dirty="0"/>
          </a:p>
          <a:p>
            <a:endParaRPr lang="es-AR" dirty="0"/>
          </a:p>
        </p:txBody>
      </p:sp>
    </p:spTree>
    <p:extLst>
      <p:ext uri="{BB962C8B-B14F-4D97-AF65-F5344CB8AC3E}">
        <p14:creationId xmlns:p14="http://schemas.microsoft.com/office/powerpoint/2010/main" val="1444073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Normalización </a:t>
            </a:r>
            <a:r>
              <a:rPr lang="es-AR" dirty="0"/>
              <a:t>– </a:t>
            </a:r>
            <a:r>
              <a:rPr lang="es-AR" dirty="0" smtClean="0"/>
              <a:t>2FN</a:t>
            </a:r>
            <a:endParaRPr lang="es-AR" dirty="0"/>
          </a:p>
        </p:txBody>
      </p:sp>
      <p:sp>
        <p:nvSpPr>
          <p:cNvPr id="3" name="Marcador de contenido 2"/>
          <p:cNvSpPr>
            <a:spLocks noGrp="1"/>
          </p:cNvSpPr>
          <p:nvPr>
            <p:ph idx="1"/>
          </p:nvPr>
        </p:nvSpPr>
        <p:spPr/>
        <p:txBody>
          <a:bodyPr>
            <a:normAutofit fontScale="47500" lnSpcReduction="20000"/>
          </a:bodyPr>
          <a:lstStyle/>
          <a:p>
            <a:r>
              <a:rPr lang="es-AR" dirty="0" smtClean="0"/>
              <a:t>En segunda forma Normal sacamos DETALLE_PRODUCTO, que no depende de la totalidad de la clave (numero_factura, cod_producto) y DETALLE_PRODUCTO depende de cod_producto. El modelo Quedaria:</a:t>
            </a:r>
          </a:p>
          <a:p>
            <a:endParaRPr lang="es-AR" dirty="0"/>
          </a:p>
          <a:p>
            <a:r>
              <a:rPr lang="es-AR" b="1" dirty="0" smtClean="0"/>
              <a:t>TABLA </a:t>
            </a:r>
            <a:r>
              <a:rPr lang="es-AR" b="1" dirty="0"/>
              <a:t>FACTURA</a:t>
            </a:r>
          </a:p>
          <a:p>
            <a:pPr lvl="1"/>
            <a:r>
              <a:rPr lang="es-AR" b="1" u="sng" dirty="0"/>
              <a:t>NUMERO_FACTURA</a:t>
            </a:r>
          </a:p>
          <a:p>
            <a:pPr lvl="1"/>
            <a:r>
              <a:rPr lang="es-AR" dirty="0"/>
              <a:t>COD_CLIE</a:t>
            </a:r>
          </a:p>
          <a:p>
            <a:pPr lvl="1"/>
            <a:r>
              <a:rPr lang="es-AR" dirty="0"/>
              <a:t>NOMBRE_CLIE</a:t>
            </a:r>
          </a:p>
          <a:p>
            <a:pPr lvl="1"/>
            <a:r>
              <a:rPr lang="es-AR" dirty="0"/>
              <a:t>FECHA</a:t>
            </a:r>
          </a:p>
          <a:p>
            <a:r>
              <a:rPr lang="es-AR" b="1" dirty="0" smtClean="0"/>
              <a:t>TABLA_ITEM_FACTURA</a:t>
            </a:r>
          </a:p>
          <a:p>
            <a:pPr lvl="1"/>
            <a:r>
              <a:rPr lang="es-AR" b="1" u="sng" dirty="0" smtClean="0"/>
              <a:t>NUMERO_FACTURA</a:t>
            </a:r>
            <a:endParaRPr lang="es-AR" b="1" u="sng" dirty="0"/>
          </a:p>
          <a:p>
            <a:pPr lvl="1"/>
            <a:r>
              <a:rPr lang="es-AR" b="1" u="sng" dirty="0"/>
              <a:t>COD_PRODUCTO</a:t>
            </a:r>
          </a:p>
          <a:p>
            <a:pPr lvl="1"/>
            <a:r>
              <a:rPr lang="es-AR" dirty="0"/>
              <a:t>DETALLE_PRODUCTO</a:t>
            </a:r>
          </a:p>
          <a:p>
            <a:pPr lvl="1"/>
            <a:r>
              <a:rPr lang="es-AR" dirty="0" smtClean="0"/>
              <a:t>PRECIO_UNITARIO (SE DEJA EL PRECIO UNITARIO POR UN TEMA HISTORICIDAD)</a:t>
            </a:r>
            <a:endParaRPr lang="es-AR" dirty="0"/>
          </a:p>
          <a:p>
            <a:pPr lvl="1"/>
            <a:r>
              <a:rPr lang="es-AR" dirty="0" smtClean="0"/>
              <a:t>CANTIDAD</a:t>
            </a:r>
          </a:p>
          <a:p>
            <a:r>
              <a:rPr lang="es-AR" b="1" dirty="0" smtClean="0"/>
              <a:t>PRODUCTO</a:t>
            </a:r>
          </a:p>
          <a:p>
            <a:pPr lvl="1"/>
            <a:r>
              <a:rPr lang="es-AR" b="1" u="sng" dirty="0" smtClean="0"/>
              <a:t>COD_PRODUCTO</a:t>
            </a:r>
          </a:p>
          <a:p>
            <a:pPr lvl="1"/>
            <a:r>
              <a:rPr lang="es-AR" dirty="0" smtClean="0"/>
              <a:t>DETALLE_PRODUCTO</a:t>
            </a:r>
          </a:p>
          <a:p>
            <a:pPr lvl="1"/>
            <a:r>
              <a:rPr lang="es-AR" dirty="0" smtClean="0"/>
              <a:t>PRECIO_UNITARIO </a:t>
            </a:r>
            <a:endParaRPr lang="es-AR" dirty="0"/>
          </a:p>
          <a:p>
            <a:pPr lvl="1"/>
            <a:endParaRPr lang="es-AR" dirty="0"/>
          </a:p>
          <a:p>
            <a:endParaRPr lang="es-AR" dirty="0"/>
          </a:p>
        </p:txBody>
      </p:sp>
    </p:spTree>
    <p:extLst>
      <p:ext uri="{BB962C8B-B14F-4D97-AF65-F5344CB8AC3E}">
        <p14:creationId xmlns:p14="http://schemas.microsoft.com/office/powerpoint/2010/main" val="169762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416388"/>
            <a:ext cx="9905998" cy="1478570"/>
          </a:xfrm>
        </p:spPr>
        <p:txBody>
          <a:bodyPr/>
          <a:lstStyle/>
          <a:p>
            <a:r>
              <a:rPr lang="es-AR" dirty="0" smtClean="0"/>
              <a:t>Normalización – 3FN</a:t>
            </a:r>
            <a:endParaRPr lang="es-AR" dirty="0"/>
          </a:p>
        </p:txBody>
      </p:sp>
      <p:sp>
        <p:nvSpPr>
          <p:cNvPr id="3" name="Marcador de contenido 2"/>
          <p:cNvSpPr>
            <a:spLocks noGrp="1"/>
          </p:cNvSpPr>
          <p:nvPr>
            <p:ph idx="1"/>
          </p:nvPr>
        </p:nvSpPr>
        <p:spPr>
          <a:xfrm>
            <a:off x="1141412" y="1797100"/>
            <a:ext cx="9905999" cy="3541714"/>
          </a:xfrm>
        </p:spPr>
        <p:txBody>
          <a:bodyPr>
            <a:normAutofit fontScale="25000" lnSpcReduction="20000"/>
          </a:bodyPr>
          <a:lstStyle/>
          <a:p>
            <a:r>
              <a:rPr lang="es-AR" sz="4000" dirty="0" smtClean="0"/>
              <a:t>En tercera forma normal, vamos a quitar NOMBRE_CLIE al no depender de la clave, sino de COD_CLIE sale en esta forma.</a:t>
            </a:r>
          </a:p>
          <a:p>
            <a:r>
              <a:rPr lang="es-AR" sz="4000" dirty="0"/>
              <a:t>En segunda forma Normal sacamos DETALLE_PRODUCTO, que no depende de la totalidad de la clave (numero_factura, cod_producto) y DETALLE_PRODUCTO depende de cod_producto. El modelo Quedaria:</a:t>
            </a:r>
          </a:p>
          <a:p>
            <a:endParaRPr lang="es-AR" dirty="0"/>
          </a:p>
          <a:p>
            <a:r>
              <a:rPr lang="es-AR" sz="4000" b="1" dirty="0"/>
              <a:t>TABLA FACTURA</a:t>
            </a:r>
          </a:p>
          <a:p>
            <a:pPr lvl="1"/>
            <a:r>
              <a:rPr lang="es-AR" sz="4000" b="1" u="sng" dirty="0"/>
              <a:t>NUMERO_FACTURA</a:t>
            </a:r>
          </a:p>
          <a:p>
            <a:pPr lvl="1"/>
            <a:r>
              <a:rPr lang="es-AR" sz="4000" dirty="0" smtClean="0"/>
              <a:t>COD_CLIE (fk)</a:t>
            </a:r>
            <a:endParaRPr lang="es-AR" sz="4000" dirty="0"/>
          </a:p>
          <a:p>
            <a:pPr lvl="1"/>
            <a:r>
              <a:rPr lang="es-AR" sz="4000" dirty="0"/>
              <a:t>FECHA</a:t>
            </a:r>
          </a:p>
          <a:p>
            <a:r>
              <a:rPr lang="es-AR" sz="4000" b="1" dirty="0"/>
              <a:t>TABLA_ITEM_FACTURA</a:t>
            </a:r>
          </a:p>
          <a:p>
            <a:pPr lvl="1"/>
            <a:r>
              <a:rPr lang="es-AR" sz="4000" b="1" u="sng" dirty="0" smtClean="0"/>
              <a:t>NUMERO_FACTURA (fk)</a:t>
            </a:r>
            <a:endParaRPr lang="es-AR" sz="4000" b="1" u="sng" dirty="0"/>
          </a:p>
          <a:p>
            <a:pPr lvl="1"/>
            <a:r>
              <a:rPr lang="es-AR" sz="4000" b="1" u="sng" dirty="0" smtClean="0"/>
              <a:t>COD_PRODUCTO (fk)</a:t>
            </a:r>
            <a:endParaRPr lang="es-AR" sz="4000" b="1" u="sng" dirty="0"/>
          </a:p>
          <a:p>
            <a:pPr lvl="1"/>
            <a:r>
              <a:rPr lang="es-AR" sz="4000" dirty="0"/>
              <a:t>DETALLE_PRODUCTO</a:t>
            </a:r>
          </a:p>
          <a:p>
            <a:pPr lvl="1"/>
            <a:r>
              <a:rPr lang="es-AR" sz="4000" dirty="0"/>
              <a:t>PRECIO_UNITARIO (SE DEJA EL PRECIO UNITARIO POR UN TEMA HISTORICIDAD)</a:t>
            </a:r>
          </a:p>
          <a:p>
            <a:pPr lvl="1"/>
            <a:r>
              <a:rPr lang="es-AR" sz="4000" dirty="0"/>
              <a:t>CANTIDAD</a:t>
            </a:r>
          </a:p>
          <a:p>
            <a:r>
              <a:rPr lang="es-AR" sz="4000" b="1" dirty="0"/>
              <a:t>PRODUCTO</a:t>
            </a:r>
          </a:p>
          <a:p>
            <a:pPr lvl="1"/>
            <a:r>
              <a:rPr lang="es-AR" sz="4000" b="1" u="sng" dirty="0"/>
              <a:t>COD_PRODUCTO</a:t>
            </a:r>
          </a:p>
          <a:p>
            <a:pPr lvl="1"/>
            <a:r>
              <a:rPr lang="es-AR" sz="4000" dirty="0"/>
              <a:t>DETALLE_PRODUCTO</a:t>
            </a:r>
          </a:p>
          <a:p>
            <a:pPr lvl="1"/>
            <a:r>
              <a:rPr lang="es-AR" sz="4000" dirty="0"/>
              <a:t>PRECIO_UNITARIO </a:t>
            </a:r>
            <a:endParaRPr lang="es-AR" sz="4000" dirty="0" smtClean="0"/>
          </a:p>
          <a:p>
            <a:r>
              <a:rPr lang="es-AR" sz="4000" b="1" dirty="0" smtClean="0"/>
              <a:t>CLIENTE</a:t>
            </a:r>
            <a:endParaRPr lang="es-AR" sz="4000" b="1" dirty="0"/>
          </a:p>
          <a:p>
            <a:pPr lvl="1"/>
            <a:r>
              <a:rPr lang="es-AR" sz="4000" b="1" u="sng" dirty="0" smtClean="0"/>
              <a:t>COD_CLIE</a:t>
            </a:r>
            <a:endParaRPr lang="es-AR" sz="4000" dirty="0"/>
          </a:p>
          <a:p>
            <a:pPr lvl="1"/>
            <a:r>
              <a:rPr lang="es-AR" sz="4000" dirty="0" smtClean="0"/>
              <a:t>NOMBRE_CLIE</a:t>
            </a:r>
            <a:endParaRPr lang="es-AR" sz="4000" dirty="0"/>
          </a:p>
          <a:p>
            <a:endParaRPr lang="es-AR" dirty="0"/>
          </a:p>
        </p:txBody>
      </p:sp>
    </p:spTree>
    <p:extLst>
      <p:ext uri="{BB962C8B-B14F-4D97-AF65-F5344CB8AC3E}">
        <p14:creationId xmlns:p14="http://schemas.microsoft.com/office/powerpoint/2010/main" val="235186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smtClean="0"/>
              <a:t>Normalización – Ventajas y Desventajas</a:t>
            </a:r>
            <a:endParaRPr lang="es-AR" dirty="0"/>
          </a:p>
        </p:txBody>
      </p:sp>
      <p:sp>
        <p:nvSpPr>
          <p:cNvPr id="3" name="Marcador de contenido 2"/>
          <p:cNvSpPr>
            <a:spLocks noGrp="1"/>
          </p:cNvSpPr>
          <p:nvPr>
            <p:ph idx="1"/>
          </p:nvPr>
        </p:nvSpPr>
        <p:spPr/>
        <p:txBody>
          <a:bodyPr/>
          <a:lstStyle/>
          <a:p>
            <a:r>
              <a:rPr lang="es-AR" dirty="0" smtClean="0"/>
              <a:t>Es útil para quitar todo tipo de redundancia.</a:t>
            </a:r>
          </a:p>
          <a:p>
            <a:r>
              <a:rPr lang="es-AR" dirty="0" smtClean="0"/>
              <a:t>Es útil para dejar un modelo estable y estandarizado</a:t>
            </a:r>
          </a:p>
          <a:p>
            <a:r>
              <a:rPr lang="es-AR" dirty="0" smtClean="0"/>
              <a:t>No es útil, si tengo que calcular siempre los valores, por ejemplo, para saber el precio total de la factura tendría que sumar siempre que lo necesite, por lo cual incrementa el costo computacional, versus es costo espacial</a:t>
            </a:r>
          </a:p>
          <a:p>
            <a:r>
              <a:rPr lang="es-AR" dirty="0" smtClean="0"/>
              <a:t>En algunas casos, la redundancia puede ser de utilidad.</a:t>
            </a:r>
            <a:endParaRPr lang="es-AR" dirty="0"/>
          </a:p>
        </p:txBody>
      </p:sp>
    </p:spTree>
    <p:extLst>
      <p:ext uri="{BB962C8B-B14F-4D97-AF65-F5344CB8AC3E}">
        <p14:creationId xmlns:p14="http://schemas.microsoft.com/office/powerpoint/2010/main" val="917526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DER – DIAGRAMA ENTIDAD RELACION</a:t>
            </a:r>
            <a:endParaRPr lang="es-AR" dirty="0"/>
          </a:p>
        </p:txBody>
      </p:sp>
      <p:sp>
        <p:nvSpPr>
          <p:cNvPr id="3" name="Marcador de contenido 2"/>
          <p:cNvSpPr>
            <a:spLocks noGrp="1"/>
          </p:cNvSpPr>
          <p:nvPr>
            <p:ph idx="1"/>
          </p:nvPr>
        </p:nvSpPr>
        <p:spPr/>
        <p:txBody>
          <a:bodyPr/>
          <a:lstStyle/>
          <a:p>
            <a:r>
              <a:rPr lang="es-AR" dirty="0" smtClean="0"/>
              <a:t>EL DER, es un lenguaje grafico, que permite “dibujar” el modelo relacional.</a:t>
            </a:r>
          </a:p>
          <a:p>
            <a:endParaRPr lang="es-AR" dirty="0"/>
          </a:p>
        </p:txBody>
      </p:sp>
      <p:pic>
        <p:nvPicPr>
          <p:cNvPr id="4" name="Imagen 3"/>
          <p:cNvPicPr>
            <a:picLocks noChangeAspect="1"/>
          </p:cNvPicPr>
          <p:nvPr/>
        </p:nvPicPr>
        <p:blipFill>
          <a:blip r:embed="rId2"/>
          <a:stretch>
            <a:fillRect/>
          </a:stretch>
        </p:blipFill>
        <p:spPr>
          <a:xfrm>
            <a:off x="2454442" y="2667250"/>
            <a:ext cx="6400800" cy="3644650"/>
          </a:xfrm>
          <a:prstGeom prst="rect">
            <a:avLst/>
          </a:prstGeom>
        </p:spPr>
      </p:pic>
    </p:spTree>
    <p:extLst>
      <p:ext uri="{BB962C8B-B14F-4D97-AF65-F5344CB8AC3E}">
        <p14:creationId xmlns:p14="http://schemas.microsoft.com/office/powerpoint/2010/main" val="2668380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Relacional</a:t>
            </a:r>
            <a:endParaRPr lang="es-AR" dirty="0"/>
          </a:p>
        </p:txBody>
      </p:sp>
      <p:sp>
        <p:nvSpPr>
          <p:cNvPr id="3" name="Marcador de contenido 2"/>
          <p:cNvSpPr>
            <a:spLocks noGrp="1"/>
          </p:cNvSpPr>
          <p:nvPr>
            <p:ph idx="1"/>
          </p:nvPr>
        </p:nvSpPr>
        <p:spPr/>
        <p:txBody>
          <a:bodyPr/>
          <a:lstStyle/>
          <a:p>
            <a:r>
              <a:rPr lang="es-AR" dirty="0" smtClean="0"/>
              <a:t>Contexto</a:t>
            </a:r>
          </a:p>
          <a:p>
            <a:pPr lvl="1"/>
            <a:r>
              <a:rPr lang="es-AR" dirty="0" smtClean="0"/>
              <a:t>En 1978, Edgar F. Codd, Ingeniero, presento un modelo, llamado Modelo Relacional, que venia a resolver los problemas que se presentaban en aquella época:</a:t>
            </a:r>
          </a:p>
          <a:p>
            <a:pPr lvl="1"/>
            <a:r>
              <a:rPr lang="es-AR" dirty="0" smtClean="0"/>
              <a:t>Problemas de Consistencia, de Redundancia, de datos incongruentes, falta de criterios de estandarización.</a:t>
            </a:r>
          </a:p>
          <a:p>
            <a:pPr lvl="1"/>
            <a:r>
              <a:rPr lang="es-AR" dirty="0" smtClean="0"/>
              <a:t>A este modelo lo llamo, modelo relacional, basado en algebra relacional y en teoría de predicados.</a:t>
            </a:r>
            <a:endParaRPr lang="es-AR" dirty="0"/>
          </a:p>
        </p:txBody>
      </p:sp>
    </p:spTree>
    <p:extLst>
      <p:ext uri="{BB962C8B-B14F-4D97-AF65-F5344CB8AC3E}">
        <p14:creationId xmlns:p14="http://schemas.microsoft.com/office/powerpoint/2010/main" val="495002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Relacional</a:t>
            </a:r>
            <a:endParaRPr lang="es-AR" dirty="0"/>
          </a:p>
        </p:txBody>
      </p:sp>
      <p:sp>
        <p:nvSpPr>
          <p:cNvPr id="3" name="Marcador de contenido 2"/>
          <p:cNvSpPr>
            <a:spLocks noGrp="1"/>
          </p:cNvSpPr>
          <p:nvPr>
            <p:ph idx="1"/>
          </p:nvPr>
        </p:nvSpPr>
        <p:spPr/>
        <p:txBody>
          <a:bodyPr/>
          <a:lstStyle/>
          <a:p>
            <a:r>
              <a:rPr lang="es-AR" dirty="0" smtClean="0"/>
              <a:t>Conceptos</a:t>
            </a:r>
          </a:p>
          <a:p>
            <a:pPr lvl="1"/>
            <a:r>
              <a:rPr lang="es-AR" dirty="0" smtClean="0"/>
              <a:t>Relación: La relación es un conjunto de tuplas, donde no es importante el orden de sus componentes</a:t>
            </a:r>
          </a:p>
          <a:p>
            <a:pPr lvl="1"/>
            <a:r>
              <a:rPr lang="es-AR" dirty="0" smtClean="0"/>
              <a:t>Las tuplas: son un conjunto de atributos (no vacío) de los elementos</a:t>
            </a:r>
          </a:p>
          <a:p>
            <a:pPr lvl="1"/>
            <a:r>
              <a:rPr lang="es-AR" dirty="0" smtClean="0"/>
              <a:t>Los atributos: son características de interés y tienen un dominio.</a:t>
            </a:r>
          </a:p>
          <a:p>
            <a:pPr lvl="1"/>
            <a:r>
              <a:rPr lang="es-AR" dirty="0" smtClean="0"/>
              <a:t>El dominio: son un conjunto de valores posibles del atributo, por ejemplo, Edad: serian todos los enteros positivos mayores a cero.</a:t>
            </a:r>
            <a:endParaRPr lang="es-AR" dirty="0"/>
          </a:p>
        </p:txBody>
      </p:sp>
    </p:spTree>
    <p:extLst>
      <p:ext uri="{BB962C8B-B14F-4D97-AF65-F5344CB8AC3E}">
        <p14:creationId xmlns:p14="http://schemas.microsoft.com/office/powerpoint/2010/main" val="265376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Relacional</a:t>
            </a:r>
            <a:endParaRPr lang="es-AR" dirty="0"/>
          </a:p>
        </p:txBody>
      </p:sp>
      <p:sp>
        <p:nvSpPr>
          <p:cNvPr id="3" name="Marcador de contenido 2"/>
          <p:cNvSpPr>
            <a:spLocks noGrp="1"/>
          </p:cNvSpPr>
          <p:nvPr>
            <p:ph idx="1"/>
          </p:nvPr>
        </p:nvSpPr>
        <p:spPr/>
        <p:txBody>
          <a:bodyPr>
            <a:normAutofit/>
          </a:bodyPr>
          <a:lstStyle/>
          <a:p>
            <a:r>
              <a:rPr lang="es-AR" dirty="0" smtClean="0"/>
              <a:t>Valor Nulo: El valor nulo, esta definido con valor “desconocido”, esto permite a la tabla de valores de V o F agregar un nuevo valor.</a:t>
            </a:r>
          </a:p>
          <a:p>
            <a:pPr marL="457200" lvl="1" indent="0">
              <a:buNone/>
            </a:pPr>
            <a:endParaRPr lang="es-AR" dirty="0" smtClean="0"/>
          </a:p>
          <a:p>
            <a:r>
              <a:rPr lang="es-AR" dirty="0" smtClean="0"/>
              <a:t>Primary Key: Cada tupla, puede tener un atributo o conjunto de atributos (donde ninguno puede ser nulo), que conociendo su valor, se identifica unívocamente una tupla.</a:t>
            </a:r>
          </a:p>
          <a:p>
            <a:endParaRPr lang="es-AR" dirty="0"/>
          </a:p>
          <a:p>
            <a:r>
              <a:rPr lang="es-AR" dirty="0" smtClean="0"/>
              <a:t>Foreign Key: Es un atriburo o conjunto de atributos, que es primary key en otra relación. La Foreign Key implementa el concepto de integridad referencial</a:t>
            </a:r>
            <a:endParaRPr lang="es-AR" dirty="0"/>
          </a:p>
        </p:txBody>
      </p:sp>
    </p:spTree>
    <p:extLst>
      <p:ext uri="{BB962C8B-B14F-4D97-AF65-F5344CB8AC3E}">
        <p14:creationId xmlns:p14="http://schemas.microsoft.com/office/powerpoint/2010/main" val="524012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Relacional</a:t>
            </a:r>
            <a:endParaRPr lang="es-AR" dirty="0"/>
          </a:p>
        </p:txBody>
      </p:sp>
      <p:sp>
        <p:nvSpPr>
          <p:cNvPr id="3" name="Marcador de contenido 2"/>
          <p:cNvSpPr>
            <a:spLocks noGrp="1"/>
          </p:cNvSpPr>
          <p:nvPr>
            <p:ph idx="1"/>
          </p:nvPr>
        </p:nvSpPr>
        <p:spPr/>
        <p:txBody>
          <a:bodyPr>
            <a:normAutofit/>
          </a:bodyPr>
          <a:lstStyle/>
          <a:p>
            <a:r>
              <a:rPr lang="es-AR" dirty="0" smtClean="0"/>
              <a:t>Integridad Referencial: </a:t>
            </a:r>
            <a:r>
              <a:rPr lang="es-AR" dirty="0"/>
              <a:t>significa </a:t>
            </a:r>
            <a:r>
              <a:rPr lang="es-AR" dirty="0" smtClean="0"/>
              <a:t>una </a:t>
            </a:r>
            <a:r>
              <a:rPr lang="es-AR" dirty="0"/>
              <a:t>tabla de referencia siempre debe aludir a una fila válida de la tabla a la que se haga referencia. La integridad referencial garantiza que la relación entre dos tablas permanezca sincronizada durante las operaciones de </a:t>
            </a:r>
            <a:r>
              <a:rPr lang="es-AR" dirty="0" smtClean="0"/>
              <a:t>inserción, actualización </a:t>
            </a:r>
            <a:r>
              <a:rPr lang="es-AR" dirty="0"/>
              <a:t>y eliminación</a:t>
            </a:r>
            <a:r>
              <a:rPr lang="es-AR" dirty="0" smtClean="0"/>
              <a:t>.</a:t>
            </a:r>
          </a:p>
          <a:p>
            <a:r>
              <a:rPr lang="es-AR" dirty="0" smtClean="0"/>
              <a:t>Independiente de la Implementación: El modelo relacional es independiente de la implementación física, es decir, esta abstraída.</a:t>
            </a:r>
          </a:p>
          <a:p>
            <a:r>
              <a:rPr lang="es-AR" dirty="0" smtClean="0"/>
              <a:t>Independiente del Orden: Los elementos de las relaciones (conjuntos) no tienen un orden determinado.</a:t>
            </a:r>
          </a:p>
          <a:p>
            <a:r>
              <a:rPr lang="es-AR" dirty="0" smtClean="0"/>
              <a:t>Las tablas deben estar “Normalizadas”</a:t>
            </a:r>
          </a:p>
          <a:p>
            <a:endParaRPr lang="es-AR" dirty="0"/>
          </a:p>
        </p:txBody>
      </p:sp>
    </p:spTree>
    <p:extLst>
      <p:ext uri="{BB962C8B-B14F-4D97-AF65-F5344CB8AC3E}">
        <p14:creationId xmlns:p14="http://schemas.microsoft.com/office/powerpoint/2010/main" val="2551013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Relacional</a:t>
            </a:r>
            <a:endParaRPr lang="es-AR" dirty="0"/>
          </a:p>
        </p:txBody>
      </p:sp>
      <p:sp>
        <p:nvSpPr>
          <p:cNvPr id="3" name="Marcador de contenido 2"/>
          <p:cNvSpPr>
            <a:spLocks noGrp="1"/>
          </p:cNvSpPr>
          <p:nvPr>
            <p:ph idx="1"/>
          </p:nvPr>
        </p:nvSpPr>
        <p:spPr/>
        <p:txBody>
          <a:bodyPr/>
          <a:lstStyle/>
          <a:p>
            <a:endParaRPr lang="es-AR" dirty="0" smtClean="0"/>
          </a:p>
          <a:p>
            <a:r>
              <a:rPr lang="es-AR" dirty="0" smtClean="0"/>
              <a:t>Ejemplo: Definir el conjunto de Alumnos.</a:t>
            </a:r>
          </a:p>
          <a:p>
            <a:endParaRPr lang="es-AR" dirty="0" smtClean="0"/>
          </a:p>
          <a:p>
            <a:r>
              <a:rPr lang="es-AR" dirty="0" smtClean="0"/>
              <a:t>Conjunto Alumno (</a:t>
            </a:r>
            <a:r>
              <a:rPr lang="es-AR" u="sng" dirty="0" smtClean="0"/>
              <a:t>legajo</a:t>
            </a:r>
            <a:r>
              <a:rPr lang="es-AR" dirty="0" smtClean="0"/>
              <a:t>, dni, apellido, nombre, sexo, fecha Nacimiento).</a:t>
            </a:r>
          </a:p>
          <a:p>
            <a:endParaRPr lang="es-AR" dirty="0" smtClean="0"/>
          </a:p>
          <a:p>
            <a:endParaRPr lang="es-AR" dirty="0"/>
          </a:p>
          <a:p>
            <a:endParaRPr lang="es-AR" dirty="0" smtClean="0"/>
          </a:p>
          <a:p>
            <a:endParaRPr lang="es-AR" dirty="0"/>
          </a:p>
          <a:p>
            <a:pPr marL="0" indent="0">
              <a:buNone/>
            </a:pPr>
            <a:endParaRPr lang="es-AR" dirty="0" smtClean="0"/>
          </a:p>
          <a:p>
            <a:pPr marL="0" indent="0">
              <a:buNone/>
            </a:pPr>
            <a:endParaRPr lang="es-AR" dirty="0" smtClean="0"/>
          </a:p>
          <a:p>
            <a:endParaRPr lang="es-AR" dirty="0"/>
          </a:p>
        </p:txBody>
      </p:sp>
    </p:spTree>
    <p:extLst>
      <p:ext uri="{BB962C8B-B14F-4D97-AF65-F5344CB8AC3E}">
        <p14:creationId xmlns:p14="http://schemas.microsoft.com/office/powerpoint/2010/main" val="411432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Relacional – Valor Nulo</a:t>
            </a:r>
            <a:endParaRPr lang="es-AR" dirty="0"/>
          </a:p>
        </p:txBody>
      </p:sp>
      <p:sp>
        <p:nvSpPr>
          <p:cNvPr id="3" name="Marcador de contenido 2"/>
          <p:cNvSpPr>
            <a:spLocks noGrp="1"/>
          </p:cNvSpPr>
          <p:nvPr>
            <p:ph idx="1"/>
          </p:nvPr>
        </p:nvSpPr>
        <p:spPr>
          <a:xfrm>
            <a:off x="1310606" y="1292523"/>
            <a:ext cx="8946541" cy="4195481"/>
          </a:xfrm>
        </p:spPr>
        <p:txBody>
          <a:bodyPr>
            <a:normAutofit/>
          </a:bodyPr>
          <a:lstStyle/>
          <a:p>
            <a:r>
              <a:rPr lang="es-AR" dirty="0" smtClean="0"/>
              <a:t>Uso de valor nulo como desconocido, proposición lógica:</a:t>
            </a:r>
          </a:p>
          <a:p>
            <a:endParaRPr lang="es-AR" dirty="0" smtClean="0"/>
          </a:p>
          <a:p>
            <a:endParaRPr lang="es-AR" dirty="0"/>
          </a:p>
          <a:p>
            <a:endParaRPr lang="es-AR" dirty="0"/>
          </a:p>
          <a:p>
            <a:endParaRPr lang="es-AR" dirty="0"/>
          </a:p>
        </p:txBody>
      </p:sp>
      <p:pic>
        <p:nvPicPr>
          <p:cNvPr id="1026" name="Picture 2" descr="Bases de Datos y Sistemas de Información. Fundamentos de Lógic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88" y="1956666"/>
            <a:ext cx="338137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6530189" y="1956666"/>
            <a:ext cx="3335706" cy="4523174"/>
          </a:xfrm>
          <a:prstGeom prst="rect">
            <a:avLst/>
          </a:prstGeom>
        </p:spPr>
      </p:pic>
    </p:spTree>
    <p:extLst>
      <p:ext uri="{BB962C8B-B14F-4D97-AF65-F5344CB8AC3E}">
        <p14:creationId xmlns:p14="http://schemas.microsoft.com/office/powerpoint/2010/main" val="3586599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1800" b="1" dirty="0" smtClean="0"/>
              <a:t>Normalización</a:t>
            </a:r>
            <a:r>
              <a:rPr lang="es-AR" sz="1600" dirty="0" smtClean="0"/>
              <a:t> (solamente presentamos 3 formas normales, aunque según distintas bibliografías, aunque existen mas formas.</a:t>
            </a:r>
            <a:r>
              <a:rPr lang="es-AR" dirty="0" smtClean="0"/>
              <a:t/>
            </a:r>
            <a:br>
              <a:rPr lang="es-AR" dirty="0" smtClean="0"/>
            </a:br>
            <a:r>
              <a:rPr lang="es-AR" dirty="0" smtClean="0"/>
              <a:t>	</a:t>
            </a:r>
            <a:endParaRPr lang="es-AR" dirty="0"/>
          </a:p>
        </p:txBody>
      </p:sp>
      <p:sp>
        <p:nvSpPr>
          <p:cNvPr id="3" name="Marcador de contenido 2"/>
          <p:cNvSpPr>
            <a:spLocks noGrp="1"/>
          </p:cNvSpPr>
          <p:nvPr>
            <p:ph idx="1"/>
          </p:nvPr>
        </p:nvSpPr>
        <p:spPr/>
        <p:txBody>
          <a:bodyPr>
            <a:normAutofit/>
          </a:bodyPr>
          <a:lstStyle/>
          <a:p>
            <a:r>
              <a:rPr lang="es-AR" dirty="0" smtClean="0"/>
              <a:t>La normalización es un proceso iterativo, destinado a quitar redundancias y a dejar el modelo acorde al modelo relacional.</a:t>
            </a:r>
          </a:p>
          <a:p>
            <a:r>
              <a:rPr lang="es-AR" dirty="0" smtClean="0"/>
              <a:t>1FN: Se dice que una tabla esta en Primera Forma Normal (1FN) si tiene primary key, si no tiene atributos calculables, atributos repetitivos ni compuestos.</a:t>
            </a:r>
          </a:p>
          <a:p>
            <a:endParaRPr lang="es-AR" dirty="0" smtClean="0"/>
          </a:p>
          <a:p>
            <a:r>
              <a:rPr lang="es-AR" dirty="0" smtClean="0"/>
              <a:t>2FN: Una tabla esta en 2FN,si esta en 1FN y todos los atributos no clave dependen de la totalidad de la clave (Primary Key)</a:t>
            </a:r>
          </a:p>
          <a:p>
            <a:endParaRPr lang="es-AR" dirty="0" smtClean="0"/>
          </a:p>
          <a:p>
            <a:r>
              <a:rPr lang="es-AR" dirty="0" smtClean="0"/>
              <a:t>3FN: Una tabla esta en 3FN, si esta en 2FN y todos los atributos no clave no dependen de algún atributo no clave</a:t>
            </a:r>
            <a:endParaRPr lang="es-AR" dirty="0"/>
          </a:p>
        </p:txBody>
      </p:sp>
    </p:spTree>
    <p:extLst>
      <p:ext uri="{BB962C8B-B14F-4D97-AF65-F5344CB8AC3E}">
        <p14:creationId xmlns:p14="http://schemas.microsoft.com/office/powerpoint/2010/main" val="2543013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Ejemplo de Normalización</a:t>
            </a:r>
            <a:endParaRPr lang="es-AR" dirty="0"/>
          </a:p>
        </p:txBody>
      </p:sp>
      <p:sp>
        <p:nvSpPr>
          <p:cNvPr id="3" name="Marcador de contenido 2"/>
          <p:cNvSpPr>
            <a:spLocks noGrp="1"/>
          </p:cNvSpPr>
          <p:nvPr>
            <p:ph idx="1"/>
          </p:nvPr>
        </p:nvSpPr>
        <p:spPr/>
        <p:txBody>
          <a:bodyPr>
            <a:normAutofit fontScale="92500" lnSpcReduction="20000"/>
          </a:bodyPr>
          <a:lstStyle/>
          <a:p>
            <a:r>
              <a:rPr lang="es-AR" dirty="0" smtClean="0"/>
              <a:t>Dado el siguiente ticket de compra, que se puede ver en la compra de productos de un supermercado.</a:t>
            </a:r>
          </a:p>
          <a:p>
            <a:endParaRPr lang="es-AR" dirty="0"/>
          </a:p>
          <a:p>
            <a:r>
              <a:rPr lang="es-AR" dirty="0" smtClean="0"/>
              <a:t>COD_CLIE</a:t>
            </a:r>
          </a:p>
          <a:p>
            <a:r>
              <a:rPr lang="es-AR" dirty="0" smtClean="0"/>
              <a:t>NOMBRE_CLIE</a:t>
            </a:r>
          </a:p>
          <a:p>
            <a:r>
              <a:rPr lang="es-AR" dirty="0" smtClean="0"/>
              <a:t>NUMERO_FACTURA</a:t>
            </a:r>
          </a:p>
          <a:p>
            <a:r>
              <a:rPr lang="es-AR" dirty="0" smtClean="0"/>
              <a:t>FECHA</a:t>
            </a:r>
          </a:p>
          <a:p>
            <a:r>
              <a:rPr lang="es-AR" dirty="0" smtClean="0"/>
              <a:t>* (COD_PRODUCTO, DETALLE_PRODUCTO, PRECIO_UNITARIO, CANTIDAD, PRECIO_TOTAL)</a:t>
            </a:r>
          </a:p>
          <a:p>
            <a:r>
              <a:rPr lang="es-AR" dirty="0" smtClean="0"/>
              <a:t>TOTAL_FACTURA</a:t>
            </a:r>
          </a:p>
          <a:p>
            <a:endParaRPr lang="es-AR" dirty="0"/>
          </a:p>
          <a:p>
            <a:r>
              <a:rPr lang="es-AR" b="1" dirty="0" smtClean="0">
                <a:solidFill>
                  <a:srgbClr val="FF0000"/>
                </a:solidFill>
              </a:rPr>
              <a:t>Tomarse 10 MINUTOS para aplicar la normalización del Modelo.</a:t>
            </a:r>
          </a:p>
          <a:p>
            <a:endParaRPr lang="es-AR" dirty="0" smtClean="0"/>
          </a:p>
        </p:txBody>
      </p:sp>
    </p:spTree>
    <p:extLst>
      <p:ext uri="{BB962C8B-B14F-4D97-AF65-F5344CB8AC3E}">
        <p14:creationId xmlns:p14="http://schemas.microsoft.com/office/powerpoint/2010/main" val="695009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186</TotalTime>
  <Words>828</Words>
  <Application>Microsoft Office PowerPoint</Application>
  <PresentationFormat>Personalizado</PresentationFormat>
  <Paragraphs>120</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Ion</vt:lpstr>
      <vt:lpstr>UTN-FRBA</vt:lpstr>
      <vt:lpstr>Modelo Relacional</vt:lpstr>
      <vt:lpstr>Modelo Relacional</vt:lpstr>
      <vt:lpstr>Modelo Relacional</vt:lpstr>
      <vt:lpstr>Modelo Relacional</vt:lpstr>
      <vt:lpstr>Modelo Relacional</vt:lpstr>
      <vt:lpstr>Modelo Relacional – Valor Nulo</vt:lpstr>
      <vt:lpstr>Normalización (solamente presentamos 3 formas normales, aunque según distintas bibliografías, aunque existen mas formas.  </vt:lpstr>
      <vt:lpstr>Ejemplo de Normalización</vt:lpstr>
      <vt:lpstr>Normalización – 1FN</vt:lpstr>
      <vt:lpstr>Normalización – 2FN</vt:lpstr>
      <vt:lpstr>Normalización – 3FN</vt:lpstr>
      <vt:lpstr>Normalización – Ventajas y Desventajas</vt:lpstr>
      <vt:lpstr>DER – DIAGRAMA ENTIDAD RELACION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UTN-FRBA</dc:title>
  <dc:creator>Edgardo Luis Lacquaniti</dc:creator>
  <cp:lastModifiedBy>Enrique Reinosa</cp:lastModifiedBy>
  <cp:revision>33</cp:revision>
  <dcterms:created xsi:type="dcterms:W3CDTF">2020-04-06T15:34:47Z</dcterms:created>
  <dcterms:modified xsi:type="dcterms:W3CDTF">2020-04-07T11:30:04Z</dcterms:modified>
</cp:coreProperties>
</file>