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81" r:id="rId9"/>
    <p:sldId id="280" r:id="rId10"/>
    <p:sldId id="285" r:id="rId11"/>
    <p:sldId id="279" r:id="rId12"/>
    <p:sldId id="282" r:id="rId13"/>
    <p:sldId id="283" r:id="rId14"/>
    <p:sldId id="284" r:id="rId15"/>
    <p:sldId id="286" r:id="rId16"/>
    <p:sldId id="287" r:id="rId17"/>
    <p:sldId id="296" r:id="rId18"/>
    <p:sldId id="288" r:id="rId19"/>
    <p:sldId id="289" r:id="rId20"/>
    <p:sldId id="291" r:id="rId21"/>
    <p:sldId id="290" r:id="rId22"/>
    <p:sldId id="292" r:id="rId23"/>
    <p:sldId id="295" r:id="rId24"/>
    <p:sldId id="293" r:id="rId25"/>
    <p:sldId id="294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14/4/2020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odopostgresql.com/la-instruccion-insert-en-postgresql/" TargetMode="External"/><Relationship Id="rId2" Type="http://schemas.openxmlformats.org/officeDocument/2006/relationships/hyperlink" Target="http://todopostgresql.com/manejando-funciones-en-postgre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dopostgresql.com/las-instrucciones-update-y-delet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Lenguaje SQL</a:t>
            </a:r>
          </a:p>
          <a:p>
            <a:endParaRPr lang="es-AR" dirty="0" smtClean="0"/>
          </a:p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FUNCIONES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Existen funciones propias del motor que pueden utilizarse en una sentencia SELECT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YEAR</a:t>
            </a:r>
            <a:r>
              <a:rPr lang="en-US" dirty="0" smtClean="0"/>
              <a:t>(date)		</a:t>
            </a:r>
            <a:r>
              <a:rPr lang="en-US" b="1" dirty="0" smtClean="0"/>
              <a:t>MONTH</a:t>
            </a:r>
            <a:r>
              <a:rPr lang="en-US" dirty="0" smtClean="0"/>
              <a:t>(date)	 	</a:t>
            </a:r>
            <a:r>
              <a:rPr lang="en-US" b="1" dirty="0" smtClean="0"/>
              <a:t>DAY</a:t>
            </a:r>
            <a:r>
              <a:rPr lang="en-US" dirty="0" smtClean="0"/>
              <a:t>(date) </a:t>
            </a:r>
            <a:r>
              <a:rPr lang="en-US" b="1" dirty="0"/>
              <a:t>	</a:t>
            </a:r>
            <a:r>
              <a:rPr lang="en-US" b="1" dirty="0" smtClean="0"/>
              <a:t>GETDATE()	 </a:t>
            </a:r>
          </a:p>
          <a:p>
            <a:pPr marL="0" indent="0">
              <a:buNone/>
            </a:pPr>
            <a:r>
              <a:rPr lang="en-US" b="1" dirty="0" smtClean="0"/>
              <a:t>	ISNULL</a:t>
            </a:r>
            <a:r>
              <a:rPr lang="en-US" dirty="0" smtClean="0"/>
              <a:t>(</a:t>
            </a:r>
            <a:r>
              <a:rPr lang="en-US" dirty="0" err="1" smtClean="0"/>
              <a:t>columna</a:t>
            </a:r>
            <a:r>
              <a:rPr lang="en-US" dirty="0" smtClean="0"/>
              <a:t>, valor)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	</a:t>
            </a:r>
            <a:r>
              <a:rPr lang="en-US" b="1" dirty="0" smtClean="0"/>
              <a:t>LTRIM</a:t>
            </a:r>
            <a:r>
              <a:rPr lang="en-US" dirty="0" smtClean="0"/>
              <a:t>(string)		</a:t>
            </a:r>
            <a:r>
              <a:rPr lang="en-US" b="1" dirty="0" smtClean="0"/>
              <a:t>RTRIM</a:t>
            </a:r>
            <a:r>
              <a:rPr lang="en-US" dirty="0" smtClean="0"/>
              <a:t>(string)	 	</a:t>
            </a:r>
            <a:r>
              <a:rPr lang="en-US" b="1" dirty="0" smtClean="0"/>
              <a:t>TRIM</a:t>
            </a:r>
            <a:r>
              <a:rPr lang="en-US" dirty="0" smtClean="0"/>
              <a:t>(string)  	</a:t>
            </a:r>
            <a:r>
              <a:rPr lang="en-US" b="1" dirty="0" smtClean="0"/>
              <a:t>SPACE</a:t>
            </a:r>
            <a:r>
              <a:rPr lang="en-US" dirty="0" smtClean="0"/>
              <a:t>(</a:t>
            </a:r>
            <a:r>
              <a:rPr lang="en-US" dirty="0" err="1" smtClean="0"/>
              <a:t>entero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LEFT</a:t>
            </a:r>
            <a:r>
              <a:rPr lang="en-US" dirty="0" smtClean="0"/>
              <a:t>(string, n)		</a:t>
            </a:r>
            <a:r>
              <a:rPr lang="en-US" b="1" dirty="0" smtClean="0"/>
              <a:t>RIGHT</a:t>
            </a:r>
            <a:r>
              <a:rPr lang="en-US" dirty="0" smtClean="0"/>
              <a:t>(string, n) 	</a:t>
            </a:r>
            <a:r>
              <a:rPr lang="en-US" b="1" dirty="0" smtClean="0"/>
              <a:t>CHAR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	  	</a:t>
            </a:r>
            <a:r>
              <a:rPr lang="en-US" sz="2000" b="1" dirty="0" smtClean="0"/>
              <a:t>LOWER</a:t>
            </a:r>
            <a:r>
              <a:rPr lang="en-US" sz="2000" dirty="0" smtClean="0"/>
              <a:t>(string)  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b="1" dirty="0" smtClean="0"/>
              <a:t>UPPER</a:t>
            </a:r>
            <a:r>
              <a:rPr lang="en-US" sz="2000" dirty="0" smtClean="0"/>
              <a:t>(string)		</a:t>
            </a:r>
            <a:r>
              <a:rPr lang="en-US" sz="2000" b="1" dirty="0" smtClean="0"/>
              <a:t>SUBSTR</a:t>
            </a:r>
            <a:r>
              <a:rPr lang="en-US" sz="2000" dirty="0" smtClean="0"/>
              <a:t>(string, </a:t>
            </a:r>
            <a:r>
              <a:rPr lang="en-US" sz="2000" dirty="0" err="1" smtClean="0"/>
              <a:t>inicio</a:t>
            </a:r>
            <a:r>
              <a:rPr lang="en-US" sz="2000" dirty="0" smtClean="0"/>
              <a:t>, long)			</a:t>
            </a:r>
            <a:r>
              <a:rPr lang="en-US" sz="2000" b="1" dirty="0" smtClean="0"/>
              <a:t>LEN</a:t>
            </a:r>
            <a:r>
              <a:rPr lang="en-US" sz="2000" dirty="0" smtClean="0"/>
              <a:t>(string)</a:t>
            </a:r>
          </a:p>
          <a:p>
            <a:pPr marL="0" indent="0">
              <a:buNone/>
            </a:pPr>
            <a:r>
              <a:rPr lang="en-US" b="1" dirty="0" smtClean="0"/>
              <a:t> 	CONCAT</a:t>
            </a:r>
            <a:r>
              <a:rPr lang="en-US" dirty="0" smtClean="0"/>
              <a:t>(strin1, string2,..stringn)		</a:t>
            </a:r>
            <a:r>
              <a:rPr lang="en-US" b="1" dirty="0" smtClean="0"/>
              <a:t>REPLICATE</a:t>
            </a:r>
            <a:r>
              <a:rPr lang="en-US" dirty="0" smtClean="0"/>
              <a:t>(string, </a:t>
            </a:r>
            <a:r>
              <a:rPr lang="en-US" dirty="0" err="1" smtClean="0"/>
              <a:t>entero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	STR</a:t>
            </a:r>
            <a:r>
              <a:rPr lang="en-US" dirty="0" smtClean="0"/>
              <a:t>(</a:t>
            </a:r>
            <a:r>
              <a:rPr lang="en-US" dirty="0" err="1" smtClean="0"/>
              <a:t>numero</a:t>
            </a:r>
            <a:r>
              <a:rPr lang="en-US" dirty="0" smtClean="0"/>
              <a:t>, long, decimal)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GROUP BY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GROUP BY: Permite agrupar los resultados por las columnas definidas en ella.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col1, col2, ….</a:t>
            </a:r>
            <a:r>
              <a:rPr lang="en-US" dirty="0" err="1" smtClean="0"/>
              <a:t>coln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endParaRPr lang="es-AR" dirty="0" smtClean="0"/>
          </a:p>
          <a:p>
            <a:pPr marL="457200" lvl="1" indent="0">
              <a:buNone/>
            </a:pPr>
            <a:r>
              <a:rPr lang="es-ES" sz="2000" b="1" dirty="0" smtClean="0"/>
              <a:t>GROUP BY</a:t>
            </a:r>
            <a:r>
              <a:rPr lang="es-ES" sz="2000" dirty="0" smtClean="0"/>
              <a:t> col1, col2</a:t>
            </a:r>
            <a:endParaRPr lang="es-ES" sz="2000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98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GROUP BY - FUNCIONES DE GRUPO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Las funciones de grupo son funciones propias del DBMS que solo pueden utilizarse conjuntamente con la cláusula GROUP BY.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COUNT()</a:t>
            </a:r>
          </a:p>
          <a:p>
            <a:pPr lvl="1"/>
            <a:r>
              <a:rPr lang="es-ES" dirty="0" smtClean="0"/>
              <a:t>SUM()</a:t>
            </a:r>
          </a:p>
          <a:p>
            <a:pPr lvl="1"/>
            <a:r>
              <a:rPr lang="es-ES" dirty="0" smtClean="0"/>
              <a:t>MIN()</a:t>
            </a:r>
          </a:p>
          <a:p>
            <a:pPr lvl="1"/>
            <a:r>
              <a:rPr lang="es-ES" dirty="0" smtClean="0"/>
              <a:t>MAX()</a:t>
            </a:r>
          </a:p>
          <a:p>
            <a:pPr lvl="1"/>
            <a:r>
              <a:rPr lang="es-ES" dirty="0" smtClean="0"/>
              <a:t>AVG()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COUNT(*)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i="1" dirty="0" err="1"/>
              <a:t>tabla</a:t>
            </a:r>
            <a:r>
              <a:rPr lang="en-US" dirty="0"/>
              <a:t>  </a:t>
            </a:r>
            <a:endParaRPr lang="es-AR" dirty="0"/>
          </a:p>
          <a:p>
            <a:pPr marL="457200" lvl="1" indent="0">
              <a:buNone/>
            </a:pPr>
            <a:r>
              <a:rPr lang="es-ES" sz="2000" b="1" dirty="0"/>
              <a:t>GROUP BY</a:t>
            </a:r>
            <a:r>
              <a:rPr lang="es-ES" sz="2000" dirty="0"/>
              <a:t> </a:t>
            </a:r>
            <a:r>
              <a:rPr lang="es-ES" sz="2000" dirty="0" smtClean="0"/>
              <a:t>col1</a:t>
            </a:r>
            <a:endParaRPr lang="en-US" dirty="0"/>
          </a:p>
          <a:p>
            <a:pPr lvl="1"/>
            <a:endParaRPr lang="es-ES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844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- HAVING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CLAUSULA HAVING: aquí se identifica la condición que deben cumplir las filas para ser devueltas en la consulta luego que fueron agrupadas por la cláusula GROUP BY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col1, col2, ….</a:t>
            </a:r>
            <a:r>
              <a:rPr lang="en-US" dirty="0" err="1" smtClean="0"/>
              <a:t>coln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</a:t>
            </a:r>
            <a:r>
              <a:rPr lang="en-US" i="1" dirty="0" err="1" smtClean="0"/>
              <a:t>tabla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GROUP BY</a:t>
            </a:r>
            <a:r>
              <a:rPr lang="en-US" dirty="0" smtClean="0"/>
              <a:t> col1 </a:t>
            </a:r>
            <a:endParaRPr lang="es-AR" dirty="0" smtClean="0"/>
          </a:p>
          <a:p>
            <a:pPr marL="457200" lvl="1" indent="0">
              <a:buNone/>
            </a:pPr>
            <a:r>
              <a:rPr lang="en-US" sz="2000" b="1" dirty="0" smtClean="0"/>
              <a:t>HAVING</a:t>
            </a:r>
            <a:r>
              <a:rPr lang="en-US" sz="2000" dirty="0" smtClean="0"/>
              <a:t> cond1(=,&lt;,&gt;,&lt;&gt;) </a:t>
            </a:r>
            <a:r>
              <a:rPr lang="en-US" sz="2000" b="1" u="sng" dirty="0" smtClean="0"/>
              <a:t>AND</a:t>
            </a:r>
            <a:r>
              <a:rPr lang="en-US" sz="2000" dirty="0" smtClean="0"/>
              <a:t> cond2 </a:t>
            </a:r>
            <a:r>
              <a:rPr lang="en-US" sz="2000" b="1" u="sng" dirty="0" smtClean="0"/>
              <a:t>OR</a:t>
            </a:r>
            <a:r>
              <a:rPr lang="en-US" sz="2000" dirty="0" smtClean="0"/>
              <a:t> cond3 </a:t>
            </a:r>
            <a:r>
              <a:rPr lang="en-US" sz="2000" b="1" u="sng" dirty="0" smtClean="0"/>
              <a:t>NOT</a:t>
            </a:r>
            <a:r>
              <a:rPr lang="en-US" sz="2000" dirty="0" smtClean="0"/>
              <a:t> cond4 </a:t>
            </a:r>
            <a:r>
              <a:rPr lang="en-US" sz="2000" b="1" u="sng" dirty="0" smtClean="0"/>
              <a:t>LIKE</a:t>
            </a:r>
            <a:r>
              <a:rPr lang="en-US" sz="2000" dirty="0" smtClean="0"/>
              <a:t> ‘string’ </a:t>
            </a:r>
            <a:r>
              <a:rPr lang="en-US" sz="2000" b="1" u="sng" dirty="0" smtClean="0"/>
              <a:t>BETWEEN</a:t>
            </a:r>
            <a:r>
              <a:rPr lang="en-US" sz="2000" dirty="0" smtClean="0"/>
              <a:t>  valor 1 </a:t>
            </a:r>
            <a:r>
              <a:rPr lang="en-US" sz="2000" b="1" u="sng" dirty="0" smtClean="0"/>
              <a:t>AND</a:t>
            </a:r>
            <a:r>
              <a:rPr lang="en-US" sz="2000" dirty="0" smtClean="0"/>
              <a:t> valor2   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99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ORDER BY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CLAUSULA ORDER BY: aquí se detalla el </a:t>
            </a:r>
            <a:r>
              <a:rPr lang="es-AR" dirty="0" err="1" smtClean="0"/>
              <a:t>order</a:t>
            </a:r>
            <a:r>
              <a:rPr lang="es-AR" dirty="0" smtClean="0"/>
              <a:t> en que se quieren visualizar las filas que se obtuvieron como resultado de la consulta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col1, col2, ….</a:t>
            </a:r>
            <a:r>
              <a:rPr lang="en-US" dirty="0" err="1" smtClean="0"/>
              <a:t>coln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</a:t>
            </a:r>
            <a:r>
              <a:rPr lang="en-US" i="1" dirty="0" err="1" smtClean="0"/>
              <a:t>tabla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ORDER BY</a:t>
            </a:r>
            <a:r>
              <a:rPr lang="en-US" dirty="0" smtClean="0"/>
              <a:t> col3, col1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JOIN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JOIN: es la cláusula que permite unir dos o más tablas para acotar el producto </a:t>
            </a:r>
            <a:r>
              <a:rPr lang="es-AR" dirty="0" err="1" smtClean="0"/>
              <a:t>cartediano</a:t>
            </a:r>
            <a:r>
              <a:rPr lang="es-AR" dirty="0" smtClean="0"/>
              <a:t> en el FROM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* </a:t>
            </a:r>
            <a:r>
              <a:rPr lang="en-US" b="1" dirty="0" smtClean="0"/>
              <a:t>FROM </a:t>
            </a:r>
            <a:r>
              <a:rPr lang="en-US" dirty="0" smtClean="0"/>
              <a:t>tabla1 </a:t>
            </a:r>
            <a:r>
              <a:rPr lang="en-US" b="1" dirty="0" smtClean="0"/>
              <a:t>JOIN </a:t>
            </a:r>
            <a:r>
              <a:rPr lang="en-US" dirty="0" smtClean="0"/>
              <a:t>tabla2 </a:t>
            </a:r>
            <a:r>
              <a:rPr lang="en-US" b="1" dirty="0" smtClean="0"/>
              <a:t>ON </a:t>
            </a:r>
            <a:r>
              <a:rPr lang="en-US" dirty="0" smtClean="0"/>
              <a:t>tablas1.col1 = tablas2.col1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/>
              <a:t>* </a:t>
            </a:r>
            <a:r>
              <a:rPr lang="en-US" b="1" dirty="0"/>
              <a:t>FROM </a:t>
            </a:r>
            <a:r>
              <a:rPr lang="en-US" dirty="0"/>
              <a:t>tabla1 </a:t>
            </a:r>
            <a:r>
              <a:rPr lang="en-US" b="1" dirty="0" smtClean="0"/>
              <a:t>LEFT JOIN </a:t>
            </a:r>
            <a:r>
              <a:rPr lang="en-US" dirty="0" smtClean="0"/>
              <a:t>tabla2 </a:t>
            </a:r>
            <a:r>
              <a:rPr lang="en-US" b="1" dirty="0"/>
              <a:t>ON </a:t>
            </a:r>
            <a:r>
              <a:rPr lang="en-US" dirty="0"/>
              <a:t>tablas1.col1 = </a:t>
            </a:r>
            <a:r>
              <a:rPr lang="en-US" dirty="0" smtClean="0"/>
              <a:t>	tablas2.col1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/>
              <a:t>* </a:t>
            </a:r>
            <a:r>
              <a:rPr lang="en-US" b="1" dirty="0"/>
              <a:t>FROM </a:t>
            </a:r>
            <a:r>
              <a:rPr lang="en-US" dirty="0"/>
              <a:t>tabla1 </a:t>
            </a:r>
            <a:r>
              <a:rPr lang="en-US" b="1" dirty="0" smtClean="0"/>
              <a:t>RIGHT JOIN </a:t>
            </a:r>
            <a:r>
              <a:rPr lang="en-US" dirty="0"/>
              <a:t>tabla2 </a:t>
            </a:r>
            <a:r>
              <a:rPr lang="en-US" b="1" dirty="0"/>
              <a:t>ON </a:t>
            </a:r>
            <a:r>
              <a:rPr lang="en-US" dirty="0"/>
              <a:t>tablas1.col1 = </a:t>
            </a:r>
            <a:r>
              <a:rPr lang="en-US" dirty="0" smtClean="0"/>
              <a:t>	tablas2.col1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7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CASE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CASE: permite establecer una selección múltiple dentro de un SELECT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Con valor de </a:t>
            </a:r>
            <a:r>
              <a:rPr lang="en-US" dirty="0" err="1" smtClean="0"/>
              <a:t>columna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CASE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b="1" dirty="0" smtClean="0"/>
              <a:t>WHEN </a:t>
            </a:r>
            <a:r>
              <a:rPr lang="en-US" dirty="0" smtClean="0"/>
              <a:t>valor1</a:t>
            </a:r>
            <a:r>
              <a:rPr lang="en-US" b="1" dirty="0" smtClean="0"/>
              <a:t> THEN </a:t>
            </a:r>
            <a:r>
              <a:rPr lang="en-US" dirty="0" smtClean="0"/>
              <a:t>exp1 </a:t>
            </a:r>
            <a:r>
              <a:rPr lang="en-US" b="1" dirty="0"/>
              <a:t>WHEN </a:t>
            </a:r>
            <a:r>
              <a:rPr lang="en-US" dirty="0" smtClean="0"/>
              <a:t>valor2</a:t>
            </a:r>
            <a:r>
              <a:rPr lang="en-US" b="1" dirty="0" smtClean="0"/>
              <a:t> </a:t>
            </a:r>
            <a:r>
              <a:rPr lang="en-US" b="1" dirty="0"/>
              <a:t>THEN </a:t>
            </a:r>
            <a:r>
              <a:rPr lang="en-US" dirty="0" smtClean="0"/>
              <a:t>exp2 	</a:t>
            </a:r>
            <a:r>
              <a:rPr lang="en-US" b="1" dirty="0" smtClean="0"/>
              <a:t>WHEN </a:t>
            </a:r>
            <a:r>
              <a:rPr lang="en-US" dirty="0" smtClean="0"/>
              <a:t>valor3 </a:t>
            </a:r>
            <a:r>
              <a:rPr lang="en-US" b="1" dirty="0" smtClean="0"/>
              <a:t>THEN </a:t>
            </a:r>
            <a:r>
              <a:rPr lang="en-US" dirty="0" smtClean="0"/>
              <a:t>exp3 </a:t>
            </a:r>
            <a:r>
              <a:rPr lang="en-US" b="1" dirty="0" smtClean="0"/>
              <a:t>ELSE </a:t>
            </a:r>
            <a:r>
              <a:rPr lang="en-US" dirty="0" err="1" smtClean="0"/>
              <a:t>opcion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 </a:t>
            </a:r>
            <a:r>
              <a:rPr lang="en-US" dirty="0" err="1" smtClean="0"/>
              <a:t>condición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CASE WHEN </a:t>
            </a:r>
            <a:r>
              <a:rPr lang="en-US" dirty="0" smtClean="0"/>
              <a:t>condicion1</a:t>
            </a:r>
            <a:r>
              <a:rPr lang="en-US" b="1" dirty="0" smtClean="0"/>
              <a:t> </a:t>
            </a:r>
            <a:r>
              <a:rPr lang="en-US" b="1" dirty="0"/>
              <a:t>THEN </a:t>
            </a:r>
            <a:r>
              <a:rPr lang="en-US" dirty="0"/>
              <a:t>exp1 </a:t>
            </a:r>
            <a:r>
              <a:rPr lang="en-US" b="1" dirty="0" smtClean="0"/>
              <a:t>WHEN</a:t>
            </a:r>
            <a:r>
              <a:rPr lang="en-US" dirty="0" smtClean="0"/>
              <a:t> condicion2 </a:t>
            </a:r>
            <a:r>
              <a:rPr lang="en-US" b="1" dirty="0" smtClean="0"/>
              <a:t>THEN </a:t>
            </a:r>
            <a:r>
              <a:rPr lang="en-US" dirty="0"/>
              <a:t>exp2 </a:t>
            </a:r>
            <a:r>
              <a:rPr lang="en-US" dirty="0" smtClean="0"/>
              <a:t>	</a:t>
            </a: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 err="1" smtClean="0"/>
              <a:t>condicion</a:t>
            </a:r>
            <a:r>
              <a:rPr lang="en-US" dirty="0" smtClean="0"/>
              <a:t> 3 </a:t>
            </a:r>
            <a:r>
              <a:rPr lang="en-US" b="1" dirty="0" smtClean="0"/>
              <a:t>THEN </a:t>
            </a:r>
            <a:r>
              <a:rPr lang="en-US" dirty="0" smtClean="0"/>
              <a:t>exp3 </a:t>
            </a:r>
            <a:r>
              <a:rPr lang="en-US" b="1" dirty="0" smtClean="0"/>
              <a:t>ELSE </a:t>
            </a:r>
            <a:r>
              <a:rPr lang="en-US" dirty="0" err="1"/>
              <a:t>opcion</a:t>
            </a:r>
            <a:r>
              <a:rPr lang="en-US" dirty="0"/>
              <a:t> </a:t>
            </a:r>
            <a:r>
              <a:rPr lang="en-US" b="1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TOP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TOP: permite devolver solo una determinada cantidad de filas desde el inicio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SELECT TOP n </a:t>
            </a:r>
            <a:r>
              <a:rPr lang="en-US" dirty="0" smtClean="0"/>
              <a:t>col1, col2, col3 </a:t>
            </a:r>
            <a:r>
              <a:rPr lang="en-US" b="1" dirty="0" smtClean="0"/>
              <a:t>FROM </a:t>
            </a:r>
            <a:r>
              <a:rPr lang="en-US" dirty="0" smtClean="0"/>
              <a:t>tabla1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ORDER BY </a:t>
            </a:r>
            <a:r>
              <a:rPr lang="en-US" dirty="0" smtClean="0"/>
              <a:t>col1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9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– SUBCONSULTAS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SUBCONSULTA: es la </a:t>
            </a:r>
            <a:r>
              <a:rPr lang="es-AR" dirty="0" err="1" smtClean="0"/>
              <a:t>posibiidad</a:t>
            </a:r>
            <a:r>
              <a:rPr lang="es-AR" dirty="0" smtClean="0"/>
              <a:t> de incorporar uno o varios </a:t>
            </a:r>
            <a:r>
              <a:rPr lang="es-AR" dirty="0" err="1" smtClean="0"/>
              <a:t>selects</a:t>
            </a:r>
            <a:r>
              <a:rPr lang="es-AR" dirty="0" smtClean="0"/>
              <a:t> dentro de otro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Un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colocarse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	</a:t>
            </a:r>
            <a:r>
              <a:rPr lang="en-US" dirty="0" err="1" smtClean="0"/>
              <a:t>cualquiera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cláusulas</a:t>
            </a:r>
            <a:r>
              <a:rPr lang="en-US" dirty="0" smtClean="0"/>
              <a:t> </a:t>
            </a:r>
            <a:r>
              <a:rPr lang="en-US" b="1" dirty="0" smtClean="0"/>
              <a:t>SELECT, FROM, WHERE, GROUP BY, 	HAVING Y ORDER BY.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de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incorpore</a:t>
            </a:r>
            <a:r>
              <a:rPr lang="en-US" dirty="0" smtClean="0"/>
              <a:t> hay </a:t>
            </a:r>
            <a:r>
              <a:rPr lang="en-US" dirty="0" err="1" smtClean="0"/>
              <a:t>condiciones</a:t>
            </a:r>
            <a:r>
              <a:rPr lang="en-US" dirty="0" smtClean="0"/>
              <a:t> que </a:t>
            </a:r>
            <a:r>
              <a:rPr lang="en-US" dirty="0" err="1" smtClean="0"/>
              <a:t>cumplir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1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SELECT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 EN EL SELECT: siempre debe devolver un escalar o sea un conjunto conformado por una fila y una columna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(</a:t>
            </a:r>
            <a:r>
              <a:rPr lang="en-US" b="1" dirty="0" smtClean="0"/>
              <a:t>SELECT</a:t>
            </a:r>
            <a:r>
              <a:rPr lang="en-US" dirty="0" smtClean="0"/>
              <a:t> col5 </a:t>
            </a:r>
            <a:r>
              <a:rPr lang="en-US" b="1" dirty="0" smtClean="0"/>
              <a:t>FROM</a:t>
            </a:r>
            <a:r>
              <a:rPr lang="en-US" dirty="0" smtClean="0"/>
              <a:t> tabla2 </a:t>
            </a:r>
            <a:r>
              <a:rPr lang="en-US" b="1" dirty="0" smtClean="0"/>
              <a:t>WHERE </a:t>
            </a:r>
            <a:r>
              <a:rPr lang="en-US" dirty="0" smtClean="0"/>
              <a:t>col3 = tablas1.col1) 	</a:t>
            </a:r>
            <a:r>
              <a:rPr lang="en-US" b="1" dirty="0" smtClean="0"/>
              <a:t>FROM</a:t>
            </a:r>
            <a:r>
              <a:rPr lang="en-US" dirty="0" smtClean="0"/>
              <a:t> tabla1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Dado que el SELECT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està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un 	valor,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del SUBSELECT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màs</a:t>
            </a:r>
            <a:r>
              <a:rPr lang="en-US" dirty="0" smtClean="0"/>
              <a:t> de un valor </a:t>
            </a:r>
            <a:r>
              <a:rPr lang="en-US" dirty="0" err="1" smtClean="0"/>
              <a:t>ya</a:t>
            </a:r>
            <a:r>
              <a:rPr lang="en-US" dirty="0" smtClean="0"/>
              <a:t> 	sea </a:t>
            </a:r>
            <a:r>
              <a:rPr lang="en-US" dirty="0" err="1" smtClean="0"/>
              <a:t>en</a:t>
            </a:r>
            <a:r>
              <a:rPr lang="en-US" dirty="0" smtClean="0"/>
              <a:t> fila 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arroja</a:t>
            </a:r>
            <a:r>
              <a:rPr lang="en-US" dirty="0" smtClean="0"/>
              <a:t> error.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886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SQL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Dentro de SQL el </a:t>
            </a:r>
            <a:r>
              <a:rPr lang="es-AR" dirty="0" err="1" smtClean="0"/>
              <a:t>sublenguaje</a:t>
            </a:r>
            <a:r>
              <a:rPr lang="es-AR" dirty="0" smtClean="0"/>
              <a:t> DML se compone de:</a:t>
            </a:r>
          </a:p>
          <a:p>
            <a:pPr lvl="1"/>
            <a:endParaRPr lang="es-AR" b="1" dirty="0" smtClean="0">
              <a:solidFill>
                <a:srgbClr val="0070C0"/>
              </a:solidFill>
              <a:hlinkClick r:id="rId2"/>
            </a:endParaRPr>
          </a:p>
          <a:p>
            <a:pPr lvl="1"/>
            <a:r>
              <a:rPr lang="es-AR" b="1" dirty="0" smtClean="0">
                <a:solidFill>
                  <a:srgbClr val="0070C0"/>
                </a:solidFill>
                <a:hlinkClick r:id="rId2"/>
              </a:rPr>
              <a:t>SELECT</a:t>
            </a:r>
            <a:r>
              <a:rPr lang="es-AR" b="1" dirty="0"/>
              <a:t>,</a:t>
            </a:r>
            <a:r>
              <a:rPr lang="es-AR" dirty="0"/>
              <a:t> esta sentencia se utiliza para realizar consultas sobre los </a:t>
            </a:r>
            <a:r>
              <a:rPr lang="es-AR" dirty="0" smtClean="0"/>
              <a:t>datos</a:t>
            </a:r>
            <a:endParaRPr lang="es-AR" dirty="0"/>
          </a:p>
          <a:p>
            <a:pPr lvl="1"/>
            <a:endParaRPr lang="es-AR" b="1" dirty="0" smtClean="0">
              <a:solidFill>
                <a:srgbClr val="0070C0"/>
              </a:solidFill>
              <a:hlinkClick r:id="rId3"/>
            </a:endParaRPr>
          </a:p>
          <a:p>
            <a:pPr lvl="1"/>
            <a:r>
              <a:rPr lang="es-AR" b="1" dirty="0" smtClean="0">
                <a:solidFill>
                  <a:srgbClr val="0070C0"/>
                </a:solidFill>
                <a:hlinkClick r:id="rId3"/>
              </a:rPr>
              <a:t>INSERT</a:t>
            </a:r>
            <a:r>
              <a:rPr lang="es-AR" dirty="0"/>
              <a:t>, con esta instrucción podemos insertar los valores en una </a:t>
            </a:r>
            <a:r>
              <a:rPr lang="es-AR" dirty="0" smtClean="0"/>
              <a:t>tabla </a:t>
            </a:r>
            <a:endParaRPr lang="es-AR" dirty="0"/>
          </a:p>
          <a:p>
            <a:pPr lvl="1"/>
            <a:endParaRPr lang="es-AR" b="1" dirty="0" smtClean="0">
              <a:solidFill>
                <a:srgbClr val="0070C0"/>
              </a:solidFill>
              <a:hlinkClick r:id="rId4"/>
            </a:endParaRPr>
          </a:p>
          <a:p>
            <a:pPr lvl="1"/>
            <a:r>
              <a:rPr lang="es-AR" b="1" dirty="0" smtClean="0">
                <a:solidFill>
                  <a:srgbClr val="0070C0"/>
                </a:solidFill>
                <a:hlinkClick r:id="rId4"/>
              </a:rPr>
              <a:t>UPDATE</a:t>
            </a:r>
            <a:r>
              <a:rPr lang="es-AR" b="1" dirty="0"/>
              <a:t>,</a:t>
            </a:r>
            <a:r>
              <a:rPr lang="es-AR" dirty="0"/>
              <a:t> sirve para modificar los valores de </a:t>
            </a:r>
            <a:r>
              <a:rPr lang="es-AR" dirty="0" smtClean="0"/>
              <a:t>una </a:t>
            </a:r>
            <a:r>
              <a:rPr lang="es-AR" dirty="0"/>
              <a:t>o </a:t>
            </a:r>
            <a:r>
              <a:rPr lang="es-AR" dirty="0" smtClean="0"/>
              <a:t>varias filas de una tabla </a:t>
            </a:r>
            <a:endParaRPr lang="es-AR" dirty="0"/>
          </a:p>
          <a:p>
            <a:pPr lvl="1"/>
            <a:endParaRPr lang="es-AR" b="1" dirty="0" smtClean="0">
              <a:solidFill>
                <a:srgbClr val="0070C0"/>
              </a:solidFill>
              <a:hlinkClick r:id="rId4"/>
            </a:endParaRPr>
          </a:p>
          <a:p>
            <a:pPr lvl="1"/>
            <a:r>
              <a:rPr lang="es-AR" b="1" dirty="0" smtClean="0">
                <a:solidFill>
                  <a:srgbClr val="0070C0"/>
                </a:solidFill>
                <a:hlinkClick r:id="rId4"/>
              </a:rPr>
              <a:t>DELETE</a:t>
            </a:r>
            <a:r>
              <a:rPr lang="es-AR" b="1" dirty="0"/>
              <a:t>,</a:t>
            </a:r>
            <a:r>
              <a:rPr lang="es-AR" dirty="0"/>
              <a:t> se utiliza para eliminar </a:t>
            </a:r>
            <a:r>
              <a:rPr lang="es-AR" dirty="0" err="1" smtClean="0"/>
              <a:t>inas</a:t>
            </a:r>
            <a:r>
              <a:rPr lang="es-AR" dirty="0" smtClean="0"/>
              <a:t> </a:t>
            </a:r>
            <a:r>
              <a:rPr lang="es-AR" dirty="0"/>
              <a:t>de una tabla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WHERE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 EN EL WHERE: puede devolver cualquier expresión que pueda ser utilizada en una condición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col2  </a:t>
            </a:r>
            <a:r>
              <a:rPr lang="en-US" b="1" dirty="0" smtClean="0"/>
              <a:t>FROM</a:t>
            </a:r>
            <a:r>
              <a:rPr lang="en-US" dirty="0" smtClean="0"/>
              <a:t> tabla1</a:t>
            </a:r>
          </a:p>
          <a:p>
            <a:pPr marL="0" indent="0">
              <a:buNone/>
            </a:pPr>
            <a:r>
              <a:rPr lang="en-US" b="1" dirty="0" smtClean="0"/>
              <a:t>	WHERE </a:t>
            </a:r>
            <a:r>
              <a:rPr lang="en-US" dirty="0" smtClean="0"/>
              <a:t>col1 =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col3 </a:t>
            </a:r>
            <a:r>
              <a:rPr lang="en-US" b="1" dirty="0"/>
              <a:t>FROM</a:t>
            </a:r>
            <a:r>
              <a:rPr lang="en-US" dirty="0"/>
              <a:t> tabla2 </a:t>
            </a:r>
            <a:r>
              <a:rPr lang="en-US" b="1" dirty="0"/>
              <a:t>WHERE </a:t>
            </a:r>
            <a:r>
              <a:rPr lang="en-US" dirty="0"/>
              <a:t>col3 = tablas1.col1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SELECT</a:t>
            </a:r>
            <a:r>
              <a:rPr lang="en-US" dirty="0"/>
              <a:t> col1, col2  </a:t>
            </a:r>
            <a:r>
              <a:rPr lang="en-US" b="1" dirty="0"/>
              <a:t>FROM</a:t>
            </a:r>
            <a:r>
              <a:rPr lang="en-US" dirty="0"/>
              <a:t> tabla1</a:t>
            </a:r>
          </a:p>
          <a:p>
            <a:pPr marL="0" indent="0">
              <a:buNone/>
            </a:pPr>
            <a:r>
              <a:rPr lang="en-US" b="1" dirty="0"/>
              <a:t>	WHERE </a:t>
            </a:r>
            <a:r>
              <a:rPr lang="en-US" dirty="0"/>
              <a:t>col1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col3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tabla2)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42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GROUP BY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 EN EL GROUP BY: siempre debe devolver un escalar o sea un conjunto conformado por una fila y una columna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col2  </a:t>
            </a:r>
            <a:r>
              <a:rPr lang="en-US" b="1" dirty="0" smtClean="0"/>
              <a:t>FROM</a:t>
            </a:r>
            <a:r>
              <a:rPr lang="en-US" dirty="0" smtClean="0"/>
              <a:t> tabla1</a:t>
            </a:r>
          </a:p>
          <a:p>
            <a:pPr marL="0" indent="0">
              <a:buNone/>
            </a:pPr>
            <a:r>
              <a:rPr lang="en-US" b="1" dirty="0" smtClean="0"/>
              <a:t>	GROUP BY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col5 </a:t>
            </a:r>
            <a:r>
              <a:rPr lang="en-US" b="1" dirty="0"/>
              <a:t>FROM</a:t>
            </a:r>
            <a:r>
              <a:rPr lang="en-US" dirty="0"/>
              <a:t> tabla2 </a:t>
            </a:r>
            <a:r>
              <a:rPr lang="en-US" b="1" dirty="0"/>
              <a:t>WHERE </a:t>
            </a:r>
            <a:r>
              <a:rPr lang="en-US" dirty="0"/>
              <a:t>col3 = tablas1.col1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Dado que el GROUP BY </a:t>
            </a:r>
            <a:r>
              <a:rPr lang="en-US" dirty="0" err="1" smtClean="0"/>
              <a:t>està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un valor,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del 	SUBSELECT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màs</a:t>
            </a:r>
            <a:r>
              <a:rPr lang="en-US" dirty="0" smtClean="0"/>
              <a:t> de un valor </a:t>
            </a:r>
            <a:r>
              <a:rPr lang="en-US" dirty="0" err="1" smtClean="0"/>
              <a:t>ya</a:t>
            </a:r>
            <a:r>
              <a:rPr lang="en-US" dirty="0" smtClean="0"/>
              <a:t> 	sea </a:t>
            </a:r>
            <a:r>
              <a:rPr lang="en-US" dirty="0" err="1" smtClean="0"/>
              <a:t>en</a:t>
            </a:r>
            <a:r>
              <a:rPr lang="en-US" dirty="0" smtClean="0"/>
              <a:t> fila 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	</a:t>
            </a:r>
            <a:r>
              <a:rPr lang="en-US" dirty="0" err="1" smtClean="0"/>
              <a:t>arroja</a:t>
            </a:r>
            <a:r>
              <a:rPr lang="en-US" dirty="0" smtClean="0"/>
              <a:t> error.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158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HAVING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SUBCONSULTA EN EL HAVING: puede devolver cualquier expresión que pueda ser utilizada en una condición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col2  </a:t>
            </a:r>
            <a:r>
              <a:rPr lang="en-US" b="1" dirty="0" smtClean="0"/>
              <a:t>FROM</a:t>
            </a:r>
            <a:r>
              <a:rPr lang="en-US" dirty="0" smtClean="0"/>
              <a:t> tabla1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col1</a:t>
            </a:r>
          </a:p>
          <a:p>
            <a:pPr marL="0" indent="0">
              <a:buNone/>
            </a:pPr>
            <a:r>
              <a:rPr lang="en-US" b="1" dirty="0" smtClean="0"/>
              <a:t>	HAVING </a:t>
            </a:r>
            <a:r>
              <a:rPr lang="en-US" dirty="0" smtClean="0"/>
              <a:t>col1 =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col3 </a:t>
            </a:r>
            <a:r>
              <a:rPr lang="en-US" b="1" dirty="0"/>
              <a:t>FROM</a:t>
            </a:r>
            <a:r>
              <a:rPr lang="en-US" dirty="0"/>
              <a:t> tabla2 </a:t>
            </a:r>
            <a:r>
              <a:rPr lang="en-US" b="1" dirty="0"/>
              <a:t>WHERE </a:t>
            </a:r>
            <a:r>
              <a:rPr lang="en-US" dirty="0"/>
              <a:t>col3 = </a:t>
            </a:r>
            <a:r>
              <a:rPr lang="en-US" dirty="0" smtClean="0"/>
              <a:t>	tablas1.col1)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SELECT</a:t>
            </a:r>
            <a:r>
              <a:rPr lang="en-US" dirty="0"/>
              <a:t> col1, col2  </a:t>
            </a:r>
            <a:r>
              <a:rPr lang="en-US" b="1" dirty="0"/>
              <a:t>FROM</a:t>
            </a:r>
            <a:r>
              <a:rPr lang="en-US" dirty="0"/>
              <a:t> tabla1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GROYP BY </a:t>
            </a:r>
            <a:r>
              <a:rPr lang="en-US" dirty="0" smtClean="0"/>
              <a:t>col1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HAVING </a:t>
            </a:r>
            <a:r>
              <a:rPr lang="en-US" dirty="0"/>
              <a:t>col1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col3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tabla2)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552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ORDER BY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 EN EL ORDER BY: siempre debe devolver un escalar o sea un conjunto conformado por una fila y una columna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col2  </a:t>
            </a:r>
            <a:r>
              <a:rPr lang="en-US" b="1" dirty="0" smtClean="0"/>
              <a:t>FROM</a:t>
            </a:r>
            <a:r>
              <a:rPr lang="en-US" dirty="0" smtClean="0"/>
              <a:t> tabla1</a:t>
            </a:r>
          </a:p>
          <a:p>
            <a:pPr marL="0" indent="0">
              <a:buNone/>
            </a:pPr>
            <a:r>
              <a:rPr lang="en-US" b="1" dirty="0" smtClean="0"/>
              <a:t>	ORDER BY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col5 </a:t>
            </a:r>
            <a:r>
              <a:rPr lang="en-US" b="1" dirty="0"/>
              <a:t>FROM</a:t>
            </a:r>
            <a:r>
              <a:rPr lang="en-US" dirty="0"/>
              <a:t> tabla2 </a:t>
            </a:r>
            <a:r>
              <a:rPr lang="en-US" b="1" dirty="0"/>
              <a:t>WHERE </a:t>
            </a:r>
            <a:r>
              <a:rPr lang="en-US" dirty="0"/>
              <a:t>col3 = tablas1.col1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Dado que el ORDER BY </a:t>
            </a:r>
            <a:r>
              <a:rPr lang="en-US" dirty="0" err="1" smtClean="0"/>
              <a:t>està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un valor,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del 	SUBSELECT </a:t>
            </a:r>
            <a:r>
              <a:rPr lang="en-US" dirty="0" err="1" smtClean="0"/>
              <a:t>devuelve</a:t>
            </a:r>
            <a:r>
              <a:rPr lang="en-US" dirty="0" smtClean="0"/>
              <a:t> </a:t>
            </a:r>
            <a:r>
              <a:rPr lang="en-US" dirty="0" err="1" smtClean="0"/>
              <a:t>màs</a:t>
            </a:r>
            <a:r>
              <a:rPr lang="en-US" dirty="0" smtClean="0"/>
              <a:t> de un valor </a:t>
            </a:r>
            <a:r>
              <a:rPr lang="en-US" dirty="0" err="1" smtClean="0"/>
              <a:t>ya</a:t>
            </a:r>
            <a:r>
              <a:rPr lang="en-US" dirty="0" smtClean="0"/>
              <a:t> 	sea </a:t>
            </a:r>
            <a:r>
              <a:rPr lang="en-US" dirty="0" err="1" smtClean="0"/>
              <a:t>en</a:t>
            </a:r>
            <a:r>
              <a:rPr lang="en-US" dirty="0" smtClean="0"/>
              <a:t> fila 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	</a:t>
            </a:r>
            <a:r>
              <a:rPr lang="en-US" dirty="0" err="1" smtClean="0"/>
              <a:t>arroja</a:t>
            </a:r>
            <a:r>
              <a:rPr lang="en-US" dirty="0" smtClean="0"/>
              <a:t> error.</a:t>
            </a: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343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SUBCONSULTA EN EL FROM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SUBCONSULTA EN EL FROM: puede devolver cualquier conjunto generado por un SELECT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col3 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col1, col3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tabla1, tabla2 	</a:t>
            </a:r>
            <a:r>
              <a:rPr lang="en-US" b="1" dirty="0" smtClean="0"/>
              <a:t>WHERE 	</a:t>
            </a:r>
            <a:r>
              <a:rPr lang="en-US" dirty="0" smtClean="0"/>
              <a:t>col3 </a:t>
            </a:r>
            <a:r>
              <a:rPr lang="en-US" dirty="0"/>
              <a:t>= 	tablas1.col1)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SI BIEN PUEDE REALIZARSE SINTACTICAMENTE EN LA CATEDRA NO 	PERMITIMOS EL USO DE UN SUBSELECT EN EL FROM DEBIDO A LA 	PERDIDA DE PERMINACE DEL COMANDO</a:t>
            </a:r>
          </a:p>
        </p:txBody>
      </p:sp>
    </p:spTree>
    <p:extLst>
      <p:ext uri="{BB962C8B-B14F-4D97-AF65-F5344CB8AC3E}">
        <p14:creationId xmlns:p14="http://schemas.microsoft.com/office/powerpoint/2010/main" val="26114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- UNION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UNION: es la cláusula asociada a un SELECT que permite unir varios resultados de </a:t>
            </a:r>
            <a:r>
              <a:rPr lang="es-AR" dirty="0" err="1" smtClean="0"/>
              <a:t>SELECTs</a:t>
            </a:r>
            <a:r>
              <a:rPr lang="es-AR" dirty="0" smtClean="0"/>
              <a:t> distintos, el resultado es uno, por ello la </a:t>
            </a:r>
            <a:r>
              <a:rPr lang="es-AR" dirty="0" err="1" smtClean="0"/>
              <a:t>cláusla</a:t>
            </a:r>
            <a:r>
              <a:rPr lang="es-AR" dirty="0" smtClean="0"/>
              <a:t> UNION solo puede llevar un ORDER BY al final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col1, col2  </a:t>
            </a:r>
            <a:r>
              <a:rPr lang="en-US" b="1" dirty="0" smtClean="0"/>
              <a:t>FROM</a:t>
            </a:r>
            <a:r>
              <a:rPr lang="en-US" dirty="0" smtClean="0"/>
              <a:t> tabla1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UNION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col3, col4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tabla2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	SELECT</a:t>
            </a:r>
            <a:r>
              <a:rPr lang="en-US" dirty="0" smtClean="0"/>
              <a:t> </a:t>
            </a:r>
            <a:r>
              <a:rPr lang="en-US" dirty="0"/>
              <a:t>col1, col2  </a:t>
            </a:r>
            <a:r>
              <a:rPr lang="en-US" b="1" dirty="0"/>
              <a:t>FROM</a:t>
            </a:r>
            <a:r>
              <a:rPr lang="en-US" dirty="0"/>
              <a:t> tabla1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UNION ALL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col3, col4 </a:t>
            </a:r>
            <a:r>
              <a:rPr lang="en-US" b="1" dirty="0"/>
              <a:t>FROM</a:t>
            </a:r>
            <a:r>
              <a:rPr lang="en-US" dirty="0"/>
              <a:t> tabla2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3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INSERT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I</a:t>
            </a:r>
            <a:r>
              <a:rPr lang="es-AR" dirty="0" smtClean="0"/>
              <a:t>NSERT: Permite agregar filas en una tabla determinada.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n-US" b="1" dirty="0" smtClean="0"/>
              <a:t>	INSERT </a:t>
            </a:r>
            <a:r>
              <a:rPr lang="en-US" b="1" u="sng" dirty="0"/>
              <a:t>INTO</a:t>
            </a:r>
            <a:r>
              <a:rPr lang="en-US" b="1" dirty="0"/>
              <a:t> </a:t>
            </a:r>
            <a:r>
              <a:rPr lang="en-US" i="1" dirty="0" err="1" smtClean="0"/>
              <a:t>tabla</a:t>
            </a:r>
            <a:r>
              <a:rPr lang="en-US" dirty="0" smtClean="0"/>
              <a:t> (col1, col2, …., </a:t>
            </a:r>
            <a:r>
              <a:rPr lang="en-US" dirty="0" err="1" smtClean="0"/>
              <a:t>coln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s-AR" b="1" dirty="0" smtClean="0"/>
              <a:t>VALUES </a:t>
            </a:r>
            <a:r>
              <a:rPr lang="es-AR" dirty="0" smtClean="0"/>
              <a:t>(valor1, valor2, ….. </a:t>
            </a:r>
            <a:r>
              <a:rPr lang="es-AR" dirty="0" err="1" smtClean="0"/>
              <a:t>valorn</a:t>
            </a:r>
            <a:r>
              <a:rPr lang="es-AR" dirty="0" smtClean="0"/>
              <a:t>)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INSERT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r>
              <a:rPr lang="es-AR" b="1" u="sng" dirty="0" smtClean="0"/>
              <a:t>VALUES</a:t>
            </a:r>
            <a:r>
              <a:rPr lang="es-AR" b="1" dirty="0" smtClean="0"/>
              <a:t> </a:t>
            </a:r>
            <a:r>
              <a:rPr lang="es-AR" dirty="0" smtClean="0"/>
              <a:t>(valor1</a:t>
            </a:r>
            <a:r>
              <a:rPr lang="es-AR" dirty="0"/>
              <a:t>, valor2, ….. </a:t>
            </a:r>
            <a:r>
              <a:rPr lang="es-AR" dirty="0" err="1"/>
              <a:t>valorn</a:t>
            </a:r>
            <a:r>
              <a:rPr lang="es-AR" dirty="0"/>
              <a:t>)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UPDATE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UPDATE: Permite modificar filas en una tabla determinada.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n-US" b="1" dirty="0" smtClean="0"/>
              <a:t>	UPDATE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r>
              <a:rPr lang="es-AR" b="1" dirty="0" smtClean="0"/>
              <a:t>SET </a:t>
            </a:r>
            <a:r>
              <a:rPr lang="es-AR" dirty="0" smtClean="0"/>
              <a:t>col1 = valor1, col2 = valor2</a:t>
            </a:r>
          </a:p>
          <a:p>
            <a:pPr marL="457200" lvl="1" indent="0">
              <a:buNone/>
            </a:pPr>
            <a:r>
              <a:rPr lang="en-US" sz="2000" b="1" u="sng" dirty="0" smtClean="0"/>
              <a:t>WHERE </a:t>
            </a:r>
            <a:r>
              <a:rPr lang="en-US" sz="2000" dirty="0" err="1" smtClean="0"/>
              <a:t>condicion</a:t>
            </a:r>
            <a:endParaRPr lang="en-US" sz="20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UPDATE </a:t>
            </a:r>
            <a:r>
              <a:rPr lang="en-US" i="1" dirty="0" err="1"/>
              <a:t>tabla</a:t>
            </a:r>
            <a:r>
              <a:rPr lang="en-US" dirty="0"/>
              <a:t>  </a:t>
            </a:r>
            <a:r>
              <a:rPr lang="es-AR" b="1" dirty="0"/>
              <a:t>SET </a:t>
            </a:r>
            <a:r>
              <a:rPr lang="es-AR" dirty="0"/>
              <a:t>col1 = valor1, col2 = valor2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69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DELETE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DELETE: Permite borrar filas en una tabla determinada.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n-US" b="1" dirty="0" smtClean="0"/>
              <a:t>	DELETE </a:t>
            </a:r>
            <a:r>
              <a:rPr lang="en-US" b="1" u="sng" dirty="0" smtClean="0"/>
              <a:t>FROM</a:t>
            </a:r>
            <a:r>
              <a:rPr lang="en-US" b="1" dirty="0" smtClean="0"/>
              <a:t>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endParaRPr lang="es-AR" dirty="0" smtClean="0"/>
          </a:p>
          <a:p>
            <a:pPr marL="457200" lvl="1" indent="0">
              <a:buNone/>
            </a:pPr>
            <a:r>
              <a:rPr lang="en-US" sz="2000" b="1" u="sng" dirty="0" smtClean="0"/>
              <a:t>WHERE </a:t>
            </a:r>
            <a:r>
              <a:rPr lang="en-US" sz="2000" dirty="0" err="1" smtClean="0"/>
              <a:t>condicion</a:t>
            </a:r>
            <a:endParaRPr lang="en-US" sz="20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DELETE </a:t>
            </a:r>
            <a:r>
              <a:rPr lang="en-US" i="1" dirty="0" err="1"/>
              <a:t>tabla</a:t>
            </a:r>
            <a:r>
              <a:rPr lang="en-US" dirty="0"/>
              <a:t>  </a:t>
            </a:r>
            <a:endParaRPr lang="es-AR" dirty="0"/>
          </a:p>
          <a:p>
            <a:pPr marL="457200" lvl="1" indent="0">
              <a:buNone/>
            </a:pPr>
            <a:r>
              <a:rPr lang="en-US" sz="2000" b="1" u="sng" dirty="0"/>
              <a:t>WHERE </a:t>
            </a:r>
            <a:r>
              <a:rPr lang="en-US" sz="2000" dirty="0" err="1"/>
              <a:t>condicion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0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SELECT: Permite consultar filas de una o más tablas.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col1, col2, ….</a:t>
            </a:r>
            <a:r>
              <a:rPr lang="en-US" dirty="0" err="1" smtClean="0"/>
              <a:t>coln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endParaRPr lang="es-AR" dirty="0" smtClean="0"/>
          </a:p>
          <a:p>
            <a:pPr marL="457200" lvl="1" indent="0">
              <a:buNone/>
            </a:pPr>
            <a:r>
              <a:rPr lang="en-US" sz="2000" b="1" u="sng" dirty="0" smtClean="0"/>
              <a:t>WHERE </a:t>
            </a:r>
            <a:r>
              <a:rPr lang="en-US" sz="2000" dirty="0" err="1" smtClean="0"/>
              <a:t>condicion</a:t>
            </a:r>
            <a:r>
              <a:rPr lang="en-US" sz="2000" dirty="0" smtClean="0"/>
              <a:t> </a:t>
            </a:r>
            <a:endParaRPr lang="en-US" sz="2000" b="1" u="sng" dirty="0" smtClean="0"/>
          </a:p>
          <a:p>
            <a:pPr marL="457200" lvl="1" indent="0">
              <a:buNone/>
            </a:pPr>
            <a:r>
              <a:rPr lang="es-ES" sz="2000" b="1" u="sng" dirty="0" smtClean="0"/>
              <a:t>GROUP BY</a:t>
            </a:r>
            <a:r>
              <a:rPr lang="es-ES" sz="2000" dirty="0" smtClean="0"/>
              <a:t> col1, col2, …</a:t>
            </a:r>
            <a:r>
              <a:rPr lang="es-ES" sz="2000" dirty="0" err="1" smtClean="0"/>
              <a:t>coln</a:t>
            </a:r>
            <a:endParaRPr lang="es-ES" sz="2000" b="1" u="sng" dirty="0" smtClean="0"/>
          </a:p>
          <a:p>
            <a:pPr marL="457200" lvl="1" indent="0">
              <a:buNone/>
            </a:pPr>
            <a:r>
              <a:rPr lang="es-ES" sz="2000" b="1" u="sng" dirty="0" smtClean="0"/>
              <a:t>HAVING</a:t>
            </a:r>
            <a:r>
              <a:rPr lang="es-ES" sz="2000" dirty="0" smtClean="0"/>
              <a:t> </a:t>
            </a:r>
            <a:r>
              <a:rPr lang="es-ES" sz="2000" dirty="0" err="1" smtClean="0"/>
              <a:t>condicion</a:t>
            </a:r>
            <a:endParaRPr lang="es-ES" sz="2000" b="1" u="sng" dirty="0" smtClean="0"/>
          </a:p>
          <a:p>
            <a:pPr marL="457200" lvl="1" indent="0">
              <a:buNone/>
            </a:pPr>
            <a:r>
              <a:rPr lang="es-ES" sz="2000" b="1" u="sng" dirty="0" smtClean="0"/>
              <a:t>ORDER BY</a:t>
            </a:r>
            <a:r>
              <a:rPr lang="es-ES" sz="2000" dirty="0" smtClean="0"/>
              <a:t> col1, col2, …</a:t>
            </a:r>
            <a:r>
              <a:rPr lang="es-ES" sz="2000" dirty="0" err="1" smtClean="0"/>
              <a:t>coln</a:t>
            </a:r>
            <a:endParaRPr lang="es-ES" sz="2000" b="1" u="sng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2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- SELECT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CLAUSULA SELECT: aquí van el o las columnas que se quieren visualizar en la consulta en el orden en que quieran ser vistas</a:t>
            </a:r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 </a:t>
            </a:r>
            <a:r>
              <a:rPr lang="en-US" dirty="0" smtClean="0"/>
              <a:t>col1, col2, col3</a:t>
            </a:r>
            <a:r>
              <a:rPr lang="en-US" b="1" dirty="0" smtClean="0"/>
              <a:t> FROM </a:t>
            </a:r>
            <a:r>
              <a:rPr lang="en-US" i="1" dirty="0" err="1" smtClean="0"/>
              <a:t>tabla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SELECT </a:t>
            </a:r>
            <a:r>
              <a:rPr lang="en-US" dirty="0" smtClean="0"/>
              <a:t>col2, col1, col3</a:t>
            </a:r>
            <a:r>
              <a:rPr lang="en-US" b="1" dirty="0" smtClean="0"/>
              <a:t> </a:t>
            </a:r>
            <a:r>
              <a:rPr lang="en-US" b="1" dirty="0"/>
              <a:t>FROM </a:t>
            </a:r>
            <a:r>
              <a:rPr lang="en-US" i="1" dirty="0" err="1"/>
              <a:t>tabla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SELECT </a:t>
            </a:r>
            <a:r>
              <a:rPr lang="en-US" dirty="0" smtClean="0"/>
              <a:t>* </a:t>
            </a:r>
            <a:r>
              <a:rPr lang="en-US" b="1" dirty="0"/>
              <a:t>FROM </a:t>
            </a:r>
            <a:r>
              <a:rPr lang="en-US" i="1" dirty="0" err="1"/>
              <a:t>tabla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6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- FROM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CLAUSULA FROM: indica el origen de la consulta el cual puede ser una tabla o varias, si son varias se realiza el producto </a:t>
            </a:r>
            <a:r>
              <a:rPr lang="es-AR" dirty="0" smtClean="0"/>
              <a:t>cartesiano </a:t>
            </a:r>
            <a:r>
              <a:rPr lang="es-AR" dirty="0" smtClean="0"/>
              <a:t>de las mismas.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 </a:t>
            </a:r>
            <a:r>
              <a:rPr lang="en-US" dirty="0" smtClean="0"/>
              <a:t>col1, col2, col3</a:t>
            </a:r>
            <a:r>
              <a:rPr lang="en-US" b="1" dirty="0" smtClean="0"/>
              <a:t> FROM </a:t>
            </a:r>
            <a:r>
              <a:rPr lang="en-US" i="1" dirty="0" smtClean="0"/>
              <a:t>tabla1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SELECT </a:t>
            </a:r>
            <a:r>
              <a:rPr lang="en-US" dirty="0"/>
              <a:t>col1, col2, col3</a:t>
            </a:r>
            <a:r>
              <a:rPr lang="en-US" b="1" dirty="0"/>
              <a:t> FROM </a:t>
            </a:r>
            <a:r>
              <a:rPr lang="en-US" i="1" dirty="0" smtClean="0"/>
              <a:t>tabla1, tabla2</a:t>
            </a:r>
            <a:endParaRPr lang="en-US" i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SELECT </a:t>
            </a:r>
            <a:r>
              <a:rPr lang="en-US" dirty="0" smtClean="0"/>
              <a:t>* </a:t>
            </a:r>
            <a:r>
              <a:rPr lang="en-US" b="1" dirty="0"/>
              <a:t>FROM </a:t>
            </a:r>
            <a:r>
              <a:rPr lang="en-US" i="1" dirty="0" smtClean="0"/>
              <a:t>tabla1, tabla2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	SELECT </a:t>
            </a:r>
            <a:r>
              <a:rPr lang="en-US" dirty="0" smtClean="0"/>
              <a:t>tabla1.* </a:t>
            </a:r>
            <a:r>
              <a:rPr lang="en-US" b="1" dirty="0"/>
              <a:t>FROM </a:t>
            </a:r>
            <a:r>
              <a:rPr lang="en-US" i="1" dirty="0"/>
              <a:t>tabla1, </a:t>
            </a:r>
            <a:r>
              <a:rPr lang="en-US" i="1" dirty="0" smtClean="0"/>
              <a:t>tabla2</a:t>
            </a: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3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SQL – SELECT - WHERE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CLAUSULA WHERE: aquí se identifica la condición que deben cumplir las filas para ser devueltas en la consulta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n-US" b="1" dirty="0" smtClean="0"/>
              <a:t>	SELECT </a:t>
            </a:r>
            <a:r>
              <a:rPr lang="en-US" dirty="0" smtClean="0"/>
              <a:t>col1, col2, ….</a:t>
            </a:r>
            <a:r>
              <a:rPr lang="en-US" dirty="0" err="1" smtClean="0"/>
              <a:t>coln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</a:t>
            </a:r>
            <a:r>
              <a:rPr lang="en-US" i="1" dirty="0" err="1" smtClean="0"/>
              <a:t>tabla</a:t>
            </a:r>
            <a:r>
              <a:rPr lang="en-US" dirty="0" smtClean="0"/>
              <a:t>  </a:t>
            </a:r>
            <a:endParaRPr lang="es-AR" dirty="0" smtClean="0"/>
          </a:p>
          <a:p>
            <a:pPr marL="457200" lvl="1" indent="0">
              <a:buNone/>
            </a:pPr>
            <a:r>
              <a:rPr lang="en-US" sz="2000" b="1" dirty="0" smtClean="0"/>
              <a:t>WHERE</a:t>
            </a:r>
            <a:r>
              <a:rPr lang="en-US" sz="2000" dirty="0" smtClean="0"/>
              <a:t> cond1(=,&lt;,&gt;,&lt;&gt;) </a:t>
            </a:r>
            <a:r>
              <a:rPr lang="en-US" sz="2000" b="1" u="sng" dirty="0" smtClean="0"/>
              <a:t>AND</a:t>
            </a:r>
            <a:r>
              <a:rPr lang="en-US" sz="2000" dirty="0" smtClean="0"/>
              <a:t> cond2 </a:t>
            </a:r>
            <a:r>
              <a:rPr lang="en-US" sz="2000" b="1" u="sng" dirty="0" smtClean="0"/>
              <a:t>OR</a:t>
            </a:r>
            <a:r>
              <a:rPr lang="en-US" sz="2000" dirty="0" smtClean="0"/>
              <a:t> cond3 </a:t>
            </a:r>
            <a:r>
              <a:rPr lang="en-US" sz="2000" b="1" u="sng" dirty="0" smtClean="0"/>
              <a:t>NOT</a:t>
            </a:r>
            <a:r>
              <a:rPr lang="en-US" sz="2000" dirty="0" smtClean="0"/>
              <a:t> cond4 </a:t>
            </a:r>
            <a:r>
              <a:rPr lang="en-US" sz="2000" b="1" u="sng" dirty="0" smtClean="0"/>
              <a:t>LIKE</a:t>
            </a:r>
            <a:r>
              <a:rPr lang="en-US" sz="2000" dirty="0" smtClean="0"/>
              <a:t> </a:t>
            </a:r>
            <a:r>
              <a:rPr lang="en-US" sz="2000" dirty="0" smtClean="0"/>
              <a:t>‘string-*%’ </a:t>
            </a:r>
            <a:r>
              <a:rPr lang="en-US" sz="2000" b="1" u="sng" dirty="0" smtClean="0"/>
              <a:t>BETWEEN</a:t>
            </a:r>
            <a:r>
              <a:rPr lang="en-US" sz="2000" dirty="0" smtClean="0"/>
              <a:t>  valor 1 </a:t>
            </a:r>
            <a:r>
              <a:rPr lang="en-US" sz="2000" b="1" u="sng" dirty="0" smtClean="0"/>
              <a:t>AND</a:t>
            </a:r>
            <a:r>
              <a:rPr lang="en-US" sz="2000" dirty="0" smtClean="0"/>
              <a:t> valor2   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9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709</TotalTime>
  <Words>575</Words>
  <Application>Microsoft Office PowerPoint</Application>
  <PresentationFormat>Personalizado</PresentationFormat>
  <Paragraphs>207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Ion</vt:lpstr>
      <vt:lpstr>UTN-FRBA</vt:lpstr>
      <vt:lpstr>Introducción SQL</vt:lpstr>
      <vt:lpstr>SQL – INSERT</vt:lpstr>
      <vt:lpstr>SQL – UPDATE</vt:lpstr>
      <vt:lpstr>SQL – DELETE</vt:lpstr>
      <vt:lpstr>SQL – SELECT</vt:lpstr>
      <vt:lpstr>SQL – SELECT - SELECT</vt:lpstr>
      <vt:lpstr>SQL – SELECT - FROM</vt:lpstr>
      <vt:lpstr>SQL – SELECT - WHERE</vt:lpstr>
      <vt:lpstr>SQL – SELECT – FUNCIONES</vt:lpstr>
      <vt:lpstr>SQL – SELECT – GROUP BY</vt:lpstr>
      <vt:lpstr>SQL – SELECT – GROUP BY - FUNCIONES DE GRUPO</vt:lpstr>
      <vt:lpstr>SQL – SELECT - HAVING</vt:lpstr>
      <vt:lpstr>SQL – SELECT – ORDER BY</vt:lpstr>
      <vt:lpstr>SQL – SELECT – JOIN</vt:lpstr>
      <vt:lpstr>SQL – SELECT – CASE </vt:lpstr>
      <vt:lpstr>SQL – SELECT – TOP </vt:lpstr>
      <vt:lpstr>SQL – SELECT – SUBCONSULTAS </vt:lpstr>
      <vt:lpstr>SQL – SUBCONSULTA EN EL SELECT </vt:lpstr>
      <vt:lpstr>SQL – SUBCONSULTA EN EL WHERE </vt:lpstr>
      <vt:lpstr>SQL – SUBCONSULTA EN EL GROUP BY </vt:lpstr>
      <vt:lpstr>SQL – SUBCONSULTA EN EL HAVING </vt:lpstr>
      <vt:lpstr>SQL – SUBCONSULTA EN EL ORDER BY </vt:lpstr>
      <vt:lpstr>SQL – SUBCONSULTA EN EL FROM </vt:lpstr>
      <vt:lpstr>SQL – SELECT - UNION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60</cp:revision>
  <dcterms:created xsi:type="dcterms:W3CDTF">2020-04-06T17:43:51Z</dcterms:created>
  <dcterms:modified xsi:type="dcterms:W3CDTF">2020-04-14T14:45:56Z</dcterms:modified>
</cp:coreProperties>
</file>