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99" r:id="rId4"/>
    <p:sldId id="297" r:id="rId5"/>
    <p:sldId id="298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12" r:id="rId16"/>
    <p:sldId id="311" r:id="rId17"/>
    <p:sldId id="309" r:id="rId18"/>
    <p:sldId id="316" r:id="rId19"/>
    <p:sldId id="314" r:id="rId20"/>
    <p:sldId id="315" r:id="rId21"/>
    <p:sldId id="317" r:id="rId2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296" y="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64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42F64-1E7A-4508-8B59-7627F3930FF7}" type="datetimeFigureOut">
              <a:rPr lang="es-AR" smtClean="0"/>
              <a:t>13/4/2020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87430-A4DB-42E3-95F3-274E53F5C4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1906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13/4/2020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667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13/4/2020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26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13/4/2020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2869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13/4/2020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2390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13/4/2020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1068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13/4/2020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0035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13/4/2020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6553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13/4/2020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7473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13/4/2020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097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13/4/2020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715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13/4/2020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710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13/4/2020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592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13/4/2020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2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13/4/2020</a:t>
            </a:fld>
            <a:endParaRPr lang="es-A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950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13/4/2020</a:t>
            </a:fld>
            <a:endParaRPr lang="es-A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15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13/4/2020</a:t>
            </a:fld>
            <a:endParaRPr lang="es-A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4639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13/4/2020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862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C989E9A-F85B-45E0-9F01-5D98AC384EE7}" type="datetimeFigureOut">
              <a:rPr lang="es-AR" smtClean="0"/>
              <a:t>13/4/2020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498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UTN-FRBA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667382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GESTION DE DATOS</a:t>
            </a:r>
          </a:p>
          <a:p>
            <a:endParaRPr lang="es-ES" dirty="0" smtClean="0"/>
          </a:p>
          <a:p>
            <a:r>
              <a:rPr lang="es-ES" dirty="0" smtClean="0"/>
              <a:t>ARBOLES</a:t>
            </a:r>
          </a:p>
          <a:p>
            <a:endParaRPr lang="es-AR" dirty="0" smtClean="0"/>
          </a:p>
          <a:p>
            <a:r>
              <a:rPr lang="es-AR" dirty="0" smtClean="0"/>
              <a:t>Director Catedra: Ing. Enrique Reinosa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1075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ARBOLES – BUSQUEDA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De la misma forma si se quisiera encontrar un elemento en dicho árbol, la búsqueda se realiza por niveles y no por elementos de forma tal que para encontrar cualquier elemento a lo sumo realizaremos tantas preguntas como niveles tenga el árbol.  En este caso tres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A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327" y="3567723"/>
            <a:ext cx="2596345" cy="296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380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ARBOLES – BUSQUEDA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Si tomamos la fórmula de crecimiento y despejamos de ella la cantidad de niveles llegamos a la siguiente fórmula de búsqueda que justifica que un árbol tiene una búsqueda logarítmica</a:t>
            </a:r>
          </a:p>
          <a:p>
            <a:endParaRPr lang="es-ES" dirty="0" smtClean="0"/>
          </a:p>
          <a:p>
            <a:pPr marL="0" indent="0">
              <a:buNone/>
            </a:pPr>
            <a:r>
              <a:rPr lang="es-ES" sz="1800" dirty="0" smtClean="0"/>
              <a:t>	</a:t>
            </a:r>
            <a:r>
              <a:rPr lang="es-ES" sz="1800" dirty="0"/>
              <a:t>	</a:t>
            </a:r>
            <a:r>
              <a:rPr lang="es-ES" sz="1800" dirty="0" smtClean="0"/>
              <a:t> elementos </a:t>
            </a:r>
            <a:r>
              <a:rPr lang="es-ES" sz="1800" dirty="0"/>
              <a:t>= </a:t>
            </a:r>
            <a:r>
              <a:rPr lang="es-ES" sz="1800" dirty="0" err="1"/>
              <a:t>grado</a:t>
            </a:r>
            <a:r>
              <a:rPr lang="es-ES" sz="1800" baseline="30000" dirty="0" err="1"/>
              <a:t>niveles</a:t>
            </a:r>
            <a:r>
              <a:rPr lang="es-ES" sz="1800" dirty="0"/>
              <a:t> - 1</a:t>
            </a:r>
          </a:p>
          <a:p>
            <a:pPr marL="0" indent="0">
              <a:buNone/>
            </a:pPr>
            <a:r>
              <a:rPr lang="es-ES" sz="1800" dirty="0" smtClean="0"/>
              <a:t>		 elementos </a:t>
            </a:r>
            <a:r>
              <a:rPr lang="es-ES" sz="1800" dirty="0"/>
              <a:t>+ 1 = </a:t>
            </a:r>
            <a:r>
              <a:rPr lang="es-ES" sz="1800" dirty="0" err="1"/>
              <a:t>grado</a:t>
            </a:r>
            <a:r>
              <a:rPr lang="es-ES" sz="1800" baseline="30000" dirty="0" err="1"/>
              <a:t>niveles</a:t>
            </a:r>
            <a:endParaRPr lang="es-AR" sz="1800" dirty="0"/>
          </a:p>
          <a:p>
            <a:pPr marL="0" indent="0">
              <a:buNone/>
            </a:pPr>
            <a:r>
              <a:rPr lang="es-ES" sz="1800" dirty="0" smtClean="0"/>
              <a:t>		 log </a:t>
            </a:r>
            <a:r>
              <a:rPr lang="es-ES" sz="1800" dirty="0"/>
              <a:t>elementos + 1 = niveles * log </a:t>
            </a:r>
            <a:r>
              <a:rPr lang="es-ES" sz="1800" dirty="0" smtClean="0"/>
              <a:t>grado</a:t>
            </a:r>
            <a:endParaRPr lang="es-AR" sz="1800" dirty="0"/>
          </a:p>
          <a:p>
            <a:pPr marL="0" indent="0">
              <a:buNone/>
            </a:pPr>
            <a:r>
              <a:rPr lang="es-AR" sz="1800" dirty="0"/>
              <a:t>	</a:t>
            </a:r>
            <a:r>
              <a:rPr lang="es-AR" sz="1800" dirty="0" smtClean="0"/>
              <a:t>	 </a:t>
            </a:r>
            <a:r>
              <a:rPr lang="es-ES" sz="1800" dirty="0" smtClean="0"/>
              <a:t>niveles </a:t>
            </a:r>
            <a:r>
              <a:rPr lang="es-ES" sz="1800" dirty="0"/>
              <a:t>= log elementos + 1 – grado</a:t>
            </a:r>
            <a:endParaRPr lang="es-AR" sz="1800" dirty="0"/>
          </a:p>
          <a:p>
            <a:pPr marL="914400" lvl="2" indent="0">
              <a:buNone/>
            </a:pPr>
            <a:endParaRPr lang="es-ES" sz="1800" dirty="0" smtClean="0"/>
          </a:p>
          <a:p>
            <a:pPr marL="914400" lvl="2" indent="0">
              <a:buNone/>
            </a:pPr>
            <a:r>
              <a:rPr lang="es-ES" dirty="0" smtClean="0"/>
              <a:t>	</a:t>
            </a:r>
            <a:r>
              <a:rPr lang="es-ES" sz="2000" dirty="0" smtClean="0"/>
              <a:t>niveles </a:t>
            </a:r>
            <a:r>
              <a:rPr lang="es-ES" sz="2000" dirty="0"/>
              <a:t>&gt;</a:t>
            </a:r>
            <a:r>
              <a:rPr lang="es-ES" sz="2000" dirty="0" smtClean="0"/>
              <a:t> </a:t>
            </a:r>
            <a:r>
              <a:rPr lang="es-ES" sz="2000" dirty="0"/>
              <a:t>log elementos</a:t>
            </a:r>
            <a:endParaRPr lang="es-ES" sz="2000" dirty="0" smtClean="0"/>
          </a:p>
          <a:p>
            <a:endParaRPr lang="es-ES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214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ARBOLES – BUSQUEDA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Una estructura de datos básica como por ejemplo una lista tiene una búsqueda secuencial, por lo tanto, si tengo 10 elementos a lo sumo debería realizar 10 preguntas para encontrar un elemento.</a:t>
            </a:r>
          </a:p>
          <a:p>
            <a:pPr marL="0" indent="0">
              <a:buNone/>
            </a:pPr>
            <a:r>
              <a:rPr lang="es-ES" dirty="0" smtClean="0"/>
              <a:t>En un árbol esa búsqueda no es lineal, sino que es logarítmica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AR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907" y="3710354"/>
            <a:ext cx="3829675" cy="2577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545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ARBOLES – ARBOL BINARIO DE BUSQUEDA (ABB)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Un ABB como lo indica su nombre es un árbol de </a:t>
            </a:r>
            <a:r>
              <a:rPr lang="es-ES" dirty="0" smtClean="0"/>
              <a:t>grado </a:t>
            </a:r>
            <a:r>
              <a:rPr lang="es-ES" dirty="0" smtClean="0"/>
              <a:t>2 diseñado para buscar como método alternativo a una lista representada en un vector, donde los elementos menores se ingresan a la izquierda y los mayores a la derecha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A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245" y="3418035"/>
            <a:ext cx="6830680" cy="313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83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ARBOLES – ABB EJEMPLO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Dado el siguiente conjunto de números desordenados: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		8 – 22 – 14 – 13 – 45 – 11 – 3 – 7 – 4 – 5 - 9</a:t>
            </a:r>
          </a:p>
          <a:p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Si utilizamos una lista para ordenar los mismos, por ejemplo implementada en un vector nos quedaría lo siguiente:</a:t>
            </a:r>
          </a:p>
          <a:p>
            <a:pPr marL="457200" lvl="1" indent="0">
              <a:buNone/>
            </a:pPr>
            <a:endParaRPr lang="es-ES" dirty="0" smtClean="0"/>
          </a:p>
          <a:p>
            <a:pPr marL="457200" lvl="1" indent="0">
              <a:buNone/>
            </a:pPr>
            <a:endParaRPr lang="es-ES" dirty="0" smtClean="0"/>
          </a:p>
          <a:p>
            <a:endParaRPr lang="es-ES" dirty="0" smtClean="0"/>
          </a:p>
          <a:p>
            <a:endParaRPr lang="es-A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963" y="4923692"/>
            <a:ext cx="5487051" cy="757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283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ARBOLES – ABB EJEMPLO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Si utilizamos </a:t>
            </a:r>
            <a:r>
              <a:rPr lang="es-ES" dirty="0" smtClean="0"/>
              <a:t>un ABB nos quedaría lo siguiente:</a:t>
            </a:r>
          </a:p>
          <a:p>
            <a:pPr marL="457200" lvl="1" indent="0">
              <a:buNone/>
            </a:pPr>
            <a:r>
              <a:rPr lang="es-ES" dirty="0" smtClean="0"/>
              <a:t>		8 </a:t>
            </a:r>
            <a:r>
              <a:rPr lang="es-ES" dirty="0"/>
              <a:t>– 22 – 14 – 13 – 45 – 11 – 3 – 7 – 4 – 5 - 9</a:t>
            </a:r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s-ES" dirty="0" smtClean="0"/>
          </a:p>
          <a:p>
            <a:endParaRPr lang="es-ES" dirty="0" smtClean="0"/>
          </a:p>
          <a:p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383" y="2923646"/>
            <a:ext cx="4432300" cy="385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308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ARBOLES – BARRIDOS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smtClean="0"/>
              <a:t>Un BARRIDO  de un árbol es la forma de leer el mismo, si bien existe una forma de recorrer un árbol que es de arriba hacia abajo y de izquierda a derecha por </a:t>
            </a:r>
            <a:r>
              <a:rPr lang="es-ES" dirty="0" smtClean="0"/>
              <a:t>convención </a:t>
            </a:r>
            <a:r>
              <a:rPr lang="es-ES" dirty="0" smtClean="0"/>
              <a:t>occidental, existen tres </a:t>
            </a:r>
            <a:r>
              <a:rPr lang="es-ES" dirty="0" smtClean="0"/>
              <a:t>formas </a:t>
            </a:r>
            <a:r>
              <a:rPr lang="es-ES" dirty="0" smtClean="0"/>
              <a:t>distintas de leer los elementos que conforman tres barridos diferentes</a:t>
            </a:r>
          </a:p>
          <a:p>
            <a:endParaRPr lang="es-ES" dirty="0"/>
          </a:p>
          <a:p>
            <a:r>
              <a:rPr lang="es-ES" dirty="0" err="1" smtClean="0"/>
              <a:t>Preorden</a:t>
            </a:r>
            <a:r>
              <a:rPr lang="es-ES" dirty="0" smtClean="0"/>
              <a:t>: el nodo se lee apenas se llega al mismo</a:t>
            </a:r>
          </a:p>
          <a:p>
            <a:endParaRPr lang="es-ES" dirty="0" smtClean="0"/>
          </a:p>
          <a:p>
            <a:r>
              <a:rPr lang="es-ES" dirty="0" err="1" smtClean="0"/>
              <a:t>Postorden</a:t>
            </a:r>
            <a:r>
              <a:rPr lang="es-ES" dirty="0" smtClean="0"/>
              <a:t>: el nodo se lee cuando se va del mismo y no se va regresar</a:t>
            </a:r>
          </a:p>
          <a:p>
            <a:endParaRPr lang="es-ES" dirty="0" smtClean="0"/>
          </a:p>
          <a:p>
            <a:r>
              <a:rPr lang="es-ES" dirty="0" err="1" smtClean="0"/>
              <a:t>Inorden</a:t>
            </a:r>
            <a:r>
              <a:rPr lang="es-ES" dirty="0" smtClean="0"/>
              <a:t>: el nodo se lee cuando se cambia de rama en el árbol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8974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ARBOLES – BARRIDOS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Dado el siguiente árbol veremos cual es el resultado de cada barrido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 smtClean="0"/>
              <a:t>Preorden</a:t>
            </a:r>
            <a:r>
              <a:rPr lang="es-ES" dirty="0" smtClean="0"/>
              <a:t>: 8-3-7-4-5-9-22-14-13-11-45</a:t>
            </a:r>
          </a:p>
          <a:p>
            <a:endParaRPr lang="es-ES" dirty="0" smtClean="0"/>
          </a:p>
          <a:p>
            <a:r>
              <a:rPr lang="es-ES" dirty="0" err="1" smtClean="0"/>
              <a:t>Postorden</a:t>
            </a:r>
            <a:r>
              <a:rPr lang="es-ES" dirty="0" smtClean="0"/>
              <a:t>: 9-5-4-7-3-11-13-14-45-22-8</a:t>
            </a:r>
          </a:p>
          <a:p>
            <a:endParaRPr lang="es-ES" dirty="0" smtClean="0"/>
          </a:p>
          <a:p>
            <a:r>
              <a:rPr lang="es-ES" dirty="0" err="1" smtClean="0"/>
              <a:t>Inorden</a:t>
            </a:r>
            <a:r>
              <a:rPr lang="es-ES" dirty="0" smtClean="0"/>
              <a:t>: 3-4-5-7-8-9-11-13-14-22-45</a:t>
            </a:r>
            <a:endParaRPr lang="es-A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650" y="2593447"/>
            <a:ext cx="4432300" cy="385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80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ARBOLES – BARRIDOS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El algoritmo de barridos es siempre igual, dado que un árbol se basa en la recursividad, lo único que se modifica es el momento en que se lee el nodo.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err="1" smtClean="0"/>
              <a:t>Preorden</a:t>
            </a:r>
            <a:r>
              <a:rPr lang="es-ES" dirty="0" smtClean="0"/>
              <a:t>								</a:t>
            </a:r>
            <a:r>
              <a:rPr lang="es-ES" dirty="0" err="1" smtClean="0"/>
              <a:t>Inorden</a:t>
            </a:r>
            <a:endParaRPr lang="es-ES" dirty="0" smtClean="0"/>
          </a:p>
          <a:p>
            <a:pPr marL="0" indent="0">
              <a:buNone/>
            </a:pPr>
            <a:r>
              <a:rPr lang="es-ES" i="1" dirty="0"/>
              <a:t>	</a:t>
            </a:r>
            <a:r>
              <a:rPr lang="es-ES" i="1" dirty="0" smtClean="0"/>
              <a:t>	</a:t>
            </a:r>
            <a:r>
              <a:rPr lang="es-ES" i="1" dirty="0" err="1" smtClean="0"/>
              <a:t>if</a:t>
            </a:r>
            <a:r>
              <a:rPr lang="es-ES" i="1" dirty="0" smtClean="0"/>
              <a:t> </a:t>
            </a:r>
            <a:r>
              <a:rPr lang="es-ES" i="1" dirty="0" err="1" smtClean="0"/>
              <a:t>root</a:t>
            </a:r>
            <a:r>
              <a:rPr lang="es-ES" i="1" dirty="0" smtClean="0"/>
              <a:t>							</a:t>
            </a:r>
            <a:r>
              <a:rPr lang="es-ES" i="1" dirty="0" err="1" smtClean="0"/>
              <a:t>if</a:t>
            </a:r>
            <a:r>
              <a:rPr lang="es-ES" i="1" dirty="0" smtClean="0"/>
              <a:t> </a:t>
            </a:r>
            <a:r>
              <a:rPr lang="es-ES" i="1" dirty="0" err="1" smtClean="0"/>
              <a:t>root</a:t>
            </a:r>
            <a:endParaRPr lang="es-ES" i="1" dirty="0" smtClean="0"/>
          </a:p>
          <a:p>
            <a:pPr marL="0" indent="0">
              <a:buNone/>
            </a:pPr>
            <a:r>
              <a:rPr lang="es-ES" i="1" dirty="0"/>
              <a:t>	</a:t>
            </a:r>
            <a:r>
              <a:rPr lang="es-ES" i="1" dirty="0" smtClean="0"/>
              <a:t>		</a:t>
            </a:r>
            <a:r>
              <a:rPr lang="es-ES" i="1" dirty="0" err="1" smtClean="0"/>
              <a:t>printf</a:t>
            </a:r>
            <a:r>
              <a:rPr lang="es-ES" i="1" dirty="0" smtClean="0"/>
              <a:t>(</a:t>
            </a:r>
            <a:r>
              <a:rPr lang="es-ES" i="1" dirty="0" err="1" smtClean="0"/>
              <a:t>root</a:t>
            </a:r>
            <a:r>
              <a:rPr lang="es-ES" i="1" dirty="0" smtClean="0"/>
              <a:t>-&gt;dato);			</a:t>
            </a:r>
            <a:r>
              <a:rPr lang="es-ES" i="1" dirty="0"/>
              <a:t> </a:t>
            </a:r>
            <a:r>
              <a:rPr lang="es-ES" i="1" dirty="0" smtClean="0"/>
              <a:t>	</a:t>
            </a:r>
            <a:r>
              <a:rPr lang="es-ES" i="1" dirty="0"/>
              <a:t> </a:t>
            </a:r>
            <a:r>
              <a:rPr lang="es-ES" i="1" dirty="0" err="1" smtClean="0"/>
              <a:t>inorden</a:t>
            </a:r>
            <a:r>
              <a:rPr lang="es-ES" i="1" dirty="0" smtClean="0"/>
              <a:t>(</a:t>
            </a:r>
            <a:r>
              <a:rPr lang="es-ES" i="1" dirty="0" err="1" smtClean="0"/>
              <a:t>root</a:t>
            </a:r>
            <a:r>
              <a:rPr lang="es-ES" i="1" dirty="0" smtClean="0"/>
              <a:t>-</a:t>
            </a:r>
            <a:r>
              <a:rPr lang="es-ES" i="1" dirty="0"/>
              <a:t>&gt;</a:t>
            </a:r>
            <a:r>
              <a:rPr lang="es-ES" i="1" dirty="0" err="1"/>
              <a:t>izq</a:t>
            </a:r>
            <a:r>
              <a:rPr lang="es-ES" i="1" dirty="0"/>
              <a:t>); </a:t>
            </a:r>
            <a:r>
              <a:rPr lang="es-ES" i="1" dirty="0" smtClean="0"/>
              <a:t>	</a:t>
            </a:r>
            <a:r>
              <a:rPr lang="es-ES" i="1" dirty="0"/>
              <a:t>	</a:t>
            </a:r>
            <a:r>
              <a:rPr lang="es-ES" i="1" dirty="0" smtClean="0"/>
              <a:t>				</a:t>
            </a:r>
            <a:r>
              <a:rPr lang="es-ES" i="1" dirty="0" err="1" smtClean="0"/>
              <a:t>preorden</a:t>
            </a:r>
            <a:r>
              <a:rPr lang="es-ES" i="1" dirty="0" smtClean="0"/>
              <a:t>(</a:t>
            </a:r>
            <a:r>
              <a:rPr lang="es-ES" i="1" dirty="0" err="1" smtClean="0"/>
              <a:t>root</a:t>
            </a:r>
            <a:r>
              <a:rPr lang="es-ES" i="1" dirty="0" smtClean="0"/>
              <a:t>-&gt;</a:t>
            </a:r>
            <a:r>
              <a:rPr lang="es-ES" i="1" dirty="0" err="1" smtClean="0"/>
              <a:t>izq</a:t>
            </a:r>
            <a:r>
              <a:rPr lang="es-ES" i="1" dirty="0" smtClean="0"/>
              <a:t>);			 </a:t>
            </a:r>
            <a:r>
              <a:rPr lang="es-ES" i="1" dirty="0" err="1" smtClean="0"/>
              <a:t>printf</a:t>
            </a:r>
            <a:r>
              <a:rPr lang="es-ES" i="1" dirty="0" smtClean="0"/>
              <a:t>(</a:t>
            </a:r>
            <a:r>
              <a:rPr lang="es-ES" i="1" dirty="0" err="1" smtClean="0"/>
              <a:t>root</a:t>
            </a:r>
            <a:r>
              <a:rPr lang="es-ES" i="1" dirty="0" smtClean="0"/>
              <a:t>-&gt;dato);</a:t>
            </a:r>
            <a:r>
              <a:rPr lang="es-ES" i="1" dirty="0"/>
              <a:t>	</a:t>
            </a:r>
            <a:r>
              <a:rPr lang="es-ES" i="1" dirty="0" smtClean="0"/>
              <a:t>						</a:t>
            </a:r>
            <a:r>
              <a:rPr lang="es-ES" i="1" dirty="0" err="1" smtClean="0"/>
              <a:t>preorden</a:t>
            </a:r>
            <a:r>
              <a:rPr lang="es-ES" i="1" dirty="0" smtClean="0"/>
              <a:t>(</a:t>
            </a:r>
            <a:r>
              <a:rPr lang="es-ES" i="1" dirty="0" err="1" smtClean="0"/>
              <a:t>root</a:t>
            </a:r>
            <a:r>
              <a:rPr lang="es-ES" i="1" dirty="0" smtClean="0"/>
              <a:t>-&gt;der);			 </a:t>
            </a:r>
            <a:r>
              <a:rPr lang="es-ES" i="1" dirty="0" err="1" smtClean="0"/>
              <a:t>inorden</a:t>
            </a:r>
            <a:r>
              <a:rPr lang="es-ES" i="1" dirty="0" smtClean="0"/>
              <a:t>(</a:t>
            </a:r>
            <a:r>
              <a:rPr lang="es-ES" i="1" dirty="0" err="1" smtClean="0"/>
              <a:t>root</a:t>
            </a:r>
            <a:r>
              <a:rPr lang="es-ES" i="1" dirty="0" smtClean="0"/>
              <a:t>-&gt;der);		</a:t>
            </a:r>
            <a:r>
              <a:rPr lang="es-ES" i="1" dirty="0"/>
              <a:t>		</a:t>
            </a:r>
            <a:r>
              <a:rPr lang="es-ES" i="1" dirty="0" smtClean="0"/>
              <a:t>	</a:t>
            </a:r>
            <a:r>
              <a:rPr lang="es-ES" i="1" dirty="0" err="1" smtClean="0"/>
              <a:t>return</a:t>
            </a:r>
            <a:r>
              <a:rPr lang="es-ES" i="1" dirty="0" smtClean="0"/>
              <a:t>;							</a:t>
            </a:r>
            <a:r>
              <a:rPr lang="es-ES" i="1" dirty="0" err="1" smtClean="0"/>
              <a:t>return</a:t>
            </a:r>
            <a:r>
              <a:rPr lang="es-ES" i="1" dirty="0" smtClean="0"/>
              <a:t>;</a:t>
            </a:r>
            <a:endParaRPr lang="es-ES" i="1" dirty="0"/>
          </a:p>
          <a:p>
            <a:pPr marL="0" indent="0">
              <a:buNone/>
            </a:pPr>
            <a:r>
              <a:rPr lang="es-ES" dirty="0" smtClean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41150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ARBOLES – ARBOL DE EXPRESION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Una expresión puede representarse y resolverse a partir de un árbol, a estos se los llama árboles de expresión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	3 + 5 * 8 – 4 * 2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293" y="2744819"/>
            <a:ext cx="5697414" cy="3796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428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ARBOLES - CONCEPTOS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GRADO:  el grado de un </a:t>
            </a:r>
            <a:r>
              <a:rPr lang="es-AR" dirty="0" err="1" smtClean="0"/>
              <a:t>àrbol</a:t>
            </a:r>
            <a:r>
              <a:rPr lang="es-AR" dirty="0" smtClean="0"/>
              <a:t> es por definición la máxima cantidad de hijos o subárboles que puede tener cada nodo.</a:t>
            </a:r>
          </a:p>
          <a:p>
            <a:endParaRPr lang="es-AR" dirty="0"/>
          </a:p>
          <a:p>
            <a:r>
              <a:rPr lang="es-AR" dirty="0" smtClean="0"/>
              <a:t>NIVEL: el nivel es la posición en la que se encuentra cada nodo con respecto a la </a:t>
            </a:r>
            <a:r>
              <a:rPr lang="es-AR" dirty="0" err="1" smtClean="0"/>
              <a:t>raiz</a:t>
            </a:r>
            <a:r>
              <a:rPr lang="es-AR" dirty="0" smtClean="0"/>
              <a:t> del mismo, considerando que la raíz se encuentra en el nivel 0</a:t>
            </a:r>
          </a:p>
          <a:p>
            <a:endParaRPr lang="es-A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058" y="4492258"/>
            <a:ext cx="2550379" cy="1984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878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ARBOLES – ARBOL DE EXPRESION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Si a dicho árbol se barre </a:t>
            </a:r>
            <a:r>
              <a:rPr lang="es-ES" dirty="0" err="1" smtClean="0"/>
              <a:t>inorder</a:t>
            </a:r>
            <a:r>
              <a:rPr lang="es-ES" dirty="0" smtClean="0"/>
              <a:t> se obtiene la </a:t>
            </a:r>
            <a:r>
              <a:rPr lang="es-ES" dirty="0" smtClean="0"/>
              <a:t>expresión </a:t>
            </a:r>
            <a:r>
              <a:rPr lang="es-ES" dirty="0" smtClean="0"/>
              <a:t>matemática en notación INFIJO, si se lo barre </a:t>
            </a:r>
            <a:r>
              <a:rPr lang="es-ES" dirty="0" err="1" smtClean="0"/>
              <a:t>postorden</a:t>
            </a:r>
            <a:r>
              <a:rPr lang="es-ES" dirty="0" smtClean="0"/>
              <a:t> se obtiene la expresión matemática en notación POSTFIJO o POLACA INVERSA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INORDEN: </a:t>
            </a:r>
            <a:r>
              <a:rPr lang="es-ES" dirty="0" smtClean="0"/>
              <a:t>3 + 5 * 8 – 4 * 2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PORTORDEN: 358*+42*-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785" y="3471374"/>
            <a:ext cx="4897315" cy="3263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709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SALTO DEL CABALLO</a:t>
            </a:r>
            <a:br>
              <a:rPr lang="es-ES" dirty="0" smtClean="0"/>
            </a:br>
            <a:endParaRPr lang="es-AR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102" y="1696915"/>
            <a:ext cx="9609994" cy="4967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407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ARBOLES - PROFUNDIDAD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PRODUNDIDAD: la profundidad de un árbol es la cantidad de niveles con que cuenta el mismo.</a:t>
            </a:r>
          </a:p>
          <a:p>
            <a:endParaRPr lang="es-A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596" y="3200400"/>
            <a:ext cx="3939172" cy="3065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230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ARBOLES – REPRESENTACION COMPUTACIONAL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ESTATICA:  un árbol se representa en forma estática a través de un vector.</a:t>
            </a:r>
          </a:p>
          <a:p>
            <a:endParaRPr lang="es-ES" dirty="0" smtClean="0"/>
          </a:p>
          <a:p>
            <a:endParaRPr lang="es-ES" dirty="0"/>
          </a:p>
          <a:p>
            <a:r>
              <a:rPr lang="es-AR" dirty="0" smtClean="0"/>
              <a:t>DINAMICA: un árbol se representa en forma dinámica a través de un conjunto de nodos de igual tipo vinculados entre si a través de punteros o links</a:t>
            </a:r>
          </a:p>
          <a:p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777" y="2822209"/>
            <a:ext cx="451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456" y="4755297"/>
            <a:ext cx="3651493" cy="181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894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ARBOLES – CARACTERISTICAS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En los árboles se analizan </a:t>
            </a:r>
            <a:r>
              <a:rPr lang="es-AR" dirty="0" err="1" smtClean="0"/>
              <a:t>caracterìsticas</a:t>
            </a:r>
            <a:r>
              <a:rPr lang="es-AR" dirty="0" smtClean="0"/>
              <a:t> que no se analizan en otras </a:t>
            </a:r>
            <a:r>
              <a:rPr lang="es-AR" dirty="0" err="1" smtClean="0"/>
              <a:t>estrucuturas</a:t>
            </a:r>
            <a:r>
              <a:rPr lang="es-AR" dirty="0" smtClean="0"/>
              <a:t> de datos debido a que las restantes son biunívocas</a:t>
            </a:r>
          </a:p>
          <a:p>
            <a:endParaRPr lang="es-ES" dirty="0" smtClean="0"/>
          </a:p>
          <a:p>
            <a:r>
              <a:rPr lang="es-ES" dirty="0" smtClean="0"/>
              <a:t>COMPLETO: un árbol completo es aquel en el cual todos los nodos del árbol cumplen el grado o son hojas.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A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351" y="4062290"/>
            <a:ext cx="541020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120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ARBOLES – CARACTERISTICAS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BALANCEADO: un árbol está balanceado sin todos los subárboles desde la raíz pesan los mismo o sea tienen la misma cantidad de elementos o una diferencia indivisible.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561" y="3387603"/>
            <a:ext cx="4658823" cy="2925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438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ARBOLES – CARACTERISTICAS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PERFECTAMENTE BALANCEADO: un árbol está </a:t>
            </a:r>
            <a:r>
              <a:rPr lang="es-ES" dirty="0" err="1" smtClean="0"/>
              <a:t>perefectamente</a:t>
            </a:r>
            <a:r>
              <a:rPr lang="es-ES" dirty="0" smtClean="0"/>
              <a:t> balanceado, cuando está balanceado en todos sus niveles-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A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70" y="3216032"/>
            <a:ext cx="2798029" cy="3195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531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ARBOLES – CRECIMIENTO 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El crecimiento de un árbol es exponencial en función del grado del mismo, o sea, que en cada nivel puede crecer en función del grado definido.</a:t>
            </a:r>
          </a:p>
          <a:p>
            <a:pPr marL="0" indent="0">
              <a:buNone/>
            </a:pPr>
            <a:r>
              <a:rPr lang="es-ES" dirty="0" smtClean="0"/>
              <a:t>La máxima cantidad de elementos posibles de un árbol esta da en función de la siguiente fórmula: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		</a:t>
            </a:r>
            <a:r>
              <a:rPr lang="es-ES" dirty="0"/>
              <a:t>Max Elementos = </a:t>
            </a:r>
            <a:r>
              <a:rPr lang="es-ES" dirty="0" err="1"/>
              <a:t>grado</a:t>
            </a:r>
            <a:r>
              <a:rPr lang="es-ES" baseline="30000" dirty="0" err="1"/>
              <a:t>niveles</a:t>
            </a:r>
            <a:r>
              <a:rPr lang="es-ES" dirty="0"/>
              <a:t> - 1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7010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ARBOLES – CRECIMIENTO 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De esta forma si tomamos el árbol de la figura veremos que la máxima cantidad de elementos que puede tener es 7 que responde a 2 que es el grado elevado a 3 que son los niveles menos 1 que está dado por el grado de </a:t>
            </a:r>
            <a:r>
              <a:rPr lang="es-ES" dirty="0" err="1" smtClean="0"/>
              <a:t>inparidad</a:t>
            </a:r>
            <a:r>
              <a:rPr lang="es-ES" dirty="0" smtClean="0"/>
              <a:t> de la raíz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A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327" y="3567723"/>
            <a:ext cx="2596345" cy="296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753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1155</TotalTime>
  <Words>787</Words>
  <Application>Microsoft Office PowerPoint</Application>
  <PresentationFormat>Personalizado</PresentationFormat>
  <Paragraphs>111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Ion</vt:lpstr>
      <vt:lpstr>UTN-FRBA</vt:lpstr>
      <vt:lpstr>ARBOLES - CONCEPTOS</vt:lpstr>
      <vt:lpstr>ARBOLES - PROFUNDIDAD</vt:lpstr>
      <vt:lpstr>ARBOLES – REPRESENTACION COMPUTACIONAL</vt:lpstr>
      <vt:lpstr>ARBOLES – CARACTERISTICAS </vt:lpstr>
      <vt:lpstr>ARBOLES – CARACTERISTICAS </vt:lpstr>
      <vt:lpstr>ARBOLES – CARACTERISTICAS </vt:lpstr>
      <vt:lpstr>ARBOLES – CRECIMIENTO  </vt:lpstr>
      <vt:lpstr>ARBOLES – CRECIMIENTO </vt:lpstr>
      <vt:lpstr>ARBOLES – BUSQUEDA </vt:lpstr>
      <vt:lpstr>ARBOLES – BUSQUEDA </vt:lpstr>
      <vt:lpstr>ARBOLES – BUSQUEDA </vt:lpstr>
      <vt:lpstr>ARBOLES – ARBOL BINARIO DE BUSQUEDA (ABB) </vt:lpstr>
      <vt:lpstr>ARBOLES – ABB EJEMPLO </vt:lpstr>
      <vt:lpstr>ARBOLES – ABB EJEMPLO </vt:lpstr>
      <vt:lpstr>ARBOLES – BARRIDOS </vt:lpstr>
      <vt:lpstr>ARBOLES – BARRIDOS </vt:lpstr>
      <vt:lpstr>ARBOLES – BARRIDOS </vt:lpstr>
      <vt:lpstr>ARBOLES – ARBOL DE EXPRESION </vt:lpstr>
      <vt:lpstr>ARBOLES – ARBOL DE EXPRESION </vt:lpstr>
      <vt:lpstr>SALTO DEL CABALLO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Edgardo Luis Lacquaniti</dc:creator>
  <cp:lastModifiedBy>Enrique Reinosa</cp:lastModifiedBy>
  <cp:revision>85</cp:revision>
  <dcterms:created xsi:type="dcterms:W3CDTF">2020-04-06T17:43:51Z</dcterms:created>
  <dcterms:modified xsi:type="dcterms:W3CDTF">2020-04-13T14:53:27Z</dcterms:modified>
</cp:coreProperties>
</file>