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347" r:id="rId4"/>
    <p:sldId id="358" r:id="rId5"/>
    <p:sldId id="361" r:id="rId6"/>
    <p:sldId id="359" r:id="rId7"/>
    <p:sldId id="318" r:id="rId8"/>
    <p:sldId id="346" r:id="rId9"/>
    <p:sldId id="348" r:id="rId10"/>
    <p:sldId id="349" r:id="rId11"/>
    <p:sldId id="360" r:id="rId12"/>
    <p:sldId id="350" r:id="rId13"/>
    <p:sldId id="351" r:id="rId14"/>
    <p:sldId id="352" r:id="rId15"/>
    <p:sldId id="353" r:id="rId16"/>
    <p:sldId id="354" r:id="rId17"/>
    <p:sldId id="355" r:id="rId18"/>
    <p:sldId id="356" r:id="rId19"/>
    <p:sldId id="357" r:id="rId20"/>
    <p:sldId id="362" r:id="rId21"/>
    <p:sldId id="363" r:id="rId22"/>
    <p:sldId id="364" r:id="rId23"/>
    <p:sldId id="365" r:id="rId24"/>
    <p:sldId id="366" r:id="rId25"/>
    <p:sldId id="367" r:id="rId26"/>
    <p:sldId id="368" r:id="rId27"/>
    <p:sldId id="369" r:id="rId28"/>
    <p:sldId id="376" r:id="rId29"/>
    <p:sldId id="370" r:id="rId30"/>
    <p:sldId id="371" r:id="rId31"/>
    <p:sldId id="377" r:id="rId32"/>
    <p:sldId id="372" r:id="rId33"/>
    <p:sldId id="373" r:id="rId34"/>
    <p:sldId id="374" r:id="rId35"/>
    <p:sldId id="375" r:id="rId3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snapToGrid="0">
      <p:cViewPr>
        <p:scale>
          <a:sx n="66" d="100"/>
          <a:sy n="66" d="100"/>
        </p:scale>
        <p:origin x="-644" y="-56"/>
      </p:cViewPr>
      <p:guideLst>
        <p:guide orient="horz" pos="2160"/>
        <p:guide pos="3840"/>
      </p:guideLst>
    </p:cSldViewPr>
  </p:slideViewPr>
  <p:outlineViewPr>
    <p:cViewPr>
      <p:scale>
        <a:sx n="33" d="100"/>
        <a:sy n="33" d="100"/>
      </p:scale>
      <p:origin x="0" y="16368"/>
    </p:cViewPr>
  </p:outlineViewPr>
  <p:notesTextViewPr>
    <p:cViewPr>
      <p:scale>
        <a:sx n="1" d="1"/>
        <a:sy n="1" d="1"/>
      </p:scale>
      <p:origin x="0" y="0"/>
    </p:cViewPr>
  </p:notesTextViewPr>
  <p:notesViewPr>
    <p:cSldViewPr snapToGrid="0">
      <p:cViewPr varScale="1">
        <p:scale>
          <a:sx n="53" d="100"/>
          <a:sy n="53"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42F64-1E7A-4508-8B59-7627F3930FF7}" type="datetimeFigureOut">
              <a:rPr lang="es-AR" smtClean="0"/>
              <a:t>26/4/2020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87430-A4DB-42E3-95F3-274E53F5C422}" type="slidenum">
              <a:rPr lang="es-AR" smtClean="0"/>
              <a:t>‹Nº›</a:t>
            </a:fld>
            <a:endParaRPr lang="es-AR"/>
          </a:p>
        </p:txBody>
      </p:sp>
    </p:spTree>
    <p:extLst>
      <p:ext uri="{BB962C8B-B14F-4D97-AF65-F5344CB8AC3E}">
        <p14:creationId xmlns:p14="http://schemas.microsoft.com/office/powerpoint/2010/main" val="349190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69667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26/4/2020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40826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87286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239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9106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26/4/2020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96003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26/4/2020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50655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70747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73097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93715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81710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989E9A-F85B-45E0-9F01-5D98AC384EE7}" type="datetimeFigureOut">
              <a:rPr lang="es-AR" smtClean="0"/>
              <a:t>26/4/2020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17592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989E9A-F85B-45E0-9F01-5D98AC384EE7}" type="datetimeFigureOut">
              <a:rPr lang="es-AR" smtClean="0"/>
              <a:t>26/4/2020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382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6950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0315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C989E9A-F85B-45E0-9F01-5D98AC384EE7}" type="datetimeFigureOut">
              <a:rPr lang="es-AR" smtClean="0"/>
              <a:t>26/4/2020</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08463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26/4/2020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88862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989E9A-F85B-45E0-9F01-5D98AC384EE7}" type="datetimeFigureOut">
              <a:rPr lang="es-AR" smtClean="0"/>
              <a:t>26/4/2020</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A8F35-3E55-4D96-9585-20A12FAADC5F}" type="slidenum">
              <a:rPr lang="es-AR" smtClean="0"/>
              <a:t>‹Nº›</a:t>
            </a:fld>
            <a:endParaRPr lang="es-AR"/>
          </a:p>
        </p:txBody>
      </p:sp>
    </p:spTree>
    <p:extLst>
      <p:ext uri="{BB962C8B-B14F-4D97-AF65-F5344CB8AC3E}">
        <p14:creationId xmlns:p14="http://schemas.microsoft.com/office/powerpoint/2010/main" val="352498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s.wikipedia.org/wiki/Lista_(estructura_de_dato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UTN-FRBA</a:t>
            </a:r>
            <a:endParaRPr lang="es-AR" dirty="0"/>
          </a:p>
        </p:txBody>
      </p:sp>
      <p:sp>
        <p:nvSpPr>
          <p:cNvPr id="3" name="Subtítulo 2"/>
          <p:cNvSpPr>
            <a:spLocks noGrp="1"/>
          </p:cNvSpPr>
          <p:nvPr>
            <p:ph type="subTitle" idx="1"/>
          </p:nvPr>
        </p:nvSpPr>
        <p:spPr>
          <a:xfrm>
            <a:off x="1154955" y="4777380"/>
            <a:ext cx="8825658" cy="1667382"/>
          </a:xfrm>
        </p:spPr>
        <p:txBody>
          <a:bodyPr>
            <a:normAutofit fontScale="85000" lnSpcReduction="20000"/>
          </a:bodyPr>
          <a:lstStyle/>
          <a:p>
            <a:r>
              <a:rPr lang="es-ES" dirty="0" smtClean="0"/>
              <a:t>GESTION DE DATOS</a:t>
            </a:r>
          </a:p>
          <a:p>
            <a:endParaRPr lang="es-ES" dirty="0" smtClean="0"/>
          </a:p>
          <a:p>
            <a:r>
              <a:rPr lang="es-ES" dirty="0" smtClean="0"/>
              <a:t>CREACION DE INDICES</a:t>
            </a:r>
          </a:p>
          <a:p>
            <a:endParaRPr lang="es-ES" dirty="0" smtClean="0"/>
          </a:p>
          <a:p>
            <a:r>
              <a:rPr lang="es-ES" dirty="0" smtClean="0"/>
              <a:t>D</a:t>
            </a:r>
            <a:r>
              <a:rPr lang="es-AR" dirty="0" err="1" smtClean="0"/>
              <a:t>irector</a:t>
            </a:r>
            <a:r>
              <a:rPr lang="es-AR" dirty="0" smtClean="0"/>
              <a:t> Catedra: Ing. Enrique Reinosa</a:t>
            </a:r>
            <a:endParaRPr lang="es-AR" dirty="0"/>
          </a:p>
        </p:txBody>
      </p:sp>
    </p:spTree>
    <p:extLst>
      <p:ext uri="{BB962C8B-B14F-4D97-AF65-F5344CB8AC3E}">
        <p14:creationId xmlns:p14="http://schemas.microsoft.com/office/powerpoint/2010/main" val="1610752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HASHING – METODO</a:t>
            </a:r>
            <a:br>
              <a:rPr lang="es-ES" dirty="0" smtClean="0"/>
            </a:br>
            <a:endParaRPr lang="es-AR" dirty="0"/>
          </a:p>
        </p:txBody>
      </p:sp>
      <p:sp>
        <p:nvSpPr>
          <p:cNvPr id="3" name="Marcador de contenido 2"/>
          <p:cNvSpPr>
            <a:spLocks noGrp="1"/>
          </p:cNvSpPr>
          <p:nvPr>
            <p:ph idx="1"/>
          </p:nvPr>
        </p:nvSpPr>
        <p:spPr/>
        <p:txBody>
          <a:bodyPr>
            <a:normAutofit/>
          </a:bodyPr>
          <a:lstStyle/>
          <a:p>
            <a:r>
              <a:rPr lang="es-AR" sz="1800" dirty="0" smtClean="0"/>
              <a:t>El método crea una tabla (vector de dos dimensiones) donde en la primer dimensión colocará las claves y en la segunda dimensión las posiciones relativas de las mismas en la tabla donde se encuentran los datos correspondientes a esa clave.</a:t>
            </a:r>
          </a:p>
          <a:p>
            <a:r>
              <a:rPr lang="es-ES" sz="1800" dirty="0" smtClean="0"/>
              <a:t>La función hash() recibe como entrada la clave a almacenar y devuelve un valor numérico entero que corresponde a la posición en la cual debería ir dicha clave en la tabla mencionada.</a:t>
            </a:r>
          </a:p>
          <a:p>
            <a:endParaRPr lang="es-AR" sz="1800" dirty="0" smtClean="0"/>
          </a:p>
          <a:p>
            <a:pPr marL="0" indent="0">
              <a:buNone/>
            </a:pPr>
            <a:endParaRPr lang="es-ES" sz="1800" dirty="0"/>
          </a:p>
          <a:p>
            <a:pPr marL="0" indent="0">
              <a:buNone/>
            </a:pPr>
            <a:endParaRPr lang="es-AR" sz="1800" dirty="0" smtClean="0"/>
          </a:p>
          <a:p>
            <a:pPr marL="0" indent="0">
              <a:buNone/>
            </a:pPr>
            <a:endParaRPr lang="es-ES" sz="1800" dirty="0" smtClean="0"/>
          </a:p>
          <a:p>
            <a:pPr lvl="1"/>
            <a:endParaRPr lang="es-ES" sz="1600"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393" y="4269425"/>
            <a:ext cx="6405228" cy="234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649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HASHING – METODO</a:t>
            </a:r>
            <a:br>
              <a:rPr lang="es-ES" dirty="0" smtClean="0"/>
            </a:br>
            <a:endParaRPr lang="es-AR" dirty="0"/>
          </a:p>
        </p:txBody>
      </p:sp>
      <p:sp>
        <p:nvSpPr>
          <p:cNvPr id="3" name="Marcador de contenido 2"/>
          <p:cNvSpPr>
            <a:spLocks noGrp="1"/>
          </p:cNvSpPr>
          <p:nvPr>
            <p:ph idx="1"/>
          </p:nvPr>
        </p:nvSpPr>
        <p:spPr/>
        <p:txBody>
          <a:bodyPr>
            <a:normAutofit/>
          </a:bodyPr>
          <a:lstStyle/>
          <a:p>
            <a:r>
              <a:rPr lang="es-AR" sz="1800" dirty="0" smtClean="0"/>
              <a:t>El método crea una estructura adicional donde mantiene la clave ordenada y la posición relativa a los datos:</a:t>
            </a:r>
          </a:p>
          <a:p>
            <a:endParaRPr lang="es-AR" sz="1800" dirty="0" smtClean="0"/>
          </a:p>
          <a:p>
            <a:pPr marL="0" indent="0">
              <a:buNone/>
            </a:pPr>
            <a:endParaRPr lang="es-ES" sz="1800" dirty="0"/>
          </a:p>
          <a:p>
            <a:pPr marL="0" indent="0">
              <a:buNone/>
            </a:pPr>
            <a:endParaRPr lang="es-AR" sz="1800" dirty="0" smtClean="0"/>
          </a:p>
          <a:p>
            <a:pPr marL="0" indent="0">
              <a:buNone/>
            </a:pPr>
            <a:endParaRPr lang="es-ES" sz="1800" dirty="0" smtClean="0"/>
          </a:p>
          <a:p>
            <a:pPr lvl="1"/>
            <a:endParaRPr lang="es-ES"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049" y="2838315"/>
            <a:ext cx="6744687" cy="3850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424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HASHING – COLISIONES</a:t>
            </a:r>
            <a:endParaRPr lang="es-AR" dirty="0"/>
          </a:p>
        </p:txBody>
      </p:sp>
      <p:sp>
        <p:nvSpPr>
          <p:cNvPr id="3" name="Marcador de contenido 2"/>
          <p:cNvSpPr>
            <a:spLocks noGrp="1"/>
          </p:cNvSpPr>
          <p:nvPr>
            <p:ph idx="1"/>
          </p:nvPr>
        </p:nvSpPr>
        <p:spPr/>
        <p:txBody>
          <a:bodyPr>
            <a:normAutofit/>
          </a:bodyPr>
          <a:lstStyle/>
          <a:p>
            <a:pPr marL="0" indent="0">
              <a:buNone/>
            </a:pPr>
            <a:r>
              <a:rPr lang="es-AR" sz="1800" dirty="0"/>
              <a:t>Si ocurriese que una clave generara un valor de hash que apuntase a una posición de la tabla ya ocupada, estaríamos en presencia de una colisión</a:t>
            </a:r>
            <a:r>
              <a:rPr lang="es-AR" sz="1800" dirty="0" smtClean="0"/>
              <a:t>.</a:t>
            </a:r>
          </a:p>
          <a:p>
            <a:pPr marL="0" indent="0">
              <a:buNone/>
            </a:pPr>
            <a:r>
              <a:rPr lang="es-AR" sz="1800" dirty="0" smtClean="0"/>
              <a:t>En </a:t>
            </a:r>
            <a:r>
              <a:rPr lang="es-AR" sz="1800" dirty="0"/>
              <a:t>este caso no podríamos almacenar dos registros en una misma posición, por lo que debemos encontrar otra ubicación en donde almacenar ese nuevo registro</a:t>
            </a:r>
            <a:r>
              <a:rPr lang="es-AR" sz="1800" dirty="0" smtClean="0"/>
              <a:t>.</a:t>
            </a:r>
          </a:p>
          <a:p>
            <a:pPr marL="0" indent="0">
              <a:buNone/>
            </a:pPr>
            <a:r>
              <a:rPr lang="es-ES" sz="1800" dirty="0" smtClean="0"/>
              <a:t>Hay </a:t>
            </a:r>
            <a:r>
              <a:rPr lang="es-ES" sz="1800" dirty="0"/>
              <a:t>varias técnicas de resolución de colisiones, entre ellas se </a:t>
            </a:r>
            <a:r>
              <a:rPr lang="es-ES" sz="1800" dirty="0" smtClean="0"/>
              <a:t>encuentran:</a:t>
            </a:r>
          </a:p>
          <a:p>
            <a:pPr marL="0" indent="0">
              <a:buNone/>
            </a:pPr>
            <a:endParaRPr lang="es-ES" sz="1800" dirty="0"/>
          </a:p>
          <a:p>
            <a:pPr lvl="1"/>
            <a:r>
              <a:rPr lang="es-ES" dirty="0" smtClean="0"/>
              <a:t>Encadenamiento</a:t>
            </a:r>
          </a:p>
          <a:p>
            <a:pPr lvl="1"/>
            <a:endParaRPr lang="es-ES" dirty="0" smtClean="0"/>
          </a:p>
          <a:p>
            <a:pPr lvl="1"/>
            <a:r>
              <a:rPr lang="es-ES" dirty="0" smtClean="0"/>
              <a:t>Direccionamiento abierto</a:t>
            </a:r>
          </a:p>
          <a:p>
            <a:pPr marL="0" indent="0">
              <a:buNone/>
            </a:pPr>
            <a:endParaRPr lang="es-ES" sz="1800" dirty="0" smtClean="0"/>
          </a:p>
        </p:txBody>
      </p:sp>
    </p:spTree>
    <p:extLst>
      <p:ext uri="{BB962C8B-B14F-4D97-AF65-F5344CB8AC3E}">
        <p14:creationId xmlns:p14="http://schemas.microsoft.com/office/powerpoint/2010/main" val="2368947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HASHING – ENCADENAMIENTO</a:t>
            </a:r>
            <a:endParaRPr lang="es-AR" dirty="0"/>
          </a:p>
        </p:txBody>
      </p:sp>
      <p:sp>
        <p:nvSpPr>
          <p:cNvPr id="3" name="Marcador de contenido 2"/>
          <p:cNvSpPr>
            <a:spLocks noGrp="1"/>
          </p:cNvSpPr>
          <p:nvPr>
            <p:ph idx="1"/>
          </p:nvPr>
        </p:nvSpPr>
        <p:spPr/>
        <p:txBody>
          <a:bodyPr>
            <a:normAutofit/>
          </a:bodyPr>
          <a:lstStyle/>
          <a:p>
            <a:r>
              <a:rPr lang="es-ES" sz="1800" dirty="0"/>
              <a:t>En la técnica más simple de encadenamiento, cada casilla en el arreglo referencia una </a:t>
            </a:r>
            <a:r>
              <a:rPr lang="es-ES" sz="1800" u="sng" dirty="0">
                <a:hlinkClick r:id="rId2" tooltip="Lista (estructura de datos)"/>
              </a:rPr>
              <a:t>lista</a:t>
            </a:r>
            <a:r>
              <a:rPr lang="es-ES" sz="1800" dirty="0"/>
              <a:t> de los registros insertados que colisionan en la misma casilla. La inserción consiste en encontrar la casilla correcta y agregar al final de la lista correspondiente. El borrado consiste en buscar y quitar de la lista.</a:t>
            </a:r>
            <a:endParaRPr lang="es-AR" sz="1800" dirty="0"/>
          </a:p>
          <a:p>
            <a:pPr marL="0" indent="0">
              <a:buNone/>
            </a:pPr>
            <a:endParaRPr lang="es-ES" sz="1800" dirty="0" smtClean="0"/>
          </a:p>
          <a:p>
            <a:pPr marL="0" indent="0">
              <a:buNone/>
            </a:pPr>
            <a:endParaRPr lang="es-ES" sz="1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875" y="3508259"/>
            <a:ext cx="4089400"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829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HASHING – DIRECCIONAMIENTO ABIERTO</a:t>
            </a:r>
            <a:endParaRPr lang="es-AR" dirty="0"/>
          </a:p>
        </p:txBody>
      </p:sp>
      <p:sp>
        <p:nvSpPr>
          <p:cNvPr id="3" name="Marcador de contenido 2"/>
          <p:cNvSpPr>
            <a:spLocks noGrp="1"/>
          </p:cNvSpPr>
          <p:nvPr>
            <p:ph idx="1"/>
          </p:nvPr>
        </p:nvSpPr>
        <p:spPr/>
        <p:txBody>
          <a:bodyPr>
            <a:normAutofit/>
          </a:bodyPr>
          <a:lstStyle/>
          <a:p>
            <a:r>
              <a:rPr lang="es-AR" sz="1800" dirty="0"/>
              <a:t>En el direccionamiento abierto, cuando un registro no puede ser ubicado en el índice calculado por la función de hash, se busca otra posición dentro de la tabla. Hay varios métodos de elección de esa posición, los cuales varían en el método para buscar la próxima posición</a:t>
            </a:r>
            <a:r>
              <a:rPr lang="es-AR" sz="1800" dirty="0" smtClean="0"/>
              <a:t>. Los </a:t>
            </a:r>
            <a:r>
              <a:rPr lang="es-AR" sz="1800" dirty="0"/>
              <a:t>más usados </a:t>
            </a:r>
            <a:r>
              <a:rPr lang="es-AR" sz="1800" dirty="0" smtClean="0"/>
              <a:t>son:</a:t>
            </a:r>
          </a:p>
          <a:p>
            <a:pPr lvl="1"/>
            <a:endParaRPr lang="es-ES" sz="2000" dirty="0"/>
          </a:p>
          <a:p>
            <a:pPr lvl="2"/>
            <a:r>
              <a:rPr lang="es-ES" sz="2000" dirty="0" smtClean="0"/>
              <a:t>Sondeo lineal</a:t>
            </a:r>
          </a:p>
          <a:p>
            <a:pPr lvl="1"/>
            <a:endParaRPr lang="es-ES" sz="2000" dirty="0" smtClean="0"/>
          </a:p>
          <a:p>
            <a:pPr lvl="2"/>
            <a:r>
              <a:rPr lang="es-ES" sz="2000" dirty="0" smtClean="0"/>
              <a:t>Sondeo cuadrático</a:t>
            </a:r>
          </a:p>
          <a:p>
            <a:pPr lvl="1"/>
            <a:endParaRPr lang="es-ES" sz="2000" dirty="0" smtClean="0"/>
          </a:p>
          <a:p>
            <a:pPr lvl="2"/>
            <a:r>
              <a:rPr lang="es-ES" sz="2000" dirty="0" err="1" smtClean="0"/>
              <a:t>Hashing</a:t>
            </a:r>
            <a:r>
              <a:rPr lang="es-ES" sz="2000" dirty="0" smtClean="0"/>
              <a:t> doble</a:t>
            </a:r>
          </a:p>
          <a:p>
            <a:pPr lvl="1"/>
            <a:endParaRPr lang="es-AR" sz="2000" dirty="0" smtClean="0"/>
          </a:p>
          <a:p>
            <a:pPr marL="0" indent="0">
              <a:buNone/>
            </a:pPr>
            <a:endParaRPr lang="es-ES" sz="1800" dirty="0" smtClean="0"/>
          </a:p>
          <a:p>
            <a:pPr marL="0" indent="0">
              <a:buNone/>
            </a:pPr>
            <a:endParaRPr lang="es-ES" sz="1800" dirty="0" smtClean="0"/>
          </a:p>
        </p:txBody>
      </p:sp>
    </p:spTree>
    <p:extLst>
      <p:ext uri="{BB962C8B-B14F-4D97-AF65-F5344CB8AC3E}">
        <p14:creationId xmlns:p14="http://schemas.microsoft.com/office/powerpoint/2010/main" val="126384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HASHING – SONDEO LINEAL</a:t>
            </a:r>
            <a:br>
              <a:rPr lang="es-ES" dirty="0" smtClean="0"/>
            </a:br>
            <a:endParaRPr lang="es-AR" dirty="0"/>
          </a:p>
        </p:txBody>
      </p:sp>
      <p:sp>
        <p:nvSpPr>
          <p:cNvPr id="3" name="Marcador de contenido 2"/>
          <p:cNvSpPr>
            <a:spLocks noGrp="1"/>
          </p:cNvSpPr>
          <p:nvPr>
            <p:ph idx="1"/>
          </p:nvPr>
        </p:nvSpPr>
        <p:spPr>
          <a:xfrm>
            <a:off x="1103312" y="2052918"/>
            <a:ext cx="4984221" cy="4195481"/>
          </a:xfrm>
        </p:spPr>
        <p:txBody>
          <a:bodyPr>
            <a:normAutofit/>
          </a:bodyPr>
          <a:lstStyle/>
          <a:p>
            <a:r>
              <a:rPr lang="es-AR" sz="1800" b="1" u="sng" dirty="0" smtClean="0"/>
              <a:t>Sondeo lineal</a:t>
            </a:r>
            <a:r>
              <a:rPr lang="es-AR" sz="1800" dirty="0" smtClean="0"/>
              <a:t>: </a:t>
            </a:r>
            <a:r>
              <a:rPr lang="es-AR" sz="1800" dirty="0"/>
              <a:t>La forma más simple de resolver el problema es el sondeo lineal, el cual busca secuencialmente en la tabla hasta encontrar una posición vacía. En caso de alcanzar la última posición de la tabla, esta continúa buscando en la primera posición.</a:t>
            </a:r>
          </a:p>
          <a:p>
            <a:pPr marL="457200" lvl="1" indent="0">
              <a:buNone/>
            </a:pPr>
            <a:endParaRPr lang="es-ES" sz="1600" dirty="0"/>
          </a:p>
          <a:p>
            <a:pPr lvl="1"/>
            <a:endParaRPr lang="es-AR" sz="1600" dirty="0" smtClean="0"/>
          </a:p>
          <a:p>
            <a:pPr marL="0" indent="0">
              <a:buNone/>
            </a:pPr>
            <a:endParaRPr lang="es-ES" sz="1800" dirty="0" smtClean="0"/>
          </a:p>
          <a:p>
            <a:pPr marL="0" indent="0">
              <a:buNone/>
            </a:pPr>
            <a:endParaRPr lang="es-ES" sz="1800"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307" y="2014526"/>
            <a:ext cx="4321928" cy="437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517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HASHING – SONDEO CUADRATICO</a:t>
            </a:r>
            <a:endParaRPr lang="es-AR" dirty="0"/>
          </a:p>
        </p:txBody>
      </p:sp>
      <p:sp>
        <p:nvSpPr>
          <p:cNvPr id="3" name="Marcador de contenido 2"/>
          <p:cNvSpPr>
            <a:spLocks noGrp="1"/>
          </p:cNvSpPr>
          <p:nvPr>
            <p:ph idx="1"/>
          </p:nvPr>
        </p:nvSpPr>
        <p:spPr>
          <a:xfrm>
            <a:off x="1103312" y="2052918"/>
            <a:ext cx="5839355" cy="4195481"/>
          </a:xfrm>
        </p:spPr>
        <p:txBody>
          <a:bodyPr>
            <a:normAutofit/>
          </a:bodyPr>
          <a:lstStyle/>
          <a:p>
            <a:r>
              <a:rPr lang="es-AR" sz="1800" b="1" u="sng" dirty="0"/>
              <a:t>S</a:t>
            </a:r>
            <a:r>
              <a:rPr lang="es-AR" sz="1800" b="1" u="sng" dirty="0" smtClean="0"/>
              <a:t>ondeo cuadrático</a:t>
            </a:r>
            <a:r>
              <a:rPr lang="es-AR" sz="1800" dirty="0" smtClean="0"/>
              <a:t>: ubica la colisión examinando  cierta </a:t>
            </a:r>
            <a:r>
              <a:rPr lang="es-AR" sz="1800" dirty="0"/>
              <a:t>posición a una distancia específica del </a:t>
            </a:r>
            <a:r>
              <a:rPr lang="es-AR" sz="1800" dirty="0" smtClean="0"/>
              <a:t>punto inicial </a:t>
            </a:r>
            <a:r>
              <a:rPr lang="es-AR" sz="1800" dirty="0"/>
              <a:t>de </a:t>
            </a:r>
            <a:r>
              <a:rPr lang="es-AR" sz="1800" dirty="0" smtClean="0"/>
              <a:t>sondeo. Esta </a:t>
            </a:r>
            <a:r>
              <a:rPr lang="es-AR" sz="1800" dirty="0"/>
              <a:t>variación permite una </a:t>
            </a:r>
            <a:r>
              <a:rPr lang="es-AR" sz="1800" dirty="0" smtClean="0"/>
              <a:t>mejor distribución </a:t>
            </a:r>
            <a:r>
              <a:rPr lang="es-AR" sz="1800" dirty="0"/>
              <a:t>de las claves colisionadas</a:t>
            </a:r>
            <a:r>
              <a:rPr lang="es-AR" sz="1800" dirty="0" smtClean="0"/>
              <a:t>.</a:t>
            </a:r>
          </a:p>
          <a:p>
            <a:endParaRPr lang="es-AR" sz="1800" dirty="0" smtClean="0"/>
          </a:p>
          <a:p>
            <a:r>
              <a:rPr lang="es-AR" sz="1800" dirty="0" smtClean="0"/>
              <a:t>El </a:t>
            </a:r>
            <a:r>
              <a:rPr lang="es-AR" sz="1800" dirty="0"/>
              <a:t>nombre cuadrático deriva de la formula </a:t>
            </a:r>
            <a:r>
              <a:rPr lang="es-AR" sz="1800" dirty="0" smtClean="0"/>
              <a:t>utilizada </a:t>
            </a:r>
            <a:r>
              <a:rPr lang="es-AR" sz="1800" dirty="0"/>
              <a:t>	</a:t>
            </a:r>
            <a:r>
              <a:rPr lang="es-AR" sz="1800" b="1" i="1" dirty="0" smtClean="0"/>
              <a:t>F(i</a:t>
            </a:r>
            <a:r>
              <a:rPr lang="es-AR" sz="1800" b="1" i="1" dirty="0"/>
              <a:t>) = i</a:t>
            </a:r>
            <a:r>
              <a:rPr lang="es-AR" sz="1800" b="1" i="1" baseline="30000" dirty="0"/>
              <a:t>2</a:t>
            </a:r>
            <a:r>
              <a:rPr lang="es-AR" sz="1800" dirty="0"/>
              <a:t> para resolver las colisiones. Si resulta que </a:t>
            </a:r>
            <a:r>
              <a:rPr lang="es-AR" sz="1800" dirty="0" smtClean="0"/>
              <a:t>la función </a:t>
            </a:r>
            <a:r>
              <a:rPr lang="es-AR" sz="1800" dirty="0"/>
              <a:t>de hash evalúa a la posición</a:t>
            </a:r>
            <a:r>
              <a:rPr lang="es-ES" sz="1800" dirty="0"/>
              <a:t> </a:t>
            </a:r>
            <a:r>
              <a:rPr lang="es-AR" sz="1800" dirty="0"/>
              <a:t> y la </a:t>
            </a:r>
            <a:r>
              <a:rPr lang="es-AR" sz="1800" dirty="0" smtClean="0"/>
              <a:t>posición en </a:t>
            </a:r>
            <a:r>
              <a:rPr lang="es-ES" sz="1800" dirty="0" smtClean="0"/>
              <a:t> </a:t>
            </a:r>
            <a:r>
              <a:rPr lang="es-AR" sz="1800" dirty="0"/>
              <a:t>es inconclusa, se intentan las </a:t>
            </a:r>
            <a:r>
              <a:rPr lang="es-AR" sz="1800" dirty="0" smtClean="0"/>
              <a:t>posiciones </a:t>
            </a:r>
            <a:r>
              <a:rPr lang="es-AR" sz="1800" b="1" i="1" dirty="0" smtClean="0"/>
              <a:t>H+1</a:t>
            </a:r>
            <a:r>
              <a:rPr lang="es-AR" sz="1800" b="1" i="1" baseline="30000" dirty="0" smtClean="0"/>
              <a:t>2</a:t>
            </a:r>
            <a:r>
              <a:rPr lang="es-AR" sz="1800" b="1" i="1" dirty="0" smtClean="0"/>
              <a:t>,H+2</a:t>
            </a:r>
            <a:r>
              <a:rPr lang="es-AR" sz="1800" b="1" i="1" baseline="30000" dirty="0" smtClean="0"/>
              <a:t>2</a:t>
            </a:r>
            <a:r>
              <a:rPr lang="es-AR" sz="1800" b="1" i="1" dirty="0" smtClean="0"/>
              <a:t>,H+3</a:t>
            </a:r>
            <a:r>
              <a:rPr lang="es-AR" sz="1800" b="1" i="1" baseline="30000" dirty="0" smtClean="0"/>
              <a:t>2</a:t>
            </a:r>
            <a:r>
              <a:rPr lang="es-AR" sz="1800" b="1" i="1" dirty="0"/>
              <a:t>,…,H+i</a:t>
            </a:r>
            <a:r>
              <a:rPr lang="es-AR" sz="1800" b="1" i="1" baseline="30000" dirty="0"/>
              <a:t>2</a:t>
            </a:r>
            <a:endParaRPr lang="es-AR" sz="1800" b="1" i="1" dirty="0"/>
          </a:p>
          <a:p>
            <a:pPr marL="457200" lvl="1" indent="0">
              <a:buNone/>
            </a:pPr>
            <a:endParaRPr lang="es-AR" sz="1600" dirty="0" smtClean="0"/>
          </a:p>
          <a:p>
            <a:pPr marL="0" indent="0">
              <a:buNone/>
            </a:pPr>
            <a:endParaRPr lang="es-ES" sz="1800" dirty="0" smtClean="0"/>
          </a:p>
          <a:p>
            <a:pPr marL="0" indent="0">
              <a:buNone/>
            </a:pPr>
            <a:endParaRPr lang="es-ES" sz="1800"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413" y="1809550"/>
            <a:ext cx="4496039" cy="439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261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HASHING – HASHING DOBLE</a:t>
            </a:r>
            <a:endParaRPr lang="es-AR" dirty="0"/>
          </a:p>
        </p:txBody>
      </p:sp>
      <p:sp>
        <p:nvSpPr>
          <p:cNvPr id="3" name="Marcador de contenido 2"/>
          <p:cNvSpPr>
            <a:spLocks noGrp="1"/>
          </p:cNvSpPr>
          <p:nvPr>
            <p:ph idx="1"/>
          </p:nvPr>
        </p:nvSpPr>
        <p:spPr>
          <a:xfrm>
            <a:off x="1103312" y="2052918"/>
            <a:ext cx="5839355" cy="4195481"/>
          </a:xfrm>
        </p:spPr>
        <p:txBody>
          <a:bodyPr>
            <a:normAutofit/>
          </a:bodyPr>
          <a:lstStyle/>
          <a:p>
            <a:endParaRPr lang="es-AR" sz="1800" b="1" u="sng" dirty="0"/>
          </a:p>
          <a:p>
            <a:r>
              <a:rPr lang="es-AR" sz="1800" b="1" u="sng" dirty="0" err="1" smtClean="0"/>
              <a:t>Hashing</a:t>
            </a:r>
            <a:r>
              <a:rPr lang="es-AR" sz="1800" b="1" u="sng" dirty="0" smtClean="0"/>
              <a:t> doble</a:t>
            </a:r>
            <a:r>
              <a:rPr lang="es-AR" sz="1800" dirty="0" smtClean="0"/>
              <a:t>: </a:t>
            </a:r>
            <a:r>
              <a:rPr lang="es-ES" sz="1800" dirty="0" smtClean="0"/>
              <a:t>aplica </a:t>
            </a:r>
            <a:r>
              <a:rPr lang="es-ES" sz="1800" dirty="0"/>
              <a:t>la función hash a la clave una segunda vez, usando una función de hash distinta y </a:t>
            </a:r>
            <a:r>
              <a:rPr lang="es-ES" sz="1800" dirty="0" smtClean="0"/>
              <a:t>usa </a:t>
            </a:r>
            <a:r>
              <a:rPr lang="es-ES" sz="1800" dirty="0"/>
              <a:t>ese resultado como tamaño de salto. Para que este método arroje buenos resultados la función de hash secundaria debe ser distinta que la primaria y debe arrojar valores mayores a cero (sino no habría saltos, y se produciría un bucle infinito</a:t>
            </a:r>
            <a:r>
              <a:rPr lang="es-ES" sz="1800" dirty="0" smtClean="0"/>
              <a:t>).</a:t>
            </a:r>
          </a:p>
          <a:p>
            <a:pPr marL="0" indent="0">
              <a:buNone/>
            </a:pPr>
            <a:endParaRPr lang="es-ES" sz="1800" dirty="0"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064" y="2015641"/>
            <a:ext cx="4329414" cy="4506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141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M-ARIOS</a:t>
            </a:r>
            <a:br>
              <a:rPr lang="es-ES" dirty="0" smtClean="0"/>
            </a:br>
            <a:endParaRPr lang="es-AR" dirty="0"/>
          </a:p>
        </p:txBody>
      </p:sp>
      <p:sp>
        <p:nvSpPr>
          <p:cNvPr id="4" name="3 Marcador de contenido"/>
          <p:cNvSpPr>
            <a:spLocks noGrp="1"/>
          </p:cNvSpPr>
          <p:nvPr>
            <p:ph idx="1"/>
          </p:nvPr>
        </p:nvSpPr>
        <p:spPr/>
        <p:txBody>
          <a:bodyPr>
            <a:normAutofit fontScale="85000" lnSpcReduction="10000"/>
          </a:bodyPr>
          <a:lstStyle/>
          <a:p>
            <a:r>
              <a:rPr lang="es-ES" dirty="0"/>
              <a:t>Si se tiene un conjunto de datos muy grande, tan grande que no podemos colocarlo en memoria principal, nos veríamos obligados implementar el árbol de búsqueda en un almacenamiento secundario, como el disco. Las características de un disco a diferencia de la memoria principal hacen que sea necesario utilizar valores de </a:t>
            </a:r>
            <a:r>
              <a:rPr lang="es-ES" b="1" i="1" dirty="0" smtClean="0"/>
              <a:t>M</a:t>
            </a:r>
            <a:r>
              <a:rPr lang="es-ES" dirty="0" smtClean="0"/>
              <a:t> más </a:t>
            </a:r>
            <a:r>
              <a:rPr lang="es-ES" dirty="0"/>
              <a:t>grandes para poder implementar estos árboles de búsqueda de forma eficiente.</a:t>
            </a:r>
            <a:endParaRPr lang="es-AR" dirty="0"/>
          </a:p>
          <a:p>
            <a:r>
              <a:rPr lang="es-ES" dirty="0"/>
              <a:t>El tiempo de acceso de un disco típico es de 1 a 10 ms, mientras que el tiempo de acceso típico de una memoria principal es de 10 a 100 </a:t>
            </a:r>
            <a:r>
              <a:rPr lang="es-ES" dirty="0" err="1"/>
              <a:t>ns</a:t>
            </a:r>
            <a:r>
              <a:rPr lang="es-ES" dirty="0"/>
              <a:t>. Por lo tanto, los accesos a memoria son entre 10.000 y 1.000.000 de veces más veloces que los accesos a disco. Para maximizar la performance es necesario minimizar a toda costa los accesos a disco.</a:t>
            </a:r>
            <a:endParaRPr lang="es-AR" dirty="0"/>
          </a:p>
          <a:p>
            <a:r>
              <a:rPr lang="es-ES" dirty="0"/>
              <a:t>Además, los discos son dispositivos orientados a bloques. Los datos son transferidos en bloques de gran tamaño entre la memoria principal y el disco. Los tamaños de bloques típicos varían entre 512 y 4096 bytes. En consecuencia, tiene sentido tomar ventaja de esa habilidad para transferir grandes bloques de datos eficientemente</a:t>
            </a:r>
            <a:r>
              <a:rPr lang="es-ES" dirty="0" smtClean="0"/>
              <a:t>.</a:t>
            </a:r>
            <a:endParaRPr lang="es-AR" dirty="0"/>
          </a:p>
        </p:txBody>
      </p:sp>
    </p:spTree>
    <p:extLst>
      <p:ext uri="{BB962C8B-B14F-4D97-AF65-F5344CB8AC3E}">
        <p14:creationId xmlns:p14="http://schemas.microsoft.com/office/powerpoint/2010/main" val="925281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a:t>
            </a:r>
            <a:br>
              <a:rPr lang="es-ES" dirty="0" smtClean="0"/>
            </a:br>
            <a:endParaRPr lang="es-AR" dirty="0"/>
          </a:p>
        </p:txBody>
      </p:sp>
      <p:sp>
        <p:nvSpPr>
          <p:cNvPr id="4" name="3 Marcador de contenido"/>
          <p:cNvSpPr>
            <a:spLocks noGrp="1"/>
          </p:cNvSpPr>
          <p:nvPr>
            <p:ph idx="1"/>
          </p:nvPr>
        </p:nvSpPr>
        <p:spPr/>
        <p:txBody>
          <a:bodyPr>
            <a:normAutofit/>
          </a:bodyPr>
          <a:lstStyle/>
          <a:p>
            <a:r>
              <a:rPr lang="es-ES" dirty="0" smtClean="0"/>
              <a:t>El Árbol B es un tipo de árbol M-ario destinado a la creación de índices físicos para el acceso a la información.</a:t>
            </a:r>
          </a:p>
          <a:p>
            <a:endParaRPr lang="es-ES" dirty="0" smtClean="0"/>
          </a:p>
          <a:p>
            <a:r>
              <a:rPr lang="es-ES" dirty="0"/>
              <a:t>El objetivo principal es minimizar las operaciones de entrada y salida hacia el disco. Al imponer la condición de balance, el árbol es restringido de manera tal que se garantice que la búsqueda, la inserción y la eliminación sean todos de tiempo </a:t>
            </a:r>
            <a:r>
              <a:rPr lang="es-ES" b="1" i="1" dirty="0" smtClean="0"/>
              <a:t>O(</a:t>
            </a:r>
            <a:r>
              <a:rPr lang="es-ES" b="1" i="1" dirty="0" err="1" smtClean="0"/>
              <a:t>logn</a:t>
            </a:r>
            <a:r>
              <a:rPr lang="es-ES" b="1" i="1" dirty="0" smtClean="0"/>
              <a:t>)</a:t>
            </a:r>
          </a:p>
          <a:p>
            <a:endParaRPr lang="es-ES" b="1" i="1" dirty="0"/>
          </a:p>
          <a:p>
            <a:r>
              <a:rPr lang="es-ES" dirty="0" smtClean="0"/>
              <a:t>El grado M del Árbol B varía </a:t>
            </a:r>
            <a:r>
              <a:rPr lang="es-ES" dirty="0"/>
              <a:t>entre 50 y 2000 y se determina en base al tamaño de las claves y del tamaño de la página del disco.</a:t>
            </a:r>
            <a:endParaRPr lang="es-AR" dirty="0"/>
          </a:p>
          <a:p>
            <a:endParaRPr lang="es-ES" b="1" i="1" dirty="0" smtClean="0"/>
          </a:p>
        </p:txBody>
      </p:sp>
    </p:spTree>
    <p:extLst>
      <p:ext uri="{BB962C8B-B14F-4D97-AF65-F5344CB8AC3E}">
        <p14:creationId xmlns:p14="http://schemas.microsoft.com/office/powerpoint/2010/main" val="3507554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OBJETIVO</a:t>
            </a:r>
            <a:endParaRPr lang="es-AR" dirty="0"/>
          </a:p>
        </p:txBody>
      </p:sp>
      <p:sp>
        <p:nvSpPr>
          <p:cNvPr id="3" name="Marcador de contenido 2"/>
          <p:cNvSpPr>
            <a:spLocks noGrp="1"/>
          </p:cNvSpPr>
          <p:nvPr>
            <p:ph idx="1"/>
          </p:nvPr>
        </p:nvSpPr>
        <p:spPr/>
        <p:txBody>
          <a:bodyPr>
            <a:normAutofit/>
          </a:bodyPr>
          <a:lstStyle/>
          <a:p>
            <a:r>
              <a:rPr lang="es-ES" dirty="0" smtClean="0"/>
              <a:t>Objetivo</a:t>
            </a:r>
          </a:p>
          <a:p>
            <a:endParaRPr lang="es-ES" dirty="0"/>
          </a:p>
          <a:p>
            <a:pPr marL="0" indent="0">
              <a:buNone/>
            </a:pPr>
            <a:r>
              <a:rPr lang="es-AR" dirty="0" smtClean="0"/>
              <a:t>		El objetivo es crear una estructura adicional a la tabla que 				permita mantenerlos los datos ordenados en función de 				alguna clave.</a:t>
            </a:r>
          </a:p>
          <a:p>
            <a:pPr marL="0" indent="0">
              <a:buNone/>
            </a:pPr>
            <a:endParaRPr lang="es-ES" dirty="0" smtClean="0"/>
          </a:p>
          <a:p>
            <a:pPr marL="0" indent="0">
              <a:buNone/>
            </a:pPr>
            <a:r>
              <a:rPr lang="es-ES" dirty="0" smtClean="0"/>
              <a:t>		Por </a:t>
            </a:r>
            <a:r>
              <a:rPr lang="es-ES" dirty="0"/>
              <a:t>ejemplo </a:t>
            </a:r>
            <a:r>
              <a:rPr lang="es-ES" dirty="0" smtClean="0"/>
              <a:t>la creación de una PRIMARY KEY o un índice 				UNIQUE</a:t>
            </a:r>
          </a:p>
          <a:p>
            <a:pPr marL="0" indent="0">
              <a:buNone/>
            </a:pPr>
            <a:r>
              <a:rPr lang="es-ES" dirty="0" smtClean="0"/>
              <a:t>	</a:t>
            </a:r>
            <a:endParaRPr lang="es-AR" dirty="0" smtClean="0"/>
          </a:p>
        </p:txBody>
      </p:sp>
    </p:spTree>
    <p:extLst>
      <p:ext uri="{BB962C8B-B14F-4D97-AF65-F5344CB8AC3E}">
        <p14:creationId xmlns:p14="http://schemas.microsoft.com/office/powerpoint/2010/main" val="4188781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NODO</a:t>
            </a:r>
            <a:br>
              <a:rPr lang="es-ES" dirty="0" smtClean="0"/>
            </a:br>
            <a:endParaRPr lang="es-AR" dirty="0"/>
          </a:p>
        </p:txBody>
      </p:sp>
      <p:sp>
        <p:nvSpPr>
          <p:cNvPr id="4" name="3 Marcador de contenido"/>
          <p:cNvSpPr>
            <a:spLocks noGrp="1"/>
          </p:cNvSpPr>
          <p:nvPr>
            <p:ph idx="1"/>
          </p:nvPr>
        </p:nvSpPr>
        <p:spPr/>
        <p:txBody>
          <a:bodyPr>
            <a:normAutofit/>
          </a:bodyPr>
          <a:lstStyle/>
          <a:p>
            <a:r>
              <a:rPr lang="es-ES" dirty="0" smtClean="0"/>
              <a:t>El Árbol B es uno de los pocos árboles con dos tipos de nodos diferentes, el nodo raíz o rama y el nodo hoja.</a:t>
            </a:r>
          </a:p>
          <a:p>
            <a:r>
              <a:rPr lang="es-ES" b="1" i="1" dirty="0" smtClean="0"/>
              <a:t>Nodo Hoja: </a:t>
            </a:r>
            <a:r>
              <a:rPr lang="es-ES" dirty="0" smtClean="0"/>
              <a:t>tiene una componente de dato donde van los valores de las claves ordenados de menor a mayor y un componente puntero que contiene la posición relativa de los datos secuenciales correspondientes a esa clave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78" y="4226092"/>
            <a:ext cx="68008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85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NODO</a:t>
            </a:r>
            <a:br>
              <a:rPr lang="es-ES" dirty="0" smtClean="0"/>
            </a:br>
            <a:endParaRPr lang="es-AR" dirty="0"/>
          </a:p>
        </p:txBody>
      </p:sp>
      <p:sp>
        <p:nvSpPr>
          <p:cNvPr id="4" name="3 Marcador de contenido"/>
          <p:cNvSpPr>
            <a:spLocks noGrp="1"/>
          </p:cNvSpPr>
          <p:nvPr>
            <p:ph idx="1"/>
          </p:nvPr>
        </p:nvSpPr>
        <p:spPr/>
        <p:txBody>
          <a:bodyPr>
            <a:normAutofit/>
          </a:bodyPr>
          <a:lstStyle/>
          <a:p>
            <a:r>
              <a:rPr lang="es-ES" b="1" i="1" dirty="0" smtClean="0"/>
              <a:t>Nodo Raíz o Rama: </a:t>
            </a:r>
            <a:r>
              <a:rPr lang="es-ES" dirty="0" smtClean="0"/>
              <a:t>tiene una componente de dato donde van los valores de las claves ordenados de menor a mayor y un componente puntero que apunta al nodo que contiene claves menores o iguales que ella.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466" y="3413638"/>
            <a:ext cx="3876459" cy="327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114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BUSQUEDA</a:t>
            </a:r>
            <a:br>
              <a:rPr lang="es-ES" dirty="0" smtClean="0"/>
            </a:br>
            <a:endParaRPr lang="es-AR" dirty="0"/>
          </a:p>
        </p:txBody>
      </p:sp>
      <p:sp>
        <p:nvSpPr>
          <p:cNvPr id="4" name="3 Marcador de contenido"/>
          <p:cNvSpPr>
            <a:spLocks noGrp="1"/>
          </p:cNvSpPr>
          <p:nvPr>
            <p:ph idx="1"/>
          </p:nvPr>
        </p:nvSpPr>
        <p:spPr/>
        <p:txBody>
          <a:bodyPr>
            <a:normAutofit/>
          </a:bodyPr>
          <a:lstStyle/>
          <a:p>
            <a:r>
              <a:rPr lang="es-ES" b="1" i="1" dirty="0" smtClean="0"/>
              <a:t>Búsqueda: </a:t>
            </a:r>
            <a:r>
              <a:rPr lang="es-ES" dirty="0"/>
              <a:t>Buscar en un árbol-B es muy parecido a buscar en un árbol binario de búsqueda, excepto que en vez de hacer una decisión binaria, o de dos caminos en cada nodo, hacemos una decisión </a:t>
            </a:r>
            <a:r>
              <a:rPr lang="es-ES" dirty="0" err="1"/>
              <a:t>multicamino</a:t>
            </a:r>
            <a:r>
              <a:rPr lang="es-ES" dirty="0"/>
              <a:t> en base al número de hijos del nodo.</a:t>
            </a:r>
            <a:endParaRPr lang="es-AR" dirty="0"/>
          </a:p>
          <a:p>
            <a:endParaRPr lang="es-E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466" y="3413638"/>
            <a:ext cx="3876459" cy="327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555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INSERCION</a:t>
            </a:r>
            <a:br>
              <a:rPr lang="es-ES" dirty="0" smtClean="0"/>
            </a:br>
            <a:endParaRPr lang="es-AR" dirty="0"/>
          </a:p>
        </p:txBody>
      </p:sp>
      <p:sp>
        <p:nvSpPr>
          <p:cNvPr id="4" name="3 Marcador de contenido"/>
          <p:cNvSpPr>
            <a:spLocks noGrp="1"/>
          </p:cNvSpPr>
          <p:nvPr>
            <p:ph idx="1"/>
          </p:nvPr>
        </p:nvSpPr>
        <p:spPr/>
        <p:txBody>
          <a:bodyPr>
            <a:normAutofit/>
          </a:bodyPr>
          <a:lstStyle/>
          <a:p>
            <a:r>
              <a:rPr lang="es-ES" b="1" i="1" dirty="0" smtClean="0"/>
              <a:t>Inserción: </a:t>
            </a:r>
            <a:r>
              <a:rPr lang="es-ES" dirty="0" smtClean="0"/>
              <a:t>Para </a:t>
            </a:r>
            <a:r>
              <a:rPr lang="es-ES" dirty="0"/>
              <a:t>insertar un elemento </a:t>
            </a:r>
            <a:r>
              <a:rPr lang="es-ES" dirty="0" smtClean="0"/>
              <a:t>x, </a:t>
            </a:r>
            <a:r>
              <a:rPr lang="es-ES" dirty="0"/>
              <a:t>comenzamos en la raíz y realizamos una búsqueda para él. Asumiendo que el elemento no está previamente en el árbol, la búsqueda sin éxito terminará en un nodo hoja. Este es el punto en el árbol donde el </a:t>
            </a:r>
            <a:r>
              <a:rPr lang="es-ES" dirty="0" smtClean="0"/>
              <a:t>x va </a:t>
            </a:r>
            <a:r>
              <a:rPr lang="es-ES" dirty="0"/>
              <a:t>a ser insertado.</a:t>
            </a:r>
            <a:endParaRPr lang="es-AR" dirty="0"/>
          </a:p>
          <a:p>
            <a:endParaRPr lang="es-ES" dirty="0" smtClean="0"/>
          </a:p>
          <a:p>
            <a:r>
              <a:rPr lang="es-ES" b="1" i="1" dirty="0" smtClean="0"/>
              <a:t>Split</a:t>
            </a:r>
            <a:r>
              <a:rPr lang="es-ES" dirty="0" smtClean="0"/>
              <a:t>: Si ocurre que cuando se llega a la hoja no hay espacio para insertar el nodo se produce lo que se denomina </a:t>
            </a:r>
            <a:r>
              <a:rPr lang="es-ES" b="1" i="1" dirty="0" err="1" smtClean="0"/>
              <a:t>split</a:t>
            </a:r>
            <a:r>
              <a:rPr lang="es-ES" dirty="0" smtClean="0"/>
              <a:t> que es un proceso que divide el nodo en dos dejando la mitad de elementos en cada uno respetando el orden de menor a mayor, quedando la mitad de los elementos más chicos en un nodo y la mitad de los elementos mas grandes en el otro. </a:t>
            </a:r>
          </a:p>
        </p:txBody>
      </p:sp>
    </p:spTree>
    <p:extLst>
      <p:ext uri="{BB962C8B-B14F-4D97-AF65-F5344CB8AC3E}">
        <p14:creationId xmlns:p14="http://schemas.microsoft.com/office/powerpoint/2010/main" val="3492276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ELIMINACION</a:t>
            </a:r>
            <a:br>
              <a:rPr lang="es-ES" dirty="0" smtClean="0"/>
            </a:br>
            <a:endParaRPr lang="es-AR" dirty="0"/>
          </a:p>
        </p:txBody>
      </p:sp>
      <p:sp>
        <p:nvSpPr>
          <p:cNvPr id="4" name="3 Marcador de contenido"/>
          <p:cNvSpPr>
            <a:spLocks noGrp="1"/>
          </p:cNvSpPr>
          <p:nvPr>
            <p:ph idx="1"/>
          </p:nvPr>
        </p:nvSpPr>
        <p:spPr/>
        <p:txBody>
          <a:bodyPr>
            <a:normAutofit/>
          </a:bodyPr>
          <a:lstStyle/>
          <a:p>
            <a:r>
              <a:rPr lang="es-ES" b="1" i="1" dirty="0" smtClean="0"/>
              <a:t>Eliminación: </a:t>
            </a:r>
            <a:r>
              <a:rPr lang="es-ES" dirty="0" smtClean="0"/>
              <a:t>Para eliminar un elemento x, </a:t>
            </a:r>
            <a:r>
              <a:rPr lang="es-ES" dirty="0"/>
              <a:t>comenzamos en la raíz y realizamos una búsqueda para él. Asumiendo que el elemento </a:t>
            </a:r>
            <a:r>
              <a:rPr lang="es-ES" dirty="0" smtClean="0"/>
              <a:t>existe, si existe se </a:t>
            </a:r>
            <a:r>
              <a:rPr lang="es-ES" dirty="0" err="1" smtClean="0"/>
              <a:t>llegarà</a:t>
            </a:r>
            <a:r>
              <a:rPr lang="es-ES" dirty="0" smtClean="0"/>
              <a:t> a la hoja donde esta y se borra, sino se </a:t>
            </a:r>
            <a:r>
              <a:rPr lang="es-ES" dirty="0" err="1" smtClean="0"/>
              <a:t>dirà</a:t>
            </a:r>
            <a:r>
              <a:rPr lang="es-ES" dirty="0" smtClean="0"/>
              <a:t> que no existe.</a:t>
            </a:r>
          </a:p>
          <a:p>
            <a:endParaRPr lang="es-ES" dirty="0" smtClean="0"/>
          </a:p>
          <a:p>
            <a:r>
              <a:rPr lang="es-ES" b="1" i="1" dirty="0" smtClean="0"/>
              <a:t>Fusión</a:t>
            </a:r>
            <a:r>
              <a:rPr lang="es-ES" dirty="0" smtClean="0"/>
              <a:t>: Si ocurre que cuando se elimina el elemento x el nodo queda vacío, debe eliminarse el nodo, lo que puede generar una baja potencial en todos los antecesores de dicho nodo.</a:t>
            </a:r>
          </a:p>
        </p:txBody>
      </p:sp>
    </p:spTree>
    <p:extLst>
      <p:ext uri="{BB962C8B-B14F-4D97-AF65-F5344CB8AC3E}">
        <p14:creationId xmlns:p14="http://schemas.microsoft.com/office/powerpoint/2010/main" val="2671178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endParaRPr lang="es-ES" dirty="0" smtClean="0"/>
          </a:p>
          <a:p>
            <a:pPr marL="0" indent="0">
              <a:buNone/>
            </a:pPr>
            <a:r>
              <a:rPr lang="es-ES" dirty="0" smtClean="0"/>
              <a:t>Dadas los siguientes números de claves posibles realizaremos el proceso de inserción, búsqueda y eliminación de elementos del árbol.</a:t>
            </a:r>
          </a:p>
          <a:p>
            <a:pPr marL="0" indent="0">
              <a:buNone/>
            </a:pPr>
            <a:endParaRPr lang="es-ES" dirty="0"/>
          </a:p>
          <a:p>
            <a:pPr marL="0" indent="0">
              <a:buNone/>
            </a:pPr>
            <a:r>
              <a:rPr lang="es-ES" dirty="0" smtClean="0"/>
              <a:t>		22 – 3 – 5 – 11 – 23 – 54 – 10 – 14 – 15 – 7 – 3 – 9</a:t>
            </a:r>
          </a:p>
          <a:p>
            <a:pPr marL="0" indent="0">
              <a:buNone/>
            </a:pPr>
            <a:endParaRPr lang="es-ES" dirty="0" smtClean="0"/>
          </a:p>
          <a:p>
            <a:pPr marL="0" indent="0">
              <a:buNone/>
            </a:pPr>
            <a:r>
              <a:rPr lang="es-ES" dirty="0" smtClean="0"/>
              <a:t>A </a:t>
            </a:r>
            <a:r>
              <a:rPr lang="es-ES" smtClean="0"/>
              <a:t>modo práctico </a:t>
            </a:r>
            <a:r>
              <a:rPr lang="es-ES" dirty="0" smtClean="0"/>
              <a:t>lo realizaremos con un árbol de grado 3 para ver las diferentes situaciones que pueden ocurrir.</a:t>
            </a:r>
          </a:p>
          <a:p>
            <a:pPr marL="0" indent="0">
              <a:buNone/>
            </a:pPr>
            <a:endParaRPr lang="es-ES" dirty="0" smtClean="0"/>
          </a:p>
        </p:txBody>
      </p:sp>
    </p:spTree>
    <p:extLst>
      <p:ext uri="{BB962C8B-B14F-4D97-AF65-F5344CB8AC3E}">
        <p14:creationId xmlns:p14="http://schemas.microsoft.com/office/powerpoint/2010/main" val="216377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r>
              <a:rPr lang="es-ES" dirty="0" smtClean="0"/>
              <a:t>		22 – 3 – 5 – 11 – 23 – 54 – 10 – 14 – 15 – 7 – 3 – 9</a:t>
            </a:r>
          </a:p>
          <a:p>
            <a:pPr marL="0" indent="0">
              <a:buNone/>
            </a:pPr>
            <a:endParaRPr lang="es-ES" dirty="0" smtClean="0"/>
          </a:p>
          <a:p>
            <a:pPr marL="0" indent="0">
              <a:buNone/>
            </a:pPr>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21" y="2801938"/>
            <a:ext cx="4461297" cy="13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705" y="2801938"/>
            <a:ext cx="4076374" cy="13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453" y="4920297"/>
            <a:ext cx="4492503" cy="149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127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r>
              <a:rPr lang="es-ES" dirty="0" smtClean="0"/>
              <a:t>		22 – 3 – 5 – 11 – 23 – 54 – 10 – 14 – 15 – 7 – 3 – 9</a:t>
            </a:r>
          </a:p>
          <a:p>
            <a:pPr marL="0" indent="0">
              <a:buNone/>
            </a:pPr>
            <a:endParaRPr lang="es-ES" dirty="0" smtClean="0"/>
          </a:p>
          <a:p>
            <a:pPr marL="0" indent="0">
              <a:buNone/>
            </a:pPr>
            <a:endParaRPr lang="es-ES" dirty="0" smtClean="0"/>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769" y="3108961"/>
            <a:ext cx="6954096" cy="267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779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r>
              <a:rPr lang="es-ES" dirty="0" smtClean="0"/>
              <a:t>		22 – 3 – 5 – 11 – 23 – 54 – 10 – 14 – 15 – 7 – 3 – 9</a:t>
            </a:r>
          </a:p>
          <a:p>
            <a:pPr marL="0" indent="0">
              <a:buNone/>
            </a:pPr>
            <a:endParaRPr lang="es-ES" dirty="0" smtClean="0"/>
          </a:p>
          <a:p>
            <a:pPr marL="0" indent="0">
              <a:buNone/>
            </a:pPr>
            <a:endParaRPr lang="es-E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88" y="2887580"/>
            <a:ext cx="7215687" cy="278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754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r>
              <a:rPr lang="es-ES" dirty="0" smtClean="0"/>
              <a:t>		22 – 3 – 5 – 11 – 23 – 54 – 10 – 14 – 15 – 7 – 3 – 9</a:t>
            </a:r>
          </a:p>
          <a:p>
            <a:pPr marL="0" indent="0">
              <a:buNone/>
            </a:pPr>
            <a:endParaRPr lang="es-ES" dirty="0" smtClean="0"/>
          </a:p>
          <a:p>
            <a:pPr marL="0" indent="0">
              <a:buNone/>
            </a:pPr>
            <a:endParaRPr lang="es-ES"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192" y="2649371"/>
            <a:ext cx="6667500"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475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CONCEPTO</a:t>
            </a:r>
            <a:endParaRPr lang="es-AR" dirty="0"/>
          </a:p>
        </p:txBody>
      </p:sp>
      <p:sp>
        <p:nvSpPr>
          <p:cNvPr id="3" name="Marcador de contenido 2"/>
          <p:cNvSpPr>
            <a:spLocks noGrp="1"/>
          </p:cNvSpPr>
          <p:nvPr>
            <p:ph idx="1"/>
          </p:nvPr>
        </p:nvSpPr>
        <p:spPr/>
        <p:txBody>
          <a:bodyPr>
            <a:normAutofit/>
          </a:bodyPr>
          <a:lstStyle/>
          <a:p>
            <a:r>
              <a:rPr lang="es-ES" dirty="0" smtClean="0"/>
              <a:t>Concepto</a:t>
            </a:r>
          </a:p>
          <a:p>
            <a:endParaRPr lang="es-ES" dirty="0"/>
          </a:p>
          <a:p>
            <a:pPr marL="0" indent="0">
              <a:buNone/>
            </a:pPr>
            <a:r>
              <a:rPr lang="es-AR" dirty="0" smtClean="0"/>
              <a:t>		Dependiendo la arquitectura de hardware utilizada, el índice 			puede formar parte de la tabla o ser una estructura adicional 			a la tabla sobre la cual se crea, lo que genera un espacio 				adicional y la necesidad de incorporar y eliminar valores en 			ambos sitios.</a:t>
            </a:r>
          </a:p>
          <a:p>
            <a:pPr marL="0" indent="0">
              <a:buNone/>
            </a:pPr>
            <a:endParaRPr lang="es-ES" dirty="0" smtClean="0"/>
          </a:p>
          <a:p>
            <a:pPr marL="0" indent="0">
              <a:buNone/>
            </a:pPr>
            <a:r>
              <a:rPr lang="es-ES" dirty="0" smtClean="0"/>
              <a:t>		Para el caso de la Arquitectura de PC (8086) el índice es una 			estructura adicional a la tabla.</a:t>
            </a:r>
          </a:p>
          <a:p>
            <a:pPr marL="0" indent="0">
              <a:buNone/>
            </a:pPr>
            <a:r>
              <a:rPr lang="es-ES" dirty="0" smtClean="0"/>
              <a:t>	</a:t>
            </a:r>
            <a:endParaRPr lang="es-AR" dirty="0" smtClean="0"/>
          </a:p>
        </p:txBody>
      </p:sp>
    </p:spTree>
    <p:extLst>
      <p:ext uri="{BB962C8B-B14F-4D97-AF65-F5344CB8AC3E}">
        <p14:creationId xmlns:p14="http://schemas.microsoft.com/office/powerpoint/2010/main" val="1480938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r>
              <a:rPr lang="es-ES" dirty="0" smtClean="0"/>
              <a:t>		22 – 3 – 5 – 11 – 23 – 54 – 10 – 14 – 15 – 7 – 3 – 9</a:t>
            </a:r>
          </a:p>
          <a:p>
            <a:pPr marL="0" indent="0">
              <a:buNone/>
            </a:pPr>
            <a:endParaRPr lang="es-ES" dirty="0" smtClean="0"/>
          </a:p>
          <a:p>
            <a:pPr marL="0" indent="0">
              <a:buNone/>
            </a:pPr>
            <a:endParaRPr lang="es-ES" dirty="0" smtClean="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890" y="2836696"/>
            <a:ext cx="5594350" cy="359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607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r>
              <a:rPr lang="es-ES" dirty="0" smtClean="0"/>
              <a:t>		22 – 3 – 5 – 11 – 23 – 54 – 10 – 14 – 15 – 7 – 3 – 9</a:t>
            </a:r>
          </a:p>
          <a:p>
            <a:pPr marL="0" indent="0">
              <a:buNone/>
            </a:pPr>
            <a:endParaRPr lang="es-ES" dirty="0" smtClean="0"/>
          </a:p>
          <a:p>
            <a:pPr marL="0" indent="0">
              <a:buNone/>
            </a:pPr>
            <a:endParaRPr lang="es-ES" dirty="0" smtClean="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996" y="2785896"/>
            <a:ext cx="570865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8959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r>
              <a:rPr lang="es-ES" dirty="0" smtClean="0"/>
              <a:t>		22 – 3 – 5 – 11 – 23 – 54 – 10 – 14 – 15 – 7 – 3 – 9</a:t>
            </a:r>
          </a:p>
          <a:p>
            <a:pPr marL="0" indent="0">
              <a:buNone/>
            </a:pPr>
            <a:endParaRPr lang="es-ES" dirty="0" smtClean="0"/>
          </a:p>
          <a:p>
            <a:pPr marL="0" indent="0">
              <a:buNone/>
            </a:pPr>
            <a:endParaRPr lang="es-E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387" y="2543593"/>
            <a:ext cx="622935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053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r>
              <a:rPr lang="es-ES" dirty="0" smtClean="0"/>
              <a:t>		22 – 3 – 5 – 11 – 23 – 54 – 10 – 14 – 15 – 7 – 3 – 9</a:t>
            </a:r>
          </a:p>
          <a:p>
            <a:pPr marL="0" indent="0">
              <a:buNone/>
            </a:pPr>
            <a:endParaRPr lang="es-ES" dirty="0" smtClean="0"/>
          </a:p>
          <a:p>
            <a:pPr marL="0" indent="0">
              <a:buNone/>
            </a:pPr>
            <a:endParaRPr lang="es-E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045" y="2718921"/>
            <a:ext cx="62103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194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r>
              <a:rPr lang="es-ES" dirty="0" smtClean="0"/>
              <a:t>		22 – 3 – 5 – 11 – 23 – 54 – 10 – 14 – 15 – 7 – 3 – 9</a:t>
            </a:r>
          </a:p>
          <a:p>
            <a:pPr marL="0" indent="0">
              <a:buNone/>
            </a:pPr>
            <a:endParaRPr lang="es-ES" dirty="0" smtClean="0"/>
          </a:p>
          <a:p>
            <a:pPr marL="0" indent="0">
              <a:buNone/>
            </a:pPr>
            <a:endParaRPr lang="es-E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591" y="2678247"/>
            <a:ext cx="6235700"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0983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ARBOLES B – CASO PRACTICO</a:t>
            </a:r>
            <a:endParaRPr lang="es-AR" dirty="0"/>
          </a:p>
        </p:txBody>
      </p:sp>
      <p:sp>
        <p:nvSpPr>
          <p:cNvPr id="4" name="3 Marcador de contenido"/>
          <p:cNvSpPr>
            <a:spLocks noGrp="1"/>
          </p:cNvSpPr>
          <p:nvPr>
            <p:ph idx="1"/>
          </p:nvPr>
        </p:nvSpPr>
        <p:spPr/>
        <p:txBody>
          <a:bodyPr>
            <a:normAutofit/>
          </a:bodyPr>
          <a:lstStyle/>
          <a:p>
            <a:pPr marL="0" indent="0">
              <a:buNone/>
            </a:pPr>
            <a:r>
              <a:rPr lang="es-ES" dirty="0" smtClean="0"/>
              <a:t>		22 – 3 – 5 – 11 – 23 – 54 – 10 – 14 – 15 – 7 – 3 – 9</a:t>
            </a:r>
          </a:p>
          <a:p>
            <a:pPr marL="0" indent="0">
              <a:buNone/>
            </a:pPr>
            <a:endParaRPr lang="es-ES" dirty="0" smtClean="0"/>
          </a:p>
          <a:p>
            <a:pPr marL="0" indent="0">
              <a:buNone/>
            </a:pPr>
            <a:endParaRPr lang="es-ES" dirty="0" smtClean="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734" y="2454549"/>
            <a:ext cx="5214101" cy="4403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180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ALMACENAMIENTO</a:t>
            </a:r>
            <a:endParaRPr lang="es-AR" dirty="0"/>
          </a:p>
        </p:txBody>
      </p:sp>
      <p:sp>
        <p:nvSpPr>
          <p:cNvPr id="3" name="Marcador de contenido 2"/>
          <p:cNvSpPr>
            <a:spLocks noGrp="1"/>
          </p:cNvSpPr>
          <p:nvPr>
            <p:ph idx="1"/>
          </p:nvPr>
        </p:nvSpPr>
        <p:spPr>
          <a:xfrm>
            <a:off x="1103312" y="2052918"/>
            <a:ext cx="4671845" cy="4195481"/>
          </a:xfrm>
        </p:spPr>
        <p:txBody>
          <a:bodyPr>
            <a:normAutofit fontScale="92500" lnSpcReduction="10000"/>
          </a:bodyPr>
          <a:lstStyle/>
          <a:p>
            <a:r>
              <a:rPr lang="es-ES" dirty="0" smtClean="0"/>
              <a:t>Esquema de Almacenamiento</a:t>
            </a:r>
          </a:p>
          <a:p>
            <a:endParaRPr lang="es-ES" dirty="0"/>
          </a:p>
          <a:p>
            <a:pPr marL="0" indent="0">
              <a:buNone/>
            </a:pPr>
            <a:r>
              <a:rPr lang="es-AR" dirty="0" smtClean="0"/>
              <a:t>	Cuando se ingresan filas en una 	tabla por ejemplo estas filas:</a:t>
            </a:r>
          </a:p>
          <a:p>
            <a:pPr marL="0" indent="0">
              <a:buNone/>
            </a:pPr>
            <a:endParaRPr lang="es-ES" dirty="0"/>
          </a:p>
          <a:p>
            <a:pPr marL="0" indent="0">
              <a:buNone/>
            </a:pPr>
            <a:r>
              <a:rPr lang="es-ES" dirty="0" smtClean="0"/>
              <a:t>	14, CARLOS, ….</a:t>
            </a:r>
          </a:p>
          <a:p>
            <a:pPr marL="0" indent="0">
              <a:buNone/>
            </a:pPr>
            <a:r>
              <a:rPr lang="es-ES" dirty="0"/>
              <a:t>	</a:t>
            </a:r>
            <a:r>
              <a:rPr lang="es-ES" dirty="0" smtClean="0"/>
              <a:t>2, PEDRO, …..</a:t>
            </a:r>
          </a:p>
          <a:p>
            <a:pPr marL="0" indent="0">
              <a:buNone/>
            </a:pPr>
            <a:r>
              <a:rPr lang="es-ES" dirty="0"/>
              <a:t>	</a:t>
            </a:r>
            <a:r>
              <a:rPr lang="es-ES" dirty="0" smtClean="0"/>
              <a:t>5, JOSE, ….</a:t>
            </a:r>
          </a:p>
          <a:p>
            <a:pPr marL="0" indent="0">
              <a:buNone/>
            </a:pPr>
            <a:r>
              <a:rPr lang="es-ES" dirty="0" smtClean="0"/>
              <a:t>	24, MARIA,…..</a:t>
            </a:r>
          </a:p>
          <a:p>
            <a:pPr marL="0" indent="0">
              <a:buNone/>
            </a:pPr>
            <a:r>
              <a:rPr lang="es-ES" dirty="0"/>
              <a:t>	</a:t>
            </a:r>
            <a:r>
              <a:rPr lang="es-ES" dirty="0" smtClean="0"/>
              <a:t>56, LUCIA, …..</a:t>
            </a:r>
          </a:p>
          <a:p>
            <a:pPr marL="0" indent="0">
              <a:buNone/>
            </a:pPr>
            <a:r>
              <a:rPr lang="es-ES" dirty="0"/>
              <a:t>	</a:t>
            </a:r>
            <a:r>
              <a:rPr lang="es-ES" dirty="0" smtClean="0"/>
              <a:t>3, MIRTA,…..</a:t>
            </a:r>
            <a:endParaRPr lang="es-AR" dirty="0" smtClean="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301" y="3140490"/>
            <a:ext cx="3976086" cy="345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229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ALMACENAMIENTO</a:t>
            </a:r>
            <a:endParaRPr lang="es-AR" dirty="0"/>
          </a:p>
        </p:txBody>
      </p:sp>
      <p:sp>
        <p:nvSpPr>
          <p:cNvPr id="3" name="Marcador de contenido 2"/>
          <p:cNvSpPr>
            <a:spLocks noGrp="1"/>
          </p:cNvSpPr>
          <p:nvPr>
            <p:ph idx="1"/>
          </p:nvPr>
        </p:nvSpPr>
        <p:spPr>
          <a:xfrm>
            <a:off x="1103312" y="2052918"/>
            <a:ext cx="9243846" cy="4195481"/>
          </a:xfrm>
        </p:spPr>
        <p:txBody>
          <a:bodyPr>
            <a:normAutofit/>
          </a:bodyPr>
          <a:lstStyle/>
          <a:p>
            <a:r>
              <a:rPr lang="es-ES" dirty="0" smtClean="0"/>
              <a:t>Esquema</a:t>
            </a:r>
            <a:endParaRPr lang="es-ES" dirty="0"/>
          </a:p>
          <a:p>
            <a:pPr marL="0" indent="0">
              <a:buNone/>
            </a:pPr>
            <a:r>
              <a:rPr lang="es-AR" dirty="0" smtClean="0"/>
              <a:t>	</a:t>
            </a:r>
          </a:p>
          <a:p>
            <a:pPr marL="0" indent="0">
              <a:buNone/>
            </a:pPr>
            <a:r>
              <a:rPr lang="es-AR" dirty="0"/>
              <a:t>	</a:t>
            </a:r>
            <a:endParaRPr lang="es-ES" dirty="0"/>
          </a:p>
          <a:p>
            <a:pPr marL="0" indent="0">
              <a:buNone/>
            </a:pPr>
            <a:r>
              <a:rPr lang="es-ES" dirty="0" smtClean="0"/>
              <a:t>	</a:t>
            </a:r>
            <a:endParaRPr lang="es-AR"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649" y="2578618"/>
            <a:ext cx="68961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405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ACCESOS</a:t>
            </a:r>
            <a:endParaRPr lang="es-AR" dirty="0"/>
          </a:p>
        </p:txBody>
      </p:sp>
      <p:sp>
        <p:nvSpPr>
          <p:cNvPr id="3" name="Marcador de contenido 2"/>
          <p:cNvSpPr>
            <a:spLocks noGrp="1"/>
          </p:cNvSpPr>
          <p:nvPr>
            <p:ph idx="1"/>
          </p:nvPr>
        </p:nvSpPr>
        <p:spPr>
          <a:xfrm>
            <a:off x="1103312" y="2052918"/>
            <a:ext cx="8050313" cy="4195481"/>
          </a:xfrm>
        </p:spPr>
        <p:txBody>
          <a:bodyPr>
            <a:normAutofit/>
          </a:bodyPr>
          <a:lstStyle/>
          <a:p>
            <a:r>
              <a:rPr lang="es-ES" b="1" dirty="0" smtClean="0"/>
              <a:t>Tipos de Acceso</a:t>
            </a:r>
            <a:r>
              <a:rPr lang="es-ES" dirty="0" smtClean="0"/>
              <a:t>: existen diferentes formas de acceder a los datos.</a:t>
            </a:r>
          </a:p>
          <a:p>
            <a:endParaRPr lang="es-ES" dirty="0" smtClean="0"/>
          </a:p>
          <a:p>
            <a:pPr lvl="1"/>
            <a:r>
              <a:rPr lang="es-ES" b="1" dirty="0" smtClean="0"/>
              <a:t>Secuencial</a:t>
            </a:r>
            <a:r>
              <a:rPr lang="es-ES" dirty="0" smtClean="0"/>
              <a:t>: el acceso se realiza en función al modo en que ingresaron  los datos.</a:t>
            </a:r>
          </a:p>
          <a:p>
            <a:pPr lvl="1"/>
            <a:endParaRPr lang="es-ES" dirty="0"/>
          </a:p>
          <a:p>
            <a:pPr lvl="1"/>
            <a:r>
              <a:rPr lang="es-ES" b="1" dirty="0" smtClean="0"/>
              <a:t>Secuencial Indexado</a:t>
            </a:r>
            <a:r>
              <a:rPr lang="es-ES" dirty="0" smtClean="0"/>
              <a:t>: el acceso se realiza en función de alguna clave que fue definida.</a:t>
            </a:r>
          </a:p>
          <a:p>
            <a:pPr lvl="1"/>
            <a:endParaRPr lang="es-ES" dirty="0"/>
          </a:p>
          <a:p>
            <a:pPr lvl="1"/>
            <a:r>
              <a:rPr lang="es-ES" b="1" dirty="0" smtClean="0"/>
              <a:t>Directo o </a:t>
            </a:r>
            <a:r>
              <a:rPr lang="es-ES" b="1" dirty="0" err="1" smtClean="0"/>
              <a:t>Random</a:t>
            </a:r>
            <a:r>
              <a:rPr lang="es-ES" dirty="0" smtClean="0"/>
              <a:t>: el acceso es en forma directa a una clave sin realizar ningún recorrido</a:t>
            </a:r>
            <a:endParaRPr lang="es-ES" dirty="0"/>
          </a:p>
        </p:txBody>
      </p:sp>
    </p:spTree>
    <p:extLst>
      <p:ext uri="{BB962C8B-B14F-4D97-AF65-F5344CB8AC3E}">
        <p14:creationId xmlns:p14="http://schemas.microsoft.com/office/powerpoint/2010/main" val="2495885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METODOS</a:t>
            </a:r>
            <a:endParaRPr lang="es-AR" dirty="0"/>
          </a:p>
        </p:txBody>
      </p:sp>
      <p:sp>
        <p:nvSpPr>
          <p:cNvPr id="3" name="Marcador de contenido 2"/>
          <p:cNvSpPr>
            <a:spLocks noGrp="1"/>
          </p:cNvSpPr>
          <p:nvPr>
            <p:ph idx="1"/>
          </p:nvPr>
        </p:nvSpPr>
        <p:spPr/>
        <p:txBody>
          <a:bodyPr>
            <a:normAutofit/>
          </a:bodyPr>
          <a:lstStyle/>
          <a:p>
            <a:r>
              <a:rPr lang="es-ES" dirty="0"/>
              <a:t>En la práctica </a:t>
            </a:r>
            <a:r>
              <a:rPr lang="es-ES" dirty="0" smtClean="0"/>
              <a:t>existen dos métodos para crear índices en un DBMS (Data Base </a:t>
            </a:r>
            <a:r>
              <a:rPr lang="es-ES" dirty="0" err="1" smtClean="0"/>
              <a:t>Managment</a:t>
            </a:r>
            <a:r>
              <a:rPr lang="es-ES" dirty="0" smtClean="0"/>
              <a:t> </a:t>
            </a:r>
            <a:r>
              <a:rPr lang="es-ES" dirty="0" err="1" smtClean="0"/>
              <a:t>System</a:t>
            </a:r>
            <a:r>
              <a:rPr lang="es-ES" dirty="0" smtClean="0"/>
              <a:t>).</a:t>
            </a:r>
          </a:p>
          <a:p>
            <a:endParaRPr lang="es-ES" dirty="0"/>
          </a:p>
          <a:p>
            <a:pPr lvl="2"/>
            <a:r>
              <a:rPr lang="es-ES" sz="2000" dirty="0" err="1" smtClean="0"/>
              <a:t>Hashing</a:t>
            </a:r>
            <a:endParaRPr lang="es-ES" sz="2000" dirty="0" smtClean="0"/>
          </a:p>
          <a:p>
            <a:pPr lvl="2"/>
            <a:endParaRPr lang="es-ES" sz="2000" dirty="0" smtClean="0"/>
          </a:p>
          <a:p>
            <a:pPr lvl="2"/>
            <a:r>
              <a:rPr lang="es-ES" sz="2000" dirty="0" smtClean="0"/>
              <a:t>Árbol B (</a:t>
            </a:r>
            <a:r>
              <a:rPr lang="es-ES" sz="2000" dirty="0" err="1" smtClean="0"/>
              <a:t>Btree</a:t>
            </a:r>
            <a:r>
              <a:rPr lang="es-ES" sz="2000" dirty="0" smtClean="0"/>
              <a:t>)</a:t>
            </a:r>
          </a:p>
          <a:p>
            <a:endParaRPr lang="es-ES" dirty="0" smtClean="0"/>
          </a:p>
          <a:p>
            <a:r>
              <a:rPr lang="es-ES" dirty="0" smtClean="0"/>
              <a:t>En la arquitectura 8086 el método utilizado es el de </a:t>
            </a:r>
            <a:r>
              <a:rPr lang="es-ES" dirty="0" err="1" smtClean="0"/>
              <a:t>Arbol</a:t>
            </a:r>
            <a:r>
              <a:rPr lang="es-ES" dirty="0" smtClean="0"/>
              <a:t> B y en la arquitectura de Mainframe y Minicomputadoras el método utilizado es </a:t>
            </a:r>
            <a:r>
              <a:rPr lang="es-ES" dirty="0" err="1" smtClean="0"/>
              <a:t>Hashing</a:t>
            </a:r>
            <a:endParaRPr lang="es-AR" dirty="0" smtClean="0"/>
          </a:p>
        </p:txBody>
      </p:sp>
    </p:spTree>
    <p:extLst>
      <p:ext uri="{BB962C8B-B14F-4D97-AF65-F5344CB8AC3E}">
        <p14:creationId xmlns:p14="http://schemas.microsoft.com/office/powerpoint/2010/main" val="1687411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HASHING - CONCEPTO</a:t>
            </a:r>
            <a:endParaRPr lang="es-AR" dirty="0"/>
          </a:p>
        </p:txBody>
      </p:sp>
      <p:sp>
        <p:nvSpPr>
          <p:cNvPr id="3" name="Marcador de contenido 2"/>
          <p:cNvSpPr>
            <a:spLocks noGrp="1"/>
          </p:cNvSpPr>
          <p:nvPr>
            <p:ph idx="1"/>
          </p:nvPr>
        </p:nvSpPr>
        <p:spPr/>
        <p:txBody>
          <a:bodyPr>
            <a:normAutofit/>
          </a:bodyPr>
          <a:lstStyle/>
          <a:p>
            <a:pPr marL="0" indent="0">
              <a:buNone/>
            </a:pPr>
            <a:endParaRPr lang="es-ES" sz="1800" dirty="0"/>
          </a:p>
          <a:p>
            <a:pPr marL="0" indent="0">
              <a:buNone/>
            </a:pPr>
            <a:r>
              <a:rPr lang="es-ES" sz="1800" dirty="0" smtClean="0"/>
              <a:t>		El método de </a:t>
            </a:r>
            <a:r>
              <a:rPr lang="es-ES" sz="1800" dirty="0" err="1" smtClean="0"/>
              <a:t>Hashing</a:t>
            </a:r>
            <a:r>
              <a:rPr lang="es-ES" sz="1800" dirty="0" smtClean="0"/>
              <a:t> trabaja sobre el concepto de una tabla y una 			función </a:t>
            </a:r>
            <a:r>
              <a:rPr lang="es-ES" sz="1800" dirty="0"/>
              <a:t>hash, también llamada función de dispersión, </a:t>
            </a:r>
            <a:r>
              <a:rPr lang="es-ES" sz="1800" dirty="0" smtClean="0"/>
              <a:t>dicha función 			se utiliza para </a:t>
            </a:r>
            <a:r>
              <a:rPr lang="es-ES" sz="1800" dirty="0"/>
              <a:t>convertir algún tipo de dato en un pequeño número </a:t>
            </a:r>
            <a:r>
              <a:rPr lang="es-ES" sz="1800" dirty="0" smtClean="0"/>
              <a:t>			que </a:t>
            </a:r>
            <a:r>
              <a:rPr lang="es-ES" sz="1800" dirty="0"/>
              <a:t>puede servir como huella digital de ese dato. El término hash </a:t>
            </a:r>
            <a:r>
              <a:rPr lang="es-ES" sz="1800" dirty="0" smtClean="0"/>
              <a:t>			proviene</a:t>
            </a:r>
            <a:r>
              <a:rPr lang="es-ES" sz="1800" dirty="0"/>
              <a:t>, aparentemente, de la analogía con el significado en inglés </a:t>
            </a:r>
            <a:r>
              <a:rPr lang="es-ES" sz="1800" dirty="0" smtClean="0"/>
              <a:t>		de </a:t>
            </a:r>
            <a:r>
              <a:rPr lang="es-ES" sz="1800" dirty="0"/>
              <a:t>dicha palabra en el mundo real: picar y mezclar. El algoritmo de </a:t>
            </a:r>
            <a:r>
              <a:rPr lang="es-ES" sz="1800" dirty="0" smtClean="0"/>
              <a:t>			hash </a:t>
            </a:r>
            <a:r>
              <a:rPr lang="es-ES" sz="1800" dirty="0"/>
              <a:t>“pica y mezcla” los datos para crear las huellas digitales. Estas </a:t>
            </a:r>
            <a:r>
              <a:rPr lang="es-ES" sz="1800" dirty="0" smtClean="0"/>
              <a:t>			son </a:t>
            </a:r>
            <a:r>
              <a:rPr lang="es-ES" sz="1800" dirty="0"/>
              <a:t>llamadas valores o códigos hash, los cuales pueden ser utilizados </a:t>
            </a:r>
            <a:r>
              <a:rPr lang="es-ES" sz="1800" dirty="0" smtClean="0"/>
              <a:t>			como </a:t>
            </a:r>
            <a:r>
              <a:rPr lang="es-ES" sz="1800" dirty="0"/>
              <a:t>índices en tablas hash </a:t>
            </a:r>
            <a:r>
              <a:rPr lang="es-ES" sz="1800" dirty="0" smtClean="0"/>
              <a:t>o  </a:t>
            </a:r>
            <a:r>
              <a:rPr lang="es-ES" sz="1800" dirty="0"/>
              <a:t>bien como controles de integridad de </a:t>
            </a:r>
            <a:r>
              <a:rPr lang="es-ES" sz="1800" dirty="0" smtClean="0"/>
              <a:t>		datos </a:t>
            </a:r>
            <a:r>
              <a:rPr lang="es-ES" sz="1800" dirty="0"/>
              <a:t>o archivos</a:t>
            </a:r>
            <a:r>
              <a:rPr lang="es-ES" sz="1800" dirty="0" smtClean="0"/>
              <a:t>.</a:t>
            </a:r>
          </a:p>
        </p:txBody>
      </p:sp>
    </p:spTree>
    <p:extLst>
      <p:ext uri="{BB962C8B-B14F-4D97-AF65-F5344CB8AC3E}">
        <p14:creationId xmlns:p14="http://schemas.microsoft.com/office/powerpoint/2010/main" val="385133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INDICES – HASHING – FUNCION HASH</a:t>
            </a:r>
            <a:br>
              <a:rPr lang="es-ES" dirty="0" smtClean="0"/>
            </a:br>
            <a:endParaRPr lang="es-AR" dirty="0"/>
          </a:p>
        </p:txBody>
      </p:sp>
      <p:sp>
        <p:nvSpPr>
          <p:cNvPr id="3" name="Marcador de contenido 2"/>
          <p:cNvSpPr>
            <a:spLocks noGrp="1"/>
          </p:cNvSpPr>
          <p:nvPr>
            <p:ph idx="1"/>
          </p:nvPr>
        </p:nvSpPr>
        <p:spPr/>
        <p:txBody>
          <a:bodyPr>
            <a:normAutofit lnSpcReduction="10000"/>
          </a:bodyPr>
          <a:lstStyle/>
          <a:p>
            <a:pPr marL="0" indent="0">
              <a:buNone/>
            </a:pPr>
            <a:r>
              <a:rPr lang="es-AR" dirty="0"/>
              <a:t>Se considera que una buena función de hash es aquella que tiene las siguientes cualidades:</a:t>
            </a:r>
          </a:p>
          <a:p>
            <a:pPr marL="0" indent="0">
              <a:buNone/>
            </a:pPr>
            <a:endParaRPr lang="es-ES" sz="1800" dirty="0" smtClean="0"/>
          </a:p>
          <a:p>
            <a:pPr lvl="1"/>
            <a:r>
              <a:rPr lang="es-ES" b="1" dirty="0" smtClean="0"/>
              <a:t>Evitar colisiones</a:t>
            </a:r>
            <a:r>
              <a:rPr lang="es-ES" dirty="0" smtClean="0"/>
              <a:t>:  se cumple cuando dado un conjunto de valores de entrada, los resultados obtenidos en el conjunto de salida son distintos</a:t>
            </a:r>
          </a:p>
          <a:p>
            <a:pPr lvl="1"/>
            <a:endParaRPr lang="es-ES" dirty="0" smtClean="0"/>
          </a:p>
          <a:p>
            <a:pPr lvl="1"/>
            <a:r>
              <a:rPr lang="es-ES" b="1" dirty="0" smtClean="0"/>
              <a:t>Tiende a distribuir las claves uniformemente</a:t>
            </a:r>
            <a:r>
              <a:rPr lang="es-ES" dirty="0" smtClean="0"/>
              <a:t>: indica que tiende a distribuir uniformemente los valores de </a:t>
            </a:r>
            <a:r>
              <a:rPr lang="es-ES" dirty="0" err="1" smtClean="0"/>
              <a:t>salolida</a:t>
            </a:r>
            <a:r>
              <a:rPr lang="es-ES" dirty="0" smtClean="0"/>
              <a:t> respecto a los valores de entrada</a:t>
            </a:r>
          </a:p>
          <a:p>
            <a:pPr lvl="1"/>
            <a:endParaRPr lang="es-ES" b="1" dirty="0" smtClean="0"/>
          </a:p>
          <a:p>
            <a:pPr lvl="1"/>
            <a:r>
              <a:rPr lang="es-ES" b="1" dirty="0" smtClean="0"/>
              <a:t>Es fácil de calcular</a:t>
            </a:r>
            <a:r>
              <a:rPr lang="es-ES" dirty="0" smtClean="0"/>
              <a:t>: </a:t>
            </a:r>
            <a:r>
              <a:rPr lang="es-AR" dirty="0"/>
              <a:t>No necesariamente significa que sea fácil de escribir el algoritmo para calcular la función, sino que significa que el tiempo de ejecución de la función de hash debe ser </a:t>
            </a:r>
            <a:r>
              <a:rPr lang="es-ES" b="1" i="1" dirty="0"/>
              <a:t>O(1</a:t>
            </a:r>
            <a:r>
              <a:rPr lang="es-ES" b="1" i="1" dirty="0" smtClean="0"/>
              <a:t>).</a:t>
            </a:r>
          </a:p>
          <a:p>
            <a:pPr lvl="1"/>
            <a:endParaRPr lang="es-ES" sz="1600" dirty="0" smtClean="0"/>
          </a:p>
        </p:txBody>
      </p:sp>
    </p:spTree>
    <p:extLst>
      <p:ext uri="{BB962C8B-B14F-4D97-AF65-F5344CB8AC3E}">
        <p14:creationId xmlns:p14="http://schemas.microsoft.com/office/powerpoint/2010/main" val="15398844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3627</TotalTime>
  <Words>1537</Words>
  <Application>Microsoft Office PowerPoint</Application>
  <PresentationFormat>Personalizado</PresentationFormat>
  <Paragraphs>157</Paragraphs>
  <Slides>35</Slides>
  <Notes>0</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Ion</vt:lpstr>
      <vt:lpstr>UTN-FRBA</vt:lpstr>
      <vt:lpstr>INDICES - OBJETIVO</vt:lpstr>
      <vt:lpstr>INDICES - CONCEPTO</vt:lpstr>
      <vt:lpstr>INDICES - ALMACENAMIENTO</vt:lpstr>
      <vt:lpstr>INDICES - ALMACENAMIENTO</vt:lpstr>
      <vt:lpstr>INDICES - ACCESOS</vt:lpstr>
      <vt:lpstr>INDICES - METODOS</vt:lpstr>
      <vt:lpstr>INDICES – HASHING - CONCEPTO</vt:lpstr>
      <vt:lpstr>INDICES – HASHING – FUNCION HASH </vt:lpstr>
      <vt:lpstr>INDICES – HASHING – METODO </vt:lpstr>
      <vt:lpstr>INDICES – HASHING – METODO </vt:lpstr>
      <vt:lpstr>INDICES – HASHING – COLISIONES</vt:lpstr>
      <vt:lpstr>INDICES – HASHING – ENCADENAMIENTO</vt:lpstr>
      <vt:lpstr>INDICES – HASHING – DIRECCIONAMIENTO ABIERTO</vt:lpstr>
      <vt:lpstr>INDICES – HASHING – SONDEO LINEAL </vt:lpstr>
      <vt:lpstr>INDICES – HASHING – SONDEO CUADRATICO</vt:lpstr>
      <vt:lpstr>INDICES – HASHING – HASHING DOBLE</vt:lpstr>
      <vt:lpstr>INDICES – ARBOLES M-ARIOS </vt:lpstr>
      <vt:lpstr>INDICES – ARBOLES B </vt:lpstr>
      <vt:lpstr>INDICES – ARBOLES B – NODO </vt:lpstr>
      <vt:lpstr>INDICES – ARBOLES B – NODO </vt:lpstr>
      <vt:lpstr>INDICES – ARBOLES B – BUSQUEDA </vt:lpstr>
      <vt:lpstr>INDICES – ARBOLES B – INSERCION </vt:lpstr>
      <vt:lpstr>INDICES – ARBOLES B – ELIMINACION </vt:lpstr>
      <vt:lpstr>INDICES – ARBOLES B – CASO PRACTICO</vt:lpstr>
      <vt:lpstr>INDICES – ARBOLES B – CASO PRACTICO</vt:lpstr>
      <vt:lpstr>INDICES – ARBOLES B – CASO PRACTICO</vt:lpstr>
      <vt:lpstr>INDICES – ARBOLES B – CASO PRACTICO</vt:lpstr>
      <vt:lpstr>INDICES – ARBOLES B – CASO PRACTICO</vt:lpstr>
      <vt:lpstr>INDICES – ARBOLES B – CASO PRACTICO</vt:lpstr>
      <vt:lpstr>INDICES – ARBOLES B – CASO PRACTICO</vt:lpstr>
      <vt:lpstr>INDICES – ARBOLES B – CASO PRACTICO</vt:lpstr>
      <vt:lpstr>INDICES – ARBOLES B – CASO PRACTICO</vt:lpstr>
      <vt:lpstr>INDICES – ARBOLES B – CASO PRACTICO</vt:lpstr>
      <vt:lpstr>INDICES – ARBOLES B – CASO PRACTICO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Edgardo Luis Lacquaniti</dc:creator>
  <cp:lastModifiedBy>Enrique Reinosa</cp:lastModifiedBy>
  <cp:revision>159</cp:revision>
  <dcterms:created xsi:type="dcterms:W3CDTF">2020-04-06T17:43:51Z</dcterms:created>
  <dcterms:modified xsi:type="dcterms:W3CDTF">2020-04-26T23:10:51Z</dcterms:modified>
</cp:coreProperties>
</file>