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4" r:id="rId9"/>
    <p:sldId id="273" r:id="rId10"/>
    <p:sldId id="270" r:id="rId11"/>
    <p:sldId id="271" r:id="rId12"/>
    <p:sldId id="274" r:id="rId13"/>
    <p:sldId id="272" r:id="rId14"/>
    <p:sldId id="275" r:id="rId15"/>
    <p:sldId id="263" r:id="rId16"/>
    <p:sldId id="277" r:id="rId17"/>
    <p:sldId id="278" r:id="rId18"/>
    <p:sldId id="279" r:id="rId19"/>
    <p:sldId id="262" r:id="rId20"/>
    <p:sldId id="280" r:id="rId21"/>
    <p:sldId id="283" r:id="rId22"/>
    <p:sldId id="282" r:id="rId23"/>
    <p:sldId id="284" r:id="rId24"/>
    <p:sldId id="281" r:id="rId25"/>
    <p:sldId id="285" r:id="rId26"/>
    <p:sldId id="286" r:id="rId27"/>
    <p:sldId id="27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-644" y="-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636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1/6/2020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Estructura DE UN DBMS</a:t>
            </a:r>
          </a:p>
          <a:p>
            <a:endParaRPr lang="es-ES" dirty="0" smtClean="0"/>
          </a:p>
          <a:p>
            <a:r>
              <a:rPr lang="es-ES" dirty="0" smtClean="0"/>
              <a:t>D</a:t>
            </a:r>
            <a:r>
              <a:rPr lang="es-AR" dirty="0" err="1" smtClean="0"/>
              <a:t>irector</a:t>
            </a:r>
            <a:r>
              <a:rPr lang="es-AR" dirty="0" smtClean="0"/>
              <a:t>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smtClean="0"/>
              <a:t>Permite vistas de usuario independientes y personalizadas</a:t>
            </a:r>
            <a:r>
              <a:rPr lang="es-ES" dirty="0" smtClean="0"/>
              <a:t>: Cada usuario debe ser capaz de acceder a los datos, pero tiene una vista personalizada diferente de los datos. Éstos deben ser independientes: los cambios en una vista no deben afectar a las demás.</a:t>
            </a:r>
          </a:p>
          <a:p>
            <a:r>
              <a:rPr lang="es-ES" b="1" dirty="0" smtClean="0"/>
              <a:t>Oculta </a:t>
            </a:r>
            <a:r>
              <a:rPr lang="es-ES" b="1" dirty="0"/>
              <a:t>los detalles físicos de almacenamiento a los usuarios</a:t>
            </a:r>
            <a:r>
              <a:rPr lang="es-ES" dirty="0"/>
              <a:t>: Los usuarios no deberían tener que lidiar con los detalles de almacenamiento de la base de datos.</a:t>
            </a:r>
          </a:p>
          <a:p>
            <a:r>
              <a:rPr lang="es-ES" b="1" dirty="0"/>
              <a:t>El administrador de la base de datos debe ser capaz de cambiar las estructuras: </a:t>
            </a:r>
            <a:r>
              <a:rPr lang="es-ES" dirty="0"/>
              <a:t> Modifica la estructura de almacenamiento de la BD sin afectar la vista de los usuarios.</a:t>
            </a:r>
          </a:p>
          <a:p>
            <a:r>
              <a:rPr lang="es-ES" b="1" dirty="0"/>
              <a:t>La estructura interna de la base de datos no debería verse afectada por cambios en los aspectos físicos del almacenamiento</a:t>
            </a:r>
            <a:r>
              <a:rPr lang="es-ES" dirty="0"/>
              <a:t>: por ejemplo, un cambio a un nuevo disco.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6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EL ALMACENAMIENTO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Nivel externo (Vistas individuales de los usuarios)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Una </a:t>
            </a:r>
            <a:r>
              <a:rPr lang="es-ES" dirty="0"/>
              <a:t>vista de usuario describe una parte de la base de datos que es </a:t>
            </a:r>
            <a:r>
              <a:rPr lang="es-ES" dirty="0" smtClean="0"/>
              <a:t>	relevante </a:t>
            </a:r>
            <a:r>
              <a:rPr lang="es-ES" dirty="0"/>
              <a:t>para un usuario </a:t>
            </a:r>
            <a:r>
              <a:rPr lang="es-ES" dirty="0" smtClean="0"/>
              <a:t>en particular</a:t>
            </a:r>
            <a:r>
              <a:rPr lang="es-ES" dirty="0"/>
              <a:t>. Excluye datos irrelevantes, </a:t>
            </a:r>
            <a:r>
              <a:rPr lang="es-ES" dirty="0" smtClean="0"/>
              <a:t>	así </a:t>
            </a:r>
            <a:r>
              <a:rPr lang="es-ES" dirty="0"/>
              <a:t>como los datos que el usuario no está autorizado a acceder.</a:t>
            </a:r>
          </a:p>
          <a:p>
            <a:r>
              <a:rPr lang="es-ES" b="1" dirty="0"/>
              <a:t>Nivel </a:t>
            </a:r>
            <a:r>
              <a:rPr lang="es-ES" b="1" dirty="0" smtClean="0"/>
              <a:t>Conceptual (Vista </a:t>
            </a:r>
            <a:r>
              <a:rPr lang="es-ES" b="1" dirty="0"/>
              <a:t>conceptual)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El </a:t>
            </a:r>
            <a:r>
              <a:rPr lang="es-ES" dirty="0"/>
              <a:t>nivel conceptual es una forma de describir los datos que se </a:t>
            </a:r>
            <a:r>
              <a:rPr lang="es-ES" dirty="0" smtClean="0"/>
              <a:t>	almacenan </a:t>
            </a:r>
            <a:r>
              <a:rPr lang="es-ES" dirty="0"/>
              <a:t>dentro de la base de datos </a:t>
            </a:r>
            <a:r>
              <a:rPr lang="es-ES" dirty="0" smtClean="0"/>
              <a:t>y </a:t>
            </a:r>
            <a:r>
              <a:rPr lang="es-ES" dirty="0"/>
              <a:t>cómo los datos están </a:t>
            </a:r>
            <a:r>
              <a:rPr lang="es-ES" dirty="0" smtClean="0"/>
              <a:t>	relacionados </a:t>
            </a:r>
            <a:r>
              <a:rPr lang="es-ES" dirty="0"/>
              <a:t>entre sí. Este nivel no especifica cómo se almacenan </a:t>
            </a:r>
            <a:r>
              <a:rPr lang="es-ES" dirty="0" smtClean="0"/>
              <a:t>	físicamente los </a:t>
            </a:r>
            <a:r>
              <a:rPr lang="es-ES" dirty="0"/>
              <a:t>datos</a:t>
            </a:r>
            <a:r>
              <a:rPr lang="es-ES" dirty="0" smtClean="0"/>
              <a:t>.  </a:t>
            </a:r>
          </a:p>
          <a:p>
            <a:r>
              <a:rPr lang="es-ES" dirty="0"/>
              <a:t>	</a:t>
            </a:r>
            <a:r>
              <a:rPr lang="es-ES" b="1" dirty="0" smtClean="0"/>
              <a:t>Nivel </a:t>
            </a:r>
            <a:r>
              <a:rPr lang="es-ES" b="1" dirty="0"/>
              <a:t>interno (Vista de almacenamiento)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	El </a:t>
            </a:r>
            <a:r>
              <a:rPr lang="es-ES" dirty="0"/>
              <a:t>nivel interno implica la forma en que la base de datos se representa </a:t>
            </a:r>
            <a:r>
              <a:rPr lang="es-ES" dirty="0" smtClean="0"/>
              <a:t>	físicamente </a:t>
            </a:r>
            <a:r>
              <a:rPr lang="es-ES" dirty="0"/>
              <a:t>en el sistema </a:t>
            </a:r>
            <a:r>
              <a:rPr lang="es-ES" dirty="0" smtClean="0"/>
              <a:t>informático</a:t>
            </a:r>
            <a:r>
              <a:rPr lang="es-ES" dirty="0"/>
              <a:t>. En él se describe cómo los datos </a:t>
            </a:r>
            <a:r>
              <a:rPr lang="es-ES" dirty="0" smtClean="0"/>
              <a:t>	se </a:t>
            </a:r>
            <a:r>
              <a:rPr lang="es-ES" dirty="0"/>
              <a:t>almacenan en la base de datos y en el hardware </a:t>
            </a:r>
            <a:r>
              <a:rPr lang="es-ES" dirty="0" smtClean="0"/>
              <a:t>del equipo</a:t>
            </a:r>
            <a:r>
              <a:rPr lang="es-ES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73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EL ALMACENAMIENTO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Nivel externo </a:t>
            </a:r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</a:t>
            </a:r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Nivel interno</a:t>
            </a:r>
          </a:p>
          <a:p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5" y="1803283"/>
            <a:ext cx="3483359" cy="130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367" y="3323706"/>
            <a:ext cx="3522854" cy="1335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115" y="5016850"/>
            <a:ext cx="3503106" cy="136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0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LA FUNCIONALIDAD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Nivel </a:t>
            </a:r>
            <a:r>
              <a:rPr lang="es-ES" b="1" dirty="0" smtClean="0"/>
              <a:t>Externo:</a:t>
            </a:r>
            <a:r>
              <a:rPr lang="es-ES" dirty="0" smtClean="0"/>
              <a:t> Es el nivel en el que el usuario interactúa con el DBMS, entendiendo que el usuario puede ser un usuario final o alguna aplicación o lenguaje de programación. </a:t>
            </a:r>
          </a:p>
          <a:p>
            <a:endParaRPr lang="es-ES" b="1" dirty="0" smtClean="0"/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Conceptual: </a:t>
            </a:r>
            <a:r>
              <a:rPr lang="es-ES" dirty="0" smtClean="0"/>
              <a:t>Es el nivel donde radica la </a:t>
            </a:r>
            <a:r>
              <a:rPr lang="es-ES" dirty="0" err="1" smtClean="0"/>
              <a:t>lògica</a:t>
            </a:r>
            <a:r>
              <a:rPr lang="es-ES" dirty="0" smtClean="0"/>
              <a:t> del DBMS, o sea, donde se definen las reglas de lo que se puede y no se puede hacer.  En esta capa se encuentra el analizados sintáctico (</a:t>
            </a:r>
            <a:r>
              <a:rPr lang="es-ES" dirty="0" err="1" smtClean="0"/>
              <a:t>parser</a:t>
            </a:r>
            <a:r>
              <a:rPr lang="es-ES" dirty="0"/>
              <a:t>)</a:t>
            </a:r>
            <a:r>
              <a:rPr lang="es-ES" dirty="0" smtClean="0"/>
              <a:t> y semántico (scanner).</a:t>
            </a:r>
          </a:p>
          <a:p>
            <a:endParaRPr lang="es-ES" b="1" dirty="0" smtClean="0"/>
          </a:p>
          <a:p>
            <a:r>
              <a:rPr lang="es-ES" b="1" dirty="0" smtClean="0"/>
              <a:t>Nivel interno: </a:t>
            </a:r>
            <a:r>
              <a:rPr lang="es-ES" dirty="0" smtClean="0"/>
              <a:t>Es el nivel que maneja la persistencia de la información en el DBMS, o sea, como se almacena la información.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86869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VISTA DESDE LA FUNCIONALIDAD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03312" y="2052918"/>
            <a:ext cx="8849210" cy="4195481"/>
          </a:xfrm>
        </p:spPr>
        <p:txBody>
          <a:bodyPr>
            <a:normAutofit/>
          </a:bodyPr>
          <a:lstStyle/>
          <a:p>
            <a:r>
              <a:rPr lang="es-ES" b="1" dirty="0"/>
              <a:t>Nivel </a:t>
            </a:r>
            <a:r>
              <a:rPr lang="es-ES" b="1" dirty="0" smtClean="0"/>
              <a:t>Externo:</a:t>
            </a:r>
            <a:r>
              <a:rPr lang="es-ES" dirty="0" smtClean="0"/>
              <a:t> El </a:t>
            </a:r>
            <a:r>
              <a:rPr lang="es-ES" dirty="0" err="1" smtClean="0"/>
              <a:t>Developer</a:t>
            </a:r>
            <a:r>
              <a:rPr lang="es-ES" dirty="0" smtClean="0"/>
              <a:t> desarrolla aplicaciones desde PL_SQL.</a:t>
            </a:r>
          </a:p>
          <a:p>
            <a:r>
              <a:rPr lang="es-ES" b="1" dirty="0" smtClean="0"/>
              <a:t>Nivel</a:t>
            </a:r>
            <a:r>
              <a:rPr lang="es-ES" b="1" dirty="0"/>
              <a:t> </a:t>
            </a:r>
            <a:r>
              <a:rPr lang="es-ES" b="1" dirty="0" smtClean="0"/>
              <a:t>Conceptual: </a:t>
            </a:r>
            <a:r>
              <a:rPr lang="es-ES" dirty="0" smtClean="0"/>
              <a:t>El </a:t>
            </a:r>
            <a:r>
              <a:rPr lang="es-ES" dirty="0" err="1" smtClean="0"/>
              <a:t>Developer</a:t>
            </a:r>
            <a:r>
              <a:rPr lang="es-ES" dirty="0" smtClean="0"/>
              <a:t> genera modelos </a:t>
            </a:r>
            <a:r>
              <a:rPr lang="es-ES" dirty="0" err="1" smtClean="0"/>
              <a:t>lògicos</a:t>
            </a:r>
            <a:r>
              <a:rPr lang="es-ES" dirty="0" smtClean="0"/>
              <a:t> para desarrollar aplicaciones. El DBA define el mejor nivel de diseño desde el punto de vista del DBMS.</a:t>
            </a:r>
          </a:p>
          <a:p>
            <a:r>
              <a:rPr lang="es-ES" b="1" dirty="0" smtClean="0"/>
              <a:t>Nivel interno: </a:t>
            </a:r>
            <a:r>
              <a:rPr lang="es-ES" dirty="0" smtClean="0"/>
              <a:t>El DBA define la forma en que se van a almacenar los datos y que se puede hacer o no a nivel programación en función de la </a:t>
            </a:r>
            <a:r>
              <a:rPr lang="es-ES" dirty="0" err="1" smtClean="0"/>
              <a:t>configuracióndel</a:t>
            </a:r>
            <a:r>
              <a:rPr lang="es-ES" dirty="0" smtClean="0"/>
              <a:t> DBMS.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94" y="4629931"/>
            <a:ext cx="3940894" cy="209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1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COMPONENTES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IPL: “</a:t>
            </a:r>
            <a:r>
              <a:rPr lang="es-ES" dirty="0" err="1" smtClean="0"/>
              <a:t>initial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 </a:t>
            </a:r>
            <a:r>
              <a:rPr lang="es-ES" dirty="0" err="1" smtClean="0"/>
              <a:t>loader</a:t>
            </a:r>
            <a:r>
              <a:rPr lang="es-ES" dirty="0" smtClean="0"/>
              <a:t>” es un programa de carga inicial que permite levantar el servicio del DBMS y disponer la estructura de memoria, cache y disco para el procesamiento de las operaciones. 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err="1" smtClean="0"/>
              <a:t>User</a:t>
            </a:r>
            <a:r>
              <a:rPr lang="es-ES" b="1" dirty="0" smtClean="0"/>
              <a:t> Manager: </a:t>
            </a:r>
            <a:r>
              <a:rPr lang="es-ES" dirty="0" smtClean="0"/>
              <a:t>Es el módulo encargado de manejar los perfiles, usuarios y roles de acceso al DBMS.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File Manager: </a:t>
            </a:r>
            <a:r>
              <a:rPr lang="es-ES" dirty="0" smtClean="0"/>
              <a:t>Es el módulo encargado de la administración </a:t>
            </a:r>
            <a:r>
              <a:rPr lang="es-ES" b="1" i="1" dirty="0" smtClean="0"/>
              <a:t>lógica</a:t>
            </a:r>
            <a:r>
              <a:rPr lang="es-ES" dirty="0" smtClean="0"/>
              <a:t> de los archivos que componen al DBMS.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Disk Manager: </a:t>
            </a:r>
            <a:r>
              <a:rPr lang="es-ES" dirty="0" smtClean="0"/>
              <a:t>Es el módulo encargado de la administración </a:t>
            </a:r>
            <a:r>
              <a:rPr lang="es-ES" b="1" i="1" dirty="0" smtClean="0"/>
              <a:t>física</a:t>
            </a:r>
            <a:r>
              <a:rPr lang="es-ES" dirty="0" smtClean="0"/>
              <a:t> de la información persistida en el DBMS.</a:t>
            </a:r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99984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USER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err="1" smtClean="0"/>
              <a:t>User</a:t>
            </a:r>
            <a:r>
              <a:rPr lang="es-ES" b="1" dirty="0" smtClean="0"/>
              <a:t> Manager </a:t>
            </a:r>
            <a:r>
              <a:rPr lang="es-ES" dirty="0" smtClean="0"/>
              <a:t>es el encargado de manejar todos los componentes relacionados con la seguridad del DBMS. Esto incluye: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Administración de Usuarios</a:t>
            </a:r>
          </a:p>
          <a:p>
            <a:pPr lvl="1"/>
            <a:r>
              <a:rPr lang="es-ES" b="1" dirty="0" smtClean="0"/>
              <a:t>Permisos de acceso</a:t>
            </a:r>
          </a:p>
          <a:p>
            <a:pPr lvl="1"/>
            <a:r>
              <a:rPr lang="es-ES" b="1" dirty="0" smtClean="0"/>
              <a:t>Seguridad Vertical</a:t>
            </a:r>
          </a:p>
          <a:p>
            <a:pPr lvl="1"/>
            <a:r>
              <a:rPr lang="es-ES" b="1" dirty="0" smtClean="0"/>
              <a:t>Seguridad Horizontal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804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FILE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File Manager </a:t>
            </a:r>
            <a:r>
              <a:rPr lang="es-ES" dirty="0" smtClean="0"/>
              <a:t>es el encargado de administrar la </a:t>
            </a:r>
            <a:r>
              <a:rPr lang="es-ES" dirty="0" err="1" smtClean="0"/>
              <a:t>lògica</a:t>
            </a:r>
            <a:r>
              <a:rPr lang="es-ES" dirty="0" smtClean="0"/>
              <a:t> de almacenamiento de los distintos archivos que componen al DBMS.  Al igual que un Sistema Operativo maneja su propia FAT (File </a:t>
            </a:r>
            <a:r>
              <a:rPr lang="es-ES" dirty="0" err="1" smtClean="0"/>
              <a:t>Allocation</a:t>
            </a:r>
            <a:r>
              <a:rPr lang="es-ES" dirty="0" smtClean="0"/>
              <a:t> </a:t>
            </a:r>
            <a:r>
              <a:rPr lang="es-ES" dirty="0" err="1" smtClean="0"/>
              <a:t>Table</a:t>
            </a:r>
            <a:r>
              <a:rPr lang="es-ES" dirty="0" smtClean="0"/>
              <a:t>).  Dentro de sus funcionas se encuentran:</a:t>
            </a:r>
          </a:p>
          <a:p>
            <a:pPr lvl="1"/>
            <a:endParaRPr lang="es-ES" b="1" dirty="0"/>
          </a:p>
          <a:p>
            <a:pPr lvl="1"/>
            <a:r>
              <a:rPr lang="es-ES" b="1" dirty="0" smtClean="0"/>
              <a:t>Creación de archivos</a:t>
            </a:r>
          </a:p>
          <a:p>
            <a:pPr lvl="1"/>
            <a:r>
              <a:rPr lang="es-ES" b="1" dirty="0" smtClean="0"/>
              <a:t>Eliminación de archivos</a:t>
            </a:r>
          </a:p>
          <a:p>
            <a:pPr lvl="1"/>
            <a:r>
              <a:rPr lang="es-ES" b="1" dirty="0" smtClean="0"/>
              <a:t>Acceso a los archivos</a:t>
            </a:r>
          </a:p>
          <a:p>
            <a:pPr lvl="1"/>
            <a:r>
              <a:rPr lang="es-ES" b="1" dirty="0" smtClean="0"/>
              <a:t>Interconexión con el </a:t>
            </a:r>
            <a:r>
              <a:rPr lang="es-ES" b="1" dirty="0" err="1" smtClean="0"/>
              <a:t>User</a:t>
            </a:r>
            <a:r>
              <a:rPr lang="es-ES" b="1" dirty="0" smtClean="0"/>
              <a:t> Manager para el acceso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39112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DISK MANAGER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Disk Manager </a:t>
            </a:r>
            <a:r>
              <a:rPr lang="es-ES" dirty="0" smtClean="0"/>
              <a:t>es el encargado de administrar el espacio físico donde se almacenaran los archivos lógicos administrador por el File Manager.  Dentro de sus funciones se encuentran:</a:t>
            </a:r>
          </a:p>
          <a:p>
            <a:endParaRPr lang="es-ES" b="1" dirty="0"/>
          </a:p>
          <a:p>
            <a:pPr lvl="1"/>
            <a:r>
              <a:rPr lang="es-ES" b="1" dirty="0" smtClean="0"/>
              <a:t>Asignación de espacio de almacenamiento</a:t>
            </a:r>
          </a:p>
          <a:p>
            <a:pPr lvl="1"/>
            <a:r>
              <a:rPr lang="es-ES" b="1" dirty="0" smtClean="0"/>
              <a:t>Eliminación de espacio liberado</a:t>
            </a:r>
          </a:p>
          <a:p>
            <a:pPr lvl="1"/>
            <a:r>
              <a:rPr lang="es-ES" b="1" dirty="0" smtClean="0"/>
              <a:t>Acceso a la información </a:t>
            </a:r>
            <a:r>
              <a:rPr lang="es-ES" b="1" dirty="0" err="1" smtClean="0"/>
              <a:t>fìsica</a:t>
            </a:r>
            <a:endParaRPr lang="es-ES" b="1" dirty="0" smtClean="0"/>
          </a:p>
          <a:p>
            <a:pPr lvl="1"/>
            <a:r>
              <a:rPr lang="es-ES" b="1" dirty="0" smtClean="0"/>
              <a:t>Comunicación con el SO para el acceso al Disco</a:t>
            </a:r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6599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 INTERNO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	Existen dos técnicas de administración de memoria</a:t>
            </a:r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Segmentación: </a:t>
            </a:r>
            <a:r>
              <a:rPr lang="es-ES" dirty="0" smtClean="0"/>
              <a:t>divide la memoria en segmentos, cada uno de los cuales tiene una longitud variable.</a:t>
            </a:r>
          </a:p>
          <a:p>
            <a:endParaRPr lang="es-ES" b="1" dirty="0" smtClean="0"/>
          </a:p>
          <a:p>
            <a:r>
              <a:rPr lang="es-ES" b="1" dirty="0" smtClean="0"/>
              <a:t>Paginación: </a:t>
            </a:r>
            <a:r>
              <a:rPr lang="es-ES" dirty="0" smtClean="0"/>
              <a:t>divide la memoria en páginas, cada una de las cuales es de longitud fija y de la misma longitud.</a:t>
            </a:r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55516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CONCEPTOS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hangingPunct="0"/>
            <a:r>
              <a:rPr lang="es-ES_tradnl" b="1" i="1" dirty="0"/>
              <a:t>BD</a:t>
            </a:r>
            <a:r>
              <a:rPr lang="es-ES_tradnl" dirty="0"/>
              <a:t>: Conjunto de datos interrelacionados que se ajustan a una serie de modelos preestablecidos que recogen información de interés de objetos del mundo real.</a:t>
            </a:r>
            <a:endParaRPr lang="es-AR" dirty="0"/>
          </a:p>
          <a:p>
            <a:pPr hangingPunct="0"/>
            <a:endParaRPr lang="es-AR" dirty="0"/>
          </a:p>
          <a:p>
            <a:pPr lvl="0" hangingPunct="0"/>
            <a:r>
              <a:rPr lang="es-AR" b="1" i="1" dirty="0" smtClean="0"/>
              <a:t>DBMS:</a:t>
            </a:r>
            <a:r>
              <a:rPr lang="es-ES_tradnl" dirty="0" smtClean="0"/>
              <a:t> Software </a:t>
            </a:r>
            <a:r>
              <a:rPr lang="es-ES_tradnl" dirty="0"/>
              <a:t>encargado de gestionar los datos de la BD. Su misión es proporcionar mecanismos de acceso a los datos para almacenar, </a:t>
            </a:r>
            <a:r>
              <a:rPr lang="es-ES_tradnl" dirty="0" smtClean="0"/>
              <a:t>definir y recuperar información </a:t>
            </a:r>
            <a:r>
              <a:rPr lang="es-ES_tradnl" dirty="0"/>
              <a:t>de forma eficiente. Existen además una serie de aplicaciones en torno al </a:t>
            </a:r>
            <a:r>
              <a:rPr lang="es-ES_tradnl" dirty="0" smtClean="0"/>
              <a:t>DBMS que </a:t>
            </a:r>
            <a:r>
              <a:rPr lang="es-ES_tradnl" dirty="0"/>
              <a:t>aportan interfaces sencillos para manejar los datos.</a:t>
            </a:r>
            <a:endParaRPr lang="es-AR" dirty="0"/>
          </a:p>
          <a:p>
            <a:pPr marL="0" indent="0">
              <a:buNone/>
            </a:pPr>
            <a:endParaRPr lang="es-AR" b="1" i="1" dirty="0" smtClean="0"/>
          </a:p>
        </p:txBody>
      </p:sp>
    </p:spTree>
    <p:extLst>
      <p:ext uri="{BB962C8B-B14F-4D97-AF65-F5344CB8AC3E}">
        <p14:creationId xmlns:p14="http://schemas.microsoft.com/office/powerpoint/2010/main" val="100783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7366919" cy="4195481"/>
          </a:xfrm>
        </p:spPr>
        <p:txBody>
          <a:bodyPr>
            <a:normAutofit/>
          </a:bodyPr>
          <a:lstStyle/>
          <a:p>
            <a:r>
              <a:rPr lang="es-ES" b="1" dirty="0" smtClean="0"/>
              <a:t>Página: </a:t>
            </a:r>
            <a:r>
              <a:rPr lang="es-ES" dirty="0" smtClean="0"/>
              <a:t>Una página tiene tres componentes el </a:t>
            </a:r>
            <a:r>
              <a:rPr lang="es-ES" b="1" i="1" dirty="0" smtClean="0"/>
              <a:t>id page</a:t>
            </a:r>
            <a:r>
              <a:rPr lang="es-ES" dirty="0" smtClean="0"/>
              <a:t>, el </a:t>
            </a:r>
            <a:r>
              <a:rPr lang="es-ES" b="1" i="1" dirty="0" err="1" smtClean="0"/>
              <a:t>body</a:t>
            </a:r>
            <a:r>
              <a:rPr lang="es-ES" b="1" i="1" dirty="0" smtClean="0"/>
              <a:t> page</a:t>
            </a:r>
            <a:r>
              <a:rPr lang="es-ES" dirty="0" smtClean="0"/>
              <a:t> y el </a:t>
            </a:r>
            <a:r>
              <a:rPr lang="es-ES" b="1" i="1" dirty="0" err="1" smtClean="0"/>
              <a:t>footer</a:t>
            </a:r>
            <a:r>
              <a:rPr lang="es-ES" b="1" i="1" dirty="0" smtClean="0"/>
              <a:t> offset</a:t>
            </a:r>
            <a:r>
              <a:rPr lang="es-ES" dirty="0" smtClean="0"/>
              <a:t>.</a:t>
            </a:r>
          </a:p>
          <a:p>
            <a:endParaRPr lang="es-ES" b="1" dirty="0" smtClean="0"/>
          </a:p>
          <a:p>
            <a:pPr lvl="1"/>
            <a:r>
              <a:rPr lang="es-ES" b="1" dirty="0" smtClean="0"/>
              <a:t>Id: </a:t>
            </a:r>
            <a:r>
              <a:rPr lang="es-ES" dirty="0" smtClean="0"/>
              <a:t>es la identificación de la página, las cuales se encuentras numeradas y contiguas.</a:t>
            </a:r>
            <a:endParaRPr lang="es-ES" b="1" dirty="0" smtClean="0"/>
          </a:p>
          <a:p>
            <a:pPr lvl="1"/>
            <a:r>
              <a:rPr lang="es-ES" b="1" dirty="0" err="1" smtClean="0"/>
              <a:t>Body</a:t>
            </a:r>
            <a:r>
              <a:rPr lang="es-ES" b="1" dirty="0" smtClean="0"/>
              <a:t>: </a:t>
            </a:r>
            <a:r>
              <a:rPr lang="es-ES" dirty="0" smtClean="0"/>
              <a:t>es el cuerpo de la página donde se almacena la información.  Este cuerpo esta dividido en unidades como registros equivalentes a renglones de una hoja.</a:t>
            </a:r>
            <a:endParaRPr lang="es-ES" b="1" dirty="0" smtClean="0"/>
          </a:p>
          <a:p>
            <a:pPr lvl="1"/>
            <a:r>
              <a:rPr lang="es-ES" b="1" dirty="0" err="1" smtClean="0"/>
              <a:t>Footer</a:t>
            </a:r>
            <a:r>
              <a:rPr lang="es-ES" b="1" dirty="0" smtClean="0"/>
              <a:t> offset: </a:t>
            </a:r>
            <a:r>
              <a:rPr lang="es-ES" dirty="0" smtClean="0"/>
              <a:t>es el pie de página tiene tantas entradas como registros (renglones) que contenga la página.</a:t>
            </a:r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977" y="1626670"/>
            <a:ext cx="1943230" cy="467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505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2052918"/>
            <a:ext cx="9186093" cy="4195481"/>
          </a:xfrm>
        </p:spPr>
        <p:txBody>
          <a:bodyPr>
            <a:normAutofit/>
          </a:bodyPr>
          <a:lstStyle/>
          <a:p>
            <a:r>
              <a:rPr lang="es-ES" dirty="0" smtClean="0"/>
              <a:t>Los datos se almacenan en </a:t>
            </a:r>
            <a:r>
              <a:rPr lang="es-ES" b="1" i="1" dirty="0" err="1"/>
              <a:t>body</a:t>
            </a:r>
            <a:r>
              <a:rPr lang="es-ES" b="1" i="1" dirty="0"/>
              <a:t> page </a:t>
            </a:r>
            <a:r>
              <a:rPr lang="es-ES" dirty="0" smtClean="0"/>
              <a:t>de la </a:t>
            </a:r>
            <a:r>
              <a:rPr lang="es-ES" dirty="0" err="1" smtClean="0"/>
              <a:t>pàgina</a:t>
            </a:r>
            <a:r>
              <a:rPr lang="es-ES" dirty="0" smtClean="0"/>
              <a:t> en función como van ingresando, y en el </a:t>
            </a:r>
            <a:r>
              <a:rPr lang="es-ES" b="1" i="1" dirty="0" err="1" smtClean="0"/>
              <a:t>footer</a:t>
            </a:r>
            <a:r>
              <a:rPr lang="es-ES" b="1" i="1" dirty="0" smtClean="0"/>
              <a:t> offset</a:t>
            </a:r>
            <a:r>
              <a:rPr lang="es-ES" dirty="0" smtClean="0"/>
              <a:t> se registra la posición relativa de la fila que se encuentra en esa posición.</a:t>
            </a:r>
          </a:p>
          <a:p>
            <a:endParaRPr lang="es-ES" b="1" dirty="0" smtClean="0"/>
          </a:p>
          <a:p>
            <a:pPr marL="0" indent="0">
              <a:buNone/>
            </a:pPr>
            <a:endParaRPr lang="es-ES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714" y="3170011"/>
            <a:ext cx="4458219" cy="346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070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200" b="1" i="1" dirty="0" smtClean="0"/>
              <a:t>	</a:t>
            </a:r>
            <a:r>
              <a:rPr lang="es-ES" sz="2200" b="1" dirty="0" smtClean="0"/>
              <a:t>En función del tamaño de la fila, puede producirse que sobre 	espacio en el almacenamiento lo que cual </a:t>
            </a:r>
            <a:r>
              <a:rPr lang="es-ES" sz="2200" b="1" dirty="0" err="1" smtClean="0"/>
              <a:t>generarà</a:t>
            </a:r>
            <a:r>
              <a:rPr lang="es-ES" sz="2200" b="1" dirty="0" smtClean="0"/>
              <a:t> una 	fragmentación.</a:t>
            </a:r>
          </a:p>
          <a:p>
            <a:pPr marL="0" indent="0">
              <a:buNone/>
            </a:pPr>
            <a:endParaRPr lang="es-ES" sz="2200" b="1" i="1" dirty="0" smtClean="0"/>
          </a:p>
          <a:p>
            <a:r>
              <a:rPr lang="es-ES" sz="2200" b="1" i="1" dirty="0" smtClean="0"/>
              <a:t>Fragmentación Externa: </a:t>
            </a:r>
            <a:r>
              <a:rPr lang="es-ES" sz="2200" dirty="0" smtClean="0"/>
              <a:t>se produce cuando una </a:t>
            </a:r>
            <a:r>
              <a:rPr lang="es-ES" sz="2200" dirty="0" err="1" smtClean="0"/>
              <a:t>pàgina</a:t>
            </a:r>
            <a:r>
              <a:rPr lang="es-ES" sz="2200" dirty="0" smtClean="0"/>
              <a:t> es menor al tamaño del </a:t>
            </a:r>
            <a:r>
              <a:rPr lang="es-ES" sz="2200" dirty="0" err="1" smtClean="0"/>
              <a:t>cluster</a:t>
            </a:r>
            <a:r>
              <a:rPr lang="es-ES" sz="2200" dirty="0" smtClean="0"/>
              <a:t> mediante el cual </a:t>
            </a:r>
            <a:r>
              <a:rPr lang="es-ES" sz="2200" dirty="0" err="1" smtClean="0"/>
              <a:t>asignaespacio</a:t>
            </a:r>
            <a:r>
              <a:rPr lang="es-ES" sz="2200" dirty="0" smtClean="0"/>
              <a:t> el disco y queda u </a:t>
            </a:r>
            <a:r>
              <a:rPr lang="es-ES" sz="2200" dirty="0" err="1" smtClean="0"/>
              <a:t>remantente</a:t>
            </a:r>
            <a:r>
              <a:rPr lang="es-ES" sz="2200" dirty="0" smtClean="0"/>
              <a:t> de bytes sin ser utilizados en la grabación</a:t>
            </a:r>
          </a:p>
          <a:p>
            <a:endParaRPr lang="es-ES" sz="2200" b="1" i="1" dirty="0" smtClean="0"/>
          </a:p>
          <a:p>
            <a:r>
              <a:rPr lang="es-ES" sz="2200" b="1" i="1" dirty="0" smtClean="0"/>
              <a:t>Fragmentación Interna: </a:t>
            </a:r>
            <a:r>
              <a:rPr lang="es-ES" sz="2200" dirty="0" smtClean="0"/>
              <a:t>es la que se produce cuando la fila a almacenar en el cuerpo de la </a:t>
            </a:r>
            <a:r>
              <a:rPr lang="es-ES" sz="2200" dirty="0" err="1" smtClean="0"/>
              <a:t>pàgina</a:t>
            </a:r>
            <a:r>
              <a:rPr lang="es-ES" sz="2200" dirty="0" smtClean="0"/>
              <a:t> es de menor tamaño que la longitud del </a:t>
            </a:r>
            <a:r>
              <a:rPr lang="es-ES" sz="2200" dirty="0" err="1" smtClean="0"/>
              <a:t>renglòn</a:t>
            </a:r>
            <a:r>
              <a:rPr lang="es-ES" sz="2200" dirty="0" smtClean="0"/>
              <a:t>.</a:t>
            </a:r>
            <a:endParaRPr lang="es-ES" sz="2200" b="1" i="1" dirty="0" smtClean="0"/>
          </a:p>
          <a:p>
            <a:endParaRPr lang="es-ES" b="1" i="1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52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PAGINACION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i="1" dirty="0" smtClean="0"/>
              <a:t>	</a:t>
            </a:r>
            <a:r>
              <a:rPr lang="es-ES" sz="2200" b="1" dirty="0" smtClean="0"/>
              <a:t>También puede ocurrir que el tamaño de la fila sea más 	grande que el tamaño del renglón de la página, lo cual 	generara que cada fila utiliza dos renglones o más para su 	almacenamiento.</a:t>
            </a:r>
          </a:p>
          <a:p>
            <a:pPr marL="0" indent="0">
              <a:buNone/>
            </a:pPr>
            <a:endParaRPr lang="es-ES" sz="2200" b="1" i="1" dirty="0" smtClean="0"/>
          </a:p>
          <a:p>
            <a:endParaRPr lang="es-ES" b="1" i="1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2" y="3507674"/>
            <a:ext cx="4580740" cy="303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44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LOGICA DE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Clustering</a:t>
            </a:r>
            <a:r>
              <a:rPr lang="es-ES" b="1" dirty="0" smtClean="0"/>
              <a:t>: </a:t>
            </a:r>
            <a:r>
              <a:rPr lang="es-ES" dirty="0" smtClean="0"/>
              <a:t>Es la técnica de agrupamiento que permite unificar objetos en función de </a:t>
            </a:r>
            <a:r>
              <a:rPr lang="es-ES" dirty="0" err="1" smtClean="0"/>
              <a:t>algùn</a:t>
            </a:r>
            <a:r>
              <a:rPr lang="es-ES" dirty="0" smtClean="0"/>
              <a:t> criterio establecido.  Existen dos formas de aplicar esta técnica al momento de asignar datos:</a:t>
            </a:r>
          </a:p>
          <a:p>
            <a:endParaRPr lang="es-ES" dirty="0"/>
          </a:p>
          <a:p>
            <a:pPr lvl="1"/>
            <a:r>
              <a:rPr lang="es-ES" b="1" i="1" dirty="0" err="1" smtClean="0"/>
              <a:t>Intra</a:t>
            </a:r>
            <a:r>
              <a:rPr lang="es-ES" b="1" i="1" dirty="0" smtClean="0"/>
              <a:t> File</a:t>
            </a:r>
            <a:r>
              <a:rPr lang="es-ES" dirty="0" smtClean="0"/>
              <a:t>: Los objetos se agrupan en función de la pertenencia a un conjunto predeterminado.</a:t>
            </a:r>
          </a:p>
          <a:p>
            <a:pPr lvl="1"/>
            <a:endParaRPr lang="es-ES" dirty="0"/>
          </a:p>
          <a:p>
            <a:pPr lvl="1"/>
            <a:r>
              <a:rPr lang="es-ES" b="1" i="1" dirty="0"/>
              <a:t>Inter File</a:t>
            </a:r>
            <a:r>
              <a:rPr lang="es-ES" dirty="0"/>
              <a:t>: los objetos se agrupan en función a la relación existentes entre los objetos independientemente que pertenezcan a diferentes conjuntos.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13648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LOGICA DE ALMACENAMIENTO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El DBMS utiliza ambas técnicas de almacenamiento para 	almacenar cosas distintas.</a:t>
            </a:r>
          </a:p>
          <a:p>
            <a:endParaRPr lang="es-ES" dirty="0"/>
          </a:p>
          <a:p>
            <a:r>
              <a:rPr lang="es-ES" b="1" i="1" dirty="0" err="1" smtClean="0"/>
              <a:t>Intra</a:t>
            </a:r>
            <a:r>
              <a:rPr lang="es-ES" b="1" i="1" dirty="0" smtClean="0"/>
              <a:t> File</a:t>
            </a:r>
            <a:r>
              <a:rPr lang="es-ES" dirty="0" smtClean="0"/>
              <a:t>: Almacena de esta forma los datos </a:t>
            </a:r>
            <a:r>
              <a:rPr lang="es-ES" dirty="0"/>
              <a:t>secuenciales, o sea, en una pagina solo coloca filas que se </a:t>
            </a:r>
            <a:r>
              <a:rPr lang="es-ES" dirty="0" smtClean="0"/>
              <a:t>corresponden a una tabla</a:t>
            </a:r>
            <a:r>
              <a:rPr lang="es-ES" dirty="0"/>
              <a:t>, sin mezclar tablas en la misma </a:t>
            </a:r>
            <a:r>
              <a:rPr lang="es-ES" dirty="0" smtClean="0"/>
              <a:t>página</a:t>
            </a:r>
          </a:p>
          <a:p>
            <a:endParaRPr lang="es-ES" b="1" i="1" dirty="0" smtClean="0"/>
          </a:p>
          <a:p>
            <a:r>
              <a:rPr lang="es-ES" b="1" i="1" dirty="0" smtClean="0"/>
              <a:t>Inter </a:t>
            </a:r>
            <a:r>
              <a:rPr lang="es-ES" b="1" i="1" dirty="0"/>
              <a:t>File</a:t>
            </a:r>
            <a:r>
              <a:rPr lang="es-ES" dirty="0"/>
              <a:t>: </a:t>
            </a:r>
            <a:r>
              <a:rPr lang="es-ES" dirty="0" smtClean="0"/>
              <a:t>Almacena de esta forma los índices y PK asociadas a las FK que existan.</a:t>
            </a:r>
          </a:p>
          <a:p>
            <a:pPr marL="457200" lvl="1" indent="0">
              <a:buNone/>
            </a:pP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</p:spTree>
    <p:extLst>
      <p:ext uri="{BB962C8B-B14F-4D97-AF65-F5344CB8AC3E}">
        <p14:creationId xmlns:p14="http://schemas.microsoft.com/office/powerpoint/2010/main" val="24973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DE PK Y FK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smtClean="0"/>
              <a:t>	</a:t>
            </a:r>
            <a:endParaRPr lang="es-ES" dirty="0" smtClean="0"/>
          </a:p>
          <a:p>
            <a:pPr lvl="1"/>
            <a:endParaRPr lang="es-ES" dirty="0" smtClean="0"/>
          </a:p>
          <a:p>
            <a:endParaRPr lang="es-ES" b="1" dirty="0" smtClean="0"/>
          </a:p>
          <a:p>
            <a:endParaRPr lang="es-ES" b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676" y="1790873"/>
            <a:ext cx="7204727" cy="482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12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ALMACENAMIENTO DE ARCHIVOS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Archivos: </a:t>
            </a:r>
            <a:r>
              <a:rPr lang="es-ES" dirty="0" smtClean="0"/>
              <a:t>Dado que el </a:t>
            </a:r>
            <a:r>
              <a:rPr lang="es-ES" dirty="0" err="1" smtClean="0"/>
              <a:t>unico</a:t>
            </a:r>
            <a:r>
              <a:rPr lang="es-ES" dirty="0" smtClean="0"/>
              <a:t> formato de archivo existente y manejable por un sistema operativo es el compuesto por un conjunto de caracteres ASCII, es necesario identificar de alguna forma el contenido de los mismos para poder tipificarlos y administrarlos de forma diferencial.</a:t>
            </a:r>
          </a:p>
          <a:p>
            <a:endParaRPr lang="es-ES" b="1" i="1" dirty="0" smtClean="0"/>
          </a:p>
          <a:p>
            <a:r>
              <a:rPr lang="es-ES" b="1" i="1" dirty="0" err="1" smtClean="0"/>
              <a:t>Heade</a:t>
            </a:r>
            <a:r>
              <a:rPr lang="es-ES" b="1" dirty="0" err="1" smtClean="0"/>
              <a:t>r</a:t>
            </a:r>
            <a:r>
              <a:rPr lang="es-ES" dirty="0" smtClean="0"/>
              <a:t>: el cabecero de un archivo es el conjunto de caracteres que se colocan al inicio del mismo y que permiten definir el contenido que continua en el mismo.</a:t>
            </a:r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93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ARCHIVOS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1" dirty="0" smtClean="0"/>
              <a:t>Extensión: </a:t>
            </a:r>
            <a:r>
              <a:rPr lang="es-ES" dirty="0" smtClean="0"/>
              <a:t>La extensión de un archivo esta relacionada con su tipología y de hecho con la aplicación destinada a su apertura y administración.  De esta forma cada tipo de archivo comienza con alguna especificación diferente, lo cual permite identificarlo.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4" name="3 Imagen" descr="2 cabecera de doc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17" y="3686476"/>
            <a:ext cx="6221129" cy="273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8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ARCHIVOS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303" y="1615074"/>
            <a:ext cx="6397661" cy="504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00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PROPIEDADES 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 smtClean="0"/>
              <a:t>Para que un producto se considere un Motor de Base de Datos (DBMS) </a:t>
            </a:r>
            <a:r>
              <a:rPr lang="es-ES" sz="2400" smtClean="0"/>
              <a:t>debe cumplir </a:t>
            </a:r>
            <a:r>
              <a:rPr lang="es-ES" sz="2400" dirty="0" smtClean="0"/>
              <a:t>con determinadas propiedades.  Dichas propiedades se agrupan dentro de la sigla </a:t>
            </a:r>
            <a:r>
              <a:rPr lang="es-ES" sz="2400" b="1" i="1" dirty="0" smtClean="0"/>
              <a:t>ACID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r>
              <a:rPr lang="es-ES" sz="2400" b="1" i="1" dirty="0" smtClean="0"/>
              <a:t>ACID:</a:t>
            </a:r>
            <a:r>
              <a:rPr lang="es-ES" sz="2400" b="1" dirty="0" smtClean="0"/>
              <a:t> </a:t>
            </a:r>
            <a:r>
              <a:rPr lang="es-ES" sz="2400" dirty="0"/>
              <a:t> es un </a:t>
            </a:r>
            <a:r>
              <a:rPr lang="es-ES" sz="2400" dirty="0" smtClean="0"/>
              <a:t>acrónimo de </a:t>
            </a:r>
            <a:r>
              <a:rPr lang="es-ES" sz="2400" b="1" dirty="0" err="1" smtClean="0"/>
              <a:t>A</a:t>
            </a:r>
            <a:r>
              <a:rPr lang="es-ES" sz="2400" dirty="0" err="1" smtClean="0"/>
              <a:t>tomicity</a:t>
            </a:r>
            <a:r>
              <a:rPr lang="es-ES" sz="2400" dirty="0" smtClean="0"/>
              <a:t>, </a:t>
            </a:r>
            <a:r>
              <a:rPr lang="es-ES" sz="2400" b="1" dirty="0" err="1" smtClean="0"/>
              <a:t>C</a:t>
            </a:r>
            <a:r>
              <a:rPr lang="es-ES" sz="2400" dirty="0" err="1" smtClean="0"/>
              <a:t>onsistency</a:t>
            </a:r>
            <a:r>
              <a:rPr lang="es-ES" sz="2400" dirty="0" smtClean="0"/>
              <a:t>,   </a:t>
            </a:r>
            <a:r>
              <a:rPr lang="es-ES" sz="2400" b="1" dirty="0" err="1" smtClean="0"/>
              <a:t>I</a:t>
            </a:r>
            <a:r>
              <a:rPr lang="es-ES" sz="2400" dirty="0" err="1" smtClean="0"/>
              <a:t>solation</a:t>
            </a:r>
            <a:r>
              <a:rPr lang="es-ES" sz="2400" dirty="0" smtClean="0"/>
              <a:t> </a:t>
            </a:r>
            <a:r>
              <a:rPr lang="es-ES" sz="2400" dirty="0"/>
              <a:t>and </a:t>
            </a:r>
            <a:r>
              <a:rPr lang="es-ES" sz="2400" b="1" dirty="0" err="1"/>
              <a:t>D</a:t>
            </a:r>
            <a:r>
              <a:rPr lang="es-ES" sz="2400" dirty="0" err="1"/>
              <a:t>urability</a:t>
            </a:r>
            <a:r>
              <a:rPr lang="es-ES" sz="2400" dirty="0"/>
              <a:t>: Atomicidad, Consistencia, Aislamiento y Durabilidad en español.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9231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DBMS crea un </a:t>
            </a:r>
            <a:r>
              <a:rPr lang="es-ES" dirty="0" err="1" smtClean="0"/>
              <a:t>header</a:t>
            </a:r>
            <a:r>
              <a:rPr lang="es-ES" dirty="0" smtClean="0"/>
              <a:t> para identificar las tablas de la siguiente forma:</a:t>
            </a:r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084" y="2890424"/>
            <a:ext cx="3217830" cy="373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HEADER DE TABLAS EJEMPLO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520" y="1751798"/>
            <a:ext cx="6483885" cy="490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0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ATOMICIDAD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 smtClean="0"/>
              <a:t>Atomicidad</a:t>
            </a:r>
            <a:r>
              <a:rPr lang="es-ES" sz="2200" dirty="0"/>
              <a:t> es la propiedad que asegura que una operación se ha realizado o no, y por lo tanto ante un </a:t>
            </a:r>
            <a:r>
              <a:rPr lang="es-ES" sz="2200" dirty="0" smtClean="0"/>
              <a:t>fallo del sistema no puede </a:t>
            </a:r>
            <a:r>
              <a:rPr lang="es-ES" sz="2200" dirty="0"/>
              <a:t>quedar a medias. Se dice que una operación es atómica cuando es imposible para otra parte de un sistema encontrar pasos intermedios. Si esta operación consiste en una serie de pasos, todos ellos ocurren o </a:t>
            </a:r>
            <a:r>
              <a:rPr lang="es-ES" sz="2200" dirty="0" smtClean="0"/>
              <a:t>ninguno. Por  </a:t>
            </a:r>
            <a:r>
              <a:rPr lang="es-ES" sz="2200" dirty="0"/>
              <a:t>ejemplo, en el caso de una transacción bancaria o se ejecuta tanto el depósito y la deducción o ninguna acción es realizada. Es una característica de </a:t>
            </a:r>
            <a:r>
              <a:rPr lang="es-ES" sz="2200" dirty="0" smtClean="0"/>
              <a:t>los sistemas transaccionales.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32482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CONSISTENCIA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200" b="1" i="1" dirty="0"/>
              <a:t>Consistencia</a:t>
            </a:r>
            <a:r>
              <a:rPr lang="es-ES" sz="2200" b="1" dirty="0"/>
              <a:t>:</a:t>
            </a:r>
            <a:r>
              <a:rPr lang="es-ES" sz="2200" dirty="0"/>
              <a:t> (</a:t>
            </a:r>
            <a:r>
              <a:rPr lang="es-ES" sz="2200" i="1" dirty="0"/>
              <a:t>Integridad</a:t>
            </a:r>
            <a:r>
              <a:rPr lang="es-ES" sz="2200" dirty="0"/>
              <a:t>). Es la propiedad que asegura que sólo se empieza aquello que se puede </a:t>
            </a:r>
            <a:r>
              <a:rPr lang="es-ES" sz="2200" dirty="0" smtClean="0"/>
              <a:t>terminar. </a:t>
            </a:r>
            <a:r>
              <a:rPr lang="es-ES" sz="2200" dirty="0"/>
              <a:t>Por lo tanto se ejecutan aquellas operaciones que no van a romper las reglas y directrices de </a:t>
            </a:r>
            <a:r>
              <a:rPr lang="es-ES" sz="2200" i="1" dirty="0"/>
              <a:t>Integridad</a:t>
            </a:r>
            <a:r>
              <a:rPr lang="es-ES" sz="2200" dirty="0"/>
              <a:t> de la base de datos. La propiedad de consistencia sostiene que cualquier transacción llevará a la base de datos desde un estado válido a otro también válido. "La Integridad de la Base de Datos nos permite asegurar que los datos son exactos y consistentes, es decir que estén siempre intactos, sean siempre los esperados y que de ninguna manera cambian ni se deformen. De esta manera podemos garantizar que la información que se presenta al usuario será siempre la misma."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5652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AISLAMIENTO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/>
              <a:t>Aislamiento</a:t>
            </a:r>
            <a:r>
              <a:rPr lang="es-ES" sz="2200" b="1" dirty="0"/>
              <a:t>:</a:t>
            </a:r>
            <a:r>
              <a:rPr lang="es-ES" sz="2200" dirty="0"/>
              <a:t> Esta propiedad asegura que una operación no puede afectar a otras. Esto asegura que la realización de dos transacciones sobre la misma información sean independientes y no generen ningún tipo de error. Esta propiedad define cómo y cuándo los cambios producidos por una operación se hacen visibles para las demás operaciones concurrentes. El aislamiento puede alcanzarse en distintos niveles, siendo el parámetro esencial a la hora de seleccionar </a:t>
            </a:r>
            <a:r>
              <a:rPr lang="es-ES" sz="2200" dirty="0" smtClean="0"/>
              <a:t>un DBMS.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1032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DURABILIDAD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200" b="1" i="1" dirty="0"/>
              <a:t>Durabilidad</a:t>
            </a:r>
            <a:r>
              <a:rPr lang="es-ES" sz="2200" b="1" dirty="0"/>
              <a:t>:</a:t>
            </a:r>
            <a:r>
              <a:rPr lang="es-ES" sz="2200" dirty="0"/>
              <a:t> (</a:t>
            </a:r>
            <a:r>
              <a:rPr lang="es-ES" sz="2200" i="1" dirty="0"/>
              <a:t>Persistencia</a:t>
            </a:r>
            <a:r>
              <a:rPr lang="es-ES" sz="2200" dirty="0"/>
              <a:t>). Esta propiedad asegura que una vez realizada la operación, esta persistirá y no se podrá deshacer aunque falle el sistema y que de esta forma los datos sobrevivan de alguna manera</a:t>
            </a:r>
            <a:r>
              <a:rPr lang="es-ES" sz="2200" dirty="0" smtClean="0"/>
              <a:t>. la</a:t>
            </a:r>
            <a:r>
              <a:rPr lang="es-ES" sz="2200" dirty="0"/>
              <a:t> </a:t>
            </a:r>
            <a:r>
              <a:rPr lang="es-ES" sz="2200" b="1" dirty="0"/>
              <a:t>persistencia</a:t>
            </a:r>
            <a:r>
              <a:rPr lang="es-ES" sz="2200" dirty="0"/>
              <a:t> es la acción de preservar la información de un objeto de forma permanente (guardado), pero a su vez también se refiere a poder recuperar la información del mismo (leerlo) para que pueda ser nuevamente utilizado.</a:t>
            </a:r>
            <a:endParaRPr lang="es-AR" sz="2200" dirty="0"/>
          </a:p>
        </p:txBody>
      </p:sp>
    </p:spTree>
    <p:extLst>
      <p:ext uri="{BB962C8B-B14F-4D97-AF65-F5344CB8AC3E}">
        <p14:creationId xmlns:p14="http://schemas.microsoft.com/office/powerpoint/2010/main" val="263419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Arquitectura de un DBMS se compone de tres niveles hoy en la arquitectura de software conocidas como capas.</a:t>
            </a:r>
          </a:p>
          <a:p>
            <a:r>
              <a:rPr lang="es-ES" dirty="0" smtClean="0"/>
              <a:t>Esta arquitectura si bien viene desde la </a:t>
            </a:r>
            <a:r>
              <a:rPr lang="es-ES" dirty="0" err="1" smtClean="0"/>
              <a:t>dècada</a:t>
            </a:r>
            <a:r>
              <a:rPr lang="es-ES" dirty="0" smtClean="0"/>
              <a:t> del 70 es la utilizada actualmente para la </a:t>
            </a:r>
            <a:r>
              <a:rPr lang="es-ES" dirty="0" err="1" smtClean="0"/>
              <a:t>mayorìa</a:t>
            </a:r>
            <a:r>
              <a:rPr lang="es-ES" dirty="0" smtClean="0"/>
              <a:t> de desarrollo en tres capas.</a:t>
            </a:r>
          </a:p>
          <a:p>
            <a:r>
              <a:rPr lang="es-ES" dirty="0" smtClean="0"/>
              <a:t>El DBMS </a:t>
            </a:r>
            <a:r>
              <a:rPr lang="es-ES" dirty="0" err="1" smtClean="0"/>
              <a:t>està</a:t>
            </a:r>
            <a:r>
              <a:rPr lang="es-ES" dirty="0" smtClean="0"/>
              <a:t> conformado por los siguientes niveles: </a:t>
            </a:r>
            <a:r>
              <a:rPr lang="es-ES" b="1" i="1" dirty="0" smtClean="0"/>
              <a:t>interno o físico</a:t>
            </a:r>
            <a:r>
              <a:rPr lang="es-ES" dirty="0" smtClean="0"/>
              <a:t>, </a:t>
            </a:r>
            <a:r>
              <a:rPr lang="es-ES" b="1" i="1" dirty="0" smtClean="0"/>
              <a:t>conceptual o lógico </a:t>
            </a:r>
            <a:r>
              <a:rPr lang="es-ES" dirty="0" smtClean="0"/>
              <a:t>y </a:t>
            </a:r>
            <a:r>
              <a:rPr lang="es-ES" b="1" i="1" dirty="0" smtClean="0"/>
              <a:t>externo o de usuario</a:t>
            </a:r>
            <a:r>
              <a:rPr lang="es-ES" dirty="0" smtClean="0"/>
              <a:t>.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817" y="4362636"/>
            <a:ext cx="3960010" cy="23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4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ANSI DE UN DBMS</a:t>
            </a:r>
            <a:br>
              <a:rPr lang="es-ES" dirty="0" smtClean="0"/>
            </a:br>
            <a:endParaRPr lang="es-AR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09" y="1541621"/>
            <a:ext cx="6554386" cy="512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18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6138</TotalTime>
  <Words>993</Words>
  <Application>Microsoft Office PowerPoint</Application>
  <PresentationFormat>Personalizado</PresentationFormat>
  <Paragraphs>142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Ion</vt:lpstr>
      <vt:lpstr>UTN-FRBA</vt:lpstr>
      <vt:lpstr>CONCEPTOS </vt:lpstr>
      <vt:lpstr>PROPIEDADES </vt:lpstr>
      <vt:lpstr>ATOMICIDAD </vt:lpstr>
      <vt:lpstr>CONSISTENCIA</vt:lpstr>
      <vt:lpstr>AISLAMIENTO</vt:lpstr>
      <vt:lpstr>DURABILIDAD </vt:lpstr>
      <vt:lpstr>ARQUITECTURA ANSI DE UN DBMS </vt:lpstr>
      <vt:lpstr>ARQUITECTURA ANSI DE UN DBMS </vt:lpstr>
      <vt:lpstr>ARQUITECTURA ANSI DE UN DBMS </vt:lpstr>
      <vt:lpstr>VISTA DESDE EL ALMACENAMIENTO </vt:lpstr>
      <vt:lpstr>VISTA DESDE EL ALMACENAMIENTO </vt:lpstr>
      <vt:lpstr>VISTA DESDE LA FUNCIONALIDAD </vt:lpstr>
      <vt:lpstr>VISTA DESDE LA FUNCIONALIDAD </vt:lpstr>
      <vt:lpstr>COMPONENTES DE UN DBMS </vt:lpstr>
      <vt:lpstr>USER MANAGER</vt:lpstr>
      <vt:lpstr>FILE MANAGER</vt:lpstr>
      <vt:lpstr>DISK MANAGER</vt:lpstr>
      <vt:lpstr>NIVEL INTERNO ALMACENAMIENTO</vt:lpstr>
      <vt:lpstr>PAGINACION </vt:lpstr>
      <vt:lpstr>PAGINACION </vt:lpstr>
      <vt:lpstr>PAGINACION </vt:lpstr>
      <vt:lpstr>PAGINACION </vt:lpstr>
      <vt:lpstr>LOGICA DE ALMACENAMIENTO</vt:lpstr>
      <vt:lpstr>LOGICA DE ALMACENAMIENTO</vt:lpstr>
      <vt:lpstr>ALMACENAMIENTO DE PK Y FK </vt:lpstr>
      <vt:lpstr>ALMACENAMIENTO DE ARCHIVOS </vt:lpstr>
      <vt:lpstr>TIPOS DE ARCHIVOS </vt:lpstr>
      <vt:lpstr>TIPOS DE ARCHIVOS </vt:lpstr>
      <vt:lpstr>HEADER DE TABLAS </vt:lpstr>
      <vt:lpstr>HEADER DE TABLAS EJEMPLO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288</cp:revision>
  <dcterms:created xsi:type="dcterms:W3CDTF">2020-04-06T17:43:51Z</dcterms:created>
  <dcterms:modified xsi:type="dcterms:W3CDTF">2020-06-01T13:45:26Z</dcterms:modified>
</cp:coreProperties>
</file>