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handoutMasterIdLst>
    <p:handoutMasterId r:id="rId9"/>
  </p:handoutMasterIdLst>
  <p:sldIdLst>
    <p:sldId id="256" r:id="rId2"/>
    <p:sldId id="271" r:id="rId3"/>
    <p:sldId id="279" r:id="rId4"/>
    <p:sldId id="281" r:id="rId5"/>
    <p:sldId id="257" r:id="rId6"/>
    <p:sldId id="282" r:id="rId7"/>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E75E278A-FF0E-49A4-B170-79828D63BBAD}">
          <p14:sldIdLst>
            <p14:sldId id="256"/>
          </p14:sldIdLst>
        </p14:section>
        <p14:section name="Presentación" id="{B9B51309-D148-4332-87C2-07BE32FBCA3B}">
          <p14:sldIdLst>
            <p14:sldId id="271"/>
            <p14:sldId id="279"/>
            <p14:sldId id="281"/>
            <p14:sldId id="257"/>
          </p14:sldIdLst>
        </p14:section>
        <p14:section name="Referencias"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41" autoAdjust="0"/>
  </p:normalViewPr>
  <p:slideViewPr>
    <p:cSldViewPr snapToGrid="0">
      <p:cViewPr varScale="1">
        <p:scale>
          <a:sx n="105" d="100"/>
          <a:sy n="105" d="100"/>
        </p:scale>
        <p:origin x="834"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5" d="100"/>
          <a:sy n="85"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0B2B5E0-3F7C-4D27-B033-54169BBE3F5A}" type="datetime1">
              <a:rPr lang="es-ES" smtClean="0"/>
              <a:t>10/07/2024</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s-ES" smtClean="0"/>
              <a:t>‹Nº›</a:t>
            </a:fld>
            <a:endParaRPr lang="es-E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AE0AD-AC8A-40B7-A05F-83C08D0E80A3}" type="datetime1">
              <a:rPr lang="es-ES" smtClean="0"/>
              <a:pPr/>
              <a:t>10/07/2024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es-ES" noProof="0" smtClean="0"/>
              <a:t>‹Nº›</a:t>
            </a:fld>
            <a:endParaRPr lang="es-ES" noProof="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rtlCol="0"/>
          <a:lstStyle/>
          <a:p>
            <a:pPr rtl="0"/>
            <a:endParaRPr lang="es-ES" noProof="0" dirty="0"/>
          </a:p>
        </p:txBody>
      </p:sp>
      <p:sp>
        <p:nvSpPr>
          <p:cNvPr id="4" name="Marcador de número de diapositiva 3"/>
          <p:cNvSpPr>
            <a:spLocks noGrp="1"/>
          </p:cNvSpPr>
          <p:nvPr>
            <p:ph type="sldNum" sz="quarter" idx="10"/>
          </p:nvPr>
        </p:nvSpPr>
        <p:spPr/>
        <p:txBody>
          <a:bodyPr rtlCol="0"/>
          <a:lstStyle/>
          <a:p>
            <a:pPr rtl="0"/>
            <a:fld id="{DF61EA0F-A667-4B49-8422-0062BC55E249}" type="slidenum">
              <a:rPr lang="es-ES" smtClean="0"/>
              <a:t>1</a:t>
            </a:fld>
            <a:endParaRPr lang="es-ES"/>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l"/>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2</a:t>
            </a:fld>
            <a:endParaRPr lang="es-ES"/>
          </a:p>
        </p:txBody>
      </p:sp>
    </p:spTree>
    <p:extLst>
      <p:ext uri="{BB962C8B-B14F-4D97-AF65-F5344CB8AC3E}">
        <p14:creationId xmlns:p14="http://schemas.microsoft.com/office/powerpoint/2010/main" val="2370231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3</a:t>
            </a:fld>
            <a:endParaRPr lang="es-ES"/>
          </a:p>
        </p:txBody>
      </p:sp>
    </p:spTree>
    <p:extLst>
      <p:ext uri="{BB962C8B-B14F-4D97-AF65-F5344CB8AC3E}">
        <p14:creationId xmlns:p14="http://schemas.microsoft.com/office/powerpoint/2010/main" val="508845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noProof="0" dirty="0"/>
          </a:p>
        </p:txBody>
      </p:sp>
      <p:sp>
        <p:nvSpPr>
          <p:cNvPr id="4" name="Marcador de número de diapositiva 3"/>
          <p:cNvSpPr>
            <a:spLocks noGrp="1"/>
          </p:cNvSpPr>
          <p:nvPr>
            <p:ph type="sldNum" sz="quarter" idx="5"/>
          </p:nvPr>
        </p:nvSpPr>
        <p:spPr/>
        <p:txBody>
          <a:bodyPr/>
          <a:lstStyle/>
          <a:p>
            <a:pPr rtl="0"/>
            <a:fld id="{DF61EA0F-A667-4B49-8422-0062BC55E249}" type="slidenum">
              <a:rPr lang="es-ES" smtClean="0"/>
              <a:t>4</a:t>
            </a:fld>
            <a:endParaRPr lang="es-ES"/>
          </a:p>
        </p:txBody>
      </p:sp>
    </p:spTree>
    <p:extLst>
      <p:ext uri="{BB962C8B-B14F-4D97-AF65-F5344CB8AC3E}">
        <p14:creationId xmlns:p14="http://schemas.microsoft.com/office/powerpoint/2010/main" val="164614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noProof="0" dirty="0"/>
          </a:p>
        </p:txBody>
      </p:sp>
      <p:sp>
        <p:nvSpPr>
          <p:cNvPr id="4" name="Marcador de número de diapositiva 3"/>
          <p:cNvSpPr>
            <a:spLocks noGrp="1"/>
          </p:cNvSpPr>
          <p:nvPr>
            <p:ph type="sldNum" sz="quarter" idx="5"/>
          </p:nvPr>
        </p:nvSpPr>
        <p:spPr/>
        <p:txBody>
          <a:bodyPr rtlCol="0"/>
          <a:lstStyle/>
          <a:p>
            <a:pPr rtl="0"/>
            <a:fld id="{DF61EA0F-A667-4B49-8422-0062BC55E249}" type="slidenum">
              <a:rPr lang="es-ES" smtClean="0"/>
              <a:t>5</a:t>
            </a:fld>
            <a:endParaRPr lang="es-ES"/>
          </a:p>
        </p:txBody>
      </p:sp>
    </p:spTree>
    <p:extLst>
      <p:ext uri="{BB962C8B-B14F-4D97-AF65-F5344CB8AC3E}">
        <p14:creationId xmlns:p14="http://schemas.microsoft.com/office/powerpoint/2010/main" val="3034230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rtlCol="0"/>
          <a:lstStyle/>
          <a:p>
            <a:pPr rtl="0"/>
            <a:endParaRPr lang="es-ES" noProof="0" dirty="0"/>
          </a:p>
        </p:txBody>
      </p:sp>
      <p:sp>
        <p:nvSpPr>
          <p:cNvPr id="4" name="Marcador de número de diapositiva 3"/>
          <p:cNvSpPr>
            <a:spLocks noGrp="1"/>
          </p:cNvSpPr>
          <p:nvPr>
            <p:ph type="sldNum" sz="quarter" idx="10"/>
          </p:nvPr>
        </p:nvSpPr>
        <p:spPr/>
        <p:txBody>
          <a:bodyPr rtlCol="0"/>
          <a:lstStyle/>
          <a:p>
            <a:pPr rtl="0"/>
            <a:fld id="{DF61EA0F-A667-4B49-8422-0062BC55E249}" type="slidenum">
              <a:rPr lang="es-ES" smtClean="0"/>
              <a:t>6</a:t>
            </a:fld>
            <a:endParaRPr lang="es-ES"/>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7" name="Rectángulo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a:p>
        </p:txBody>
      </p:sp>
      <p:sp>
        <p:nvSpPr>
          <p:cNvPr id="2" name="Título 1"/>
          <p:cNvSpPr>
            <a:spLocks noGrp="1"/>
          </p:cNvSpPr>
          <p:nvPr>
            <p:ph type="title"/>
          </p:nvPr>
        </p:nvSpPr>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contenido">
    <p:spTree>
      <p:nvGrpSpPr>
        <p:cNvPr id="1" name=""/>
        <p:cNvGrpSpPr/>
        <p:nvPr/>
      </p:nvGrpSpPr>
      <p:grpSpPr>
        <a:xfrm>
          <a:off x="0" y="0"/>
          <a:ext cx="0" cy="0"/>
          <a:chOff x="0" y="0"/>
          <a:chExt cx="0" cy="0"/>
        </a:xfrm>
      </p:grpSpPr>
      <p:sp>
        <p:nvSpPr>
          <p:cNvPr id="9" name="Rectángulo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s-ES" sz="1800" noProof="0"/>
          </a:p>
        </p:txBody>
      </p:sp>
      <p:cxnSp>
        <p:nvCxnSpPr>
          <p:cNvPr id="12" name="Conector recto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ítulo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es-ES" noProof="0"/>
              <a:t>Haga clic para modificar el estilo de título del patrón</a:t>
            </a:r>
          </a:p>
        </p:txBody>
      </p:sp>
      <p:sp>
        <p:nvSpPr>
          <p:cNvPr id="3" name="Marcador de contenido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es-ES" noProof="0"/>
              <a:t>Haga clic para modificar los estilos de texto del patrón</a:t>
            </a:r>
          </a:p>
          <a:p>
            <a:pPr marL="0" lvl="1" indent="0" rtl="0">
              <a:lnSpc>
                <a:spcPct val="150000"/>
              </a:lnSpc>
              <a:spcBef>
                <a:spcPts val="1000"/>
              </a:spcBef>
              <a:spcAft>
                <a:spcPts val="1200"/>
              </a:spcAft>
              <a:buNone/>
            </a:pPr>
            <a:r>
              <a:rPr lang="es-ES" noProof="0"/>
              <a:t>Segundo nivel</a:t>
            </a:r>
          </a:p>
          <a:p>
            <a:pPr marL="0" lvl="2" indent="0" rtl="0">
              <a:lnSpc>
                <a:spcPct val="150000"/>
              </a:lnSpc>
              <a:spcBef>
                <a:spcPts val="1000"/>
              </a:spcBef>
              <a:spcAft>
                <a:spcPts val="1200"/>
              </a:spcAft>
              <a:buNone/>
            </a:pPr>
            <a:r>
              <a:rPr lang="es-ES" noProof="0"/>
              <a:t>Tercer nivel</a:t>
            </a:r>
          </a:p>
          <a:p>
            <a:pPr marL="0" lvl="3" indent="0" rtl="0">
              <a:lnSpc>
                <a:spcPct val="150000"/>
              </a:lnSpc>
              <a:spcBef>
                <a:spcPts val="1000"/>
              </a:spcBef>
              <a:spcAft>
                <a:spcPts val="1200"/>
              </a:spcAft>
              <a:buNone/>
            </a:pPr>
            <a:r>
              <a:rPr lang="es-ES" noProof="0"/>
              <a:t>Cuarto nivel</a:t>
            </a:r>
          </a:p>
          <a:p>
            <a:pPr marL="0" lvl="4" indent="0" rtl="0">
              <a:lnSpc>
                <a:spcPct val="150000"/>
              </a:lnSpc>
              <a:spcBef>
                <a:spcPts val="1000"/>
              </a:spcBef>
              <a:spcAft>
                <a:spcPts val="1200"/>
              </a:spcAft>
              <a:buNone/>
            </a:pPr>
            <a:r>
              <a:rPr lang="es-ES" noProof="0"/>
              <a:t>Quinto nivel</a:t>
            </a:r>
          </a:p>
        </p:txBody>
      </p:sp>
      <p:sp>
        <p:nvSpPr>
          <p:cNvPr id="6" name="Marcador de fecha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7A7F30DA-8663-4794-8A66-1184A9F2D888}" type="datetime1">
              <a:rPr lang="es-ES" noProof="0" smtClean="0"/>
              <a:t>10/07/2024</a:t>
            </a:fld>
            <a:endParaRPr lang="es-ES" noProof="0"/>
          </a:p>
        </p:txBody>
      </p:sp>
      <p:sp>
        <p:nvSpPr>
          <p:cNvPr id="7" name="Marcador de pie de página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es-ES" noProof="0"/>
          </a:p>
        </p:txBody>
      </p:sp>
      <p:sp>
        <p:nvSpPr>
          <p:cNvPr id="8" name="Marcador de número de diapositiva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es-ES" noProof="0" smtClean="0"/>
              <a:pPr rtl="0"/>
              <a:t>‹Nº›</a:t>
            </a:fld>
            <a:endParaRPr lang="es-ES"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9" name="Rectángulo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a:p>
        </p:txBody>
      </p:sp>
      <p:sp>
        <p:nvSpPr>
          <p:cNvPr id="10" name="Rectángulo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sz="1800" noProof="0"/>
          </a:p>
        </p:txBody>
      </p:sp>
      <p:sp>
        <p:nvSpPr>
          <p:cNvPr id="2" name="Título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es-ES" noProof="0"/>
              <a:t>Haga clic para modificar el estilo de título del patrón</a:t>
            </a:r>
          </a:p>
        </p:txBody>
      </p:sp>
      <p:sp>
        <p:nvSpPr>
          <p:cNvPr id="7" name="Marcador de contenido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es-ES" noProof="0"/>
              <a:t>Haga clic para modificar los estilos de texto del patrón</a:t>
            </a:r>
          </a:p>
          <a:p>
            <a:pPr marL="0" lvl="1" indent="0" rtl="0">
              <a:lnSpc>
                <a:spcPct val="150000"/>
              </a:lnSpc>
              <a:spcBef>
                <a:spcPts val="1000"/>
              </a:spcBef>
              <a:spcAft>
                <a:spcPts val="1200"/>
              </a:spcAft>
              <a:buNone/>
            </a:pPr>
            <a:r>
              <a:rPr lang="es-ES" noProof="0"/>
              <a:t>Segundo nivel</a:t>
            </a:r>
          </a:p>
          <a:p>
            <a:pPr marL="0" lvl="2" indent="0" rtl="0">
              <a:lnSpc>
                <a:spcPct val="150000"/>
              </a:lnSpc>
              <a:spcBef>
                <a:spcPts val="1000"/>
              </a:spcBef>
              <a:spcAft>
                <a:spcPts val="1200"/>
              </a:spcAft>
              <a:buNone/>
            </a:pPr>
            <a:r>
              <a:rPr lang="es-ES" noProof="0"/>
              <a:t>Tercer nivel</a:t>
            </a:r>
          </a:p>
          <a:p>
            <a:pPr marL="0" lvl="3" indent="0" rtl="0">
              <a:lnSpc>
                <a:spcPct val="150000"/>
              </a:lnSpc>
              <a:spcBef>
                <a:spcPts val="1000"/>
              </a:spcBef>
              <a:spcAft>
                <a:spcPts val="1200"/>
              </a:spcAft>
              <a:buNone/>
            </a:pPr>
            <a:r>
              <a:rPr lang="es-ES" noProof="0"/>
              <a:t>Cuarto nivel</a:t>
            </a:r>
          </a:p>
          <a:p>
            <a:pPr marL="0" lvl="4" indent="0" rtl="0">
              <a:lnSpc>
                <a:spcPct val="150000"/>
              </a:lnSpc>
              <a:spcBef>
                <a:spcPts val="1000"/>
              </a:spcBef>
              <a:spcAft>
                <a:spcPts val="1200"/>
              </a:spcAft>
              <a:buNone/>
            </a:pPr>
            <a:r>
              <a:rPr lang="es-ES" noProof="0"/>
              <a:t>Quinto nivel</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s-ES" sz="1800" noProof="0"/>
          </a:p>
        </p:txBody>
      </p:sp>
      <p:sp>
        <p:nvSpPr>
          <p:cNvPr id="2" name="Marcador de título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E978C3BE-9016-4208-9F91-C00CEFA51175}" type="datetime1">
              <a:rPr lang="es-ES" noProof="0" smtClean="0"/>
              <a:t>10/07/2024</a:t>
            </a:fld>
            <a:endParaRPr lang="es-ES" noProof="0"/>
          </a:p>
        </p:txBody>
      </p:sp>
      <p:sp>
        <p:nvSpPr>
          <p:cNvPr id="5" name="Marcador de pie de página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es-ES" noProof="0"/>
          </a:p>
        </p:txBody>
      </p:sp>
      <p:sp>
        <p:nvSpPr>
          <p:cNvPr id="6" name="Marcador de número de diapositiva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es-ES" noProof="0" smtClean="0"/>
              <a:pPr rtl="0"/>
              <a:t>‹Nº›</a:t>
            </a:fld>
            <a:endParaRPr lang="es-ES" noProof="0"/>
          </a:p>
        </p:txBody>
      </p:sp>
      <p:cxnSp>
        <p:nvCxnSpPr>
          <p:cNvPr id="8" name="Conector recto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igital.csic.es/bitstream/10261/7734/1/eserv.pdf"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es.wikipedia.org/wiki/Teor%C3%ADa_de_la_decisi%C3%B3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838200" y="1164324"/>
            <a:ext cx="10515600" cy="2387600"/>
          </a:xfrm>
        </p:spPr>
        <p:txBody>
          <a:bodyPr rtlCol="0" anchor="ctr" anchorCtr="0">
            <a:normAutofit/>
          </a:bodyPr>
          <a:lstStyle/>
          <a:p>
            <a:pPr rtl="0"/>
            <a:r>
              <a:rPr lang="es-ES" sz="4800" dirty="0">
                <a:solidFill>
                  <a:schemeClr val="bg1"/>
                </a:solidFill>
              </a:rPr>
              <a:t>Teoría de la decisión</a:t>
            </a:r>
          </a:p>
        </p:txBody>
      </p:sp>
      <p:sp>
        <p:nvSpPr>
          <p:cNvPr id="3" name="Subtítulo 2"/>
          <p:cNvSpPr>
            <a:spLocks noGrp="1"/>
          </p:cNvSpPr>
          <p:nvPr>
            <p:ph type="subTitle" idx="4294967295"/>
          </p:nvPr>
        </p:nvSpPr>
        <p:spPr>
          <a:xfrm>
            <a:off x="855620" y="2933105"/>
            <a:ext cx="9582736" cy="1137793"/>
          </a:xfrm>
        </p:spPr>
        <p:txBody>
          <a:bodyPr rtlCol="0">
            <a:normAutofit/>
          </a:bodyPr>
          <a:lstStyle/>
          <a:p>
            <a:pPr marL="0" indent="0" rtl="0">
              <a:buNone/>
            </a:pPr>
            <a:r>
              <a:rPr lang="es-ES" sz="2400" dirty="0">
                <a:solidFill>
                  <a:schemeClr val="bg1"/>
                </a:solidFill>
                <a:latin typeface="+mj-lt"/>
              </a:rPr>
              <a:t>Investigación operativa – Unidad 9</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p:cNvSpPr>
            <a:spLocks noGrp="1"/>
          </p:cNvSpPr>
          <p:nvPr>
            <p:ph type="title"/>
          </p:nvPr>
        </p:nvSpPr>
        <p:spPr>
          <a:xfrm>
            <a:off x="521207" y="448056"/>
            <a:ext cx="8659007" cy="640080"/>
          </a:xfrm>
        </p:spPr>
        <p:txBody>
          <a:bodyPr rtlCol="0">
            <a:noAutofit/>
          </a:bodyPr>
          <a:lstStyle/>
          <a:p>
            <a:pPr rtl="0"/>
            <a:r>
              <a:rPr lang="es-ES" dirty="0">
                <a:latin typeface="Segoe UI Light" panose="020B0502040204020203" pitchFamily="34" charset="0"/>
                <a:cs typeface="Segoe UI Light" panose="020B0502040204020203" pitchFamily="34" charset="0"/>
              </a:rPr>
              <a:t>Teoría de la decisión</a:t>
            </a:r>
          </a:p>
        </p:txBody>
      </p:sp>
      <p:sp>
        <p:nvSpPr>
          <p:cNvPr id="38" name="Marcador de contenido 17"/>
          <p:cNvSpPr txBox="1">
            <a:spLocks/>
          </p:cNvSpPr>
          <p:nvPr/>
        </p:nvSpPr>
        <p:spPr>
          <a:xfrm>
            <a:off x="541610" y="1524708"/>
            <a:ext cx="4321704" cy="480294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s-ES" dirty="0">
                <a:latin typeface="Segoe UI" panose="020B0502040204020203" pitchFamily="34" charset="0"/>
                <a:cs typeface="Segoe UI" panose="020B0502040204020203" pitchFamily="34" charset="0"/>
              </a:rPr>
              <a:t>Área interdisciplinaria de estudio, relacionada con distintas ramas de la ciencia, que centra sus esfuerzos en el comportamiento de quienes toman decisiones y en las condiciones por las cuales fueron tomadas.</a:t>
            </a:r>
          </a:p>
          <a:p>
            <a:pPr marL="0" lvl="0" indent="0" rtl="0">
              <a:spcAft>
                <a:spcPts val="600"/>
              </a:spcAft>
              <a:buNone/>
              <a:defRPr/>
            </a:pPr>
            <a:r>
              <a:rPr lang="es-ES" u="sng" dirty="0">
                <a:latin typeface="Segoe UI" panose="020B0502040204020203" pitchFamily="34" charset="0"/>
                <a:cs typeface="Segoe UI" panose="020B0502040204020203" pitchFamily="34" charset="0"/>
              </a:rPr>
              <a:t>Teoría paramétrica de la decisión</a:t>
            </a:r>
          </a:p>
          <a:p>
            <a:pPr marL="0" lvl="0" indent="0" rtl="0">
              <a:spcAft>
                <a:spcPts val="600"/>
              </a:spcAft>
              <a:buNone/>
              <a:defRPr/>
            </a:pPr>
            <a:r>
              <a:rPr lang="es-ES" dirty="0">
                <a:latin typeface="Segoe UI" panose="020B0502040204020203" pitchFamily="34" charset="0"/>
                <a:cs typeface="Segoe UI" panose="020B0502040204020203" pitchFamily="34" charset="0"/>
              </a:rPr>
              <a:t>Estudia cómo las personas toman las decisiones y los distintos criterios utilizados para hacerlo.</a:t>
            </a:r>
          </a:p>
          <a:p>
            <a:pPr marL="0" lvl="0" indent="0" rtl="0">
              <a:spcAft>
                <a:spcPts val="600"/>
              </a:spcAft>
              <a:buNone/>
              <a:defRPr/>
            </a:pPr>
            <a:r>
              <a:rPr lang="es-ES" u="sng" dirty="0">
                <a:latin typeface="Segoe UI" panose="020B0502040204020203" pitchFamily="34" charset="0"/>
                <a:cs typeface="Segoe UI" panose="020B0502040204020203" pitchFamily="34" charset="0"/>
              </a:rPr>
              <a:t>Teoría estratégica de la decisión</a:t>
            </a:r>
          </a:p>
          <a:p>
            <a:pPr marL="0" lvl="0" indent="0" rtl="0">
              <a:spcAft>
                <a:spcPts val="600"/>
              </a:spcAft>
              <a:buNone/>
              <a:defRPr/>
            </a:pPr>
            <a:r>
              <a:rPr lang="es-ES" dirty="0">
                <a:latin typeface="Segoe UI" panose="020B0502040204020203" pitchFamily="34" charset="0"/>
                <a:cs typeface="Segoe UI" panose="020B0502040204020203" pitchFamily="34" charset="0"/>
              </a:rPr>
              <a:t>Estudia como las decisiones individuales se ven afectadas, además de la información contextual disponible, por las decisiones de otros individuos</a:t>
            </a:r>
          </a:p>
          <a:p>
            <a:pPr marL="0" lvl="0" indent="0" rtl="0">
              <a:spcAft>
                <a:spcPts val="600"/>
              </a:spcAft>
              <a:buNone/>
              <a:defRPr/>
            </a:pPr>
            <a:r>
              <a:rPr lang="es-ES" u="sng" dirty="0">
                <a:latin typeface="Segoe UI" panose="020B0502040204020203" pitchFamily="34" charset="0"/>
                <a:cs typeface="Segoe UI" panose="020B0502040204020203" pitchFamily="34" charset="0"/>
              </a:rPr>
              <a:t>Teoría social de la decisión</a:t>
            </a:r>
          </a:p>
          <a:p>
            <a:pPr marL="0" lvl="0" indent="0" rtl="0">
              <a:spcAft>
                <a:spcPts val="600"/>
              </a:spcAft>
              <a:buNone/>
              <a:defRPr/>
            </a:pPr>
            <a:r>
              <a:rPr lang="es-ES" dirty="0">
                <a:latin typeface="Segoe UI" panose="020B0502040204020203" pitchFamily="34" charset="0"/>
                <a:cs typeface="Segoe UI" panose="020B0502040204020203" pitchFamily="34" charset="0"/>
              </a:rPr>
              <a:t>Estudia cómo poder combinar las decisiones individuales en una decisión colectiva</a:t>
            </a:r>
          </a:p>
        </p:txBody>
      </p:sp>
      <p:pic>
        <p:nvPicPr>
          <p:cNvPr id="2" name="Imagen 1" descr="Diagrama&#10;&#10;Descripción generada automáticamente">
            <a:extLst>
              <a:ext uri="{FF2B5EF4-FFF2-40B4-BE49-F238E27FC236}">
                <a16:creationId xmlns:a16="http://schemas.microsoft.com/office/drawing/2014/main" id="{A7ED99BC-ED43-4635-8930-98BD1D293BAC}"/>
              </a:ext>
            </a:extLst>
          </p:cNvPr>
          <p:cNvPicPr>
            <a:picLocks noChangeAspect="1"/>
          </p:cNvPicPr>
          <p:nvPr/>
        </p:nvPicPr>
        <p:blipFill>
          <a:blip r:embed="rId3"/>
          <a:stretch>
            <a:fillRect/>
          </a:stretch>
        </p:blipFill>
        <p:spPr>
          <a:xfrm>
            <a:off x="5331713" y="2128212"/>
            <a:ext cx="5877891" cy="3495348"/>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rtlCol="0"/>
          <a:lstStyle/>
          <a:p>
            <a:pPr rtl="0"/>
            <a:r>
              <a:rPr lang="es-ES" dirty="0">
                <a:latin typeface="Segoe UI Light" panose="020B0502040204020203" pitchFamily="34" charset="0"/>
                <a:cs typeface="Segoe UI Light" panose="020B0502040204020203" pitchFamily="34" charset="0"/>
              </a:rPr>
              <a:t>Teoría paramétrica de la decisión - Contexto</a:t>
            </a:r>
          </a:p>
        </p:txBody>
      </p:sp>
      <p:sp>
        <p:nvSpPr>
          <p:cNvPr id="25" name="Marcador de contenido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es-ES" dirty="0">
                <a:latin typeface="Segoe UI" panose="020B0502040204020203" pitchFamily="34" charset="0"/>
                <a:cs typeface="Segoe UI" panose="020B0502040204020203" pitchFamily="34" charset="0"/>
              </a:rPr>
              <a:t>Una decisión se suele tomar en uno de los siguientes contextos:</a:t>
            </a:r>
          </a:p>
        </p:txBody>
      </p:sp>
      <p:grpSp>
        <p:nvGrpSpPr>
          <p:cNvPr id="18" name="Grupo 17" descr="Círculo pequeño con el número 1 en su interior para indicar que se encuentra en el paso 1"/>
          <p:cNvGrpSpPr/>
          <p:nvPr/>
        </p:nvGrpSpPr>
        <p:grpSpPr bwMode="blackWhite">
          <a:xfrm>
            <a:off x="531552" y="1917997"/>
            <a:ext cx="558179" cy="409838"/>
            <a:chOff x="6953426" y="711274"/>
            <a:chExt cx="558179" cy="409838"/>
          </a:xfrm>
        </p:grpSpPr>
        <p:sp>
          <p:nvSpPr>
            <p:cNvPr id="19" name="Elipse 18" descr="Círculo pequeñ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20" name="Cuadro de texto 19" descr="Número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s-ES">
                  <a:solidFill>
                    <a:schemeClr val="bg1"/>
                  </a:solidFill>
                  <a:latin typeface="Segoe UI Semibold" panose="020B0702040204020203" pitchFamily="34" charset="0"/>
                  <a:cs typeface="Segoe UI Semibold" panose="020B0702040204020203" pitchFamily="34" charset="0"/>
                </a:rPr>
                <a:t>1</a:t>
              </a:r>
            </a:p>
          </p:txBody>
        </p:sp>
      </p:grpSp>
      <p:sp>
        <p:nvSpPr>
          <p:cNvPr id="21" name="Marcador de contenido 17"/>
          <p:cNvSpPr txBox="1">
            <a:spLocks/>
          </p:cNvSpPr>
          <p:nvPr/>
        </p:nvSpPr>
        <p:spPr>
          <a:xfrm>
            <a:off x="1056513" y="1958190"/>
            <a:ext cx="5710047" cy="30261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s-ES" dirty="0">
                <a:solidFill>
                  <a:prstClr val="black">
                    <a:lumMod val="75000"/>
                    <a:lumOff val="25000"/>
                  </a:prstClr>
                </a:solidFill>
                <a:latin typeface="Segoe UI" panose="020B0502040204020203" pitchFamily="34" charset="0"/>
                <a:cs typeface="Segoe UI" panose="020B0502040204020203" pitchFamily="34" charset="0"/>
              </a:rPr>
              <a:t>Certidumbre: conocemos el resultado de tomar una decisión con precisión.</a:t>
            </a:r>
            <a:endParaRPr lang="es-ES" dirty="0">
              <a:solidFill>
                <a:prstClr val="black">
                  <a:lumMod val="75000"/>
                  <a:lumOff val="25000"/>
                </a:prstClr>
              </a:solidFill>
              <a:cs typeface="Segoe UI"/>
            </a:endParaRPr>
          </a:p>
        </p:txBody>
      </p:sp>
      <p:grpSp>
        <p:nvGrpSpPr>
          <p:cNvPr id="33" name="Grupo 32" descr="Círculo pequeño con el número 2 en su interior para indicar que se encuentra en el paso 2"/>
          <p:cNvGrpSpPr/>
          <p:nvPr/>
        </p:nvGrpSpPr>
        <p:grpSpPr bwMode="blackWhite">
          <a:xfrm>
            <a:off x="535159" y="2501952"/>
            <a:ext cx="558179" cy="409838"/>
            <a:chOff x="6953426" y="711274"/>
            <a:chExt cx="558179" cy="409838"/>
          </a:xfrm>
        </p:grpSpPr>
        <p:sp>
          <p:nvSpPr>
            <p:cNvPr id="34" name="Elipse 33" descr="Círculo pequeñ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35" name="Cuadro de texto 34" descr="Número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s-ES">
                  <a:solidFill>
                    <a:schemeClr val="bg1"/>
                  </a:solidFill>
                  <a:latin typeface="Segoe UI Semibold" panose="020B0702040204020203" pitchFamily="34" charset="0"/>
                  <a:cs typeface="Segoe UI Semibold" panose="020B0702040204020203" pitchFamily="34" charset="0"/>
                </a:rPr>
                <a:t>2</a:t>
              </a:r>
            </a:p>
          </p:txBody>
        </p:sp>
      </p:grpSp>
      <p:sp>
        <p:nvSpPr>
          <p:cNvPr id="36" name="Marcador de contenido 17"/>
          <p:cNvSpPr txBox="1">
            <a:spLocks/>
          </p:cNvSpPr>
          <p:nvPr/>
        </p:nvSpPr>
        <p:spPr>
          <a:xfrm>
            <a:off x="1060120" y="2542145"/>
            <a:ext cx="7114616" cy="30261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es-ES" dirty="0">
                <a:solidFill>
                  <a:prstClr val="black">
                    <a:lumMod val="75000"/>
                    <a:lumOff val="25000"/>
                  </a:prstClr>
                </a:solidFill>
                <a:latin typeface="Segoe UI" panose="020B0502040204020203" pitchFamily="34" charset="0"/>
                <a:cs typeface="Segoe UI" panose="020B0502040204020203" pitchFamily="34" charset="0"/>
              </a:rPr>
              <a:t>Riesgo: conocemos los distintos resultados, sus probabilidades, pero no cual va a ocurrir exactamente.</a:t>
            </a:r>
          </a:p>
        </p:txBody>
      </p:sp>
      <p:grpSp>
        <p:nvGrpSpPr>
          <p:cNvPr id="22" name="Grupo 21" descr="Círculo pequeño con el número 3 en su interior para indicar que se encuentra en el paso 3"/>
          <p:cNvGrpSpPr/>
          <p:nvPr/>
        </p:nvGrpSpPr>
        <p:grpSpPr bwMode="blackWhite">
          <a:xfrm>
            <a:off x="521207" y="3081962"/>
            <a:ext cx="558179" cy="409838"/>
            <a:chOff x="6953426" y="711274"/>
            <a:chExt cx="558179" cy="409838"/>
          </a:xfrm>
        </p:grpSpPr>
        <p:sp>
          <p:nvSpPr>
            <p:cNvPr id="24" name="Elipse 23" descr="Círculo pequeño"/>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30" name="Cuadro de texto 29" descr="Número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s-ES">
                  <a:solidFill>
                    <a:schemeClr val="bg1"/>
                  </a:solidFill>
                  <a:latin typeface="Segoe UI Semibold" panose="020B0702040204020203" pitchFamily="34" charset="0"/>
                  <a:cs typeface="Segoe UI Semibold" panose="020B0702040204020203" pitchFamily="34" charset="0"/>
                </a:rPr>
                <a:t>3</a:t>
              </a:r>
            </a:p>
          </p:txBody>
        </p:sp>
      </p:grpSp>
      <p:sp>
        <p:nvSpPr>
          <p:cNvPr id="32" name="Marcador de contenido 17"/>
          <p:cNvSpPr txBox="1">
            <a:spLocks/>
          </p:cNvSpPr>
          <p:nvPr/>
        </p:nvSpPr>
        <p:spPr>
          <a:xfrm>
            <a:off x="1046168" y="3110123"/>
            <a:ext cx="6973120" cy="3143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s-ES" dirty="0">
                <a:solidFill>
                  <a:prstClr val="black">
                    <a:lumMod val="75000"/>
                    <a:lumOff val="25000"/>
                  </a:prstClr>
                </a:solidFill>
                <a:latin typeface="Segoe UI" panose="020B0502040204020203" pitchFamily="34" charset="0"/>
                <a:cs typeface="Segoe UI" panose="020B0502040204020203" pitchFamily="34" charset="0"/>
              </a:rPr>
              <a:t>Incertidumbre: no conocemos los resultados ni las probabilidades de todas las alternativas.</a:t>
            </a:r>
            <a:endParaRPr lang="es-ES" dirty="0">
              <a:solidFill>
                <a:prstClr val="black">
                  <a:lumMod val="75000"/>
                  <a:lumOff val="25000"/>
                </a:prstClr>
              </a:solidFill>
              <a:cs typeface="Segoe UI"/>
            </a:endParaRPr>
          </a:p>
        </p:txBody>
      </p:sp>
      <p:sp>
        <p:nvSpPr>
          <p:cNvPr id="2" name="Marcador de contenido 17">
            <a:extLst>
              <a:ext uri="{FF2B5EF4-FFF2-40B4-BE49-F238E27FC236}">
                <a16:creationId xmlns:a16="http://schemas.microsoft.com/office/drawing/2014/main" id="{336F1529-8FEA-FA89-526E-C253DD7F2337}"/>
              </a:ext>
            </a:extLst>
          </p:cNvPr>
          <p:cNvSpPr txBox="1">
            <a:spLocks/>
          </p:cNvSpPr>
          <p:nvPr/>
        </p:nvSpPr>
        <p:spPr>
          <a:xfrm>
            <a:off x="1079386" y="3689828"/>
            <a:ext cx="1563625" cy="314338"/>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es-ES" b="1" dirty="0">
                <a:latin typeface="Segoe UI" panose="020B0502040204020203" pitchFamily="34" charset="0"/>
                <a:cs typeface="Segoe UI" panose="020B0502040204020203" pitchFamily="34" charset="0"/>
              </a:rPr>
              <a:t>Criterios de decisión</a:t>
            </a:r>
          </a:p>
        </p:txBody>
      </p:sp>
      <p:cxnSp>
        <p:nvCxnSpPr>
          <p:cNvPr id="5" name="Conector: angular 4">
            <a:extLst>
              <a:ext uri="{FF2B5EF4-FFF2-40B4-BE49-F238E27FC236}">
                <a16:creationId xmlns:a16="http://schemas.microsoft.com/office/drawing/2014/main" id="{05C36C96-727E-BB20-718A-E5A1AFDF2058}"/>
              </a:ext>
            </a:extLst>
          </p:cNvPr>
          <p:cNvCxnSpPr>
            <a:cxnSpLocks/>
            <a:stCxn id="30" idx="2"/>
            <a:endCxn id="2" idx="1"/>
          </p:cNvCxnSpPr>
          <p:nvPr/>
        </p:nvCxnSpPr>
        <p:spPr>
          <a:xfrm rot="16200000" flipH="1">
            <a:off x="750135" y="3517745"/>
            <a:ext cx="379413" cy="279089"/>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Marcador de contenido 17">
            <a:extLst>
              <a:ext uri="{FF2B5EF4-FFF2-40B4-BE49-F238E27FC236}">
                <a16:creationId xmlns:a16="http://schemas.microsoft.com/office/drawing/2014/main" id="{E306FB28-FD44-142E-4131-1CE895E75A98}"/>
              </a:ext>
            </a:extLst>
          </p:cNvPr>
          <p:cNvSpPr txBox="1">
            <a:spLocks/>
          </p:cNvSpPr>
          <p:nvPr/>
        </p:nvSpPr>
        <p:spPr>
          <a:xfrm>
            <a:off x="1373195" y="4069241"/>
            <a:ext cx="6973120" cy="3143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s-ES" u="sng" dirty="0">
                <a:solidFill>
                  <a:prstClr val="black">
                    <a:lumMod val="75000"/>
                    <a:lumOff val="25000"/>
                  </a:prstClr>
                </a:solidFill>
                <a:latin typeface="Segoe UI" panose="020B0502040204020203" pitchFamily="34" charset="0"/>
                <a:cs typeface="Segoe UI" panose="020B0502040204020203" pitchFamily="34" charset="0"/>
              </a:rPr>
              <a:t>MAXIMIN</a:t>
            </a:r>
            <a:r>
              <a:rPr lang="es-ES" dirty="0">
                <a:solidFill>
                  <a:prstClr val="black">
                    <a:lumMod val="75000"/>
                    <a:lumOff val="25000"/>
                  </a:prstClr>
                </a:solidFill>
                <a:latin typeface="Segoe UI" panose="020B0502040204020203" pitchFamily="34" charset="0"/>
                <a:cs typeface="Segoe UI" panose="020B0502040204020203" pitchFamily="34" charset="0"/>
              </a:rPr>
              <a:t>: nos aseguramos obtener el mejor de los peores resultados.</a:t>
            </a:r>
            <a:endParaRPr lang="es-ES" dirty="0">
              <a:solidFill>
                <a:prstClr val="black">
                  <a:lumMod val="75000"/>
                  <a:lumOff val="25000"/>
                </a:prstClr>
              </a:solidFill>
              <a:cs typeface="Segoe UI"/>
            </a:endParaRPr>
          </a:p>
        </p:txBody>
      </p:sp>
      <p:cxnSp>
        <p:nvCxnSpPr>
          <p:cNvPr id="11" name="Conector: angular 10">
            <a:extLst>
              <a:ext uri="{FF2B5EF4-FFF2-40B4-BE49-F238E27FC236}">
                <a16:creationId xmlns:a16="http://schemas.microsoft.com/office/drawing/2014/main" id="{4B907B68-07C6-DAB8-67D4-363611F612BE}"/>
              </a:ext>
            </a:extLst>
          </p:cNvPr>
          <p:cNvCxnSpPr>
            <a:cxnSpLocks/>
            <a:endCxn id="9" idx="1"/>
          </p:cNvCxnSpPr>
          <p:nvPr/>
        </p:nvCxnSpPr>
        <p:spPr>
          <a:xfrm rot="16200000" flipH="1">
            <a:off x="1174244" y="4027458"/>
            <a:ext cx="268291" cy="129611"/>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3" name="Marcador de contenido 17">
            <a:extLst>
              <a:ext uri="{FF2B5EF4-FFF2-40B4-BE49-F238E27FC236}">
                <a16:creationId xmlns:a16="http://schemas.microsoft.com/office/drawing/2014/main" id="{A0A99D45-BA32-E37C-DECF-24DC6653E694}"/>
              </a:ext>
            </a:extLst>
          </p:cNvPr>
          <p:cNvSpPr txBox="1">
            <a:spLocks/>
          </p:cNvSpPr>
          <p:nvPr/>
        </p:nvSpPr>
        <p:spPr>
          <a:xfrm>
            <a:off x="1373195" y="4448654"/>
            <a:ext cx="6973120" cy="3143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s-ES" u="sng" dirty="0">
                <a:solidFill>
                  <a:prstClr val="black">
                    <a:lumMod val="75000"/>
                    <a:lumOff val="25000"/>
                  </a:prstClr>
                </a:solidFill>
                <a:latin typeface="Segoe UI" panose="020B0502040204020203" pitchFamily="34" charset="0"/>
                <a:cs typeface="Segoe UI" panose="020B0502040204020203" pitchFamily="34" charset="0"/>
              </a:rPr>
              <a:t>MAXIMAX</a:t>
            </a:r>
            <a:r>
              <a:rPr lang="es-ES" dirty="0">
                <a:solidFill>
                  <a:prstClr val="black">
                    <a:lumMod val="75000"/>
                    <a:lumOff val="25000"/>
                  </a:prstClr>
                </a:solidFill>
                <a:latin typeface="Segoe UI" panose="020B0502040204020203" pitchFamily="34" charset="0"/>
                <a:cs typeface="Segoe UI" panose="020B0502040204020203" pitchFamily="34" charset="0"/>
              </a:rPr>
              <a:t>: nos aseguramos obtener el mejor de los mejores resultados.</a:t>
            </a:r>
            <a:endParaRPr lang="es-ES" dirty="0">
              <a:solidFill>
                <a:prstClr val="black">
                  <a:lumMod val="75000"/>
                  <a:lumOff val="25000"/>
                </a:prstClr>
              </a:solidFill>
              <a:cs typeface="Segoe UI"/>
            </a:endParaRPr>
          </a:p>
        </p:txBody>
      </p:sp>
      <p:sp>
        <p:nvSpPr>
          <p:cNvPr id="14" name="Marcador de contenido 17">
            <a:extLst>
              <a:ext uri="{FF2B5EF4-FFF2-40B4-BE49-F238E27FC236}">
                <a16:creationId xmlns:a16="http://schemas.microsoft.com/office/drawing/2014/main" id="{E6485471-4D5E-F0E1-B618-5E2986C6EC11}"/>
              </a:ext>
            </a:extLst>
          </p:cNvPr>
          <p:cNvSpPr txBox="1">
            <a:spLocks/>
          </p:cNvSpPr>
          <p:nvPr/>
        </p:nvSpPr>
        <p:spPr>
          <a:xfrm>
            <a:off x="1373194" y="4828067"/>
            <a:ext cx="8081701" cy="3143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s-ES" u="sng" dirty="0">
                <a:solidFill>
                  <a:prstClr val="black">
                    <a:lumMod val="75000"/>
                    <a:lumOff val="25000"/>
                  </a:prstClr>
                </a:solidFill>
                <a:latin typeface="Segoe UI" panose="020B0502040204020203" pitchFamily="34" charset="0"/>
                <a:cs typeface="Segoe UI" panose="020B0502040204020203" pitchFamily="34" charset="0"/>
              </a:rPr>
              <a:t>HURWICZ</a:t>
            </a:r>
            <a:r>
              <a:rPr lang="es-ES" dirty="0">
                <a:solidFill>
                  <a:prstClr val="black">
                    <a:lumMod val="75000"/>
                    <a:lumOff val="25000"/>
                  </a:prstClr>
                </a:solidFill>
                <a:latin typeface="Segoe UI" panose="020B0502040204020203" pitchFamily="34" charset="0"/>
                <a:cs typeface="Segoe UI" panose="020B0502040204020203" pitchFamily="34" charset="0"/>
              </a:rPr>
              <a:t>: plantea un valor subjetivo, elegido por el decisor, para los valores punta (mejor y peor resultado).</a:t>
            </a:r>
            <a:endParaRPr lang="es-ES" dirty="0">
              <a:solidFill>
                <a:prstClr val="black">
                  <a:lumMod val="75000"/>
                  <a:lumOff val="25000"/>
                </a:prstClr>
              </a:solidFill>
              <a:cs typeface="Segoe UI"/>
            </a:endParaRPr>
          </a:p>
        </p:txBody>
      </p:sp>
      <p:sp>
        <p:nvSpPr>
          <p:cNvPr id="15" name="Marcador de contenido 17">
            <a:extLst>
              <a:ext uri="{FF2B5EF4-FFF2-40B4-BE49-F238E27FC236}">
                <a16:creationId xmlns:a16="http://schemas.microsoft.com/office/drawing/2014/main" id="{3F0BD319-7B45-2FFC-2CC8-F425B2BDBA4F}"/>
              </a:ext>
            </a:extLst>
          </p:cNvPr>
          <p:cNvSpPr txBox="1">
            <a:spLocks/>
          </p:cNvSpPr>
          <p:nvPr/>
        </p:nvSpPr>
        <p:spPr>
          <a:xfrm>
            <a:off x="1373194" y="5207480"/>
            <a:ext cx="8081701" cy="3143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s-ES" u="sng" dirty="0">
                <a:solidFill>
                  <a:prstClr val="black">
                    <a:lumMod val="75000"/>
                    <a:lumOff val="25000"/>
                  </a:prstClr>
                </a:solidFill>
                <a:latin typeface="Segoe UI" panose="020B0502040204020203" pitchFamily="34" charset="0"/>
                <a:cs typeface="Segoe UI" panose="020B0502040204020203" pitchFamily="34" charset="0"/>
              </a:rPr>
              <a:t>LAPLACE</a:t>
            </a:r>
            <a:r>
              <a:rPr lang="es-ES" dirty="0">
                <a:solidFill>
                  <a:prstClr val="black">
                    <a:lumMod val="75000"/>
                    <a:lumOff val="25000"/>
                  </a:prstClr>
                </a:solidFill>
                <a:latin typeface="Segoe UI" panose="020B0502040204020203" pitchFamily="34" charset="0"/>
                <a:cs typeface="Segoe UI" panose="020B0502040204020203" pitchFamily="34" charset="0"/>
              </a:rPr>
              <a:t>: plantea un valor subjetivo, elegido por el decisor, para cada una de las alternativas.</a:t>
            </a:r>
            <a:endParaRPr lang="es-ES" dirty="0">
              <a:solidFill>
                <a:prstClr val="black">
                  <a:lumMod val="75000"/>
                  <a:lumOff val="25000"/>
                </a:prstClr>
              </a:solidFill>
              <a:cs typeface="Segoe UI"/>
            </a:endParaRPr>
          </a:p>
        </p:txBody>
      </p:sp>
      <p:cxnSp>
        <p:nvCxnSpPr>
          <p:cNvPr id="16" name="Conector: angular 15">
            <a:extLst>
              <a:ext uri="{FF2B5EF4-FFF2-40B4-BE49-F238E27FC236}">
                <a16:creationId xmlns:a16="http://schemas.microsoft.com/office/drawing/2014/main" id="{3E68549C-DCFD-7ACF-3D40-ECAB3563A871}"/>
              </a:ext>
            </a:extLst>
          </p:cNvPr>
          <p:cNvCxnSpPr>
            <a:cxnSpLocks/>
            <a:endCxn id="13" idx="1"/>
          </p:cNvCxnSpPr>
          <p:nvPr/>
        </p:nvCxnSpPr>
        <p:spPr>
          <a:xfrm rot="16200000" flipH="1">
            <a:off x="1118682" y="4351310"/>
            <a:ext cx="379414" cy="129612"/>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Conector: angular 25">
            <a:extLst>
              <a:ext uri="{FF2B5EF4-FFF2-40B4-BE49-F238E27FC236}">
                <a16:creationId xmlns:a16="http://schemas.microsoft.com/office/drawing/2014/main" id="{C9C06B76-FD63-B6C1-34A8-FB6DCEADD142}"/>
              </a:ext>
            </a:extLst>
          </p:cNvPr>
          <p:cNvCxnSpPr>
            <a:cxnSpLocks/>
            <a:endCxn id="14" idx="1"/>
          </p:cNvCxnSpPr>
          <p:nvPr/>
        </p:nvCxnSpPr>
        <p:spPr>
          <a:xfrm rot="16200000" flipH="1">
            <a:off x="1118680" y="4730722"/>
            <a:ext cx="379414" cy="12961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8" name="Conector: angular 27">
            <a:extLst>
              <a:ext uri="{FF2B5EF4-FFF2-40B4-BE49-F238E27FC236}">
                <a16:creationId xmlns:a16="http://schemas.microsoft.com/office/drawing/2014/main" id="{80F269C1-44E2-F2FE-AB8C-1D159C2C6C90}"/>
              </a:ext>
            </a:extLst>
          </p:cNvPr>
          <p:cNvCxnSpPr>
            <a:cxnSpLocks/>
          </p:cNvCxnSpPr>
          <p:nvPr/>
        </p:nvCxnSpPr>
        <p:spPr>
          <a:xfrm rot="16200000" flipH="1">
            <a:off x="1134948" y="5093867"/>
            <a:ext cx="346878" cy="12961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521207" y="448056"/>
            <a:ext cx="7242049" cy="640080"/>
          </a:xfrm>
        </p:spPr>
        <p:txBody>
          <a:bodyPr rtlCol="0">
            <a:normAutofit fontScale="90000"/>
          </a:bodyPr>
          <a:lstStyle/>
          <a:p>
            <a:pPr rtl="0"/>
            <a:r>
              <a:rPr lang="es-ES" dirty="0">
                <a:latin typeface="Segoe UI Light" panose="020B0502040204020203" pitchFamily="34" charset="0"/>
                <a:cs typeface="Segoe UI Light" panose="020B0502040204020203" pitchFamily="34" charset="0"/>
              </a:rPr>
              <a:t>Modelo SEU (modelo de utilidad subjetiva esperada)</a:t>
            </a:r>
          </a:p>
        </p:txBody>
      </p:sp>
      <p:sp>
        <p:nvSpPr>
          <p:cNvPr id="5" name="Marcador de contenido 4"/>
          <p:cNvSpPr>
            <a:spLocks noGrp="1"/>
          </p:cNvSpPr>
          <p:nvPr>
            <p:ph sz="half" idx="4294967295"/>
          </p:nvPr>
        </p:nvSpPr>
        <p:spPr>
          <a:xfrm>
            <a:off x="541610" y="1431010"/>
            <a:ext cx="11062126" cy="4790886"/>
          </a:xfrm>
        </p:spPr>
        <p:txBody>
          <a:bodyPr vert="horz" lIns="91440" tIns="45720" rIns="91440" bIns="45720" rtlCol="0">
            <a:normAutofit/>
          </a:bodyPr>
          <a:lstStyle/>
          <a:p>
            <a:pPr marL="0" indent="0" rtl="0">
              <a:lnSpc>
                <a:spcPts val="1800"/>
              </a:lnSpc>
              <a:spcBef>
                <a:spcPts val="1000"/>
              </a:spcBef>
              <a:spcAft>
                <a:spcPts val="600"/>
              </a:spcAft>
              <a:buNone/>
            </a:pPr>
            <a:r>
              <a:rPr lang="es-ES" sz="1200" dirty="0">
                <a:solidFill>
                  <a:prstClr val="black">
                    <a:lumMod val="75000"/>
                    <a:lumOff val="25000"/>
                  </a:prstClr>
                </a:solidFill>
                <a:latin typeface="Segoe UI" panose="020B0502040204020203" pitchFamily="34" charset="0"/>
                <a:cs typeface="Segoe UI" panose="020B0502040204020203" pitchFamily="34" charset="0"/>
              </a:rPr>
              <a:t>Modelo desarrollado por Savage que mide probabilísticamente las apreciaciones subjetivas individuales sobre las consecuencias de decisiones en contextos inciertos.</a:t>
            </a:r>
          </a:p>
          <a:p>
            <a:pPr marL="0" indent="0" rtl="0">
              <a:lnSpc>
                <a:spcPts val="1800"/>
              </a:lnSpc>
              <a:spcBef>
                <a:spcPts val="1000"/>
              </a:spcBef>
              <a:spcAft>
                <a:spcPts val="600"/>
              </a:spcAft>
              <a:buNone/>
            </a:pPr>
            <a:endParaRPr lang="es-ES" sz="1200" dirty="0">
              <a:solidFill>
                <a:prstClr val="black">
                  <a:lumMod val="75000"/>
                  <a:lumOff val="25000"/>
                </a:prstClr>
              </a:solidFill>
              <a:latin typeface="Segoe UI" panose="020B0502040204020203" pitchFamily="34" charset="0"/>
              <a:cs typeface="Segoe UI" panose="020B0502040204020203" pitchFamily="34" charset="0"/>
            </a:endParaRPr>
          </a:p>
          <a:p>
            <a:pPr marL="0" indent="0" rtl="0">
              <a:lnSpc>
                <a:spcPts val="1800"/>
              </a:lnSpc>
              <a:spcBef>
                <a:spcPts val="1000"/>
              </a:spcBef>
              <a:spcAft>
                <a:spcPts val="600"/>
              </a:spcAft>
              <a:buNone/>
            </a:pPr>
            <a:r>
              <a:rPr lang="es-ES" dirty="0">
                <a:solidFill>
                  <a:prstClr val="black">
                    <a:lumMod val="75000"/>
                    <a:lumOff val="25000"/>
                  </a:prstClr>
                </a:solidFill>
                <a:latin typeface="Segoe UI" panose="020B0502040204020203" pitchFamily="34" charset="0"/>
                <a:cs typeface="Segoe UI" panose="020B0502040204020203" pitchFamily="34" charset="0"/>
              </a:rPr>
              <a:t>P</a:t>
            </a:r>
            <a:r>
              <a:rPr lang="es-ES" sz="1200" dirty="0">
                <a:solidFill>
                  <a:prstClr val="black">
                    <a:lumMod val="75000"/>
                    <a:lumOff val="25000"/>
                  </a:prstClr>
                </a:solidFill>
                <a:latin typeface="Segoe UI" panose="020B0502040204020203" pitchFamily="34" charset="0"/>
                <a:cs typeface="Segoe UI" panose="020B0502040204020203" pitchFamily="34" charset="0"/>
              </a:rPr>
              <a:t>resenta ciertos </a:t>
            </a:r>
            <a:r>
              <a:rPr lang="es-ES" sz="1200" b="1" dirty="0">
                <a:solidFill>
                  <a:prstClr val="black">
                    <a:lumMod val="75000"/>
                    <a:lumOff val="25000"/>
                  </a:prstClr>
                </a:solidFill>
                <a:latin typeface="Segoe UI" panose="020B0502040204020203" pitchFamily="34" charset="0"/>
                <a:cs typeface="Segoe UI" panose="020B0502040204020203" pitchFamily="34" charset="0"/>
              </a:rPr>
              <a:t>axiomas</a:t>
            </a:r>
            <a:r>
              <a:rPr lang="es-ES" sz="1200" dirty="0">
                <a:solidFill>
                  <a:prstClr val="black">
                    <a:lumMod val="75000"/>
                    <a:lumOff val="25000"/>
                  </a:prstClr>
                </a:solidFill>
                <a:latin typeface="Segoe UI" panose="020B0502040204020203" pitchFamily="34" charset="0"/>
                <a:cs typeface="Segoe UI" panose="020B0502040204020203" pitchFamily="34" charset="0"/>
              </a:rPr>
              <a:t> que describen cómo una persona racional debería tomar decisiones bajo situaciones de incertidumbre. Entre los más importantes podemos encontrar:</a:t>
            </a:r>
          </a:p>
          <a:p>
            <a:pPr marL="171450" indent="-171450" rtl="0">
              <a:lnSpc>
                <a:spcPts val="1800"/>
              </a:lnSpc>
              <a:spcBef>
                <a:spcPts val="1000"/>
              </a:spcBef>
              <a:spcAft>
                <a:spcPts val="600"/>
              </a:spcAft>
              <a:buFont typeface="Arial" panose="020B0604020202020204" pitchFamily="34" charset="0"/>
              <a:buChar char="•"/>
            </a:pPr>
            <a:r>
              <a:rPr lang="es-ES" dirty="0">
                <a:solidFill>
                  <a:prstClr val="black">
                    <a:lumMod val="75000"/>
                    <a:lumOff val="25000"/>
                  </a:prstClr>
                </a:solidFill>
                <a:latin typeface="Segoe UI" panose="020B0502040204020203" pitchFamily="34" charset="0"/>
                <a:cs typeface="Segoe UI" panose="020B0502040204020203" pitchFamily="34" charset="0"/>
              </a:rPr>
              <a:t>Transitividad</a:t>
            </a:r>
          </a:p>
          <a:p>
            <a:pPr marL="171450" indent="-171450" rtl="0">
              <a:lnSpc>
                <a:spcPts val="1800"/>
              </a:lnSpc>
              <a:spcBef>
                <a:spcPts val="1000"/>
              </a:spcBef>
              <a:spcAft>
                <a:spcPts val="600"/>
              </a:spcAft>
              <a:buFont typeface="Arial" panose="020B0604020202020204" pitchFamily="34" charset="0"/>
              <a:buChar char="•"/>
            </a:pPr>
            <a:r>
              <a:rPr lang="es-ES" sz="1200" dirty="0">
                <a:solidFill>
                  <a:prstClr val="black">
                    <a:lumMod val="75000"/>
                    <a:lumOff val="25000"/>
                  </a:prstClr>
                </a:solidFill>
                <a:latin typeface="Segoe UI" panose="020B0502040204020203" pitchFamily="34" charset="0"/>
                <a:cs typeface="Segoe UI" panose="020B0502040204020203" pitchFamily="34" charset="0"/>
              </a:rPr>
              <a:t>Completitud</a:t>
            </a:r>
          </a:p>
          <a:p>
            <a:pPr marL="171450" indent="-171450" rtl="0">
              <a:lnSpc>
                <a:spcPts val="1800"/>
              </a:lnSpc>
              <a:spcBef>
                <a:spcPts val="1000"/>
              </a:spcBef>
              <a:spcAft>
                <a:spcPts val="600"/>
              </a:spcAft>
              <a:buFont typeface="Arial" panose="020B0604020202020204" pitchFamily="34" charset="0"/>
              <a:buChar char="•"/>
            </a:pPr>
            <a:r>
              <a:rPr lang="es-ES" sz="1200" dirty="0">
                <a:solidFill>
                  <a:prstClr val="black">
                    <a:lumMod val="75000"/>
                    <a:lumOff val="25000"/>
                  </a:prstClr>
                </a:solidFill>
                <a:latin typeface="Segoe UI" panose="020B0502040204020203" pitchFamily="34" charset="0"/>
                <a:cs typeface="Segoe UI" panose="020B0502040204020203" pitchFamily="34" charset="0"/>
              </a:rPr>
              <a:t>Independencia de alternativas irrelevantes</a:t>
            </a:r>
          </a:p>
          <a:p>
            <a:pPr marL="171450" indent="-171450" rtl="0">
              <a:lnSpc>
                <a:spcPts val="1800"/>
              </a:lnSpc>
              <a:spcBef>
                <a:spcPts val="1000"/>
              </a:spcBef>
              <a:spcAft>
                <a:spcPts val="600"/>
              </a:spcAft>
              <a:buFont typeface="Arial" panose="020B0604020202020204" pitchFamily="34" charset="0"/>
              <a:buChar char="•"/>
            </a:pPr>
            <a:r>
              <a:rPr lang="es-ES" sz="1200" dirty="0">
                <a:solidFill>
                  <a:prstClr val="black">
                    <a:lumMod val="75000"/>
                    <a:lumOff val="25000"/>
                  </a:prstClr>
                </a:solidFill>
                <a:latin typeface="Segoe UI" panose="020B0502040204020203" pitchFamily="34" charset="0"/>
                <a:cs typeface="Segoe UI" panose="020B0502040204020203" pitchFamily="34" charset="0"/>
              </a:rPr>
              <a:t>Independencia de consecuencias contra fácticas: </a:t>
            </a:r>
            <a:r>
              <a:rPr lang="es-ES" sz="900" dirty="0">
                <a:solidFill>
                  <a:prstClr val="black">
                    <a:lumMod val="75000"/>
                    <a:lumOff val="25000"/>
                  </a:prstClr>
                </a:solidFill>
                <a:latin typeface="Segoe UI" panose="020B0502040204020203" pitchFamily="34" charset="0"/>
                <a:cs typeface="Segoe UI" panose="020B0502040204020203" pitchFamily="34" charset="0"/>
              </a:rPr>
              <a:t>Si dos acciones producen las consecuencias A y B, la preferencia por una acción u otra una vez realizada una de ellas dependerá de la preferencia por sus consecuencias reales y no de otras que hubieran podido tener.</a:t>
            </a:r>
          </a:p>
          <a:p>
            <a:pPr marL="171450" indent="-171450" rtl="0">
              <a:lnSpc>
                <a:spcPts val="1800"/>
              </a:lnSpc>
              <a:spcBef>
                <a:spcPts val="1000"/>
              </a:spcBef>
              <a:spcAft>
                <a:spcPts val="600"/>
              </a:spcAft>
              <a:buFont typeface="Arial" panose="020B0604020202020204" pitchFamily="34" charset="0"/>
              <a:buChar char="•"/>
            </a:pPr>
            <a:r>
              <a:rPr lang="es-ES" sz="1200" dirty="0">
                <a:solidFill>
                  <a:prstClr val="black">
                    <a:lumMod val="75000"/>
                    <a:lumOff val="25000"/>
                  </a:prstClr>
                </a:solidFill>
                <a:latin typeface="Segoe UI" panose="020B0502040204020203" pitchFamily="34" charset="0"/>
                <a:cs typeface="Segoe UI" panose="020B0502040204020203" pitchFamily="34" charset="0"/>
              </a:rPr>
              <a:t>Independencia respecto a la ganancia esperada</a:t>
            </a:r>
          </a:p>
          <a:p>
            <a:pPr marL="171450" indent="-171450" rtl="0">
              <a:lnSpc>
                <a:spcPts val="1800"/>
              </a:lnSpc>
              <a:spcBef>
                <a:spcPts val="1000"/>
              </a:spcBef>
              <a:spcAft>
                <a:spcPts val="600"/>
              </a:spcAft>
              <a:buFont typeface="Arial" panose="020B0604020202020204" pitchFamily="34" charset="0"/>
              <a:buChar char="•"/>
            </a:pPr>
            <a:r>
              <a:rPr lang="es-ES" sz="1200" dirty="0">
                <a:solidFill>
                  <a:prstClr val="black">
                    <a:lumMod val="75000"/>
                    <a:lumOff val="25000"/>
                  </a:prstClr>
                </a:solidFill>
                <a:latin typeface="Segoe UI" panose="020B0502040204020203" pitchFamily="34" charset="0"/>
                <a:cs typeface="Segoe UI" panose="020B0502040204020203" pitchFamily="34" charset="0"/>
              </a:rPr>
              <a:t>Preferencia estricta mínima</a:t>
            </a:r>
          </a:p>
          <a:p>
            <a:pPr marL="0" indent="0" rtl="0">
              <a:lnSpc>
                <a:spcPts val="1800"/>
              </a:lnSpc>
              <a:spcBef>
                <a:spcPts val="1000"/>
              </a:spcBef>
              <a:spcAft>
                <a:spcPts val="600"/>
              </a:spcAft>
              <a:buNone/>
            </a:pPr>
            <a:endParaRPr lang="es-E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normAutofit/>
          </a:bodyPr>
          <a:lstStyle/>
          <a:p>
            <a:pPr lvl="0" rtl="0"/>
            <a:r>
              <a:rPr lang="es-ES" dirty="0">
                <a:latin typeface="Segoe UI Light" panose="020B0502040204020203" pitchFamily="34" charset="0"/>
                <a:cs typeface="Segoe UI Light" panose="020B0502040204020203" pitchFamily="34" charset="0"/>
              </a:rPr>
              <a:t>Teoría de la racionalidad limitada</a:t>
            </a:r>
          </a:p>
        </p:txBody>
      </p:sp>
      <p:sp>
        <p:nvSpPr>
          <p:cNvPr id="5" name="Marcador de contenido 4"/>
          <p:cNvSpPr>
            <a:spLocks noGrp="1"/>
          </p:cNvSpPr>
          <p:nvPr>
            <p:ph sz="half" idx="4294967295"/>
          </p:nvPr>
        </p:nvSpPr>
        <p:spPr>
          <a:xfrm>
            <a:off x="541610" y="1431010"/>
            <a:ext cx="11180998" cy="3978275"/>
          </a:xfrm>
        </p:spPr>
        <p:txBody>
          <a:bodyPr vert="horz" lIns="91440" tIns="45720" rIns="91440" bIns="45720" rtlCol="0">
            <a:normAutofit/>
          </a:bodyPr>
          <a:lstStyle/>
          <a:p>
            <a:pPr marL="0" indent="0" rtl="0">
              <a:lnSpc>
                <a:spcPts val="1800"/>
              </a:lnSpc>
              <a:spcBef>
                <a:spcPts val="1000"/>
              </a:spcBef>
              <a:spcAft>
                <a:spcPts val="2000"/>
              </a:spcAft>
              <a:buNone/>
            </a:pPr>
            <a:r>
              <a:rPr lang="es-ES" sz="1200" dirty="0">
                <a:solidFill>
                  <a:prstClr val="black">
                    <a:lumMod val="75000"/>
                    <a:lumOff val="25000"/>
                  </a:prstClr>
                </a:solidFill>
                <a:latin typeface="Segoe UI" panose="020B0502040204020203" pitchFamily="34" charset="0"/>
                <a:cs typeface="Segoe UI" panose="020B0502040204020203" pitchFamily="34" charset="0"/>
              </a:rPr>
              <a:t>A pesar del éxito del modelo SEU, experimentos han mostrado que la gente a menudo toma decisiones que no se alinean con sus axiomas. Investigaciones posteriores, especialmente por Tversky y Kahneman, han evidenciado la presencia de sesgos y errores sistemáticos en la toma de decisiones bajo incertidumbre.</a:t>
            </a:r>
          </a:p>
          <a:p>
            <a:pPr marL="0" indent="0" rtl="0">
              <a:lnSpc>
                <a:spcPts val="1800"/>
              </a:lnSpc>
              <a:spcBef>
                <a:spcPts val="1000"/>
              </a:spcBef>
              <a:spcAft>
                <a:spcPts val="2000"/>
              </a:spcAft>
              <a:buNone/>
            </a:pPr>
            <a:r>
              <a:rPr lang="es-ES" sz="1200" dirty="0">
                <a:solidFill>
                  <a:prstClr val="black">
                    <a:lumMod val="75000"/>
                    <a:lumOff val="25000"/>
                  </a:prstClr>
                </a:solidFill>
                <a:latin typeface="Segoe UI" panose="020B0502040204020203" pitchFamily="34" charset="0"/>
                <a:cs typeface="Segoe UI" panose="020B0502040204020203" pitchFamily="34" charset="0"/>
              </a:rPr>
              <a:t>La teoría de la racionalidad limitada surge como una crítica al modelo SEU, proponiendo una perspectiva más realista de cómo las personas toman decisiones, relajando algunos de los axiomas del modelo SEU para reflejar mejor el comportamiento humano teniendo en cuenta que existen restricciones que impiden alcanzar la racionalidad plena. Estas limitaciones pueden ser de información, tiempo, capacidad cognitiva y/o recursos, entre otras.</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a:xfrm>
            <a:off x="521208" y="1536192"/>
            <a:ext cx="9546428" cy="640080"/>
          </a:xfrm>
        </p:spPr>
        <p:txBody>
          <a:bodyPr rtlCol="0">
            <a:normAutofit/>
          </a:bodyPr>
          <a:lstStyle/>
          <a:p>
            <a:pPr rtl="0"/>
            <a:r>
              <a:rPr lang="es-ES" dirty="0">
                <a:latin typeface="Segoe UI Light" panose="020B0502040204020203" pitchFamily="34" charset="0"/>
                <a:cs typeface="Segoe UI Light" panose="020B0502040204020203" pitchFamily="34" charset="0"/>
              </a:rPr>
              <a:t>Referencias</a:t>
            </a:r>
          </a:p>
        </p:txBody>
      </p:sp>
      <p:sp>
        <p:nvSpPr>
          <p:cNvPr id="5" name="Marcador de contenido 4"/>
          <p:cNvSpPr>
            <a:spLocks noGrp="1"/>
          </p:cNvSpPr>
          <p:nvPr>
            <p:ph sz="half" idx="4294967295"/>
          </p:nvPr>
        </p:nvSpPr>
        <p:spPr>
          <a:xfrm>
            <a:off x="541611" y="2614427"/>
            <a:ext cx="9442648" cy="3978275"/>
          </a:xfrm>
        </p:spPr>
        <p:txBody>
          <a:bodyPr rtlCol="0">
            <a:normAutofit/>
          </a:bodyPr>
          <a:lstStyle/>
          <a:p>
            <a:pPr marL="0" indent="0" rtl="0">
              <a:lnSpc>
                <a:spcPts val="3600"/>
              </a:lnSpc>
              <a:spcAft>
                <a:spcPts val="0"/>
              </a:spcAft>
              <a:buNone/>
            </a:pPr>
            <a:r>
              <a:rPr lang="es-ES_tradnl" sz="1800" u="sng" dirty="0">
                <a:solidFill>
                  <a:srgbClr val="467886"/>
                </a:solidFill>
                <a:effectLst/>
                <a:latin typeface="Arial" panose="020B0604020202020204" pitchFamily="34" charset="0"/>
                <a:ea typeface="Times New Roman" panose="02020603050405020304" pitchFamily="18" charset="0"/>
                <a:hlinkClick r:id="rId3"/>
              </a:rPr>
              <a:t>https://digital.csic.es/bitstream/10261/7734/1/eserv.pdf</a:t>
            </a:r>
            <a:endParaRPr lang="es-AR" sz="1800" dirty="0">
              <a:effectLst/>
              <a:latin typeface="Times New Roman" panose="02020603050405020304" pitchFamily="18" charset="0"/>
              <a:ea typeface="Times New Roman" panose="02020603050405020304" pitchFamily="18" charset="0"/>
            </a:endParaRPr>
          </a:p>
          <a:p>
            <a:pPr hangingPunct="0"/>
            <a:r>
              <a:rPr lang="es-ES_tradnl" sz="1800" u="sng" dirty="0">
                <a:solidFill>
                  <a:srgbClr val="467886"/>
                </a:solidFill>
                <a:effectLst/>
                <a:latin typeface="Arial" panose="020B0604020202020204" pitchFamily="34" charset="0"/>
                <a:ea typeface="Times New Roman" panose="02020603050405020304" pitchFamily="18" charset="0"/>
                <a:hlinkClick r:id="rId4"/>
              </a:rPr>
              <a:t>https://es.wikipedia.org/wiki/Teor%C3%ADa_de_la_decisi%C3%B3n</a:t>
            </a:r>
            <a:endParaRPr lang="es-ES" sz="2000" dirty="0">
              <a:latin typeface="Segoe UI Light" panose="020B0502040204020203" pitchFamily="34" charset="0"/>
              <a:cs typeface="Segoe UI Light" panose="020B0502040204020203" pitchFamily="34" charset="0"/>
            </a:endParaRPr>
          </a:p>
        </p:txBody>
      </p:sp>
      <p:sp>
        <p:nvSpPr>
          <p:cNvPr id="9" name="Cuadro de texto 8"/>
          <p:cNvSpPr txBox="1"/>
          <p:nvPr/>
        </p:nvSpPr>
        <p:spPr>
          <a:xfrm>
            <a:off x="541611" y="5738132"/>
            <a:ext cx="7918898" cy="307777"/>
          </a:xfrm>
          <a:prstGeom prst="rect">
            <a:avLst/>
          </a:prstGeom>
          <a:noFill/>
        </p:spPr>
        <p:txBody>
          <a:bodyPr wrap="square" rtlCol="0">
            <a:spAutoFit/>
          </a:bodyPr>
          <a:lstStyle/>
          <a:p>
            <a:pPr algn="l" rtl="0"/>
            <a:r>
              <a:rPr lang="es-ES" sz="1400" dirty="0">
                <a:latin typeface="Segoe UI Light" panose="020B0502040204020203" pitchFamily="34" charset="0"/>
                <a:cs typeface="Segoe UI Light" panose="020B0502040204020203" pitchFamily="34" charset="0"/>
              </a:rPr>
              <a:t>Agustín Tamborini – Curso K4051</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7334_TF10001108_Win32" id="{08D89365-2E4C-432D-9349-8DF9B80AEEA1}" vid="{010FF314-90DF-4A21-BD0D-ADCBA34234AC}"/>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{A9593E0F-9DF6-4D62-A7B3-F134710E1719}tf10001108_win32</Template>
  <TotalTime>133</TotalTime>
  <Words>539</Words>
  <Application>Microsoft Office PowerPoint</Application>
  <PresentationFormat>Panorámica</PresentationFormat>
  <Paragraphs>46</Paragraphs>
  <Slides>6</Slides>
  <Notes>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Arial</vt:lpstr>
      <vt:lpstr>Calibri</vt:lpstr>
      <vt:lpstr>Segoe UI</vt:lpstr>
      <vt:lpstr>Segoe UI Light</vt:lpstr>
      <vt:lpstr>Segoe UI Semibold</vt:lpstr>
      <vt:lpstr>Times New Roman</vt:lpstr>
      <vt:lpstr>Personalizado</vt:lpstr>
      <vt:lpstr>Teoría de la decisión</vt:lpstr>
      <vt:lpstr>Teoría de la decisión</vt:lpstr>
      <vt:lpstr>Teoría paramétrica de la decisión - Contexto</vt:lpstr>
      <vt:lpstr>Modelo SEU (modelo de utilidad subjetiva esperada)</vt:lpstr>
      <vt:lpstr>Teoría de la racionalidad limitada</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Agustin Ariel Tamborini Criscueli</dc:creator>
  <cp:keywords/>
  <cp:lastModifiedBy>Agustin Ariel Tamborini Criscueli</cp:lastModifiedBy>
  <cp:revision>8</cp:revision>
  <dcterms:created xsi:type="dcterms:W3CDTF">2024-07-10T22:19:48Z</dcterms:created>
  <dcterms:modified xsi:type="dcterms:W3CDTF">2024-07-11T00:33:34Z</dcterms:modified>
  <cp:version/>
</cp:coreProperties>
</file>