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280" r:id="rId3"/>
    <p:sldId id="283" r:id="rId4"/>
    <p:sldId id="257" r:id="rId5"/>
    <p:sldId id="281" r:id="rId6"/>
    <p:sldId id="282" r:id="rId7"/>
    <p:sldId id="279" r:id="rId8"/>
    <p:sldId id="258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5" r:id="rId17"/>
    <p:sldId id="271" r:id="rId18"/>
    <p:sldId id="272" r:id="rId19"/>
    <p:sldId id="273" r:id="rId20"/>
    <p:sldId id="277" r:id="rId21"/>
    <p:sldId id="274" r:id="rId22"/>
    <p:sldId id="284" r:id="rId23"/>
    <p:sldId id="285" r:id="rId24"/>
    <p:sldId id="286" r:id="rId25"/>
  </p:sldIdLst>
  <p:sldSz cx="9144000" cy="5143500" type="screen16x9"/>
  <p:notesSz cx="6858000" cy="9144000"/>
  <p:embeddedFontLst>
    <p:embeddedFont>
      <p:font typeface="Montserrat" panose="020B0604020202020204" charset="0"/>
      <p:regular r:id="rId27"/>
      <p:bold r:id="rId28"/>
      <p:italic r:id="rId29"/>
      <p:boldItalic r:id="rId30"/>
    </p:embeddedFont>
    <p:embeddedFont>
      <p:font typeface="Roboto" panose="020B0604020202020204" charset="0"/>
      <p:regular r:id="rId31"/>
      <p:bold r:id="rId32"/>
      <p:italic r:id="rId33"/>
      <p:boldItalic r:id="rId34"/>
    </p:embeddedFont>
    <p:embeddedFont>
      <p:font typeface="Roboto Condensed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6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3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950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864806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05179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6509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6981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466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1732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49175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0035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9539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57646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20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2082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053212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56366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654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003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612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714000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744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03728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060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72c4a28894_1_3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72c4a28894_1_3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142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chemeClr val="accent1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5" descr="aemelia_icons.png"/>
          <p:cNvPicPr preferRelativeResize="0"/>
          <p:nvPr/>
        </p:nvPicPr>
        <p:blipFill rotWithShape="1">
          <a:blip r:embed="rId2">
            <a:alphaModFix amt="4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5"/>
          <p:cNvSpPr txBox="1">
            <a:spLocks noGrp="1"/>
          </p:cNvSpPr>
          <p:nvPr>
            <p:ph type="ctrTitle"/>
          </p:nvPr>
        </p:nvSpPr>
        <p:spPr>
          <a:xfrm>
            <a:off x="2786525" y="1968875"/>
            <a:ext cx="5859600" cy="27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2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color">
  <p:cSld name="BLANK_1">
    <p:bg>
      <p:bgPr>
        <a:solidFill>
          <a:schemeClr val="accen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5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6" descr="aemelia_icons.png"/>
          <p:cNvPicPr preferRelativeResize="0"/>
          <p:nvPr/>
        </p:nvPicPr>
        <p:blipFill rotWithShape="1">
          <a:blip r:embed="rId2">
            <a:alphaModFix amt="20000"/>
          </a:blip>
          <a:srcRect t="30860" b="30860"/>
          <a:stretch/>
        </p:blipFill>
        <p:spPr>
          <a:xfrm>
            <a:off x="0" y="-2"/>
            <a:ext cx="9144000" cy="196887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6"/>
          <p:cNvSpPr txBox="1">
            <a:spLocks noGrp="1"/>
          </p:cNvSpPr>
          <p:nvPr>
            <p:ph type="ctrTitle"/>
          </p:nvPr>
        </p:nvSpPr>
        <p:spPr>
          <a:xfrm>
            <a:off x="2970175" y="3107350"/>
            <a:ext cx="57927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ubTitle" idx="1"/>
          </p:nvPr>
        </p:nvSpPr>
        <p:spPr>
          <a:xfrm>
            <a:off x="2970175" y="3906852"/>
            <a:ext cx="5792700" cy="7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>
                <a:solidFill>
                  <a:schemeClr val="accent1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7" descr="aemelia_icons.png"/>
          <p:cNvPicPr preferRelativeResize="0"/>
          <p:nvPr/>
        </p:nvPicPr>
        <p:blipFill rotWithShape="1">
          <a:blip r:embed="rId2">
            <a:alphaModFix amt="20000"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7"/>
          <p:cNvSpPr txBox="1">
            <a:spLocks noGrp="1"/>
          </p:cNvSpPr>
          <p:nvPr>
            <p:ph type="body" idx="1"/>
          </p:nvPr>
        </p:nvSpPr>
        <p:spPr>
          <a:xfrm>
            <a:off x="1784250" y="222075"/>
            <a:ext cx="6549300" cy="260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82600" rtl="0">
              <a:spcBef>
                <a:spcPts val="600"/>
              </a:spcBef>
              <a:spcAft>
                <a:spcPts val="0"/>
              </a:spcAft>
              <a:buSzPts val="4000"/>
              <a:buChar char="▸"/>
              <a:defRPr sz="4000" b="1" i="1"/>
            </a:lvl1pPr>
            <a:lvl2pPr marL="914400" lvl="1" indent="-482600" rtl="0">
              <a:spcBef>
                <a:spcPts val="0"/>
              </a:spcBef>
              <a:spcAft>
                <a:spcPts val="0"/>
              </a:spcAft>
              <a:buSzPts val="4000"/>
              <a:buChar char="▹"/>
              <a:defRPr sz="4000" b="1" i="1"/>
            </a:lvl2pPr>
            <a:lvl3pPr marL="1371600" lvl="2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3pPr>
            <a:lvl4pPr marL="1828800" lvl="3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4pPr>
            <a:lvl5pPr marL="2286000" lvl="4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5pPr>
            <a:lvl6pPr marL="2743200" lvl="5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6pPr>
            <a:lvl7pPr marL="3200400" lvl="6" indent="-482600" rtl="0">
              <a:spcBef>
                <a:spcPts val="0"/>
              </a:spcBef>
              <a:spcAft>
                <a:spcPts val="0"/>
              </a:spcAft>
              <a:buSzPts val="4000"/>
              <a:buChar char="●"/>
              <a:defRPr sz="4000" b="1" i="1"/>
            </a:lvl7pPr>
            <a:lvl8pPr marL="3657600" lvl="7" indent="-482600" rtl="0">
              <a:spcBef>
                <a:spcPts val="0"/>
              </a:spcBef>
              <a:spcAft>
                <a:spcPts val="0"/>
              </a:spcAft>
              <a:buSzPts val="4000"/>
              <a:buChar char="○"/>
              <a:defRPr sz="4000" b="1" i="1"/>
            </a:lvl8pPr>
            <a:lvl9pPr marL="4114800" lvl="8" indent="-482600" rtl="0">
              <a:spcBef>
                <a:spcPts val="0"/>
              </a:spcBef>
              <a:spcAft>
                <a:spcPts val="0"/>
              </a:spcAft>
              <a:buSzPts val="4000"/>
              <a:buChar char="■"/>
              <a:defRPr sz="4000" b="1" i="1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bg>
      <p:bgPr>
        <a:solidFill>
          <a:schemeClr val="accen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8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8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2" name="Google Shape;72;p18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8"/>
          <p:cNvSpPr txBox="1">
            <a:spLocks noGrp="1"/>
          </p:cNvSpPr>
          <p:nvPr>
            <p:ph type="body" idx="1"/>
          </p:nvPr>
        </p:nvSpPr>
        <p:spPr>
          <a:xfrm>
            <a:off x="2874625" y="275339"/>
            <a:ext cx="5562000" cy="44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6FA8DC"/>
              </a:buClr>
              <a:buSzPts val="3000"/>
              <a:buChar char="▸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rgbClr val="6FA8DC"/>
              </a:buClr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bg>
      <p:bgPr>
        <a:solidFill>
          <a:schemeClr val="accent1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9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9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78" name="Google Shape;78;p19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9"/>
          <p:cNvSpPr txBox="1">
            <a:spLocks noGrp="1"/>
          </p:cNvSpPr>
          <p:nvPr>
            <p:ph type="body" idx="1"/>
          </p:nvPr>
        </p:nvSpPr>
        <p:spPr>
          <a:xfrm>
            <a:off x="2544225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2"/>
          </p:nvPr>
        </p:nvSpPr>
        <p:spPr>
          <a:xfrm>
            <a:off x="5705276" y="297367"/>
            <a:ext cx="2981400" cy="466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1000" rtl="0">
              <a:spcBef>
                <a:spcPts val="600"/>
              </a:spcBef>
              <a:spcAft>
                <a:spcPts val="0"/>
              </a:spcAft>
              <a:buSzPts val="2400"/>
              <a:buChar char="▸"/>
              <a:defRPr sz="2400"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▹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4pPr>
            <a:lvl5pPr marL="2286000" lvl="4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5pPr>
            <a:lvl6pPr marL="2743200" lvl="5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6pPr>
            <a:lvl7pPr marL="3200400" lvl="6" indent="-381000" rtl="0">
              <a:spcBef>
                <a:spcPts val="0"/>
              </a:spcBef>
              <a:spcAft>
                <a:spcPts val="0"/>
              </a:spcAft>
              <a:buSzPts val="2400"/>
              <a:buChar char="●"/>
              <a:defRPr sz="2400"/>
            </a:lvl7pPr>
            <a:lvl8pPr marL="3657600" lvl="7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 sz="2400"/>
            </a:lvl8pPr>
            <a:lvl9pPr marL="4114800" lvl="8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 sz="2400"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20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20"/>
          <p:cNvSpPr/>
          <p:nvPr/>
        </p:nvSpPr>
        <p:spPr>
          <a:xfrm flipH="1">
            <a:off x="2095200" y="0"/>
            <a:ext cx="70488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85" name="Google Shape;85;p20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body" idx="1"/>
          </p:nvPr>
        </p:nvSpPr>
        <p:spPr>
          <a:xfrm>
            <a:off x="2445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0"/>
          <p:cNvSpPr txBox="1">
            <a:spLocks noGrp="1"/>
          </p:cNvSpPr>
          <p:nvPr>
            <p:ph type="body" idx="2"/>
          </p:nvPr>
        </p:nvSpPr>
        <p:spPr>
          <a:xfrm>
            <a:off x="4617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20"/>
          <p:cNvSpPr txBox="1">
            <a:spLocks noGrp="1"/>
          </p:cNvSpPr>
          <p:nvPr>
            <p:ph type="body" idx="3"/>
          </p:nvPr>
        </p:nvSpPr>
        <p:spPr>
          <a:xfrm>
            <a:off x="6789100" y="275350"/>
            <a:ext cx="2066100" cy="465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▹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solidFill>
          <a:schemeClr val="accen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1" descr="aemelia_icons.png"/>
          <p:cNvPicPr preferRelativeResize="0"/>
          <p:nvPr/>
        </p:nvPicPr>
        <p:blipFill rotWithShape="1">
          <a:blip r:embed="rId2">
            <a:alphaModFix amt="20000"/>
          </a:blip>
          <a:srcRect l="38542" r="38544"/>
          <a:stretch/>
        </p:blipFill>
        <p:spPr>
          <a:xfrm>
            <a:off x="0" y="0"/>
            <a:ext cx="20952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1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94" name="Google Shape;94;p21"/>
          <p:cNvSpPr/>
          <p:nvPr/>
        </p:nvSpPr>
        <p:spPr>
          <a:xfrm flipH="1">
            <a:off x="2095200" y="0"/>
            <a:ext cx="7048800" cy="514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2"/>
          <p:cNvSpPr txBox="1">
            <a:spLocks noGrp="1"/>
          </p:cNvSpPr>
          <p:nvPr>
            <p:ph type="body" idx="1"/>
          </p:nvPr>
        </p:nvSpPr>
        <p:spPr>
          <a:xfrm>
            <a:off x="164145" y="4406300"/>
            <a:ext cx="2346900" cy="51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228600" rtl="0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1pPr>
          </a:lstStyle>
          <a:p>
            <a:endParaRPr/>
          </a:p>
        </p:txBody>
      </p:sp>
      <p:sp>
        <p:nvSpPr>
          <p:cNvPr id="97" name="Google Shape;97;p22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accent3"/>
                </a:solidFill>
              </a:defRPr>
            </a:lvl1pPr>
            <a:lvl2pPr lvl="1" rtl="0">
              <a:buNone/>
              <a:defRPr>
                <a:solidFill>
                  <a:schemeClr val="accent3"/>
                </a:solidFill>
              </a:defRPr>
            </a:lvl2pPr>
            <a:lvl3pPr lvl="2" rtl="0">
              <a:buNone/>
              <a:defRPr>
                <a:solidFill>
                  <a:schemeClr val="accent3"/>
                </a:solidFill>
              </a:defRPr>
            </a:lvl3pPr>
            <a:lvl4pPr lvl="3" rtl="0">
              <a:buNone/>
              <a:defRPr>
                <a:solidFill>
                  <a:schemeClr val="accent3"/>
                </a:solidFill>
              </a:defRPr>
            </a:lvl4pPr>
            <a:lvl5pPr lvl="4" rtl="0">
              <a:buNone/>
              <a:defRPr>
                <a:solidFill>
                  <a:schemeClr val="accent3"/>
                </a:solidFill>
              </a:defRPr>
            </a:lvl5pPr>
            <a:lvl6pPr lvl="5" rtl="0">
              <a:buNone/>
              <a:defRPr>
                <a:solidFill>
                  <a:schemeClr val="accent3"/>
                </a:solidFill>
              </a:defRPr>
            </a:lvl6pPr>
            <a:lvl7pPr lvl="6" rtl="0">
              <a:buNone/>
              <a:defRPr>
                <a:solidFill>
                  <a:schemeClr val="accent3"/>
                </a:solidFill>
              </a:defRPr>
            </a:lvl7pPr>
            <a:lvl8pPr lvl="7" rtl="0">
              <a:buNone/>
              <a:defRPr>
                <a:solidFill>
                  <a:schemeClr val="accent3"/>
                </a:solidFill>
              </a:defRPr>
            </a:lvl8pPr>
            <a:lvl9pPr lvl="8" rtl="0">
              <a:buNone/>
              <a:defRPr>
                <a:solidFill>
                  <a:schemeClr val="accent3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image" type="blank">
  <p:cSld name="BLANK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3"/>
          <p:cNvSpPr/>
          <p:nvPr/>
        </p:nvSpPr>
        <p:spPr>
          <a:xfrm>
            <a:off x="0" y="0"/>
            <a:ext cx="2095200" cy="51432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sp>
        <p:nvSpPr>
          <p:cNvPr id="100" name="Google Shape;100;p23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2874625" y="484600"/>
            <a:ext cx="5562000" cy="42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Roboto"/>
              <a:buChar char="▸"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▹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Roboto"/>
              <a:buChar char="■"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○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■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109075" y="146024"/>
            <a:ext cx="1807200" cy="12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buNone/>
              <a:defRPr sz="9600" b="1">
                <a:solidFill>
                  <a:schemeClr val="accent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title"/>
          </p:nvPr>
        </p:nvSpPr>
        <p:spPr>
          <a:xfrm>
            <a:off x="203875" y="1626750"/>
            <a:ext cx="1712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Montserrat"/>
              <a:buNone/>
              <a:defRPr sz="1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6"/>
          <p:cNvSpPr txBox="1">
            <a:spLocks noGrp="1"/>
          </p:cNvSpPr>
          <p:nvPr>
            <p:ph type="ctrTitle"/>
          </p:nvPr>
        </p:nvSpPr>
        <p:spPr>
          <a:xfrm>
            <a:off x="136950" y="2016675"/>
            <a:ext cx="8886900" cy="2110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Roboto Condensed"/>
                <a:ea typeface="Roboto Condensed"/>
                <a:cs typeface="Roboto Condensed"/>
                <a:sym typeface="Roboto Condensed"/>
              </a:rPr>
              <a:t>Metodología de Avance del tiempo a Intervalos Irregulares</a:t>
            </a:r>
            <a:endParaRPr dirty="0"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Roboto Condensed"/>
                <a:ea typeface="Roboto Condensed"/>
                <a:sym typeface="Roboto Condensed"/>
              </a:rPr>
              <a:t>Tabla de Evento Independientes</a:t>
            </a:r>
            <a:br>
              <a:rPr lang="en" dirty="0" smtClean="0">
                <a:latin typeface="Roboto Condensed"/>
                <a:ea typeface="Roboto Condensed"/>
                <a:sym typeface="Roboto Condensed"/>
              </a:rPr>
            </a:br>
            <a:r>
              <a:rPr lang="en" dirty="0" smtClean="0">
                <a:latin typeface="Roboto Condensed"/>
                <a:ea typeface="Roboto Condensed"/>
                <a:sym typeface="Roboto Condensed"/>
              </a:rPr>
              <a:t>Tabla de Eventos Futuros</a:t>
            </a:r>
            <a:r>
              <a:rPr lang="en" dirty="0" smtClean="0"/>
              <a:t> </a:t>
            </a:r>
            <a:endParaRPr dirty="0"/>
          </a:p>
        </p:txBody>
      </p:sp>
      <p:sp>
        <p:nvSpPr>
          <p:cNvPr id="148" name="Google Shape;148;p36"/>
          <p:cNvSpPr txBox="1">
            <a:spLocks noGrp="1"/>
          </p:cNvSpPr>
          <p:nvPr>
            <p:ph type="subTitle" idx="4294967295"/>
          </p:nvPr>
        </p:nvSpPr>
        <p:spPr>
          <a:xfrm>
            <a:off x="7248850" y="4333200"/>
            <a:ext cx="1822200" cy="71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Ing. Silvia Quiroga</a:t>
            </a:r>
            <a:endParaRPr sz="180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l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Ing. Rubén Flecha</a:t>
            </a:r>
            <a:r>
              <a:rPr lang="en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</a:t>
            </a:r>
            <a:endParaRPr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3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69852" y="992113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143" y="2532332"/>
            <a:ext cx="2336986" cy="23369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93" y="2482520"/>
            <a:ext cx="970189" cy="2010682"/>
          </a:xfrm>
          <a:prstGeom prst="rect">
            <a:avLst/>
          </a:prstGeom>
        </p:spPr>
      </p:pic>
      <p:sp>
        <p:nvSpPr>
          <p:cNvPr id="8" name="Llamada de nube 7"/>
          <p:cNvSpPr/>
          <p:nvPr/>
        </p:nvSpPr>
        <p:spPr>
          <a:xfrm>
            <a:off x="3170246" y="998265"/>
            <a:ext cx="3282043" cy="1316824"/>
          </a:xfrm>
          <a:prstGeom prst="cloudCallout">
            <a:avLst>
              <a:gd name="adj1" fmla="val -74564"/>
              <a:gd name="adj2" fmla="val 74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Tengo que atender, acaba de llegar una persona….</a:t>
            </a:r>
          </a:p>
          <a:p>
            <a:pPr algn="ctr"/>
            <a:endParaRPr lang="es-AR" dirty="0"/>
          </a:p>
        </p:txBody>
      </p:sp>
      <p:sp>
        <p:nvSpPr>
          <p:cNvPr id="9" name="Conector 8"/>
          <p:cNvSpPr/>
          <p:nvPr/>
        </p:nvSpPr>
        <p:spPr>
          <a:xfrm>
            <a:off x="797048" y="1282298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10:00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246834" y="2122769"/>
            <a:ext cx="138568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NS=1 </a:t>
            </a:r>
          </a:p>
          <a:p>
            <a:r>
              <a:rPr lang="es-AR" sz="1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cantidad de personas en el sistema es uno </a:t>
            </a:r>
            <a:endParaRPr lang="es-AR" sz="1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uadroTexto 9"/>
          <p:cNvSpPr txBox="1"/>
          <p:nvPr/>
        </p:nvSpPr>
        <p:spPr>
          <a:xfrm>
            <a:off x="95484" y="610217"/>
            <a:ext cx="203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LLEGADA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98667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3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75098" y="984246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143" y="2532332"/>
            <a:ext cx="2336986" cy="23369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6995" y="2354121"/>
            <a:ext cx="970189" cy="20106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4115" y="2062592"/>
            <a:ext cx="1397763" cy="2036525"/>
          </a:xfrm>
          <a:prstGeom prst="rect">
            <a:avLst/>
          </a:prstGeom>
        </p:spPr>
      </p:pic>
      <p:sp>
        <p:nvSpPr>
          <p:cNvPr id="11" name="Llamada de nube 10"/>
          <p:cNvSpPr/>
          <p:nvPr/>
        </p:nvSpPr>
        <p:spPr>
          <a:xfrm>
            <a:off x="4054002" y="886935"/>
            <a:ext cx="3069772" cy="1175657"/>
          </a:xfrm>
          <a:prstGeom prst="cloudCallout">
            <a:avLst>
              <a:gd name="adj1" fmla="val 72784"/>
              <a:gd name="adj2" fmla="val 7638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Pensé que sería  el único!!</a:t>
            </a:r>
            <a:endParaRPr lang="es-AR" sz="1600" b="1" dirty="0">
              <a:solidFill>
                <a:schemeClr val="tx1"/>
              </a:solidFill>
            </a:endParaRPr>
          </a:p>
        </p:txBody>
      </p:sp>
      <p:sp>
        <p:nvSpPr>
          <p:cNvPr id="9" name="Conector 8"/>
          <p:cNvSpPr/>
          <p:nvPr/>
        </p:nvSpPr>
        <p:spPr>
          <a:xfrm>
            <a:off x="797048" y="1282298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10:20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4117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3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59600" y="978256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143" y="2532332"/>
            <a:ext cx="2336986" cy="23369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901" y="2286577"/>
            <a:ext cx="970189" cy="2010682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3148" y="2087798"/>
            <a:ext cx="970189" cy="2010682"/>
          </a:xfrm>
          <a:prstGeom prst="rect">
            <a:avLst/>
          </a:prstGeom>
        </p:spPr>
      </p:pic>
      <p:sp>
        <p:nvSpPr>
          <p:cNvPr id="8" name="Conector 7"/>
          <p:cNvSpPr/>
          <p:nvPr/>
        </p:nvSpPr>
        <p:spPr>
          <a:xfrm>
            <a:off x="797048" y="1282298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10:20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uadroTexto 8"/>
          <p:cNvSpPr txBox="1"/>
          <p:nvPr/>
        </p:nvSpPr>
        <p:spPr>
          <a:xfrm>
            <a:off x="159600" y="2113027"/>
            <a:ext cx="1660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NS=2</a:t>
            </a:r>
          </a:p>
          <a:p>
            <a:r>
              <a:rPr lang="es-A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cantidad de personas en el sistema 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 dos.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lamada de nube 10"/>
          <p:cNvSpPr/>
          <p:nvPr/>
        </p:nvSpPr>
        <p:spPr>
          <a:xfrm>
            <a:off x="2433376" y="978256"/>
            <a:ext cx="3069772" cy="1175657"/>
          </a:xfrm>
          <a:prstGeom prst="cloudCallout">
            <a:avLst>
              <a:gd name="adj1" fmla="val -62268"/>
              <a:gd name="adj2" fmla="val 90231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Llegó otro cliente!!</a:t>
            </a:r>
            <a:endParaRPr lang="es-AR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516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230857" y="984245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143" y="2532332"/>
            <a:ext cx="2336986" cy="23369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54" y="2253920"/>
            <a:ext cx="970189" cy="20106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93" y="2125100"/>
            <a:ext cx="970189" cy="2010682"/>
          </a:xfrm>
          <a:prstGeom prst="rect">
            <a:avLst/>
          </a:prstGeom>
        </p:spPr>
      </p:pic>
      <p:pic>
        <p:nvPicPr>
          <p:cNvPr id="9" name="Imagen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8656" y="1800356"/>
            <a:ext cx="1397763" cy="2036525"/>
          </a:xfrm>
          <a:prstGeom prst="rect">
            <a:avLst/>
          </a:prstGeom>
        </p:spPr>
      </p:pic>
      <p:sp>
        <p:nvSpPr>
          <p:cNvPr id="10" name="Conector 9"/>
          <p:cNvSpPr/>
          <p:nvPr/>
        </p:nvSpPr>
        <p:spPr>
          <a:xfrm>
            <a:off x="797048" y="1282298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10:35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Llamada de nube 10"/>
          <p:cNvSpPr/>
          <p:nvPr/>
        </p:nvSpPr>
        <p:spPr>
          <a:xfrm>
            <a:off x="5121946" y="1011692"/>
            <a:ext cx="1940647" cy="1048366"/>
          </a:xfrm>
          <a:prstGeom prst="cloudCallout">
            <a:avLst>
              <a:gd name="adj1" fmla="val 72784"/>
              <a:gd name="adj2" fmla="val 7638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No!!</a:t>
            </a:r>
          </a:p>
          <a:p>
            <a:pPr algn="ctr"/>
            <a:r>
              <a:rPr lang="es-AR" sz="1600" b="1" dirty="0" smtClean="0">
                <a:solidFill>
                  <a:schemeClr val="tx1"/>
                </a:solidFill>
              </a:rPr>
              <a:t>Ya hay dos personas!!</a:t>
            </a:r>
            <a:endParaRPr lang="es-AR" sz="1600" b="1" dirty="0">
              <a:solidFill>
                <a:schemeClr val="tx1"/>
              </a:solidFill>
            </a:endParaRPr>
          </a:p>
        </p:txBody>
      </p:sp>
      <p:sp>
        <p:nvSpPr>
          <p:cNvPr id="4" name="Rayo 3"/>
          <p:cNvSpPr/>
          <p:nvPr/>
        </p:nvSpPr>
        <p:spPr>
          <a:xfrm>
            <a:off x="7307451" y="1681566"/>
            <a:ext cx="246453" cy="378492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Rayo 11"/>
          <p:cNvSpPr/>
          <p:nvPr/>
        </p:nvSpPr>
        <p:spPr>
          <a:xfrm>
            <a:off x="7611475" y="1601432"/>
            <a:ext cx="172126" cy="39784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3" name="Rayo 12"/>
          <p:cNvSpPr/>
          <p:nvPr/>
        </p:nvSpPr>
        <p:spPr>
          <a:xfrm flipH="1">
            <a:off x="7922392" y="1601432"/>
            <a:ext cx="222766" cy="458627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Rayo 13"/>
          <p:cNvSpPr/>
          <p:nvPr/>
        </p:nvSpPr>
        <p:spPr>
          <a:xfrm flipH="1">
            <a:off x="8043619" y="1770081"/>
            <a:ext cx="458359" cy="355019"/>
          </a:xfrm>
          <a:prstGeom prst="lightningBol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/>
          <p:cNvSpPr txBox="1"/>
          <p:nvPr/>
        </p:nvSpPr>
        <p:spPr>
          <a:xfrm>
            <a:off x="197522" y="2060058"/>
            <a:ext cx="136751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NS=3</a:t>
            </a:r>
          </a:p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 tercer persona que ingresa al sistema lo hace a las 10:35 </a:t>
            </a:r>
            <a:r>
              <a:rPr lang="es-AR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hs</a:t>
            </a:r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6215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22888" y="983505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51143" y="2532332"/>
            <a:ext cx="2336986" cy="2336986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154" y="2253920"/>
            <a:ext cx="970189" cy="2010682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2393" y="2125100"/>
            <a:ext cx="970189" cy="201068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7566" y="1923695"/>
            <a:ext cx="970189" cy="2010682"/>
          </a:xfrm>
          <a:prstGeom prst="rect">
            <a:avLst/>
          </a:prstGeom>
        </p:spPr>
      </p:pic>
      <p:sp>
        <p:nvSpPr>
          <p:cNvPr id="9" name="Conector 8"/>
          <p:cNvSpPr/>
          <p:nvPr/>
        </p:nvSpPr>
        <p:spPr>
          <a:xfrm>
            <a:off x="2292634" y="1143293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10:00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Conector 9"/>
          <p:cNvSpPr/>
          <p:nvPr/>
        </p:nvSpPr>
        <p:spPr>
          <a:xfrm>
            <a:off x="4699831" y="1143293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10:35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Conector 11"/>
          <p:cNvSpPr/>
          <p:nvPr/>
        </p:nvSpPr>
        <p:spPr>
          <a:xfrm>
            <a:off x="3496232" y="1143293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10:20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Conector recto de flecha 4"/>
          <p:cNvCxnSpPr/>
          <p:nvPr/>
        </p:nvCxnSpPr>
        <p:spPr>
          <a:xfrm>
            <a:off x="2796250" y="1923695"/>
            <a:ext cx="613220" cy="40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/>
          <p:cNvCxnSpPr/>
          <p:nvPr/>
        </p:nvCxnSpPr>
        <p:spPr>
          <a:xfrm>
            <a:off x="3916298" y="1923695"/>
            <a:ext cx="613220" cy="4016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/>
          <p:cNvCxnSpPr/>
          <p:nvPr/>
        </p:nvCxnSpPr>
        <p:spPr>
          <a:xfrm>
            <a:off x="5188147" y="1996280"/>
            <a:ext cx="175974" cy="1282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/>
          <p:cNvSpPr txBox="1"/>
          <p:nvPr/>
        </p:nvSpPr>
        <p:spPr>
          <a:xfrm>
            <a:off x="122887" y="1011768"/>
            <a:ext cx="161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Llegadas</a:t>
            </a:r>
            <a:endParaRPr lang="es-A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Conector 17"/>
          <p:cNvSpPr/>
          <p:nvPr/>
        </p:nvSpPr>
        <p:spPr>
          <a:xfrm>
            <a:off x="6935492" y="1143293"/>
            <a:ext cx="848656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11:00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131189" y="1296624"/>
            <a:ext cx="5036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b="1" dirty="0" smtClean="0">
                <a:solidFill>
                  <a:srgbClr val="7030A0"/>
                </a:solidFill>
              </a:rPr>
              <a:t>…</a:t>
            </a:r>
            <a:endParaRPr lang="es-AR" sz="20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3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16616" y="1070796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431" y="2793942"/>
            <a:ext cx="2316783" cy="2082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90" y="2328631"/>
            <a:ext cx="970189" cy="2010682"/>
          </a:xfrm>
          <a:prstGeom prst="rect">
            <a:avLst/>
          </a:prstGeom>
        </p:spPr>
      </p:pic>
      <p:sp>
        <p:nvSpPr>
          <p:cNvPr id="9" name="Conector 8"/>
          <p:cNvSpPr/>
          <p:nvPr/>
        </p:nvSpPr>
        <p:spPr>
          <a:xfrm>
            <a:off x="721685" y="1382628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10:00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690861" y="22774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NS=1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1666542" y="1000043"/>
            <a:ext cx="733069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b="1" dirty="0" smtClean="0"/>
              <a:t>Cuando </a:t>
            </a:r>
            <a:r>
              <a:rPr lang="es-AR" b="1" dirty="0"/>
              <a:t>el reloj </a:t>
            </a:r>
            <a:r>
              <a:rPr lang="es-AR" b="1" dirty="0" smtClean="0"/>
              <a:t>marca </a:t>
            </a:r>
            <a:r>
              <a:rPr lang="es-AR" b="1" dirty="0"/>
              <a:t>10:00 </a:t>
            </a:r>
            <a:r>
              <a:rPr lang="es-AR" b="1" dirty="0" err="1"/>
              <a:t>hs</a:t>
            </a:r>
            <a:r>
              <a:rPr lang="es-AR" b="1" dirty="0"/>
              <a:t> </a:t>
            </a:r>
            <a:r>
              <a:rPr lang="es-AR" b="1" dirty="0" smtClean="0"/>
              <a:t>SIMULAMOS: la llegada de un cliente y cuando llegará el próximo (generando un número aleatorio </a:t>
            </a:r>
            <a:r>
              <a:rPr lang="es-AR" b="1" dirty="0" err="1" smtClean="0"/>
              <a:t>p.e</a:t>
            </a:r>
            <a:r>
              <a:rPr lang="es-AR" b="1" dirty="0" smtClean="0"/>
              <a:t>. IA: intervalo entre arribos 20’, lo que me permitirá ubicar el “tiempo de la próxima llegada”)</a:t>
            </a:r>
          </a:p>
          <a:p>
            <a:endParaRPr lang="es-AR" b="1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s-AR" b="1" dirty="0" smtClean="0"/>
              <a:t>Cuando </a:t>
            </a:r>
            <a:r>
              <a:rPr lang="es-AR" b="1" dirty="0"/>
              <a:t>el reloj indica 10:00 </a:t>
            </a:r>
            <a:r>
              <a:rPr lang="es-AR" b="1" dirty="0" err="1"/>
              <a:t>hs</a:t>
            </a:r>
            <a:r>
              <a:rPr lang="es-AR" b="1" dirty="0"/>
              <a:t> </a:t>
            </a:r>
            <a:r>
              <a:rPr lang="es-AR" b="1" dirty="0" smtClean="0"/>
              <a:t>SIMULAMOS: que atiendo al que acaba de llegar. Solamente por ser el único que hay en el sistema. A las 10hs generamos </a:t>
            </a:r>
            <a:r>
              <a:rPr lang="es-AR" b="1" dirty="0" err="1" smtClean="0"/>
              <a:t>p.e</a:t>
            </a:r>
            <a:r>
              <a:rPr lang="es-AR" b="1" dirty="0" smtClean="0"/>
              <a:t>. TA: tiempo de atención 40 min y calculamos la “el tiempo de la próxima salida”) 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797842" y="2585188"/>
            <a:ext cx="4129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Time = 10:00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llegada. TPLL = 10:20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salida. TPS = 10:40</a:t>
            </a:r>
            <a:endParaRPr lang="es-AR" b="1" dirty="0">
              <a:solidFill>
                <a:srgbClr val="FF0000"/>
              </a:solidFill>
            </a:endParaRP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122549" y="4238786"/>
            <a:ext cx="3804834" cy="23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824813" y="4339313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10:00</a:t>
            </a:r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85412" y="4326670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10:20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50683" y="4291889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10:40</a:t>
            </a:r>
            <a:endParaRPr lang="es-AR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4122549" y="4130298"/>
            <a:ext cx="0" cy="2090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5088610" y="4145902"/>
            <a:ext cx="0" cy="20901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36590" y="4130298"/>
            <a:ext cx="0" cy="20901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3594931" y="3695565"/>
            <a:ext cx="1076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actual</a:t>
            </a:r>
          </a:p>
          <a:p>
            <a:pPr algn="ctr"/>
            <a:r>
              <a:rPr lang="es-AR" sz="1100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4199763" y="4549166"/>
            <a:ext cx="1777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próxima llegada</a:t>
            </a:r>
          </a:p>
          <a:p>
            <a:pPr algn="ctr"/>
            <a:r>
              <a:rPr lang="es-AR" sz="1100" dirty="0" smtClean="0">
                <a:solidFill>
                  <a:srgbClr val="0070C0"/>
                </a:solidFill>
              </a:rPr>
              <a:t>TPLL</a:t>
            </a:r>
            <a:endParaRPr lang="es-AR" sz="1100" dirty="0">
              <a:solidFill>
                <a:srgbClr val="0070C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151749" y="3710774"/>
            <a:ext cx="1777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próxima salida</a:t>
            </a:r>
          </a:p>
          <a:p>
            <a:pPr algn="ctr"/>
            <a:r>
              <a:rPr lang="es-AR" sz="1100" dirty="0" smtClean="0">
                <a:solidFill>
                  <a:srgbClr val="0070C0"/>
                </a:solidFill>
              </a:rPr>
              <a:t>TPS</a:t>
            </a:r>
            <a:endParaRPr lang="es-AR" sz="1100" dirty="0">
              <a:solidFill>
                <a:srgbClr val="0070C0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3432875" y="3533614"/>
            <a:ext cx="1352537" cy="134317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3" name="CuadroTexto 22"/>
          <p:cNvSpPr txBox="1"/>
          <p:nvPr/>
        </p:nvSpPr>
        <p:spPr>
          <a:xfrm>
            <a:off x="116616" y="609131"/>
            <a:ext cx="161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Llegadas</a:t>
            </a:r>
            <a:endParaRPr lang="es-A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869674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22887" y="985730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431" y="2793942"/>
            <a:ext cx="2316783" cy="2082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90" y="2328631"/>
            <a:ext cx="970189" cy="2010682"/>
          </a:xfrm>
          <a:prstGeom prst="rect">
            <a:avLst/>
          </a:prstGeom>
        </p:spPr>
      </p:pic>
      <p:sp>
        <p:nvSpPr>
          <p:cNvPr id="9" name="Conector 8"/>
          <p:cNvSpPr/>
          <p:nvPr/>
        </p:nvSpPr>
        <p:spPr>
          <a:xfrm>
            <a:off x="596326" y="1454807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10:00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96326" y="2360687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NS=1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717334" y="1695727"/>
            <a:ext cx="5973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La Tabla de Eventos Independientes (TEI)  quedará definida de la siguiente manera: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3797842" y="2585188"/>
            <a:ext cx="4129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Time = 10:00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llegada. TPLL = 10:20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salida. TPS = 10:40</a:t>
            </a:r>
            <a:endParaRPr lang="es-AR" b="1" dirty="0">
              <a:solidFill>
                <a:srgbClr val="FF0000"/>
              </a:solidFill>
            </a:endParaRPr>
          </a:p>
        </p:txBody>
      </p:sp>
      <p:graphicFrame>
        <p:nvGraphicFramePr>
          <p:cNvPr id="8" name="Tab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7148943"/>
              </p:ext>
            </p:extLst>
          </p:nvPr>
        </p:nvGraphicFramePr>
        <p:xfrm>
          <a:off x="3737956" y="3452163"/>
          <a:ext cx="5135996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6471">
                  <a:extLst>
                    <a:ext uri="{9D8B030D-6E8A-4147-A177-3AD203B41FA5}">
                      <a16:colId xmlns:a16="http://schemas.microsoft.com/office/drawing/2014/main" val="3080001735"/>
                    </a:ext>
                  </a:extLst>
                </a:gridCol>
                <a:gridCol w="1731527">
                  <a:extLst>
                    <a:ext uri="{9D8B030D-6E8A-4147-A177-3AD203B41FA5}">
                      <a16:colId xmlns:a16="http://schemas.microsoft.com/office/drawing/2014/main" val="2760818554"/>
                    </a:ext>
                  </a:extLst>
                </a:gridCol>
                <a:gridCol w="1512005">
                  <a:extLst>
                    <a:ext uri="{9D8B030D-6E8A-4147-A177-3AD203B41FA5}">
                      <a16:colId xmlns:a16="http://schemas.microsoft.com/office/drawing/2014/main" val="4045986142"/>
                    </a:ext>
                  </a:extLst>
                </a:gridCol>
                <a:gridCol w="1055993">
                  <a:extLst>
                    <a:ext uri="{9D8B030D-6E8A-4147-A177-3AD203B41FA5}">
                      <a16:colId xmlns:a16="http://schemas.microsoft.com/office/drawing/2014/main" val="2943117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Evento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Evento Futuro NO condicionado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 smtClean="0"/>
                        <a:t>Evento Futuro condicionado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Condición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7167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Llegada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Llegada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Salida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NS=1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3234971"/>
                  </a:ext>
                </a:extLst>
              </a:tr>
            </a:tbl>
          </a:graphicData>
        </a:graphic>
      </p:graphicFrame>
      <p:sp>
        <p:nvSpPr>
          <p:cNvPr id="11" name="CuadroTexto 10"/>
          <p:cNvSpPr txBox="1"/>
          <p:nvPr/>
        </p:nvSpPr>
        <p:spPr>
          <a:xfrm>
            <a:off x="122887" y="1011768"/>
            <a:ext cx="161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Llegadas</a:t>
            </a:r>
            <a:endParaRPr lang="es-A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1939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69850" y="985730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431" y="2793942"/>
            <a:ext cx="2316783" cy="2082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90" y="2328631"/>
            <a:ext cx="970189" cy="2010682"/>
          </a:xfrm>
          <a:prstGeom prst="rect">
            <a:avLst/>
          </a:prstGeom>
        </p:spPr>
      </p:pic>
      <p:sp>
        <p:nvSpPr>
          <p:cNvPr id="9" name="Conector 8"/>
          <p:cNvSpPr/>
          <p:nvPr/>
        </p:nvSpPr>
        <p:spPr>
          <a:xfrm>
            <a:off x="634867" y="1421749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10:20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213493" y="21637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NS=2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98221" y="1071882"/>
            <a:ext cx="574969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Cuando el reloj indique 10:20 </a:t>
            </a:r>
            <a:r>
              <a:rPr lang="es-AR" b="1" dirty="0" err="1" smtClean="0"/>
              <a:t>hs</a:t>
            </a:r>
            <a:r>
              <a:rPr lang="es-AR" b="1" dirty="0" smtClean="0"/>
              <a:t>, simulo: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dirty="0" smtClean="0"/>
              <a:t>Cuándo llegará el próximo. Entonces, genero un número aleatorio que identifique cuando llega el siguiente</a:t>
            </a:r>
            <a:r>
              <a:rPr lang="es-AR" b="1" dirty="0"/>
              <a:t> </a:t>
            </a:r>
            <a:r>
              <a:rPr lang="es-AR" b="1" dirty="0" smtClean="0"/>
              <a:t>(IA</a:t>
            </a:r>
            <a:r>
              <a:rPr lang="es-AR" b="1" dirty="0"/>
              <a:t>: intervalo entre arribos 15 min</a:t>
            </a:r>
            <a:r>
              <a:rPr lang="es-AR" b="1" dirty="0" smtClean="0"/>
              <a:t>).</a:t>
            </a:r>
            <a:endParaRPr lang="es-AR" b="1" dirty="0"/>
          </a:p>
          <a:p>
            <a:endParaRPr lang="es-AR" b="1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122549" y="4238786"/>
            <a:ext cx="3804834" cy="23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824813" y="4339313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10:00</a:t>
            </a:r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85412" y="4326670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10:20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24013" y="4276497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10:40</a:t>
            </a:r>
            <a:endParaRPr lang="es-AR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4122549" y="4130298"/>
            <a:ext cx="0" cy="2090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5088610" y="4145902"/>
            <a:ext cx="0" cy="20901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36590" y="4130298"/>
            <a:ext cx="0" cy="20901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4550195" y="3741723"/>
            <a:ext cx="1076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actual</a:t>
            </a:r>
          </a:p>
          <a:p>
            <a:pPr algn="ctr"/>
            <a:r>
              <a:rPr lang="es-AR" sz="1100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013885" y="3330541"/>
            <a:ext cx="1777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próxima llegada</a:t>
            </a:r>
          </a:p>
          <a:p>
            <a:pPr algn="ctr"/>
            <a:r>
              <a:rPr lang="es-AR" sz="1100" dirty="0" smtClean="0">
                <a:solidFill>
                  <a:srgbClr val="0070C0"/>
                </a:solidFill>
              </a:rPr>
              <a:t>TPLL</a:t>
            </a:r>
            <a:endParaRPr lang="es-AR" sz="1100" dirty="0">
              <a:solidFill>
                <a:srgbClr val="0070C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211000" y="4510541"/>
            <a:ext cx="1777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próxima salida</a:t>
            </a:r>
          </a:p>
          <a:p>
            <a:pPr algn="ctr"/>
            <a:r>
              <a:rPr lang="es-AR" sz="1100" dirty="0" smtClean="0">
                <a:solidFill>
                  <a:srgbClr val="0070C0"/>
                </a:solidFill>
              </a:rPr>
              <a:t>TPS</a:t>
            </a:r>
            <a:endParaRPr lang="es-AR" sz="1100" dirty="0">
              <a:solidFill>
                <a:srgbClr val="0070C0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4345935" y="3634352"/>
            <a:ext cx="1352537" cy="1024045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Conector recto 22"/>
          <p:cNvCxnSpPr/>
          <p:nvPr/>
        </p:nvCxnSpPr>
        <p:spPr>
          <a:xfrm>
            <a:off x="5809280" y="3859511"/>
            <a:ext cx="1" cy="486512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6290" y="1925920"/>
            <a:ext cx="970189" cy="2010682"/>
          </a:xfrm>
          <a:prstGeom prst="rect">
            <a:avLst/>
          </a:prstGeom>
        </p:spPr>
      </p:pic>
      <p:sp>
        <p:nvSpPr>
          <p:cNvPr id="28" name="CuadroTexto 27"/>
          <p:cNvSpPr txBox="1"/>
          <p:nvPr/>
        </p:nvSpPr>
        <p:spPr>
          <a:xfrm>
            <a:off x="5493357" y="3636747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10:35</a:t>
            </a:r>
            <a:endParaRPr lang="es-AR" dirty="0"/>
          </a:p>
        </p:txBody>
      </p:sp>
      <p:sp>
        <p:nvSpPr>
          <p:cNvPr id="29" name="CuadroTexto 28"/>
          <p:cNvSpPr txBox="1"/>
          <p:nvPr/>
        </p:nvSpPr>
        <p:spPr>
          <a:xfrm>
            <a:off x="4621133" y="2168301"/>
            <a:ext cx="412954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Time = 10:20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llegada. </a:t>
            </a:r>
            <a:r>
              <a:rPr lang="es-AR" b="1" dirty="0" smtClean="0">
                <a:solidFill>
                  <a:srgbClr val="7030A0"/>
                </a:solidFill>
              </a:rPr>
              <a:t>TPLL = 10:35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salida. TPS = 10:40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30" name="CuadroTexto 29"/>
          <p:cNvSpPr txBox="1"/>
          <p:nvPr/>
        </p:nvSpPr>
        <p:spPr>
          <a:xfrm>
            <a:off x="122887" y="1011768"/>
            <a:ext cx="161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Llegadas</a:t>
            </a:r>
            <a:endParaRPr lang="es-A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999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69850" y="985730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431" y="2793942"/>
            <a:ext cx="2316783" cy="2082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3090" y="2328631"/>
            <a:ext cx="970189" cy="2010682"/>
          </a:xfrm>
          <a:prstGeom prst="rect">
            <a:avLst/>
          </a:prstGeom>
        </p:spPr>
      </p:pic>
      <p:sp>
        <p:nvSpPr>
          <p:cNvPr id="9" name="Conector 8"/>
          <p:cNvSpPr/>
          <p:nvPr/>
        </p:nvSpPr>
        <p:spPr>
          <a:xfrm>
            <a:off x="562656" y="1462129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10:35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213493" y="216374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NS=3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98221" y="1071882"/>
            <a:ext cx="57496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Simulo: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s-AR" b="1" dirty="0"/>
              <a:t>C</a:t>
            </a:r>
            <a:r>
              <a:rPr lang="es-AR" b="1" dirty="0" smtClean="0"/>
              <a:t>uándo llegará el próximo.  Entonces, genero un número aleatorio que identifique cual será el intervalo de tiempo hasta esa llegada.</a:t>
            </a:r>
            <a:endParaRPr lang="es-AR" b="1" dirty="0"/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122549" y="4238786"/>
            <a:ext cx="3804834" cy="23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824813" y="4339313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10:00</a:t>
            </a:r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85412" y="4326670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10:20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24013" y="4276497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10:40</a:t>
            </a:r>
            <a:endParaRPr lang="es-AR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4122549" y="4130298"/>
            <a:ext cx="0" cy="2090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5088610" y="4145902"/>
            <a:ext cx="0" cy="20901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21"/>
          <p:cNvCxnSpPr/>
          <p:nvPr/>
        </p:nvCxnSpPr>
        <p:spPr>
          <a:xfrm>
            <a:off x="6036590" y="4130298"/>
            <a:ext cx="0" cy="20901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260448" y="3198146"/>
            <a:ext cx="1076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actual</a:t>
            </a:r>
          </a:p>
          <a:p>
            <a:pPr algn="ctr"/>
            <a:r>
              <a:rPr lang="es-AR" sz="1100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6106647" y="3517585"/>
            <a:ext cx="1777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próxima llegada</a:t>
            </a:r>
          </a:p>
          <a:p>
            <a:pPr algn="ctr"/>
            <a:r>
              <a:rPr lang="es-AR" sz="1100" dirty="0" smtClean="0">
                <a:solidFill>
                  <a:srgbClr val="0070C0"/>
                </a:solidFill>
              </a:rPr>
              <a:t>TPLL</a:t>
            </a:r>
            <a:endParaRPr lang="es-AR" sz="1100" dirty="0">
              <a:solidFill>
                <a:srgbClr val="0070C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5211000" y="4510541"/>
            <a:ext cx="1777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próxima salida</a:t>
            </a:r>
          </a:p>
          <a:p>
            <a:pPr algn="ctr"/>
            <a:r>
              <a:rPr lang="es-AR" sz="1100" dirty="0" smtClean="0">
                <a:solidFill>
                  <a:srgbClr val="0070C0"/>
                </a:solidFill>
              </a:rPr>
              <a:t>TPS</a:t>
            </a:r>
            <a:endParaRPr lang="es-AR" sz="1100" dirty="0">
              <a:solidFill>
                <a:srgbClr val="0070C0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5378741" y="3598990"/>
            <a:ext cx="796240" cy="84431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Conector recto 22"/>
          <p:cNvCxnSpPr/>
          <p:nvPr/>
        </p:nvCxnSpPr>
        <p:spPr>
          <a:xfrm>
            <a:off x="5809280" y="3859511"/>
            <a:ext cx="1" cy="486512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056" y="1979597"/>
            <a:ext cx="970189" cy="2010682"/>
          </a:xfrm>
          <a:prstGeom prst="rect">
            <a:avLst/>
          </a:prstGeom>
        </p:spPr>
      </p:pic>
      <p:pic>
        <p:nvPicPr>
          <p:cNvPr id="29" name="Imagen 2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6362" y="1785991"/>
            <a:ext cx="892789" cy="1850273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5496730" y="3762096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10:35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257619" y="1979597"/>
            <a:ext cx="3801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Time = 10:35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llegada. </a:t>
            </a:r>
            <a:r>
              <a:rPr lang="es-AR" b="1" dirty="0" smtClean="0">
                <a:solidFill>
                  <a:srgbClr val="7030A0"/>
                </a:solidFill>
              </a:rPr>
              <a:t>TPLL = 11:00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salida. TPS = 10:40</a:t>
            </a:r>
            <a:endParaRPr lang="es-AR" b="1" dirty="0">
              <a:solidFill>
                <a:srgbClr val="FF000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122887" y="1011768"/>
            <a:ext cx="1617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Llegadas</a:t>
            </a:r>
            <a:endParaRPr lang="es-A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1813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69851" y="1039407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431" y="2793942"/>
            <a:ext cx="2316783" cy="2082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41" y="2225851"/>
            <a:ext cx="970189" cy="2010682"/>
          </a:xfrm>
          <a:prstGeom prst="rect">
            <a:avLst/>
          </a:prstGeom>
        </p:spPr>
      </p:pic>
      <p:sp>
        <p:nvSpPr>
          <p:cNvPr id="9" name="Conector 8"/>
          <p:cNvSpPr/>
          <p:nvPr/>
        </p:nvSpPr>
        <p:spPr>
          <a:xfrm>
            <a:off x="795758" y="1203597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10:40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90406" y="225255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= 2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98221" y="1071882"/>
            <a:ext cx="622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Simulo: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AR" b="1" dirty="0" smtClean="0"/>
              <a:t> A las 10:40 </a:t>
            </a:r>
            <a:r>
              <a:rPr lang="es-AR" b="1" dirty="0" err="1" smtClean="0"/>
              <a:t>hs</a:t>
            </a:r>
            <a:r>
              <a:rPr lang="es-AR" b="1" dirty="0" smtClean="0"/>
              <a:t>, valido sí queda gente en el sistema y de ser afirmativo calculo cuándo tiempo tardaré en atenderlo (TA: tiempo de atención 10 min)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122549" y="4238786"/>
            <a:ext cx="3804834" cy="23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824813" y="4339313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10:00</a:t>
            </a:r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85412" y="4326670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10:20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746860" y="3741862"/>
            <a:ext cx="74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10:40</a:t>
            </a:r>
            <a:endParaRPr lang="es-AR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4122549" y="4130298"/>
            <a:ext cx="0" cy="2090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5088610" y="4145902"/>
            <a:ext cx="0" cy="20901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537080" y="3337481"/>
            <a:ext cx="1076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actual</a:t>
            </a:r>
          </a:p>
          <a:p>
            <a:pPr algn="ctr"/>
            <a:r>
              <a:rPr lang="es-AR" sz="1100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878582" y="4484799"/>
            <a:ext cx="1777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próxima llegada</a:t>
            </a:r>
          </a:p>
          <a:p>
            <a:pPr algn="ctr"/>
            <a:r>
              <a:rPr lang="es-AR" sz="1100" dirty="0" smtClean="0">
                <a:solidFill>
                  <a:srgbClr val="0070C0"/>
                </a:solidFill>
              </a:rPr>
              <a:t>TPLL</a:t>
            </a:r>
            <a:endParaRPr lang="es-AR" sz="1100" dirty="0">
              <a:solidFill>
                <a:srgbClr val="0070C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736497" y="3463488"/>
            <a:ext cx="1777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próxima salida</a:t>
            </a:r>
          </a:p>
          <a:p>
            <a:pPr algn="ctr"/>
            <a:r>
              <a:rPr lang="es-AR" sz="1100" dirty="0" smtClean="0">
                <a:solidFill>
                  <a:srgbClr val="0070C0"/>
                </a:solidFill>
              </a:rPr>
              <a:t>TPS</a:t>
            </a:r>
            <a:endParaRPr lang="es-AR" sz="1100" dirty="0">
              <a:solidFill>
                <a:srgbClr val="0070C0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5746011" y="3563644"/>
            <a:ext cx="781555" cy="84431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Conector recto 22"/>
          <p:cNvCxnSpPr/>
          <p:nvPr/>
        </p:nvCxnSpPr>
        <p:spPr>
          <a:xfrm>
            <a:off x="5805947" y="4108918"/>
            <a:ext cx="3334" cy="23710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6" y="1979597"/>
            <a:ext cx="970189" cy="2010682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5430113" y="4335975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10:35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257619" y="1979597"/>
            <a:ext cx="3801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Time = 10:40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llegada. TPLL = 11:00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salida. </a:t>
            </a:r>
            <a:r>
              <a:rPr lang="es-AR" b="1" dirty="0" smtClean="0">
                <a:solidFill>
                  <a:srgbClr val="7030A0"/>
                </a:solidFill>
              </a:rPr>
              <a:t>TPS = 10:50</a:t>
            </a:r>
            <a:endParaRPr lang="es-AR" b="1" dirty="0">
              <a:solidFill>
                <a:srgbClr val="7030A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5484" y="610217"/>
            <a:ext cx="203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SALIDAS</a:t>
            </a:r>
            <a:endParaRPr lang="es-A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6676575" y="4120311"/>
            <a:ext cx="3334" cy="23710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363869" y="4321733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11:00</a:t>
            </a:r>
            <a:endParaRPr lang="es-AR" dirty="0"/>
          </a:p>
        </p:txBody>
      </p:sp>
      <p:cxnSp>
        <p:nvCxnSpPr>
          <p:cNvPr id="38" name="Conector recto 37"/>
          <p:cNvCxnSpPr/>
          <p:nvPr/>
        </p:nvCxnSpPr>
        <p:spPr>
          <a:xfrm>
            <a:off x="6565413" y="4130298"/>
            <a:ext cx="3334" cy="23710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6131310" y="4107436"/>
            <a:ext cx="3334" cy="23710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25" idx="2"/>
          </p:cNvCxnSpPr>
          <p:nvPr/>
        </p:nvCxnSpPr>
        <p:spPr>
          <a:xfrm flipH="1">
            <a:off x="6565414" y="3894375"/>
            <a:ext cx="1059930" cy="33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540940" y="185694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= 3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Conector recto 43"/>
          <p:cNvCxnSpPr/>
          <p:nvPr/>
        </p:nvCxnSpPr>
        <p:spPr>
          <a:xfrm>
            <a:off x="1705594" y="1725810"/>
            <a:ext cx="484516" cy="5000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1659386" y="1752513"/>
            <a:ext cx="405110" cy="4112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42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subTitle" idx="4294967295"/>
          </p:nvPr>
        </p:nvSpPr>
        <p:spPr>
          <a:xfrm>
            <a:off x="968645" y="1960575"/>
            <a:ext cx="7307450" cy="960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TABLA DE EVENTOS INDEPENDIENTES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T.E.I.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3200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3407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69851" y="1039407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431" y="2793942"/>
            <a:ext cx="2316783" cy="20828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6441" y="2225851"/>
            <a:ext cx="970189" cy="2010682"/>
          </a:xfrm>
          <a:prstGeom prst="rect">
            <a:avLst/>
          </a:prstGeom>
        </p:spPr>
      </p:pic>
      <p:sp>
        <p:nvSpPr>
          <p:cNvPr id="9" name="Conector 8"/>
          <p:cNvSpPr/>
          <p:nvPr/>
        </p:nvSpPr>
        <p:spPr>
          <a:xfrm>
            <a:off x="795758" y="1203597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10:50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90406" y="225255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= 1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98221" y="1071882"/>
            <a:ext cx="622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Simulo:</a:t>
            </a:r>
          </a:p>
          <a:p>
            <a:pPr marL="285750" indent="-285750" algn="just">
              <a:buFont typeface="Wingdings" panose="05000000000000000000" pitchFamily="2" charset="2"/>
              <a:buChar char="ü"/>
            </a:pPr>
            <a:r>
              <a:rPr lang="es-AR" b="1" dirty="0" smtClean="0"/>
              <a:t> Al llegar las 10 horas 50 minutos, verifico sí queda gente en el sistema y de ser afirmativo calculo cuándo tiempo tardaré en atenderlo (TA: tiempo de atención 5 min)</a:t>
            </a:r>
          </a:p>
        </p:txBody>
      </p:sp>
      <p:cxnSp>
        <p:nvCxnSpPr>
          <p:cNvPr id="11" name="Conector recto de flecha 10"/>
          <p:cNvCxnSpPr/>
          <p:nvPr/>
        </p:nvCxnSpPr>
        <p:spPr>
          <a:xfrm flipV="1">
            <a:off x="4122549" y="4238786"/>
            <a:ext cx="3804834" cy="2324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/>
          <p:cNvSpPr txBox="1"/>
          <p:nvPr/>
        </p:nvSpPr>
        <p:spPr>
          <a:xfrm>
            <a:off x="3824813" y="4339313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10:00</a:t>
            </a:r>
            <a:endParaRPr lang="es-AR" dirty="0"/>
          </a:p>
        </p:txBody>
      </p:sp>
      <p:sp>
        <p:nvSpPr>
          <p:cNvPr id="15" name="CuadroTexto 14"/>
          <p:cNvSpPr txBox="1"/>
          <p:nvPr/>
        </p:nvSpPr>
        <p:spPr>
          <a:xfrm>
            <a:off x="4785412" y="4326670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10:20</a:t>
            </a:r>
            <a:endParaRPr lang="es-AR" dirty="0"/>
          </a:p>
        </p:txBody>
      </p:sp>
      <p:sp>
        <p:nvSpPr>
          <p:cNvPr id="16" name="CuadroTexto 15"/>
          <p:cNvSpPr txBox="1"/>
          <p:nvPr/>
        </p:nvSpPr>
        <p:spPr>
          <a:xfrm>
            <a:off x="5829423" y="4199193"/>
            <a:ext cx="74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10:40</a:t>
            </a:r>
            <a:endParaRPr lang="es-AR" dirty="0"/>
          </a:p>
        </p:txBody>
      </p:sp>
      <p:cxnSp>
        <p:nvCxnSpPr>
          <p:cNvPr id="19" name="Conector recto 18"/>
          <p:cNvCxnSpPr/>
          <p:nvPr/>
        </p:nvCxnSpPr>
        <p:spPr>
          <a:xfrm>
            <a:off x="4122549" y="4130298"/>
            <a:ext cx="0" cy="20901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recto 20"/>
          <p:cNvCxnSpPr/>
          <p:nvPr/>
        </p:nvCxnSpPr>
        <p:spPr>
          <a:xfrm>
            <a:off x="5088610" y="4145902"/>
            <a:ext cx="0" cy="209015"/>
          </a:xfrm>
          <a:prstGeom prst="line">
            <a:avLst/>
          </a:prstGeom>
          <a:ln w="1905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adroTexto 19"/>
          <p:cNvSpPr txBox="1"/>
          <p:nvPr/>
        </p:nvSpPr>
        <p:spPr>
          <a:xfrm>
            <a:off x="5842368" y="3366112"/>
            <a:ext cx="10768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actual</a:t>
            </a:r>
          </a:p>
          <a:p>
            <a:pPr algn="ctr"/>
            <a:r>
              <a:rPr lang="es-AR" sz="1100" dirty="0">
                <a:solidFill>
                  <a:srgbClr val="0070C0"/>
                </a:solidFill>
              </a:rPr>
              <a:t>T</a:t>
            </a:r>
          </a:p>
        </p:txBody>
      </p:sp>
      <p:sp>
        <p:nvSpPr>
          <p:cNvPr id="24" name="CuadroTexto 23"/>
          <p:cNvSpPr txBox="1"/>
          <p:nvPr/>
        </p:nvSpPr>
        <p:spPr>
          <a:xfrm>
            <a:off x="5878582" y="4484799"/>
            <a:ext cx="1777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próxima llegada</a:t>
            </a:r>
          </a:p>
          <a:p>
            <a:pPr algn="ctr"/>
            <a:r>
              <a:rPr lang="es-AR" sz="1100" dirty="0" smtClean="0">
                <a:solidFill>
                  <a:srgbClr val="0070C0"/>
                </a:solidFill>
              </a:rPr>
              <a:t>TPLL</a:t>
            </a:r>
            <a:endParaRPr lang="es-AR" sz="1100" dirty="0">
              <a:solidFill>
                <a:srgbClr val="0070C0"/>
              </a:solidFill>
            </a:endParaRPr>
          </a:p>
        </p:txBody>
      </p:sp>
      <p:sp>
        <p:nvSpPr>
          <p:cNvPr id="25" name="CuadroTexto 24"/>
          <p:cNvSpPr txBox="1"/>
          <p:nvPr/>
        </p:nvSpPr>
        <p:spPr>
          <a:xfrm>
            <a:off x="6736497" y="3463488"/>
            <a:ext cx="17776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1100" dirty="0" smtClean="0">
                <a:solidFill>
                  <a:srgbClr val="0070C0"/>
                </a:solidFill>
              </a:rPr>
              <a:t>Tiempo próxima salida</a:t>
            </a:r>
          </a:p>
          <a:p>
            <a:pPr algn="ctr"/>
            <a:r>
              <a:rPr lang="es-AR" sz="1100" dirty="0" smtClean="0">
                <a:solidFill>
                  <a:srgbClr val="0070C0"/>
                </a:solidFill>
              </a:rPr>
              <a:t>TPS 10:55</a:t>
            </a:r>
            <a:endParaRPr lang="es-AR" sz="1100" dirty="0">
              <a:solidFill>
                <a:srgbClr val="0070C0"/>
              </a:solidFill>
            </a:endParaRPr>
          </a:p>
        </p:txBody>
      </p:sp>
      <p:sp>
        <p:nvSpPr>
          <p:cNvPr id="26" name="Elipse 25"/>
          <p:cNvSpPr/>
          <p:nvPr/>
        </p:nvSpPr>
        <p:spPr>
          <a:xfrm>
            <a:off x="6025068" y="3529099"/>
            <a:ext cx="781555" cy="844318"/>
          </a:xfrm>
          <a:prstGeom prst="ellipse">
            <a:avLst/>
          </a:prstGeom>
          <a:noFill/>
          <a:ln>
            <a:solidFill>
              <a:schemeClr val="accent3">
                <a:lumMod val="75000"/>
              </a:schemeClr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23" name="Conector recto 22"/>
          <p:cNvCxnSpPr/>
          <p:nvPr/>
        </p:nvCxnSpPr>
        <p:spPr>
          <a:xfrm>
            <a:off x="5805947" y="4108918"/>
            <a:ext cx="3334" cy="23710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Imagen 2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1666" y="1979597"/>
            <a:ext cx="970189" cy="2010682"/>
          </a:xfrm>
          <a:prstGeom prst="rect">
            <a:avLst/>
          </a:prstGeom>
        </p:spPr>
      </p:pic>
      <p:sp>
        <p:nvSpPr>
          <p:cNvPr id="30" name="CuadroTexto 29"/>
          <p:cNvSpPr txBox="1"/>
          <p:nvPr/>
        </p:nvSpPr>
        <p:spPr>
          <a:xfrm>
            <a:off x="5430113" y="4335975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10:35</a:t>
            </a:r>
            <a:endParaRPr lang="es-AR" dirty="0"/>
          </a:p>
        </p:txBody>
      </p:sp>
      <p:sp>
        <p:nvSpPr>
          <p:cNvPr id="28" name="CuadroTexto 27"/>
          <p:cNvSpPr txBox="1"/>
          <p:nvPr/>
        </p:nvSpPr>
        <p:spPr>
          <a:xfrm>
            <a:off x="5257619" y="1979597"/>
            <a:ext cx="3801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Time = 10:40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llegada. TPLL = 11:00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salida. </a:t>
            </a:r>
            <a:r>
              <a:rPr lang="es-AR" b="1" dirty="0" smtClean="0">
                <a:solidFill>
                  <a:srgbClr val="7030A0"/>
                </a:solidFill>
              </a:rPr>
              <a:t>TPS = 10:55</a:t>
            </a:r>
            <a:endParaRPr lang="es-AR" b="1" dirty="0">
              <a:solidFill>
                <a:srgbClr val="7030A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5484" y="610217"/>
            <a:ext cx="203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</a:t>
            </a:r>
            <a:endParaRPr lang="es-AR" sz="24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2" name="Conector recto 31"/>
          <p:cNvCxnSpPr/>
          <p:nvPr/>
        </p:nvCxnSpPr>
        <p:spPr>
          <a:xfrm>
            <a:off x="6676575" y="4120311"/>
            <a:ext cx="3334" cy="23710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CuadroTexto 32"/>
          <p:cNvSpPr txBox="1"/>
          <p:nvPr/>
        </p:nvSpPr>
        <p:spPr>
          <a:xfrm>
            <a:off x="6363869" y="4321733"/>
            <a:ext cx="7516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11:00</a:t>
            </a:r>
            <a:endParaRPr lang="es-AR" dirty="0"/>
          </a:p>
        </p:txBody>
      </p:sp>
      <p:cxnSp>
        <p:nvCxnSpPr>
          <p:cNvPr id="38" name="Conector recto 37"/>
          <p:cNvCxnSpPr/>
          <p:nvPr/>
        </p:nvCxnSpPr>
        <p:spPr>
          <a:xfrm>
            <a:off x="6565413" y="4130298"/>
            <a:ext cx="3334" cy="23710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/>
          <p:cNvCxnSpPr/>
          <p:nvPr/>
        </p:nvCxnSpPr>
        <p:spPr>
          <a:xfrm>
            <a:off x="6131310" y="4107436"/>
            <a:ext cx="3334" cy="23710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/>
          <p:cNvCxnSpPr>
            <a:stCxn id="25" idx="2"/>
          </p:cNvCxnSpPr>
          <p:nvPr/>
        </p:nvCxnSpPr>
        <p:spPr>
          <a:xfrm flipH="1">
            <a:off x="6565414" y="3894375"/>
            <a:ext cx="1059930" cy="331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CuadroTexto 42"/>
          <p:cNvSpPr txBox="1"/>
          <p:nvPr/>
        </p:nvSpPr>
        <p:spPr>
          <a:xfrm>
            <a:off x="1540940" y="185694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= 2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Conector recto 43"/>
          <p:cNvCxnSpPr/>
          <p:nvPr/>
        </p:nvCxnSpPr>
        <p:spPr>
          <a:xfrm>
            <a:off x="1705594" y="1725810"/>
            <a:ext cx="484516" cy="5000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1659386" y="1752513"/>
            <a:ext cx="405110" cy="4112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/>
          <p:cNvCxnSpPr/>
          <p:nvPr/>
        </p:nvCxnSpPr>
        <p:spPr>
          <a:xfrm>
            <a:off x="6382805" y="4106672"/>
            <a:ext cx="3334" cy="237105"/>
          </a:xfrm>
          <a:prstGeom prst="line">
            <a:avLst/>
          </a:prstGeom>
          <a:ln w="19050">
            <a:solidFill>
              <a:schemeClr val="tx2">
                <a:lumMod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/>
          <p:cNvSpPr txBox="1"/>
          <p:nvPr/>
        </p:nvSpPr>
        <p:spPr>
          <a:xfrm>
            <a:off x="6043492" y="3745179"/>
            <a:ext cx="7496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10:50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59733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92718" y="1071882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7431" y="2793942"/>
            <a:ext cx="2316783" cy="208285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9" name="Conector 8"/>
          <p:cNvSpPr/>
          <p:nvPr/>
        </p:nvSpPr>
        <p:spPr>
          <a:xfrm>
            <a:off x="795758" y="1203597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10:55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1190406" y="225255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= 0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2698221" y="1071882"/>
            <a:ext cx="62214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/>
              <a:t>Simulo:</a:t>
            </a:r>
          </a:p>
          <a:p>
            <a:r>
              <a:rPr lang="es-AR" b="1" dirty="0" smtClean="0"/>
              <a:t>En este caso, cuando el sistema queda vacío no proyecto otra salida en virtud a que no tengo que atender a nadie. En este caso solamente asigno HV a la variable TPS.</a:t>
            </a:r>
          </a:p>
        </p:txBody>
      </p:sp>
      <p:sp>
        <p:nvSpPr>
          <p:cNvPr id="28" name="CuadroTexto 27"/>
          <p:cNvSpPr txBox="1"/>
          <p:nvPr/>
        </p:nvSpPr>
        <p:spPr>
          <a:xfrm>
            <a:off x="3991083" y="2048520"/>
            <a:ext cx="38012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solidFill>
                  <a:srgbClr val="FF0000"/>
                </a:solidFill>
              </a:rPr>
              <a:t>Time = 10:55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llegada. TPLL = 11:00</a:t>
            </a:r>
          </a:p>
          <a:p>
            <a:r>
              <a:rPr lang="es-AR" b="1" dirty="0" smtClean="0">
                <a:solidFill>
                  <a:srgbClr val="FF0000"/>
                </a:solidFill>
              </a:rPr>
              <a:t>Tiempo de próxima salida. </a:t>
            </a:r>
            <a:r>
              <a:rPr lang="es-AR" b="1" dirty="0" smtClean="0">
                <a:solidFill>
                  <a:srgbClr val="7030A0"/>
                </a:solidFill>
              </a:rPr>
              <a:t>TPS = HV</a:t>
            </a:r>
            <a:endParaRPr lang="es-AR" b="1" dirty="0">
              <a:solidFill>
                <a:srgbClr val="7030A0"/>
              </a:solidFill>
            </a:endParaRPr>
          </a:p>
        </p:txBody>
      </p:sp>
      <p:sp>
        <p:nvSpPr>
          <p:cNvPr id="31" name="CuadroTexto 30"/>
          <p:cNvSpPr txBox="1"/>
          <p:nvPr/>
        </p:nvSpPr>
        <p:spPr>
          <a:xfrm>
            <a:off x="95484" y="610217"/>
            <a:ext cx="2032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SALIDA</a:t>
            </a:r>
            <a:endParaRPr lang="es-A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CuadroTexto 42"/>
          <p:cNvSpPr txBox="1"/>
          <p:nvPr/>
        </p:nvSpPr>
        <p:spPr>
          <a:xfrm>
            <a:off x="1540940" y="185694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NS = 1</a:t>
            </a:r>
            <a:endParaRPr lang="es-AR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4" name="Conector recto 43"/>
          <p:cNvCxnSpPr/>
          <p:nvPr/>
        </p:nvCxnSpPr>
        <p:spPr>
          <a:xfrm>
            <a:off x="1705594" y="1725810"/>
            <a:ext cx="484516" cy="50004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ector recto 45"/>
          <p:cNvCxnSpPr/>
          <p:nvPr/>
        </p:nvCxnSpPr>
        <p:spPr>
          <a:xfrm flipH="1">
            <a:off x="1659386" y="1752513"/>
            <a:ext cx="405110" cy="411231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Imagen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370" y="2006659"/>
            <a:ext cx="689553" cy="1429072"/>
          </a:xfrm>
          <a:prstGeom prst="rect">
            <a:avLst/>
          </a:prstGeom>
        </p:spPr>
      </p:pic>
      <p:graphicFrame>
        <p:nvGraphicFramePr>
          <p:cNvPr id="14" name="Tabla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714852"/>
              </p:ext>
            </p:extLst>
          </p:nvPr>
        </p:nvGraphicFramePr>
        <p:xfrm>
          <a:off x="2823713" y="3416400"/>
          <a:ext cx="6096000" cy="147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145022268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021091123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991452986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306860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Evento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Evento Futuro NO Condicionado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Evento</a:t>
                      </a:r>
                      <a:r>
                        <a:rPr lang="es-AR" baseline="0" dirty="0" smtClean="0"/>
                        <a:t> Futuro Condicionado</a:t>
                      </a:r>
                      <a:endParaRPr lang="es-A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AR" dirty="0" smtClean="0"/>
                        <a:t>Condición</a:t>
                      </a:r>
                      <a:endParaRPr lang="es-A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9942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Llegada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Llegada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Salida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NS=1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7684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dirty="0" smtClean="0"/>
                        <a:t>Salida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--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Salida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NS&gt;=1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58430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7358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subTitle" idx="4294967295"/>
          </p:nvPr>
        </p:nvSpPr>
        <p:spPr>
          <a:xfrm>
            <a:off x="968645" y="1960575"/>
            <a:ext cx="7307450" cy="960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TABLA DE EVENTOS FUTUROS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T.E.F.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3200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8311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subTitle" idx="4294967295"/>
          </p:nvPr>
        </p:nvSpPr>
        <p:spPr>
          <a:xfrm>
            <a:off x="968645" y="1960575"/>
            <a:ext cx="7307450" cy="96085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tabla de eventos futuros TEF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Esta formada por tantas variables como eventos existan. Identifican los nombres de variables que adoptarán cada uno de los eventos. El valor de la variable es el instante de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2400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2181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subTitle" idx="4294967295"/>
          </p:nvPr>
        </p:nvSpPr>
        <p:spPr>
          <a:xfrm>
            <a:off x="906651" y="1092670"/>
            <a:ext cx="7547673" cy="27354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3200" b="1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32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T.E.F</a:t>
            </a:r>
            <a:r>
              <a:rPr lang="es-AR" sz="32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VariableEvento</a:t>
            </a:r>
            <a:r>
              <a:rPr lang="es-AR" sz="2400" b="1" baseline="-250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r>
              <a:rPr lang="es-AR" sz="24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Tiempo en que ocurrirá el próximo evento</a:t>
            </a:r>
            <a:r>
              <a:rPr lang="es-AR" sz="2400" b="1" baseline="-250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1</a:t>
            </a:r>
            <a:endParaRPr lang="es-AR" sz="2400" b="1" baseline="-25000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400" b="1" dirty="0" err="1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VariableEvento</a:t>
            </a:r>
            <a:r>
              <a:rPr lang="es-AR" sz="2400" b="1" baseline="-25000" dirty="0" err="1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  <a:r>
              <a:rPr lang="es-AR" sz="24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: </a:t>
            </a:r>
            <a:r>
              <a:rPr lang="es-AR" sz="2400" b="1" dirty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Tiempo en que ocurrirá el próximo </a:t>
            </a:r>
            <a:r>
              <a:rPr lang="es-AR" sz="2400" b="1" dirty="0" err="1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evento</a:t>
            </a:r>
            <a:r>
              <a:rPr lang="es-AR" sz="2400" b="1" baseline="-25000" dirty="0" err="1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n</a:t>
            </a:r>
            <a:endParaRPr lang="es-AR" sz="2400" b="1" baseline="-250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s-AR" sz="3200" b="1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AR" sz="3200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ctr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3277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subTitle" idx="4294967295"/>
          </p:nvPr>
        </p:nvSpPr>
        <p:spPr>
          <a:xfrm>
            <a:off x="1221945" y="1844338"/>
            <a:ext cx="6842708" cy="2037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La tabla de eventos independientes </a:t>
            </a:r>
            <a:r>
              <a:rPr lang="es-AR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(TEI) muestra como se concatenan los eventos en la línea de tiempo. Se analiza solamente en la </a:t>
            </a:r>
            <a:r>
              <a:rPr lang="es-AR" sz="24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Metodología de Avance del Tiempo a Intervalos Variables.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ES_tradnl" altLang="es-AR" sz="2400" dirty="0" smtClean="0">
                <a:solidFill>
                  <a:schemeClr val="bg1"/>
                </a:solidFill>
              </a:rPr>
              <a:t>Es </a:t>
            </a:r>
            <a:r>
              <a:rPr lang="es-ES_tradnl" altLang="es-AR" sz="2400" dirty="0">
                <a:solidFill>
                  <a:schemeClr val="bg1"/>
                </a:solidFill>
              </a:rPr>
              <a:t>una tabla que contiene tantas filas como eventos independientes tenga el modelo, y tres </a:t>
            </a:r>
            <a:r>
              <a:rPr lang="es-ES_tradnl" altLang="es-AR" sz="2400" dirty="0" smtClean="0">
                <a:solidFill>
                  <a:schemeClr val="bg1"/>
                </a:solidFill>
              </a:rPr>
              <a:t>columnas.</a:t>
            </a:r>
            <a:endParaRPr lang="es-ES" altLang="es-AR" sz="2400" dirty="0">
              <a:solidFill>
                <a:schemeClr val="bg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2400" b="1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2400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0126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subTitle" idx="4294967295"/>
          </p:nvPr>
        </p:nvSpPr>
        <p:spPr>
          <a:xfrm>
            <a:off x="1221946" y="1805592"/>
            <a:ext cx="6842708" cy="2037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s-AR" sz="24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Eventos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En la columna eventos encontraremos tantas filas como los eventos independientes determinados en el modelo.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511016"/>
              </p:ext>
            </p:extLst>
          </p:nvPr>
        </p:nvGraphicFramePr>
        <p:xfrm>
          <a:off x="5987512" y="3306197"/>
          <a:ext cx="1637654" cy="12503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7654">
                  <a:extLst>
                    <a:ext uri="{9D8B030D-6E8A-4147-A177-3AD203B41FA5}">
                      <a16:colId xmlns:a16="http://schemas.microsoft.com/office/drawing/2014/main" val="4090671830"/>
                    </a:ext>
                  </a:extLst>
                </a:gridCol>
              </a:tblGrid>
              <a:tr h="416768">
                <a:tc>
                  <a:txBody>
                    <a:bodyPr/>
                    <a:lstStyle/>
                    <a:p>
                      <a:r>
                        <a:rPr lang="es-AR" dirty="0" smtClean="0"/>
                        <a:t>Eventos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466628"/>
                  </a:ext>
                </a:extLst>
              </a:tr>
              <a:tr h="416768">
                <a:tc>
                  <a:txBody>
                    <a:bodyPr/>
                    <a:lstStyle/>
                    <a:p>
                      <a:r>
                        <a:rPr lang="es-AR" dirty="0" smtClean="0"/>
                        <a:t>Evento</a:t>
                      </a:r>
                      <a:r>
                        <a:rPr lang="es-AR" baseline="-25000" dirty="0" smtClean="0"/>
                        <a:t>1</a:t>
                      </a:r>
                      <a:endParaRPr lang="es-A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6371354"/>
                  </a:ext>
                </a:extLst>
              </a:tr>
              <a:tr h="416768"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Evento</a:t>
                      </a:r>
                      <a:r>
                        <a:rPr lang="es-AR" baseline="-25000" dirty="0" err="1" smtClean="0"/>
                        <a:t>n</a:t>
                      </a:r>
                      <a:endParaRPr lang="es-A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3951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590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subTitle" idx="4294967295"/>
          </p:nvPr>
        </p:nvSpPr>
        <p:spPr>
          <a:xfrm>
            <a:off x="509024" y="844698"/>
            <a:ext cx="8030542" cy="19449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>
              <a:spcBef>
                <a:spcPts val="0"/>
              </a:spcBef>
              <a:buNone/>
            </a:pPr>
            <a:r>
              <a:rPr lang="es-AR" sz="2400" b="1" dirty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Eventos futuros NO </a:t>
            </a:r>
            <a:r>
              <a:rPr lang="es-AR" sz="24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condicionados</a:t>
            </a:r>
          </a:p>
          <a:p>
            <a:pPr marL="0" lvl="0" indent="0" algn="just">
              <a:spcBef>
                <a:spcPts val="0"/>
              </a:spcBef>
              <a:buNone/>
            </a:pPr>
            <a:endParaRPr lang="es-AR" sz="24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AR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 partir de cada uno de los eventos definidos en la columna evento, analizaremos los Eventos futuros NO condicionados (</a:t>
            </a:r>
            <a:r>
              <a:rPr lang="es-AR" sz="2400" dirty="0" err="1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EFnoC</a:t>
            </a:r>
            <a:r>
              <a:rPr lang="es-AR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), o sea que existe como consecuencia del análisis del evento actual. Su ocurrencia existe Sólo sí podemos ubicar siempre en la línea de tiempo otro evento a partir de la información del modelo. De existir será el mismo evento que el evento que lo genera. Caso contrario no existe.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04800"/>
              </p:ext>
            </p:extLst>
          </p:nvPr>
        </p:nvGraphicFramePr>
        <p:xfrm>
          <a:off x="6026258" y="291275"/>
          <a:ext cx="2319580" cy="979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9790">
                  <a:extLst>
                    <a:ext uri="{9D8B030D-6E8A-4147-A177-3AD203B41FA5}">
                      <a16:colId xmlns:a16="http://schemas.microsoft.com/office/drawing/2014/main" val="1405838077"/>
                    </a:ext>
                  </a:extLst>
                </a:gridCol>
                <a:gridCol w="1159790">
                  <a:extLst>
                    <a:ext uri="{9D8B030D-6E8A-4147-A177-3AD203B41FA5}">
                      <a16:colId xmlns:a16="http://schemas.microsoft.com/office/drawing/2014/main" val="996381321"/>
                    </a:ext>
                  </a:extLst>
                </a:gridCol>
              </a:tblGrid>
              <a:tr h="326361">
                <a:tc>
                  <a:txBody>
                    <a:bodyPr/>
                    <a:lstStyle/>
                    <a:p>
                      <a:r>
                        <a:rPr lang="es-AR" dirty="0" smtClean="0"/>
                        <a:t>Evento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EFnoC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648486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r>
                        <a:rPr lang="es-AR" dirty="0" smtClean="0"/>
                        <a:t>Evento</a:t>
                      </a:r>
                      <a:r>
                        <a:rPr lang="es-AR" baseline="-25000" dirty="0" smtClean="0"/>
                        <a:t> 1</a:t>
                      </a:r>
                      <a:endParaRPr lang="es-A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s-AR" dirty="0" smtClean="0"/>
                        <a:t>Evento</a:t>
                      </a:r>
                      <a:r>
                        <a:rPr lang="es-AR" baseline="-25000" dirty="0" smtClean="0"/>
                        <a:t>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6464051"/>
                  </a:ext>
                </a:extLst>
              </a:tr>
              <a:tr h="326361">
                <a:tc>
                  <a:txBody>
                    <a:bodyPr/>
                    <a:lstStyle/>
                    <a:p>
                      <a:r>
                        <a:rPr lang="es-AR" dirty="0" smtClean="0"/>
                        <a:t>Evento </a:t>
                      </a:r>
                      <a:r>
                        <a:rPr lang="es-AR" baseline="-25000" dirty="0" smtClean="0"/>
                        <a:t>n</a:t>
                      </a:r>
                      <a:endParaRPr lang="es-A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….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015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5084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subTitle" idx="4294967295"/>
          </p:nvPr>
        </p:nvSpPr>
        <p:spPr>
          <a:xfrm>
            <a:off x="1020467" y="1111359"/>
            <a:ext cx="6842708" cy="20379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0"/>
              </a:spcBef>
              <a:buNone/>
            </a:pPr>
            <a:r>
              <a:rPr lang="es-AR" sz="24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Eventos futuros condicionados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es-AR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Los eventos futuros condicionados (EFC), serán aquellos que podamos ubicar en la línea de tiempo sólo algunas veces y bajo ciertas condiciones que quedarán definidas en la columna “Condición”. 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s-AR" sz="1800" dirty="0" smtClean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marL="0" lvl="0" indent="0" algn="just" rtl="0">
              <a:lnSpc>
                <a:spcPct val="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" name="Tabla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4514394"/>
              </p:ext>
            </p:extLst>
          </p:nvPr>
        </p:nvGraphicFramePr>
        <p:xfrm>
          <a:off x="2796250" y="3678157"/>
          <a:ext cx="5668408" cy="1064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102">
                  <a:extLst>
                    <a:ext uri="{9D8B030D-6E8A-4147-A177-3AD203B41FA5}">
                      <a16:colId xmlns:a16="http://schemas.microsoft.com/office/drawing/2014/main" val="2701597067"/>
                    </a:ext>
                  </a:extLst>
                </a:gridCol>
                <a:gridCol w="1417102">
                  <a:extLst>
                    <a:ext uri="{9D8B030D-6E8A-4147-A177-3AD203B41FA5}">
                      <a16:colId xmlns:a16="http://schemas.microsoft.com/office/drawing/2014/main" val="3833309683"/>
                    </a:ext>
                  </a:extLst>
                </a:gridCol>
                <a:gridCol w="1417102">
                  <a:extLst>
                    <a:ext uri="{9D8B030D-6E8A-4147-A177-3AD203B41FA5}">
                      <a16:colId xmlns:a16="http://schemas.microsoft.com/office/drawing/2014/main" val="26446641"/>
                    </a:ext>
                  </a:extLst>
                </a:gridCol>
                <a:gridCol w="1417102">
                  <a:extLst>
                    <a:ext uri="{9D8B030D-6E8A-4147-A177-3AD203B41FA5}">
                      <a16:colId xmlns:a16="http://schemas.microsoft.com/office/drawing/2014/main" val="2120870998"/>
                    </a:ext>
                  </a:extLst>
                </a:gridCol>
              </a:tblGrid>
              <a:tr h="354775">
                <a:tc>
                  <a:txBody>
                    <a:bodyPr/>
                    <a:lstStyle/>
                    <a:p>
                      <a:r>
                        <a:rPr lang="es-AR" dirty="0" smtClean="0"/>
                        <a:t>Evento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err="1" smtClean="0"/>
                        <a:t>EFnoC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EFC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Condición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4911609"/>
                  </a:ext>
                </a:extLst>
              </a:tr>
              <a:tr h="354775">
                <a:tc>
                  <a:txBody>
                    <a:bodyPr/>
                    <a:lstStyle/>
                    <a:p>
                      <a:r>
                        <a:rPr lang="es-AR" dirty="0" smtClean="0"/>
                        <a:t>Evento</a:t>
                      </a:r>
                      <a:r>
                        <a:rPr lang="es-AR" baseline="-25000" dirty="0" smtClean="0"/>
                        <a:t> 1</a:t>
                      </a:r>
                      <a:endParaRPr lang="es-A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Evento</a:t>
                      </a:r>
                      <a:r>
                        <a:rPr lang="es-AR" baseline="-25000" dirty="0" smtClean="0"/>
                        <a:t> 1</a:t>
                      </a:r>
                      <a:endParaRPr lang="es-A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Evento</a:t>
                      </a:r>
                      <a:r>
                        <a:rPr lang="es-AR" baseline="-25000" dirty="0" smtClean="0"/>
                        <a:t> n</a:t>
                      </a:r>
                      <a:endParaRPr lang="es-A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Condición</a:t>
                      </a:r>
                      <a:r>
                        <a:rPr lang="es-AR" baseline="-25000" dirty="0" smtClean="0"/>
                        <a:t>1</a:t>
                      </a:r>
                      <a:endParaRPr lang="es-A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9003694"/>
                  </a:ext>
                </a:extLst>
              </a:tr>
              <a:tr h="354775">
                <a:tc>
                  <a:txBody>
                    <a:bodyPr/>
                    <a:lstStyle/>
                    <a:p>
                      <a:r>
                        <a:rPr lang="es-AR" dirty="0" smtClean="0"/>
                        <a:t>Evento</a:t>
                      </a:r>
                      <a:r>
                        <a:rPr lang="es-AR" baseline="-25000" dirty="0" smtClean="0"/>
                        <a:t> n</a:t>
                      </a:r>
                      <a:endParaRPr lang="es-A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…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Evento</a:t>
                      </a:r>
                      <a:r>
                        <a:rPr lang="es-AR" baseline="-25000" dirty="0" smtClean="0"/>
                        <a:t> n</a:t>
                      </a:r>
                      <a:endParaRPr lang="es-AR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AR" dirty="0" smtClean="0"/>
                        <a:t>Condición</a:t>
                      </a:r>
                      <a:r>
                        <a:rPr lang="es-AR" baseline="-25000" dirty="0" smtClean="0"/>
                        <a:t>2</a:t>
                      </a:r>
                      <a:endParaRPr lang="es-AR" baseline="-25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61128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982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6"/>
          <p:cNvSpPr txBox="1">
            <a:spLocks noGrp="1"/>
          </p:cNvSpPr>
          <p:nvPr>
            <p:ph type="subTitle" idx="4294967295"/>
          </p:nvPr>
        </p:nvSpPr>
        <p:spPr>
          <a:xfrm>
            <a:off x="1175450" y="1294148"/>
            <a:ext cx="6842708" cy="12320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Ejemplo: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Un puesto de Atención y una única cola, donde las V</a:t>
            </a:r>
            <a:r>
              <a:rPr lang="es-AR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a</a:t>
            </a:r>
            <a:r>
              <a:rPr lang="en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riables datos son :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 Intervalo entre arribos(minutos) y tiempo de atención(minutos)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 smtClean="0">
                <a:solidFill>
                  <a:srgbClr val="F3F3F3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Todos los elementos esperan ser atendidos antes de retirarse.</a:t>
            </a:r>
            <a:endParaRPr sz="2400" dirty="0">
              <a:solidFill>
                <a:srgbClr val="F3F3F3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</p:txBody>
      </p:sp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7132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3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175098" y="1070044"/>
            <a:ext cx="8813259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141" y="2396203"/>
            <a:ext cx="2479105" cy="2479105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5" name="Llamada de nube 4"/>
          <p:cNvSpPr/>
          <p:nvPr/>
        </p:nvSpPr>
        <p:spPr>
          <a:xfrm>
            <a:off x="1845129" y="1122241"/>
            <a:ext cx="2434677" cy="1273962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600" b="1" dirty="0" smtClean="0"/>
              <a:t>Que bueno tener tiempo libre!!!</a:t>
            </a:r>
            <a:endParaRPr lang="es-AR" sz="1600" b="1" dirty="0"/>
          </a:p>
        </p:txBody>
      </p:sp>
      <p:sp>
        <p:nvSpPr>
          <p:cNvPr id="6" name="Conector 5"/>
          <p:cNvSpPr/>
          <p:nvPr/>
        </p:nvSpPr>
        <p:spPr>
          <a:xfrm>
            <a:off x="797048" y="1282298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9:30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36853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alpha val="83000"/>
          </a:schemeClr>
        </a:solidFill>
        <a:effectLst/>
      </p:bgPr>
    </p:bg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2796250" cy="58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uadroTexto 2"/>
          <p:cNvSpPr txBox="1"/>
          <p:nvPr/>
        </p:nvSpPr>
        <p:spPr>
          <a:xfrm>
            <a:off x="330741" y="984246"/>
            <a:ext cx="8633645" cy="389106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91141" y="2396203"/>
            <a:ext cx="2479105" cy="2479105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5758" y="2318382"/>
            <a:ext cx="1397763" cy="2036525"/>
          </a:xfrm>
          <a:prstGeom prst="rect">
            <a:avLst/>
          </a:prstGeom>
        </p:spPr>
      </p:pic>
      <p:sp>
        <p:nvSpPr>
          <p:cNvPr id="7" name="Llamada de nube 6"/>
          <p:cNvSpPr/>
          <p:nvPr/>
        </p:nvSpPr>
        <p:spPr>
          <a:xfrm>
            <a:off x="3769762" y="900457"/>
            <a:ext cx="3069772" cy="1175657"/>
          </a:xfrm>
          <a:prstGeom prst="cloudCallout">
            <a:avLst>
              <a:gd name="adj1" fmla="val 72784"/>
              <a:gd name="adj2" fmla="val 76388"/>
            </a:avLst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4160745" y="1214105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1800" b="1" dirty="0" smtClean="0">
                <a:solidFill>
                  <a:sysClr val="windowText" lastClr="000000"/>
                </a:solidFill>
              </a:rPr>
              <a:t>No hay nadie!!!</a:t>
            </a:r>
          </a:p>
          <a:p>
            <a:r>
              <a:rPr lang="es-AR" sz="1800" b="1" dirty="0" smtClean="0">
                <a:solidFill>
                  <a:sysClr val="windowText" lastClr="000000"/>
                </a:solidFill>
              </a:rPr>
              <a:t>        Soy el único!!!</a:t>
            </a:r>
            <a:endParaRPr lang="es-AR" sz="18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Conector 4"/>
          <p:cNvSpPr/>
          <p:nvPr/>
        </p:nvSpPr>
        <p:spPr>
          <a:xfrm>
            <a:off x="797048" y="1282298"/>
            <a:ext cx="835469" cy="780402"/>
          </a:xfrm>
          <a:prstGeom prst="flowChartConnector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TIME</a:t>
            </a:r>
          </a:p>
          <a:p>
            <a:pPr algn="ctr"/>
            <a:r>
              <a:rPr lang="es-AR" sz="1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10:00 </a:t>
            </a:r>
            <a:endParaRPr lang="es-AR" sz="1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3687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emelia template">
  <a:themeElements>
    <a:clrScheme name="Custom 347">
      <a:dk1>
        <a:srgbClr val="073763"/>
      </a:dk1>
      <a:lt1>
        <a:srgbClr val="FFFFFF"/>
      </a:lt1>
      <a:dk2>
        <a:srgbClr val="3F4247"/>
      </a:dk2>
      <a:lt2>
        <a:srgbClr val="CFD9E1"/>
      </a:lt2>
      <a:accent1>
        <a:srgbClr val="6FA8DC"/>
      </a:accent1>
      <a:accent2>
        <a:srgbClr val="0B5394"/>
      </a:accent2>
      <a:accent3>
        <a:srgbClr val="9FC5E8"/>
      </a:accent3>
      <a:accent4>
        <a:srgbClr val="CFD9E1"/>
      </a:accent4>
      <a:accent5>
        <a:srgbClr val="A1EFFF"/>
      </a:accent5>
      <a:accent6>
        <a:srgbClr val="5AB1C9"/>
      </a:accent6>
      <a:hlink>
        <a:srgbClr val="0B53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1084</TotalTime>
  <Words>1013</Words>
  <Application>Microsoft Office PowerPoint</Application>
  <PresentationFormat>Presentación en pantalla (16:9)</PresentationFormat>
  <Paragraphs>228</Paragraphs>
  <Slides>24</Slides>
  <Notes>24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Montserrat</vt:lpstr>
      <vt:lpstr>Roboto</vt:lpstr>
      <vt:lpstr>Wingdings</vt:lpstr>
      <vt:lpstr>Arial</vt:lpstr>
      <vt:lpstr>Roboto Condensed</vt:lpstr>
      <vt:lpstr>Aemelia template</vt:lpstr>
      <vt:lpstr>Metodología de Avance del tiempo a Intervalos Irregulares Tabla de Evento Independientes Tabla de Eventos Futuros 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Metodología de Avance del tiempo a Intervalos Irregulares (Metodología Evento a Evento)</dc:title>
  <dc:creator>Silvia Quiroga</dc:creator>
  <cp:lastModifiedBy>Silvia Quiroga</cp:lastModifiedBy>
  <cp:revision>59</cp:revision>
  <dcterms:modified xsi:type="dcterms:W3CDTF">2021-02-16T02:00:59Z</dcterms:modified>
</cp:coreProperties>
</file>