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59" r:id="rId7"/>
    <p:sldId id="261" r:id="rId8"/>
    <p:sldId id="264" r:id="rId9"/>
    <p:sldId id="265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4" d="100"/>
          <a:sy n="34" d="100"/>
        </p:scale>
        <p:origin x="9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b="1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METODOLOGÍA</a:t>
            </a:r>
            <a:br>
              <a:rPr lang="es-AR" b="1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b="1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EVENTO  A EVENTO</a:t>
            </a:r>
            <a:br>
              <a:rPr lang="es-AR" b="1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cap="none" dirty="0" smtClean="0"/>
              <a:t> </a:t>
            </a:r>
            <a:endParaRPr lang="es-AR" cap="non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65018" y="3722255"/>
            <a:ext cx="11009746" cy="1413164"/>
          </a:xfrm>
        </p:spPr>
        <p:txBody>
          <a:bodyPr>
            <a:noAutofit/>
          </a:bodyPr>
          <a:lstStyle/>
          <a:p>
            <a:pPr hangingPunct="0"/>
            <a:r>
              <a:rPr lang="es-AR" b="1" dirty="0"/>
              <a:t>Sistema con </a:t>
            </a:r>
            <a:r>
              <a:rPr lang="es-AR" b="1" dirty="0" smtClean="0"/>
              <a:t>“n” </a:t>
            </a:r>
            <a:r>
              <a:rPr lang="es-AR" b="1" dirty="0"/>
              <a:t>puestos de atención en paralelo, </a:t>
            </a:r>
            <a:endParaRPr lang="es-AR" b="1" dirty="0" smtClean="0"/>
          </a:p>
          <a:p>
            <a:pPr hangingPunct="0"/>
            <a:r>
              <a:rPr lang="es-AR" b="1" dirty="0" smtClean="0"/>
              <a:t>con una única  </a:t>
            </a:r>
            <a:r>
              <a:rPr lang="es-AR" b="1" dirty="0"/>
              <a:t>cola.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7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Elipse 79"/>
          <p:cNvSpPr/>
          <p:nvPr/>
        </p:nvSpPr>
        <p:spPr>
          <a:xfrm>
            <a:off x="8171725" y="3946249"/>
            <a:ext cx="3567922" cy="21220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5257514" y="801354"/>
            <a:ext cx="995503" cy="369332"/>
          </a:xfrm>
          <a:prstGeom prst="flowChartPredefined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/>
              <a:t>C.I.</a:t>
            </a:r>
            <a:endParaRPr lang="es-AR" altLang="es-AR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4532028" y="1464691"/>
            <a:ext cx="2458443" cy="369332"/>
          </a:xfrm>
          <a:prstGeom prst="flowChartPreparat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dirty="0"/>
              <a:t>MENOR </a:t>
            </a:r>
            <a:r>
              <a:rPr lang="es-ES_tradnl" altLang="es-AR" dirty="0" smtClean="0"/>
              <a:t>TPS(i)</a:t>
            </a:r>
            <a:endParaRPr lang="es-AR" altLang="es-AR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663142" y="2068663"/>
            <a:ext cx="2194621" cy="611386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sz="1400" dirty="0"/>
              <a:t>TPLL </a:t>
            </a:r>
            <a:r>
              <a:rPr lang="es-ES_tradnl" altLang="es-AR" sz="1400" u="sng" dirty="0"/>
              <a:t>&lt;</a:t>
            </a:r>
            <a:r>
              <a:rPr lang="es-ES_tradnl" altLang="es-AR" sz="1400" dirty="0"/>
              <a:t> </a:t>
            </a:r>
            <a:r>
              <a:rPr lang="es-ES_tradnl" altLang="es-AR" sz="1400" dirty="0" smtClean="0"/>
              <a:t>TPS(i)</a:t>
            </a:r>
            <a:endParaRPr lang="es-AR" altLang="es-AR" sz="1400" dirty="0"/>
          </a:p>
        </p:txBody>
      </p:sp>
      <p:cxnSp>
        <p:nvCxnSpPr>
          <p:cNvPr id="6" name="AutoShape 26"/>
          <p:cNvCxnSpPr>
            <a:cxnSpLocks noChangeShapeType="1"/>
            <a:stCxn id="2" idx="2"/>
            <a:endCxn id="3" idx="0"/>
          </p:cNvCxnSpPr>
          <p:nvPr/>
        </p:nvCxnSpPr>
        <p:spPr bwMode="auto">
          <a:xfrm>
            <a:off x="5755266" y="1170686"/>
            <a:ext cx="5984" cy="2940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AutoShape 27"/>
          <p:cNvCxnSpPr>
            <a:cxnSpLocks noChangeShapeType="1"/>
            <a:stCxn id="3" idx="2"/>
            <a:endCxn id="4" idx="0"/>
          </p:cNvCxnSpPr>
          <p:nvPr/>
        </p:nvCxnSpPr>
        <p:spPr bwMode="auto">
          <a:xfrm flipH="1">
            <a:off x="5756958" y="1834023"/>
            <a:ext cx="4292" cy="2355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AutoShape 28"/>
          <p:cNvCxnSpPr>
            <a:cxnSpLocks noChangeShapeType="1"/>
            <a:endCxn id="46" idx="0"/>
          </p:cNvCxnSpPr>
          <p:nvPr/>
        </p:nvCxnSpPr>
        <p:spPr bwMode="auto">
          <a:xfrm>
            <a:off x="6776692" y="2380940"/>
            <a:ext cx="2985506" cy="597989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44"/>
          <p:cNvCxnSpPr>
            <a:cxnSpLocks noChangeShapeType="1"/>
          </p:cNvCxnSpPr>
          <p:nvPr/>
        </p:nvCxnSpPr>
        <p:spPr bwMode="auto">
          <a:xfrm rot="10800000" flipV="1">
            <a:off x="4250313" y="2381456"/>
            <a:ext cx="391437" cy="260741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74"/>
          <p:cNvSpPr txBox="1">
            <a:spLocks noChangeArrowheads="1"/>
          </p:cNvSpPr>
          <p:nvPr/>
        </p:nvSpPr>
        <p:spPr bwMode="auto">
          <a:xfrm>
            <a:off x="3680757" y="2658258"/>
            <a:ext cx="1103519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 sz="1400" dirty="0"/>
              <a:t>T = </a:t>
            </a:r>
            <a:r>
              <a:rPr lang="es-ES_tradnl" altLang="es-AR" sz="1400" dirty="0" smtClean="0"/>
              <a:t>TPLL</a:t>
            </a:r>
            <a:endParaRPr lang="es-AR" altLang="es-AR" sz="1400" dirty="0"/>
          </a:p>
        </p:txBody>
      </p:sp>
      <p:sp>
        <p:nvSpPr>
          <p:cNvPr id="21" name="Text Box 106"/>
          <p:cNvSpPr txBox="1">
            <a:spLocks noChangeArrowheads="1"/>
          </p:cNvSpPr>
          <p:nvPr/>
        </p:nvSpPr>
        <p:spPr bwMode="auto">
          <a:xfrm>
            <a:off x="3478342" y="1635062"/>
            <a:ext cx="10536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s-ES_tradnl" altLang="es-AR" dirty="0"/>
              <a:t>S</a:t>
            </a:r>
            <a:r>
              <a:rPr lang="es-ES_tradnl" altLang="es-AR" dirty="0" smtClean="0"/>
              <a:t>i</a:t>
            </a:r>
          </a:p>
          <a:p>
            <a:r>
              <a:rPr lang="es-ES_tradnl" altLang="es-AR" dirty="0" smtClean="0"/>
              <a:t>LLEGADA</a:t>
            </a:r>
            <a:endParaRPr lang="es-ES_tradnl" altLang="es-AR" dirty="0"/>
          </a:p>
        </p:txBody>
      </p:sp>
      <p:sp>
        <p:nvSpPr>
          <p:cNvPr id="22" name="Text Box 108"/>
          <p:cNvSpPr txBox="1">
            <a:spLocks noChangeArrowheads="1"/>
          </p:cNvSpPr>
          <p:nvPr/>
        </p:nvSpPr>
        <p:spPr bwMode="auto">
          <a:xfrm>
            <a:off x="7099363" y="1662871"/>
            <a:ext cx="13131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dirty="0" smtClean="0"/>
              <a:t>No</a:t>
            </a:r>
          </a:p>
          <a:p>
            <a:r>
              <a:rPr lang="es-ES_tradnl" alt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 </a:t>
            </a:r>
            <a:r>
              <a:rPr lang="es-ES_tradnl" alt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i</a:t>
            </a:r>
          </a:p>
        </p:txBody>
      </p:sp>
      <p:cxnSp>
        <p:nvCxnSpPr>
          <p:cNvPr id="26" name="Conector recto de flecha 25"/>
          <p:cNvCxnSpPr/>
          <p:nvPr/>
        </p:nvCxnSpPr>
        <p:spPr>
          <a:xfrm flipH="1">
            <a:off x="5938982" y="471056"/>
            <a:ext cx="1176399" cy="49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7216797" y="164167"/>
            <a:ext cx="1385453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AR" dirty="0" smtClean="0"/>
              <a:t>Ingreso </a:t>
            </a:r>
            <a:r>
              <a:rPr lang="es-AR" b="1" dirty="0" smtClean="0"/>
              <a:t>N</a:t>
            </a:r>
            <a:endParaRPr lang="es-AR" b="1" dirty="0"/>
          </a:p>
        </p:txBody>
      </p:sp>
      <p:cxnSp>
        <p:nvCxnSpPr>
          <p:cNvPr id="36" name="AutoShape 29"/>
          <p:cNvCxnSpPr>
            <a:cxnSpLocks noChangeShapeType="1"/>
            <a:stCxn id="20" idx="2"/>
          </p:cNvCxnSpPr>
          <p:nvPr/>
        </p:nvCxnSpPr>
        <p:spPr bwMode="auto">
          <a:xfrm flipH="1">
            <a:off x="4251308" y="2909415"/>
            <a:ext cx="18074" cy="2084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4009155" y="3113242"/>
            <a:ext cx="553230" cy="307777"/>
          </a:xfrm>
          <a:prstGeom prst="flowChartPreparat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sz="1400" dirty="0"/>
              <a:t>IA</a:t>
            </a:r>
            <a:endParaRPr lang="es-AR" altLang="es-AR" sz="1400" dirty="0"/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552337" y="3526507"/>
            <a:ext cx="143409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 sz="1400" dirty="0"/>
              <a:t>TPLL = T + IA</a:t>
            </a:r>
            <a:endParaRPr lang="es-AR" altLang="es-AR" sz="1400" dirty="0"/>
          </a:p>
        </p:txBody>
      </p:sp>
      <p:cxnSp>
        <p:nvCxnSpPr>
          <p:cNvPr id="31" name="AutoShape 30"/>
          <p:cNvCxnSpPr>
            <a:cxnSpLocks noChangeShapeType="1"/>
            <a:stCxn id="27" idx="2"/>
            <a:endCxn id="30" idx="0"/>
          </p:cNvCxnSpPr>
          <p:nvPr/>
        </p:nvCxnSpPr>
        <p:spPr bwMode="auto">
          <a:xfrm flipH="1">
            <a:off x="4261353" y="3397405"/>
            <a:ext cx="13057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62"/>
          <p:cNvSpPr txBox="1">
            <a:spLocks noChangeArrowheads="1"/>
          </p:cNvSpPr>
          <p:nvPr/>
        </p:nvSpPr>
        <p:spPr bwMode="auto">
          <a:xfrm>
            <a:off x="3493584" y="4023063"/>
            <a:ext cx="15071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 sz="1400" dirty="0" smtClean="0"/>
              <a:t>NS </a:t>
            </a:r>
            <a:r>
              <a:rPr lang="es-ES_tradnl" altLang="es-AR" sz="1400" dirty="0"/>
              <a:t>= </a:t>
            </a:r>
            <a:r>
              <a:rPr lang="es-ES_tradnl" altLang="es-AR" sz="1400" dirty="0" smtClean="0"/>
              <a:t>NS </a:t>
            </a:r>
            <a:r>
              <a:rPr lang="es-ES_tradnl" altLang="es-AR" sz="1400" dirty="0"/>
              <a:t>+ 1</a:t>
            </a:r>
            <a:endParaRPr lang="es-AR" altLang="es-AR" sz="1400" dirty="0"/>
          </a:p>
        </p:txBody>
      </p:sp>
      <p:cxnSp>
        <p:nvCxnSpPr>
          <p:cNvPr id="37" name="AutoShape 30"/>
          <p:cNvCxnSpPr>
            <a:cxnSpLocks noChangeShapeType="1"/>
          </p:cNvCxnSpPr>
          <p:nvPr/>
        </p:nvCxnSpPr>
        <p:spPr bwMode="auto">
          <a:xfrm flipH="1">
            <a:off x="4254706" y="3800482"/>
            <a:ext cx="13057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AutoShape 13"/>
          <p:cNvSpPr>
            <a:spLocks noChangeArrowheads="1"/>
          </p:cNvSpPr>
          <p:nvPr/>
        </p:nvSpPr>
        <p:spPr bwMode="auto">
          <a:xfrm>
            <a:off x="3156634" y="4475781"/>
            <a:ext cx="2073617" cy="733663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dirty="0" smtClean="0"/>
              <a:t>NS &lt;= N</a:t>
            </a:r>
            <a:endParaRPr lang="es-AR" altLang="es-AR" dirty="0"/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4742918" y="5817260"/>
            <a:ext cx="185962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 dirty="0" smtClean="0"/>
              <a:t>TPS(x) </a:t>
            </a:r>
            <a:r>
              <a:rPr lang="es-ES_tradnl" altLang="es-AR" dirty="0"/>
              <a:t>= T + TA</a:t>
            </a:r>
            <a:endParaRPr lang="es-AR" altLang="es-AR" dirty="0"/>
          </a:p>
        </p:txBody>
      </p:sp>
      <p:cxnSp>
        <p:nvCxnSpPr>
          <p:cNvPr id="39" name="AutoShape 36"/>
          <p:cNvCxnSpPr>
            <a:cxnSpLocks noChangeShapeType="1"/>
            <a:stCxn id="47" idx="2"/>
            <a:endCxn id="32" idx="0"/>
          </p:cNvCxnSpPr>
          <p:nvPr/>
        </p:nvCxnSpPr>
        <p:spPr bwMode="auto">
          <a:xfrm>
            <a:off x="5665425" y="5692402"/>
            <a:ext cx="7305" cy="1248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utoShape 38"/>
          <p:cNvSpPr>
            <a:spLocks noChangeArrowheads="1"/>
          </p:cNvSpPr>
          <p:nvPr/>
        </p:nvSpPr>
        <p:spPr bwMode="auto">
          <a:xfrm>
            <a:off x="3871758" y="6345245"/>
            <a:ext cx="71438" cy="74612"/>
          </a:xfrm>
          <a:prstGeom prst="flowChartConnector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cxnSp>
        <p:nvCxnSpPr>
          <p:cNvPr id="42" name="AutoShape 39"/>
          <p:cNvCxnSpPr>
            <a:cxnSpLocks noChangeShapeType="1"/>
            <a:stCxn id="49" idx="2"/>
          </p:cNvCxnSpPr>
          <p:nvPr/>
        </p:nvCxnSpPr>
        <p:spPr bwMode="auto">
          <a:xfrm rot="5400000">
            <a:off x="4921226" y="5699005"/>
            <a:ext cx="28579" cy="198463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40"/>
          <p:cNvCxnSpPr>
            <a:cxnSpLocks noChangeShapeType="1"/>
            <a:stCxn id="29" idx="1"/>
          </p:cNvCxnSpPr>
          <p:nvPr/>
        </p:nvCxnSpPr>
        <p:spPr bwMode="auto">
          <a:xfrm rot="10800000" flipH="1" flipV="1">
            <a:off x="3156634" y="4842612"/>
            <a:ext cx="786562" cy="1834419"/>
          </a:xfrm>
          <a:prstGeom prst="bentConnector4">
            <a:avLst>
              <a:gd name="adj1" fmla="val -29063"/>
              <a:gd name="adj2" fmla="val 1017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41"/>
          <p:cNvCxnSpPr>
            <a:cxnSpLocks noChangeShapeType="1"/>
          </p:cNvCxnSpPr>
          <p:nvPr/>
        </p:nvCxnSpPr>
        <p:spPr bwMode="auto">
          <a:xfrm>
            <a:off x="3943196" y="6677032"/>
            <a:ext cx="1587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AutoShape 42"/>
          <p:cNvSpPr>
            <a:spLocks noChangeArrowheads="1"/>
          </p:cNvSpPr>
          <p:nvPr/>
        </p:nvSpPr>
        <p:spPr bwMode="auto">
          <a:xfrm>
            <a:off x="2565246" y="6964370"/>
            <a:ext cx="71437" cy="74612"/>
          </a:xfrm>
          <a:prstGeom prst="flowChartConnector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7" name="AutoShape 63"/>
          <p:cNvSpPr>
            <a:spLocks noChangeArrowheads="1"/>
          </p:cNvSpPr>
          <p:nvPr/>
        </p:nvSpPr>
        <p:spPr bwMode="auto">
          <a:xfrm>
            <a:off x="5404281" y="5408239"/>
            <a:ext cx="522288" cy="284163"/>
          </a:xfrm>
          <a:prstGeom prst="flowChartPreparat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dirty="0" smtClean="0"/>
              <a:t>TA</a:t>
            </a:r>
            <a:endParaRPr lang="es-AR" altLang="es-AR" dirty="0"/>
          </a:p>
        </p:txBody>
      </p:sp>
      <p:cxnSp>
        <p:nvCxnSpPr>
          <p:cNvPr id="48" name="AutoShape 65"/>
          <p:cNvCxnSpPr>
            <a:cxnSpLocks noChangeShapeType="1"/>
            <a:stCxn id="35" idx="2"/>
            <a:endCxn id="29" idx="0"/>
          </p:cNvCxnSpPr>
          <p:nvPr/>
        </p:nvCxnSpPr>
        <p:spPr bwMode="auto">
          <a:xfrm flipH="1">
            <a:off x="4193443" y="4330840"/>
            <a:ext cx="53729" cy="1449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 Box 66"/>
          <p:cNvSpPr txBox="1">
            <a:spLocks noChangeArrowheads="1"/>
          </p:cNvSpPr>
          <p:nvPr/>
        </p:nvSpPr>
        <p:spPr bwMode="auto">
          <a:xfrm>
            <a:off x="4259883" y="6307700"/>
            <a:ext cx="3335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 dirty="0" smtClean="0"/>
              <a:t>STO(x) </a:t>
            </a:r>
            <a:r>
              <a:rPr lang="es-ES_tradnl" altLang="es-AR" dirty="0"/>
              <a:t>= </a:t>
            </a:r>
            <a:r>
              <a:rPr lang="es-ES_tradnl" altLang="es-AR" dirty="0" smtClean="0"/>
              <a:t>STO(x) </a:t>
            </a:r>
            <a:r>
              <a:rPr lang="es-ES_tradnl" altLang="es-AR" dirty="0"/>
              <a:t>+ (T – </a:t>
            </a:r>
            <a:r>
              <a:rPr lang="es-ES_tradnl" altLang="es-AR" dirty="0" smtClean="0"/>
              <a:t>ITO(x))</a:t>
            </a:r>
            <a:endParaRPr lang="es-AR" altLang="es-AR" dirty="0"/>
          </a:p>
        </p:txBody>
      </p:sp>
      <p:cxnSp>
        <p:nvCxnSpPr>
          <p:cNvPr id="50" name="AutoShape 67"/>
          <p:cNvCxnSpPr>
            <a:cxnSpLocks noChangeShapeType="1"/>
            <a:stCxn id="32" idx="2"/>
          </p:cNvCxnSpPr>
          <p:nvPr/>
        </p:nvCxnSpPr>
        <p:spPr bwMode="auto">
          <a:xfrm>
            <a:off x="5672730" y="6186592"/>
            <a:ext cx="0" cy="1211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CuadroTexto 73"/>
          <p:cNvSpPr txBox="1"/>
          <p:nvPr/>
        </p:nvSpPr>
        <p:spPr>
          <a:xfrm>
            <a:off x="5283981" y="44706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si</a:t>
            </a:r>
            <a:endParaRPr lang="es-AR" dirty="0"/>
          </a:p>
        </p:txBody>
      </p:sp>
      <p:sp>
        <p:nvSpPr>
          <p:cNvPr id="82" name="AutoShape 63"/>
          <p:cNvSpPr>
            <a:spLocks noChangeArrowheads="1"/>
          </p:cNvSpPr>
          <p:nvPr/>
        </p:nvSpPr>
        <p:spPr bwMode="auto">
          <a:xfrm>
            <a:off x="5484487" y="4541696"/>
            <a:ext cx="2817440" cy="584775"/>
          </a:xfrm>
          <a:prstGeom prst="flowChartPreparation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r>
              <a:rPr lang="es-ES_tradnl" altLang="es-AR" sz="1600" dirty="0" smtClean="0"/>
              <a:t>Busco un puesto libre TPLL(X)=HV</a:t>
            </a:r>
            <a:endParaRPr lang="es-AR" altLang="es-AR" sz="1600" dirty="0"/>
          </a:p>
        </p:txBody>
      </p:sp>
      <p:cxnSp>
        <p:nvCxnSpPr>
          <p:cNvPr id="86" name="Conector recto de flecha 85"/>
          <p:cNvCxnSpPr>
            <a:stCxn id="29" idx="3"/>
            <a:endCxn id="82" idx="1"/>
          </p:cNvCxnSpPr>
          <p:nvPr/>
        </p:nvCxnSpPr>
        <p:spPr>
          <a:xfrm flipV="1">
            <a:off x="5230251" y="4834084"/>
            <a:ext cx="254236" cy="8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r 89"/>
          <p:cNvCxnSpPr>
            <a:stCxn id="82" idx="2"/>
            <a:endCxn id="47" idx="3"/>
          </p:cNvCxnSpPr>
          <p:nvPr/>
        </p:nvCxnSpPr>
        <p:spPr>
          <a:xfrm rot="5400000">
            <a:off x="6197963" y="4855077"/>
            <a:ext cx="423850" cy="9666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AutoShape 32"/>
          <p:cNvCxnSpPr>
            <a:cxnSpLocks noChangeShapeType="1"/>
            <a:stCxn id="46" idx="2"/>
            <a:endCxn id="59" idx="0"/>
          </p:cNvCxnSpPr>
          <p:nvPr/>
        </p:nvCxnSpPr>
        <p:spPr bwMode="auto">
          <a:xfrm>
            <a:off x="9762198" y="3348261"/>
            <a:ext cx="5257" cy="1391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 Box 54"/>
          <p:cNvSpPr txBox="1">
            <a:spLocks noChangeArrowheads="1"/>
          </p:cNvSpPr>
          <p:nvPr/>
        </p:nvSpPr>
        <p:spPr bwMode="auto">
          <a:xfrm>
            <a:off x="9180532" y="2978929"/>
            <a:ext cx="116333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 dirty="0"/>
              <a:t>T = TPS(i)</a:t>
            </a:r>
            <a:endParaRPr lang="es-AR" altLang="es-AR" dirty="0"/>
          </a:p>
        </p:txBody>
      </p:sp>
      <p:sp>
        <p:nvSpPr>
          <p:cNvPr id="51" name="AutoShape 60"/>
          <p:cNvSpPr>
            <a:spLocks noChangeArrowheads="1"/>
          </p:cNvSpPr>
          <p:nvPr/>
        </p:nvSpPr>
        <p:spPr bwMode="auto">
          <a:xfrm>
            <a:off x="9180532" y="3990683"/>
            <a:ext cx="1184275" cy="4667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/>
              <a:t>NS </a:t>
            </a:r>
            <a:r>
              <a:rPr lang="es-ES_tradnl" altLang="es-AR" u="sng"/>
              <a:t>&gt;</a:t>
            </a:r>
            <a:r>
              <a:rPr lang="es-ES_tradnl" altLang="es-AR"/>
              <a:t> N</a:t>
            </a:r>
            <a:endParaRPr lang="es-AR" altLang="es-AR"/>
          </a:p>
        </p:txBody>
      </p:sp>
      <p:sp>
        <p:nvSpPr>
          <p:cNvPr id="52" name="Text Box 61"/>
          <p:cNvSpPr txBox="1">
            <a:spLocks noChangeArrowheads="1"/>
          </p:cNvSpPr>
          <p:nvPr/>
        </p:nvSpPr>
        <p:spPr bwMode="auto">
          <a:xfrm>
            <a:off x="9997642" y="4857458"/>
            <a:ext cx="178796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 dirty="0"/>
              <a:t>TPS(i) = T + TA</a:t>
            </a:r>
            <a:endParaRPr lang="es-AR" altLang="es-AR" dirty="0"/>
          </a:p>
        </p:txBody>
      </p:sp>
      <p:cxnSp>
        <p:nvCxnSpPr>
          <p:cNvPr id="53" name="AutoShape 62"/>
          <p:cNvCxnSpPr>
            <a:cxnSpLocks noChangeShapeType="1"/>
            <a:stCxn id="51" idx="3"/>
            <a:endCxn id="60" idx="0"/>
          </p:cNvCxnSpPr>
          <p:nvPr/>
        </p:nvCxnSpPr>
        <p:spPr bwMode="auto">
          <a:xfrm>
            <a:off x="10364807" y="4239128"/>
            <a:ext cx="523081" cy="18494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63"/>
          <p:cNvCxnSpPr>
            <a:cxnSpLocks noChangeShapeType="1"/>
            <a:stCxn id="60" idx="2"/>
            <a:endCxn id="52" idx="0"/>
          </p:cNvCxnSpPr>
          <p:nvPr/>
        </p:nvCxnSpPr>
        <p:spPr bwMode="auto">
          <a:xfrm>
            <a:off x="10887888" y="4708233"/>
            <a:ext cx="3734" cy="149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64"/>
          <p:cNvCxnSpPr>
            <a:cxnSpLocks noChangeShapeType="1"/>
            <a:stCxn id="51" idx="1"/>
            <a:endCxn id="63" idx="0"/>
          </p:cNvCxnSpPr>
          <p:nvPr/>
        </p:nvCxnSpPr>
        <p:spPr bwMode="auto">
          <a:xfrm rot="10800000" flipV="1">
            <a:off x="8907964" y="4224045"/>
            <a:ext cx="272568" cy="2698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AutoShape 65"/>
          <p:cNvSpPr>
            <a:spLocks noChangeArrowheads="1"/>
          </p:cNvSpPr>
          <p:nvPr/>
        </p:nvSpPr>
        <p:spPr bwMode="auto">
          <a:xfrm>
            <a:off x="9836169" y="5360696"/>
            <a:ext cx="71438" cy="69850"/>
          </a:xfrm>
          <a:prstGeom prst="flowChartConnector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cxnSp>
        <p:nvCxnSpPr>
          <p:cNvPr id="57" name="AutoShape 66"/>
          <p:cNvCxnSpPr>
            <a:cxnSpLocks noChangeShapeType="1"/>
          </p:cNvCxnSpPr>
          <p:nvPr/>
        </p:nvCxnSpPr>
        <p:spPr bwMode="auto">
          <a:xfrm rot="10800000" flipV="1">
            <a:off x="9901257" y="5284496"/>
            <a:ext cx="935037" cy="576262"/>
          </a:xfrm>
          <a:prstGeom prst="bentConnector3">
            <a:avLst>
              <a:gd name="adj1" fmla="val -509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67"/>
          <p:cNvCxnSpPr>
            <a:cxnSpLocks noChangeShapeType="1"/>
            <a:stCxn id="64" idx="2"/>
          </p:cNvCxnSpPr>
          <p:nvPr/>
        </p:nvCxnSpPr>
        <p:spPr bwMode="auto">
          <a:xfrm rot="16200000" flipH="1">
            <a:off x="9137922" y="5097423"/>
            <a:ext cx="497443" cy="104192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 Box 68"/>
          <p:cNvSpPr txBox="1">
            <a:spLocks noChangeArrowheads="1"/>
          </p:cNvSpPr>
          <p:nvPr/>
        </p:nvSpPr>
        <p:spPr bwMode="auto">
          <a:xfrm>
            <a:off x="9033164" y="3487446"/>
            <a:ext cx="146858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 dirty="0"/>
              <a:t>NS = NS - 1</a:t>
            </a:r>
            <a:endParaRPr lang="es-AR" altLang="es-AR" dirty="0"/>
          </a:p>
        </p:txBody>
      </p:sp>
      <p:sp>
        <p:nvSpPr>
          <p:cNvPr id="60" name="AutoShape 69"/>
          <p:cNvSpPr>
            <a:spLocks noChangeArrowheads="1"/>
          </p:cNvSpPr>
          <p:nvPr/>
        </p:nvSpPr>
        <p:spPr bwMode="auto">
          <a:xfrm>
            <a:off x="10626744" y="4424071"/>
            <a:ext cx="522288" cy="284162"/>
          </a:xfrm>
          <a:prstGeom prst="flowChartPreparat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/>
              <a:t>TA</a:t>
            </a:r>
            <a:endParaRPr lang="es-AR" altLang="es-AR"/>
          </a:p>
        </p:txBody>
      </p:sp>
      <p:cxnSp>
        <p:nvCxnSpPr>
          <p:cNvPr id="61" name="AutoShape 70"/>
          <p:cNvCxnSpPr>
            <a:cxnSpLocks noChangeShapeType="1"/>
            <a:stCxn id="59" idx="2"/>
            <a:endCxn id="51" idx="0"/>
          </p:cNvCxnSpPr>
          <p:nvPr/>
        </p:nvCxnSpPr>
        <p:spPr bwMode="auto">
          <a:xfrm>
            <a:off x="9767455" y="3856778"/>
            <a:ext cx="5215" cy="1339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71"/>
          <p:cNvCxnSpPr>
            <a:cxnSpLocks noChangeShapeType="1"/>
            <a:stCxn id="52" idx="2"/>
          </p:cNvCxnSpPr>
          <p:nvPr/>
        </p:nvCxnSpPr>
        <p:spPr bwMode="auto">
          <a:xfrm flipH="1">
            <a:off x="10840914" y="5226790"/>
            <a:ext cx="50708" cy="624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Text Box 72"/>
          <p:cNvSpPr txBox="1">
            <a:spLocks noChangeArrowheads="1"/>
          </p:cNvSpPr>
          <p:nvPr/>
        </p:nvSpPr>
        <p:spPr bwMode="auto">
          <a:xfrm>
            <a:off x="8339419" y="4493921"/>
            <a:ext cx="113709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 dirty="0"/>
              <a:t>ITO(i) = T</a:t>
            </a:r>
            <a:endParaRPr lang="es-AR" altLang="es-AR" dirty="0"/>
          </a:p>
        </p:txBody>
      </p:sp>
      <p:sp>
        <p:nvSpPr>
          <p:cNvPr id="64" name="Text Box 73"/>
          <p:cNvSpPr txBox="1">
            <a:spLocks noChangeArrowheads="1"/>
          </p:cNvSpPr>
          <p:nvPr/>
        </p:nvSpPr>
        <p:spPr bwMode="auto">
          <a:xfrm>
            <a:off x="8171724" y="5000333"/>
            <a:ext cx="138791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/>
              <a:t>TPS(i) = HV</a:t>
            </a:r>
            <a:endParaRPr lang="es-AR" altLang="es-AR"/>
          </a:p>
        </p:txBody>
      </p:sp>
      <p:cxnSp>
        <p:nvCxnSpPr>
          <p:cNvPr id="65" name="AutoShape 74"/>
          <p:cNvCxnSpPr>
            <a:cxnSpLocks noChangeShapeType="1"/>
            <a:stCxn id="63" idx="2"/>
            <a:endCxn id="64" idx="0"/>
          </p:cNvCxnSpPr>
          <p:nvPr/>
        </p:nvCxnSpPr>
        <p:spPr bwMode="auto">
          <a:xfrm flipH="1">
            <a:off x="8865680" y="4863253"/>
            <a:ext cx="42284" cy="1370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Nube 80"/>
          <p:cNvSpPr/>
          <p:nvPr/>
        </p:nvSpPr>
        <p:spPr>
          <a:xfrm>
            <a:off x="5344775" y="2518775"/>
            <a:ext cx="3573820" cy="1487529"/>
          </a:xfrm>
          <a:prstGeom prst="cloud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6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6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Pregunto sí la cantidad de gente que queda es mayor a la cantidad de puestos de atención</a:t>
            </a:r>
            <a:endParaRPr lang="es-AR" dirty="0"/>
          </a:p>
        </p:txBody>
      </p:sp>
      <p:cxnSp>
        <p:nvCxnSpPr>
          <p:cNvPr id="84" name="Conector recto de flecha 83"/>
          <p:cNvCxnSpPr>
            <a:stCxn id="81" idx="1"/>
            <a:endCxn id="80" idx="1"/>
          </p:cNvCxnSpPr>
          <p:nvPr/>
        </p:nvCxnSpPr>
        <p:spPr>
          <a:xfrm>
            <a:off x="7131685" y="4004720"/>
            <a:ext cx="1562550" cy="2522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/>
          <p:cNvCxnSpPr/>
          <p:nvPr/>
        </p:nvCxnSpPr>
        <p:spPr>
          <a:xfrm>
            <a:off x="9997642" y="5860759"/>
            <a:ext cx="0" cy="918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/>
          <p:nvPr/>
        </p:nvCxnSpPr>
        <p:spPr>
          <a:xfrm>
            <a:off x="3943196" y="6779491"/>
            <a:ext cx="6054446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ipse 92"/>
          <p:cNvSpPr/>
          <p:nvPr/>
        </p:nvSpPr>
        <p:spPr>
          <a:xfrm>
            <a:off x="8013006" y="6422642"/>
            <a:ext cx="497752" cy="2085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1</a:t>
            </a:r>
            <a:endParaRPr lang="es-AR" b="1" dirty="0">
              <a:solidFill>
                <a:schemeClr val="tx1"/>
              </a:solidFill>
            </a:endParaRPr>
          </a:p>
        </p:txBody>
      </p:sp>
      <p:cxnSp>
        <p:nvCxnSpPr>
          <p:cNvPr id="95" name="Conector recto de flecha 94"/>
          <p:cNvCxnSpPr>
            <a:endCxn id="93" idx="4"/>
          </p:cNvCxnSpPr>
          <p:nvPr/>
        </p:nvCxnSpPr>
        <p:spPr>
          <a:xfrm flipV="1">
            <a:off x="8261882" y="6631211"/>
            <a:ext cx="0" cy="15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10390836" y="39144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si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1015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8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9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80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1" dur="80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2" dur="80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80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1" dur="80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2" dur="80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80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4" dur="80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5" dur="80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6" dur="80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7" dur="80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8" dur="80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9" dur="80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5" dur="80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6" dur="80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7" dur="80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8" dur="80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9" dur="80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0" dur="80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2" grpId="0" animBg="1"/>
      <p:bldP spid="3" grpId="0" animBg="1"/>
      <p:bldP spid="4" grpId="0" animBg="1"/>
      <p:bldP spid="20" grpId="0" animBg="1"/>
      <p:bldP spid="21" grpId="0"/>
      <p:bldP spid="22" grpId="0"/>
      <p:bldP spid="27" grpId="0" animBg="1"/>
      <p:bldP spid="30" grpId="0" animBg="1"/>
      <p:bldP spid="35" grpId="0" animBg="1"/>
      <p:bldP spid="29" grpId="0" animBg="1"/>
      <p:bldP spid="32" grpId="0" animBg="1"/>
      <p:bldP spid="41" grpId="0"/>
      <p:bldP spid="47" grpId="0" animBg="1"/>
      <p:bldP spid="49" grpId="0" animBg="1"/>
      <p:bldP spid="74" grpId="0"/>
      <p:bldP spid="82" grpId="0" animBg="1"/>
      <p:bldP spid="46" grpId="0" animBg="1"/>
      <p:bldP spid="51" grpId="0" animBg="1"/>
      <p:bldP spid="52" grpId="0" animBg="1"/>
      <p:bldP spid="59" grpId="0" animBg="1"/>
      <p:bldP spid="60" grpId="0" animBg="1"/>
      <p:bldP spid="63" grpId="0" animBg="1"/>
      <p:bldP spid="64" grpId="0" animBg="1"/>
      <p:bldP spid="81" grpId="0" animBg="1"/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lipse 47"/>
          <p:cNvSpPr/>
          <p:nvPr/>
        </p:nvSpPr>
        <p:spPr>
          <a:xfrm>
            <a:off x="4456373" y="4193645"/>
            <a:ext cx="2055262" cy="11072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AutoShape 23"/>
          <p:cNvSpPr>
            <a:spLocks noChangeArrowheads="1"/>
          </p:cNvSpPr>
          <p:nvPr/>
        </p:nvSpPr>
        <p:spPr bwMode="auto">
          <a:xfrm>
            <a:off x="4769280" y="2441128"/>
            <a:ext cx="1529920" cy="733663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 dirty="0"/>
              <a:t>T &lt; TF</a:t>
            </a:r>
            <a:endParaRPr lang="es-AR" altLang="es-AR" dirty="0"/>
          </a:p>
        </p:txBody>
      </p:sp>
      <p:sp>
        <p:nvSpPr>
          <p:cNvPr id="4" name="AutoShape 25"/>
          <p:cNvSpPr>
            <a:spLocks noChangeArrowheads="1"/>
          </p:cNvSpPr>
          <p:nvPr/>
        </p:nvSpPr>
        <p:spPr bwMode="auto">
          <a:xfrm>
            <a:off x="4904509" y="4562761"/>
            <a:ext cx="1197767" cy="458629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 b="1" dirty="0" smtClean="0">
                <a:solidFill>
                  <a:srgbClr val="FF0000"/>
                </a:solidFill>
              </a:rPr>
              <a:t>N</a:t>
            </a:r>
            <a:r>
              <a:rPr lang="es-ES_tradnl" altLang="es-AR" dirty="0" smtClean="0"/>
              <a:t>,  PTO(i)</a:t>
            </a:r>
            <a:endParaRPr lang="es-AR" altLang="es-AR" dirty="0"/>
          </a:p>
        </p:txBody>
      </p:sp>
      <p:sp>
        <p:nvSpPr>
          <p:cNvPr id="5" name="AutoShape 42"/>
          <p:cNvSpPr>
            <a:spLocks noChangeArrowheads="1"/>
          </p:cNvSpPr>
          <p:nvPr/>
        </p:nvSpPr>
        <p:spPr bwMode="auto">
          <a:xfrm>
            <a:off x="5289980" y="2152203"/>
            <a:ext cx="71437" cy="74612"/>
          </a:xfrm>
          <a:prstGeom prst="flowChartConnector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cxnSp>
        <p:nvCxnSpPr>
          <p:cNvPr id="7" name="AutoShape 50"/>
          <p:cNvCxnSpPr>
            <a:cxnSpLocks noChangeShapeType="1"/>
            <a:endCxn id="2" idx="0"/>
          </p:cNvCxnSpPr>
          <p:nvPr/>
        </p:nvCxnSpPr>
        <p:spPr bwMode="auto">
          <a:xfrm>
            <a:off x="5534240" y="1976582"/>
            <a:ext cx="0" cy="4645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52"/>
          <p:cNvCxnSpPr>
            <a:cxnSpLocks noChangeShapeType="1"/>
            <a:stCxn id="2" idx="2"/>
          </p:cNvCxnSpPr>
          <p:nvPr/>
        </p:nvCxnSpPr>
        <p:spPr bwMode="auto">
          <a:xfrm>
            <a:off x="5534240" y="3174791"/>
            <a:ext cx="0" cy="5763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AutoShape 55"/>
          <p:cNvSpPr>
            <a:spLocks noChangeArrowheads="1"/>
          </p:cNvSpPr>
          <p:nvPr/>
        </p:nvSpPr>
        <p:spPr bwMode="auto">
          <a:xfrm>
            <a:off x="3390608" y="2636246"/>
            <a:ext cx="479428" cy="432792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 sz="1400" dirty="0">
                <a:latin typeface="Symbol" panose="05050102010706020507" pitchFamily="18" charset="2"/>
              </a:rPr>
              <a:t>a</a:t>
            </a:r>
            <a:endParaRPr lang="es-AR" altLang="es-AR" sz="1400" dirty="0">
              <a:latin typeface="Symbol" panose="05050102010706020507" pitchFamily="18" charset="2"/>
            </a:endParaRPr>
          </a:p>
        </p:txBody>
      </p:sp>
      <p:cxnSp>
        <p:nvCxnSpPr>
          <p:cNvPr id="11" name="AutoShape 56"/>
          <p:cNvCxnSpPr>
            <a:cxnSpLocks noChangeShapeType="1"/>
            <a:stCxn id="2" idx="1"/>
            <a:endCxn id="10" idx="6"/>
          </p:cNvCxnSpPr>
          <p:nvPr/>
        </p:nvCxnSpPr>
        <p:spPr bwMode="auto">
          <a:xfrm flipH="1">
            <a:off x="3870036" y="2807960"/>
            <a:ext cx="899244" cy="446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 Box 98"/>
          <p:cNvSpPr txBox="1">
            <a:spLocks noChangeArrowheads="1"/>
          </p:cNvSpPr>
          <p:nvPr/>
        </p:nvSpPr>
        <p:spPr bwMode="auto">
          <a:xfrm>
            <a:off x="4414397" y="3797456"/>
            <a:ext cx="254948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dirty="0" smtClean="0"/>
              <a:t>PTO(i) </a:t>
            </a:r>
            <a:r>
              <a:rPr lang="es-ES_tradnl" altLang="es-AR" dirty="0"/>
              <a:t>= </a:t>
            </a:r>
            <a:r>
              <a:rPr lang="es-ES_tradnl" altLang="es-AR" dirty="0" smtClean="0"/>
              <a:t>(STO(i) </a:t>
            </a:r>
            <a:r>
              <a:rPr lang="es-ES_tradnl" altLang="es-AR" dirty="0"/>
              <a:t>/ </a:t>
            </a:r>
            <a:r>
              <a:rPr lang="es-ES_tradnl" altLang="es-AR" dirty="0" smtClean="0"/>
              <a:t>T)*100</a:t>
            </a:r>
            <a:endParaRPr lang="es-AR" altLang="es-AR" dirty="0"/>
          </a:p>
        </p:txBody>
      </p:sp>
      <p:cxnSp>
        <p:nvCxnSpPr>
          <p:cNvPr id="13" name="AutoShape 99"/>
          <p:cNvCxnSpPr>
            <a:cxnSpLocks noChangeShapeType="1"/>
            <a:endCxn id="4" idx="0"/>
          </p:cNvCxnSpPr>
          <p:nvPr/>
        </p:nvCxnSpPr>
        <p:spPr bwMode="auto">
          <a:xfrm flipH="1">
            <a:off x="5503393" y="4140146"/>
            <a:ext cx="9414" cy="4226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Elipse 40"/>
          <p:cNvSpPr/>
          <p:nvPr/>
        </p:nvSpPr>
        <p:spPr>
          <a:xfrm>
            <a:off x="5285364" y="1757882"/>
            <a:ext cx="497752" cy="20856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1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4456374" y="24964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si</a:t>
            </a:r>
            <a:endParaRPr lang="es-AR" dirty="0"/>
          </a:p>
        </p:txBody>
      </p:sp>
      <p:sp>
        <p:nvSpPr>
          <p:cNvPr id="46" name="CuadroTexto 45"/>
          <p:cNvSpPr txBox="1"/>
          <p:nvPr/>
        </p:nvSpPr>
        <p:spPr>
          <a:xfrm>
            <a:off x="5646775" y="3068854"/>
            <a:ext cx="53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No</a:t>
            </a:r>
            <a:endParaRPr lang="es-AR" dirty="0"/>
          </a:p>
        </p:txBody>
      </p:sp>
      <p:sp>
        <p:nvSpPr>
          <p:cNvPr id="49" name="Nube 48"/>
          <p:cNvSpPr/>
          <p:nvPr/>
        </p:nvSpPr>
        <p:spPr>
          <a:xfrm>
            <a:off x="8307748" y="3497819"/>
            <a:ext cx="2797328" cy="1634106"/>
          </a:xfrm>
          <a:prstGeom prst="clou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El ESCENARIO-</a:t>
            </a:r>
            <a:r>
              <a:rPr lang="es-A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</a:t>
            </a:r>
            <a:r>
              <a:rPr lang="es-AR" dirty="0" smtClean="0">
                <a:solidFill>
                  <a:schemeClr val="tx1"/>
                </a:solidFill>
              </a:rPr>
              <a:t> (</a:t>
            </a:r>
            <a:r>
              <a:rPr lang="es-A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s-AR" dirty="0" smtClean="0">
                <a:solidFill>
                  <a:schemeClr val="tx1"/>
                </a:solidFill>
              </a:rPr>
              <a:t>) acompañado del </a:t>
            </a:r>
            <a:r>
              <a:rPr lang="es-A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</a:t>
            </a:r>
            <a:endParaRPr lang="es-A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1" name="Conector recto de flecha 50"/>
          <p:cNvCxnSpPr>
            <a:stCxn id="49" idx="2"/>
            <a:endCxn id="48" idx="6"/>
          </p:cNvCxnSpPr>
          <p:nvPr/>
        </p:nvCxnSpPr>
        <p:spPr>
          <a:xfrm flipH="1">
            <a:off x="6511635" y="4314872"/>
            <a:ext cx="1804790" cy="432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2456285" y="3587587"/>
            <a:ext cx="656217" cy="654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adroTexto 17"/>
          <p:cNvSpPr txBox="1"/>
          <p:nvPr/>
        </p:nvSpPr>
        <p:spPr>
          <a:xfrm>
            <a:off x="2436762" y="3570980"/>
            <a:ext cx="742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   i</a:t>
            </a:r>
          </a:p>
          <a:p>
            <a:r>
              <a:rPr lang="es-AR" dirty="0" smtClean="0"/>
              <a:t>1 a N</a:t>
            </a:r>
            <a:endParaRPr lang="en-US" dirty="0"/>
          </a:p>
        </p:txBody>
      </p:sp>
      <p:cxnSp>
        <p:nvCxnSpPr>
          <p:cNvPr id="19" name="Conector recto 18"/>
          <p:cNvCxnSpPr/>
          <p:nvPr/>
        </p:nvCxnSpPr>
        <p:spPr>
          <a:xfrm>
            <a:off x="2584403" y="3873189"/>
            <a:ext cx="3999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angular 5"/>
          <p:cNvCxnSpPr>
            <a:stCxn id="17" idx="4"/>
          </p:cNvCxnSpPr>
          <p:nvPr/>
        </p:nvCxnSpPr>
        <p:spPr>
          <a:xfrm rot="16200000" flipH="1">
            <a:off x="3699191" y="3327723"/>
            <a:ext cx="889405" cy="27189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18" idx="0"/>
          </p:cNvCxnSpPr>
          <p:nvPr/>
        </p:nvCxnSpPr>
        <p:spPr>
          <a:xfrm rot="5400000" flipH="1" flipV="1">
            <a:off x="4104785" y="2141525"/>
            <a:ext cx="132794" cy="2726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AutoShape 99"/>
          <p:cNvCxnSpPr>
            <a:cxnSpLocks noChangeShapeType="1"/>
          </p:cNvCxnSpPr>
          <p:nvPr/>
        </p:nvCxnSpPr>
        <p:spPr bwMode="auto">
          <a:xfrm>
            <a:off x="5508867" y="5021390"/>
            <a:ext cx="2961" cy="3959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Elipse 24"/>
          <p:cNvSpPr/>
          <p:nvPr/>
        </p:nvSpPr>
        <p:spPr>
          <a:xfrm>
            <a:off x="5145105" y="5417363"/>
            <a:ext cx="677799" cy="529661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/>
              <a:t>FIN</a:t>
            </a:r>
            <a:endParaRPr lang="es-AR" sz="1100" b="1" dirty="0"/>
          </a:p>
        </p:txBody>
      </p:sp>
    </p:spTree>
    <p:extLst>
      <p:ext uri="{BB962C8B-B14F-4D97-AF65-F5344CB8AC3E}">
        <p14:creationId xmlns:p14="http://schemas.microsoft.com/office/powerpoint/2010/main" val="58787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" grpId="0" animBg="1"/>
      <p:bldP spid="4" grpId="0" animBg="1"/>
      <p:bldP spid="5" grpId="0"/>
      <p:bldP spid="10" grpId="0" animBg="1"/>
      <p:bldP spid="12" grpId="0" animBg="1"/>
      <p:bldP spid="41" grpId="0" animBg="1"/>
      <p:bldP spid="45" grpId="0"/>
      <p:bldP spid="46" grpId="0"/>
      <p:bldP spid="49" grpId="0" animBg="1"/>
      <p:bldP spid="17" grpId="0" animBg="1"/>
      <p:bldP spid="18" grpId="0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348509" y="794327"/>
            <a:ext cx="94395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/>
            <a:r>
              <a:rPr lang="es-AR" sz="2800" b="1" dirty="0"/>
              <a:t>Sistema con n puestos de atención en paralelo, con UNA ÚNICA COLA</a:t>
            </a:r>
            <a:r>
              <a:rPr lang="es-AR" sz="2800" b="1" dirty="0" smtClean="0"/>
              <a:t>.</a:t>
            </a:r>
            <a:endParaRPr lang="es-AR" sz="2800" dirty="0"/>
          </a:p>
          <a:p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1348509" y="1892720"/>
            <a:ext cx="95503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dirty="0"/>
              <a:t>Los clientes que llegan al sistema se ubican en la única cola.</a:t>
            </a:r>
          </a:p>
          <a:p>
            <a:pPr algn="just"/>
            <a:r>
              <a:rPr lang="es-AR" sz="2400" dirty="0"/>
              <a:t> </a:t>
            </a:r>
            <a:r>
              <a:rPr lang="es-AR" sz="2400" dirty="0" smtClean="0"/>
              <a:t>Se </a:t>
            </a:r>
            <a:r>
              <a:rPr lang="es-AR" sz="2400" dirty="0"/>
              <a:t>conoce la </a:t>
            </a:r>
            <a:r>
              <a:rPr lang="es-AR" sz="2400" dirty="0" err="1"/>
              <a:t>f.d.p</a:t>
            </a:r>
            <a:r>
              <a:rPr lang="es-AR" sz="2400" dirty="0"/>
              <a:t>. del intervalo entre arribo de los clientes y la </a:t>
            </a:r>
            <a:r>
              <a:rPr lang="es-AR" sz="2400" dirty="0" err="1"/>
              <a:t>f.d.p</a:t>
            </a:r>
            <a:r>
              <a:rPr lang="es-AR" sz="2400" dirty="0"/>
              <a:t>. del tiempo de atención de cada puesto, </a:t>
            </a:r>
            <a:r>
              <a:rPr lang="es-AR" sz="2400" b="1" dirty="0">
                <a:solidFill>
                  <a:schemeClr val="accent6">
                    <a:lumMod val="50000"/>
                  </a:schemeClr>
                </a:solidFill>
              </a:rPr>
              <a:t>conocido recién cuando el cliente comienza a ser </a:t>
            </a:r>
            <a:r>
              <a:rPr lang="es-AR" sz="2400" b="1" dirty="0" smtClean="0">
                <a:solidFill>
                  <a:schemeClr val="accent6">
                    <a:lumMod val="50000"/>
                  </a:schemeClr>
                </a:solidFill>
              </a:rPr>
              <a:t>atendido</a:t>
            </a:r>
            <a:r>
              <a:rPr lang="es-AR" sz="2400" dirty="0" smtClean="0"/>
              <a:t>, ambos expresados </a:t>
            </a:r>
            <a:r>
              <a:rPr lang="es-AR" sz="2400" smtClean="0"/>
              <a:t>en minutos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94300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96"/>
          <p:cNvSpPr>
            <a:spLocks noChangeArrowheads="1"/>
          </p:cNvSpPr>
          <p:nvPr/>
        </p:nvSpPr>
        <p:spPr bwMode="auto">
          <a:xfrm>
            <a:off x="1750003" y="1822294"/>
            <a:ext cx="10035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 sz="2400" b="1" dirty="0"/>
              <a:t>Datos:</a:t>
            </a:r>
          </a:p>
        </p:txBody>
      </p:sp>
      <p:sp>
        <p:nvSpPr>
          <p:cNvPr id="3" name="Rectangle 597"/>
          <p:cNvSpPr>
            <a:spLocks noChangeArrowheads="1"/>
          </p:cNvSpPr>
          <p:nvPr/>
        </p:nvSpPr>
        <p:spPr bwMode="auto">
          <a:xfrm>
            <a:off x="2902528" y="1823881"/>
            <a:ext cx="402392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 sz="2000" b="1" dirty="0" smtClean="0"/>
              <a:t>IA: Intervalo entre arribos (minutos)</a:t>
            </a:r>
          </a:p>
          <a:p>
            <a:r>
              <a:rPr lang="es-ES" altLang="es-AR" sz="2000" b="1" dirty="0" smtClean="0"/>
              <a:t>TA: Tiempo de atención (minutos)</a:t>
            </a:r>
            <a:endParaRPr lang="es-ES" altLang="es-AR" sz="2000" b="1" dirty="0"/>
          </a:p>
        </p:txBody>
      </p:sp>
      <p:sp>
        <p:nvSpPr>
          <p:cNvPr id="4" name="Rectangle 598"/>
          <p:cNvSpPr>
            <a:spLocks noChangeArrowheads="1"/>
          </p:cNvSpPr>
          <p:nvPr/>
        </p:nvSpPr>
        <p:spPr bwMode="auto">
          <a:xfrm>
            <a:off x="1750003" y="2707826"/>
            <a:ext cx="10246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 sz="2000" b="1" dirty="0">
                <a:solidFill>
                  <a:schemeClr val="accent6">
                    <a:lumMod val="50000"/>
                  </a:schemeClr>
                </a:solidFill>
              </a:rPr>
              <a:t>Control:</a:t>
            </a:r>
          </a:p>
        </p:txBody>
      </p:sp>
      <p:sp>
        <p:nvSpPr>
          <p:cNvPr id="5" name="Rectangle 600"/>
          <p:cNvSpPr>
            <a:spLocks noChangeArrowheads="1"/>
          </p:cNvSpPr>
          <p:nvPr/>
        </p:nvSpPr>
        <p:spPr bwMode="auto">
          <a:xfrm>
            <a:off x="2985078" y="2707826"/>
            <a:ext cx="5425652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s-ES" altLang="es-AR" sz="2800" b="1" dirty="0" smtClean="0">
                <a:solidFill>
                  <a:schemeClr val="accent6">
                    <a:lumMod val="50000"/>
                  </a:schemeClr>
                </a:solidFill>
              </a:rPr>
              <a:t>N: cantidad de puestos de atención</a:t>
            </a:r>
            <a:endParaRPr lang="es-ES_tradnl" altLang="es-AR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601"/>
          <p:cNvSpPr>
            <a:spLocks noChangeArrowheads="1"/>
          </p:cNvSpPr>
          <p:nvPr/>
        </p:nvSpPr>
        <p:spPr bwMode="auto">
          <a:xfrm>
            <a:off x="1735716" y="3296643"/>
            <a:ext cx="13039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 sz="2000" b="1" dirty="0"/>
              <a:t>Resultado:</a:t>
            </a:r>
          </a:p>
        </p:txBody>
      </p:sp>
      <p:sp>
        <p:nvSpPr>
          <p:cNvPr id="7" name="Rectangle 604"/>
          <p:cNvSpPr>
            <a:spLocks noChangeArrowheads="1"/>
          </p:cNvSpPr>
          <p:nvPr/>
        </p:nvSpPr>
        <p:spPr bwMode="auto">
          <a:xfrm>
            <a:off x="2959678" y="3296643"/>
            <a:ext cx="55336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 sz="2000" b="1" dirty="0" smtClean="0"/>
              <a:t>PTO(i): Porcentaje de tiempo ocioso del puesto “i”</a:t>
            </a:r>
            <a:endParaRPr lang="es-ES_tradnl" altLang="es-AR" sz="2000" b="1" dirty="0"/>
          </a:p>
        </p:txBody>
      </p:sp>
      <p:sp>
        <p:nvSpPr>
          <p:cNvPr id="8" name="Rectangle 605"/>
          <p:cNvSpPr>
            <a:spLocks noChangeArrowheads="1"/>
          </p:cNvSpPr>
          <p:nvPr/>
        </p:nvSpPr>
        <p:spPr bwMode="auto">
          <a:xfrm>
            <a:off x="2996773" y="3885457"/>
            <a:ext cx="45400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 sz="2000" b="1" dirty="0" smtClean="0"/>
              <a:t>NS: Cantidad de elementos en el sistema</a:t>
            </a:r>
            <a:endParaRPr lang="es-ES" altLang="es-AR" sz="2000" b="1" dirty="0"/>
          </a:p>
        </p:txBody>
      </p:sp>
      <p:sp>
        <p:nvSpPr>
          <p:cNvPr id="9" name="Rectangle 606"/>
          <p:cNvSpPr>
            <a:spLocks noChangeArrowheads="1"/>
          </p:cNvSpPr>
          <p:nvPr/>
        </p:nvSpPr>
        <p:spPr bwMode="auto">
          <a:xfrm>
            <a:off x="1753178" y="3879107"/>
            <a:ext cx="958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 sz="2000" b="1" dirty="0"/>
              <a:t>Estado:</a:t>
            </a:r>
          </a:p>
        </p:txBody>
      </p:sp>
      <p:sp>
        <p:nvSpPr>
          <p:cNvPr id="10" name="Text Box 739"/>
          <p:cNvSpPr txBox="1">
            <a:spLocks noChangeArrowheads="1"/>
          </p:cNvSpPr>
          <p:nvPr/>
        </p:nvSpPr>
        <p:spPr bwMode="auto">
          <a:xfrm>
            <a:off x="1399890" y="1020611"/>
            <a:ext cx="55181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 sz="2800" b="1" dirty="0">
                <a:solidFill>
                  <a:schemeClr val="accent2"/>
                </a:solidFill>
              </a:rPr>
              <a:t>CLASIFICACIÓN DE VARIABLES</a:t>
            </a:r>
          </a:p>
        </p:txBody>
      </p:sp>
      <p:sp>
        <p:nvSpPr>
          <p:cNvPr id="11" name="CuadroTexto 24"/>
          <p:cNvSpPr txBox="1"/>
          <p:nvPr/>
        </p:nvSpPr>
        <p:spPr>
          <a:xfrm>
            <a:off x="8720037" y="3312032"/>
            <a:ext cx="1808508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 smtClean="0"/>
              <a:t>Con 1 &lt;= i &lt;= N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427341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ipse 34"/>
          <p:cNvSpPr/>
          <p:nvPr/>
        </p:nvSpPr>
        <p:spPr>
          <a:xfrm>
            <a:off x="4773469" y="2798764"/>
            <a:ext cx="2557461" cy="247534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Elipse 21"/>
          <p:cNvSpPr/>
          <p:nvPr/>
        </p:nvSpPr>
        <p:spPr>
          <a:xfrm>
            <a:off x="2595419" y="2900220"/>
            <a:ext cx="2263775" cy="24753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" name="Group 795"/>
          <p:cNvGrpSpPr>
            <a:grpSpLocks/>
          </p:cNvGrpSpPr>
          <p:nvPr/>
        </p:nvGrpSpPr>
        <p:grpSpPr bwMode="auto">
          <a:xfrm>
            <a:off x="3131994" y="3341112"/>
            <a:ext cx="6191250" cy="360362"/>
            <a:chOff x="210" y="3483"/>
            <a:chExt cx="3900" cy="227"/>
          </a:xfrm>
        </p:grpSpPr>
        <p:sp>
          <p:nvSpPr>
            <p:cNvPr id="4" name="Rectangle 776"/>
            <p:cNvSpPr>
              <a:spLocks noChangeArrowheads="1"/>
            </p:cNvSpPr>
            <p:nvPr/>
          </p:nvSpPr>
          <p:spPr bwMode="auto">
            <a:xfrm>
              <a:off x="210" y="3492"/>
              <a:ext cx="390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s-ES_tradnl" altLang="es-AR" sz="1600" b="1" dirty="0"/>
                <a:t>EVENTO           </a:t>
              </a:r>
              <a:r>
                <a:rPr lang="es-ES_tradnl" altLang="es-AR" sz="1600" b="1" dirty="0" smtClean="0"/>
                <a:t>        </a:t>
              </a:r>
              <a:r>
                <a:rPr lang="es-ES_tradnl" altLang="es-AR" sz="1600" b="1" dirty="0"/>
                <a:t>E. F. </a:t>
              </a:r>
              <a:r>
                <a:rPr lang="es-ES_tradnl" altLang="es-AR" sz="1600" b="1" dirty="0" smtClean="0"/>
                <a:t>No C</a:t>
              </a:r>
              <a:r>
                <a:rPr lang="es-ES_tradnl" altLang="es-AR" sz="1600" b="1" dirty="0"/>
                <a:t>.        </a:t>
              </a:r>
              <a:r>
                <a:rPr lang="es-ES_tradnl" altLang="es-AR" sz="1600" b="1" dirty="0" smtClean="0"/>
                <a:t>   E</a:t>
              </a:r>
              <a:r>
                <a:rPr lang="es-ES_tradnl" altLang="es-AR" sz="1600" b="1" dirty="0"/>
                <a:t>. F.C.               CONDICIÓN</a:t>
              </a:r>
            </a:p>
          </p:txBody>
        </p:sp>
        <p:sp>
          <p:nvSpPr>
            <p:cNvPr id="5" name="Line 777"/>
            <p:cNvSpPr>
              <a:spLocks noChangeShapeType="1"/>
            </p:cNvSpPr>
            <p:nvPr/>
          </p:nvSpPr>
          <p:spPr bwMode="auto">
            <a:xfrm>
              <a:off x="1207" y="348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6" name="Line 778"/>
            <p:cNvSpPr>
              <a:spLocks noChangeShapeType="1"/>
            </p:cNvSpPr>
            <p:nvPr/>
          </p:nvSpPr>
          <p:spPr bwMode="auto">
            <a:xfrm>
              <a:off x="2069" y="348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" name="Line 779"/>
            <p:cNvSpPr>
              <a:spLocks noChangeShapeType="1"/>
            </p:cNvSpPr>
            <p:nvPr/>
          </p:nvSpPr>
          <p:spPr bwMode="auto">
            <a:xfrm>
              <a:off x="2910" y="3483"/>
              <a:ext cx="0" cy="22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8" name="Rectangle 781"/>
          <p:cNvSpPr>
            <a:spLocks noChangeArrowheads="1"/>
          </p:cNvSpPr>
          <p:nvPr/>
        </p:nvSpPr>
        <p:spPr bwMode="auto">
          <a:xfrm>
            <a:off x="3274869" y="3844349"/>
            <a:ext cx="104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sz="1800" b="1"/>
              <a:t>Llegada</a:t>
            </a:r>
          </a:p>
        </p:txBody>
      </p:sp>
      <p:sp>
        <p:nvSpPr>
          <p:cNvPr id="9" name="Rectangle 782"/>
          <p:cNvSpPr>
            <a:spLocks noChangeArrowheads="1"/>
          </p:cNvSpPr>
          <p:nvPr/>
        </p:nvSpPr>
        <p:spPr bwMode="auto">
          <a:xfrm>
            <a:off x="4859194" y="3844349"/>
            <a:ext cx="104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sz="1800" b="1"/>
              <a:t>Llegada</a:t>
            </a:r>
          </a:p>
        </p:txBody>
      </p:sp>
      <p:sp>
        <p:nvSpPr>
          <p:cNvPr id="10" name="Rectangle 783"/>
          <p:cNvSpPr>
            <a:spLocks noChangeArrowheads="1"/>
          </p:cNvSpPr>
          <p:nvPr/>
        </p:nvSpPr>
        <p:spPr bwMode="auto">
          <a:xfrm>
            <a:off x="6227619" y="3868162"/>
            <a:ext cx="1033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sz="1600" b="1"/>
              <a:t>Salida (i)</a:t>
            </a:r>
          </a:p>
        </p:txBody>
      </p:sp>
      <p:sp>
        <p:nvSpPr>
          <p:cNvPr id="11" name="Rectangle 784"/>
          <p:cNvSpPr>
            <a:spLocks noChangeArrowheads="1"/>
          </p:cNvSpPr>
          <p:nvPr/>
        </p:nvSpPr>
        <p:spPr bwMode="auto">
          <a:xfrm>
            <a:off x="7883382" y="3868162"/>
            <a:ext cx="9268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sz="1600" b="1" dirty="0" smtClean="0"/>
              <a:t>NS&lt;= </a:t>
            </a:r>
            <a:r>
              <a:rPr lang="es-ES_tradnl" altLang="es-AR" sz="2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es-ES_tradnl" altLang="es-AR" sz="2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785"/>
          <p:cNvSpPr>
            <a:spLocks noChangeArrowheads="1"/>
          </p:cNvSpPr>
          <p:nvPr/>
        </p:nvSpPr>
        <p:spPr bwMode="auto">
          <a:xfrm>
            <a:off x="3274869" y="4444424"/>
            <a:ext cx="1033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sz="1600" b="1"/>
              <a:t>Salida (i)</a:t>
            </a:r>
          </a:p>
        </p:txBody>
      </p:sp>
      <p:sp>
        <p:nvSpPr>
          <p:cNvPr id="13" name="Rectangle 786"/>
          <p:cNvSpPr>
            <a:spLocks noChangeArrowheads="1"/>
          </p:cNvSpPr>
          <p:nvPr/>
        </p:nvSpPr>
        <p:spPr bwMode="auto">
          <a:xfrm>
            <a:off x="6227619" y="4444424"/>
            <a:ext cx="1033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sz="1600" b="1"/>
              <a:t>Salida (i)</a:t>
            </a:r>
          </a:p>
        </p:txBody>
      </p:sp>
      <p:sp>
        <p:nvSpPr>
          <p:cNvPr id="14" name="Rectangle 787"/>
          <p:cNvSpPr>
            <a:spLocks noChangeArrowheads="1"/>
          </p:cNvSpPr>
          <p:nvPr/>
        </p:nvSpPr>
        <p:spPr bwMode="auto">
          <a:xfrm>
            <a:off x="7883382" y="4444424"/>
            <a:ext cx="9813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sz="1600" b="1" dirty="0" smtClean="0"/>
              <a:t>NS&gt;= </a:t>
            </a:r>
            <a:r>
              <a:rPr lang="es-ES_tradnl" altLang="es-AR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s-ES_tradnl" altLang="es-AR" sz="16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s-ES_tradnl" altLang="es-AR" sz="1600" b="1" dirty="0"/>
          </a:p>
        </p:txBody>
      </p:sp>
      <p:sp>
        <p:nvSpPr>
          <p:cNvPr id="15" name="Rectangle 788"/>
          <p:cNvSpPr>
            <a:spLocks noChangeArrowheads="1"/>
          </p:cNvSpPr>
          <p:nvPr/>
        </p:nvSpPr>
        <p:spPr bwMode="auto">
          <a:xfrm>
            <a:off x="4787757" y="4444424"/>
            <a:ext cx="1208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sz="1600" b="1"/>
              <a:t>---------------</a:t>
            </a:r>
          </a:p>
        </p:txBody>
      </p:sp>
      <p:sp>
        <p:nvSpPr>
          <p:cNvPr id="16" name="Rectangle 790"/>
          <p:cNvSpPr>
            <a:spLocks noChangeArrowheads="1"/>
          </p:cNvSpPr>
          <p:nvPr/>
        </p:nvSpPr>
        <p:spPr bwMode="auto">
          <a:xfrm>
            <a:off x="3131994" y="3701474"/>
            <a:ext cx="619125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7" name="Line 791"/>
          <p:cNvSpPr>
            <a:spLocks noChangeShapeType="1"/>
          </p:cNvSpPr>
          <p:nvPr/>
        </p:nvSpPr>
        <p:spPr bwMode="auto">
          <a:xfrm>
            <a:off x="3131994" y="4277737"/>
            <a:ext cx="6191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" name="Line 792"/>
          <p:cNvSpPr>
            <a:spLocks noChangeShapeType="1"/>
          </p:cNvSpPr>
          <p:nvPr/>
        </p:nvSpPr>
        <p:spPr bwMode="auto">
          <a:xfrm>
            <a:off x="4714732" y="3701474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" name="Line 793"/>
          <p:cNvSpPr>
            <a:spLocks noChangeShapeType="1"/>
          </p:cNvSpPr>
          <p:nvPr/>
        </p:nvSpPr>
        <p:spPr bwMode="auto">
          <a:xfrm>
            <a:off x="6083157" y="3701474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0" name="Line 794"/>
          <p:cNvSpPr>
            <a:spLocks noChangeShapeType="1"/>
          </p:cNvSpPr>
          <p:nvPr/>
        </p:nvSpPr>
        <p:spPr bwMode="auto">
          <a:xfrm>
            <a:off x="7418244" y="3701474"/>
            <a:ext cx="0" cy="1295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" name="Text Box 739"/>
          <p:cNvSpPr txBox="1">
            <a:spLocks noChangeArrowheads="1"/>
          </p:cNvSpPr>
          <p:nvPr/>
        </p:nvSpPr>
        <p:spPr bwMode="auto">
          <a:xfrm>
            <a:off x="1412159" y="1235577"/>
            <a:ext cx="71068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 sz="2800" b="1" dirty="0" smtClean="0">
                <a:solidFill>
                  <a:schemeClr val="accent2"/>
                </a:solidFill>
              </a:rPr>
              <a:t>TABLA DE EVENTOS INDEPENDIENTES (T.E.I.)</a:t>
            </a:r>
            <a:endParaRPr lang="es-ES_tradnl" altLang="es-AR" sz="2800" b="1" dirty="0">
              <a:solidFill>
                <a:schemeClr val="accent2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804581" y="2157703"/>
            <a:ext cx="2264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/>
              <a:t>Evento </a:t>
            </a:r>
            <a:r>
              <a:rPr lang="es-A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</a:t>
            </a: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Conector curvado 24"/>
          <p:cNvCxnSpPr>
            <a:stCxn id="23" idx="2"/>
            <a:endCxn id="22" idx="0"/>
          </p:cNvCxnSpPr>
          <p:nvPr/>
        </p:nvCxnSpPr>
        <p:spPr>
          <a:xfrm rot="16200000" flipH="1">
            <a:off x="2691747" y="1864660"/>
            <a:ext cx="280852" cy="1790268"/>
          </a:xfrm>
          <a:prstGeom prst="curvedConnector3">
            <a:avLst>
              <a:gd name="adj1" fmla="val 50000"/>
            </a:avLst>
          </a:prstGeom>
          <a:ln w="28575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/>
          <p:cNvSpPr txBox="1"/>
          <p:nvPr/>
        </p:nvSpPr>
        <p:spPr>
          <a:xfrm>
            <a:off x="6529294" y="2081146"/>
            <a:ext cx="2290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/>
              <a:t>Evento </a:t>
            </a:r>
            <a:r>
              <a:rPr lang="es-A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FUTURO</a:t>
            </a: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8" name="Conector curvado 37"/>
          <p:cNvCxnSpPr>
            <a:stCxn id="36" idx="2"/>
            <a:endCxn id="35" idx="0"/>
          </p:cNvCxnSpPr>
          <p:nvPr/>
        </p:nvCxnSpPr>
        <p:spPr>
          <a:xfrm rot="5400000">
            <a:off x="6735300" y="1859712"/>
            <a:ext cx="255953" cy="162215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4"/>
          <p:cNvSpPr txBox="1"/>
          <p:nvPr/>
        </p:nvSpPr>
        <p:spPr>
          <a:xfrm>
            <a:off x="3806289" y="5442587"/>
            <a:ext cx="1808508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 smtClean="0"/>
              <a:t>Con 1 &lt;= i &lt;= N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50709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2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3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2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1" grpId="0"/>
      <p:bldP spid="23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ipse 21"/>
          <p:cNvSpPr/>
          <p:nvPr/>
        </p:nvSpPr>
        <p:spPr>
          <a:xfrm>
            <a:off x="6217747" y="2715492"/>
            <a:ext cx="3369598" cy="28263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" name="Group 795"/>
          <p:cNvGrpSpPr>
            <a:grpSpLocks/>
          </p:cNvGrpSpPr>
          <p:nvPr/>
        </p:nvGrpSpPr>
        <p:grpSpPr bwMode="auto">
          <a:xfrm>
            <a:off x="3131994" y="3341112"/>
            <a:ext cx="6191250" cy="360362"/>
            <a:chOff x="210" y="3483"/>
            <a:chExt cx="3900" cy="227"/>
          </a:xfrm>
        </p:grpSpPr>
        <p:sp>
          <p:nvSpPr>
            <p:cNvPr id="4" name="Rectangle 776"/>
            <p:cNvSpPr>
              <a:spLocks noChangeArrowheads="1"/>
            </p:cNvSpPr>
            <p:nvPr/>
          </p:nvSpPr>
          <p:spPr bwMode="auto">
            <a:xfrm>
              <a:off x="210" y="3492"/>
              <a:ext cx="390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s-ES_tradnl" altLang="es-AR" sz="1600" b="1" dirty="0"/>
                <a:t>EVENTO           </a:t>
              </a:r>
              <a:r>
                <a:rPr lang="es-ES_tradnl" altLang="es-AR" sz="1600" b="1" dirty="0" smtClean="0"/>
                <a:t>        </a:t>
              </a:r>
              <a:r>
                <a:rPr lang="es-ES_tradnl" altLang="es-AR" sz="1600" b="1" dirty="0"/>
                <a:t>E. F. </a:t>
              </a:r>
              <a:r>
                <a:rPr lang="es-ES_tradnl" altLang="es-AR" sz="1600" b="1" dirty="0" smtClean="0"/>
                <a:t>No C</a:t>
              </a:r>
              <a:r>
                <a:rPr lang="es-ES_tradnl" altLang="es-AR" sz="1600" b="1" dirty="0"/>
                <a:t>.        </a:t>
              </a:r>
              <a:r>
                <a:rPr lang="es-ES_tradnl" altLang="es-AR" sz="1600" b="1" dirty="0" smtClean="0"/>
                <a:t>   E</a:t>
              </a:r>
              <a:r>
                <a:rPr lang="es-ES_tradnl" altLang="es-AR" sz="1600" b="1" dirty="0"/>
                <a:t>. F.C.               CONDICIÓN</a:t>
              </a:r>
            </a:p>
          </p:txBody>
        </p:sp>
        <p:sp>
          <p:nvSpPr>
            <p:cNvPr id="5" name="Line 777"/>
            <p:cNvSpPr>
              <a:spLocks noChangeShapeType="1"/>
            </p:cNvSpPr>
            <p:nvPr/>
          </p:nvSpPr>
          <p:spPr bwMode="auto">
            <a:xfrm>
              <a:off x="1207" y="348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6" name="Line 778"/>
            <p:cNvSpPr>
              <a:spLocks noChangeShapeType="1"/>
            </p:cNvSpPr>
            <p:nvPr/>
          </p:nvSpPr>
          <p:spPr bwMode="auto">
            <a:xfrm>
              <a:off x="2069" y="348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" name="Line 779"/>
            <p:cNvSpPr>
              <a:spLocks noChangeShapeType="1"/>
            </p:cNvSpPr>
            <p:nvPr/>
          </p:nvSpPr>
          <p:spPr bwMode="auto">
            <a:xfrm>
              <a:off x="2910" y="3483"/>
              <a:ext cx="0" cy="22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8" name="Rectangle 781"/>
          <p:cNvSpPr>
            <a:spLocks noChangeArrowheads="1"/>
          </p:cNvSpPr>
          <p:nvPr/>
        </p:nvSpPr>
        <p:spPr bwMode="auto">
          <a:xfrm>
            <a:off x="3274869" y="3844349"/>
            <a:ext cx="104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sz="1800" b="1"/>
              <a:t>Llegada</a:t>
            </a:r>
          </a:p>
        </p:txBody>
      </p:sp>
      <p:sp>
        <p:nvSpPr>
          <p:cNvPr id="9" name="Rectangle 782"/>
          <p:cNvSpPr>
            <a:spLocks noChangeArrowheads="1"/>
          </p:cNvSpPr>
          <p:nvPr/>
        </p:nvSpPr>
        <p:spPr bwMode="auto">
          <a:xfrm>
            <a:off x="4859194" y="3844349"/>
            <a:ext cx="104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sz="1800" b="1"/>
              <a:t>Llegada</a:t>
            </a:r>
          </a:p>
        </p:txBody>
      </p:sp>
      <p:sp>
        <p:nvSpPr>
          <p:cNvPr id="10" name="Rectangle 783"/>
          <p:cNvSpPr>
            <a:spLocks noChangeArrowheads="1"/>
          </p:cNvSpPr>
          <p:nvPr/>
        </p:nvSpPr>
        <p:spPr bwMode="auto">
          <a:xfrm>
            <a:off x="6227619" y="3868162"/>
            <a:ext cx="1033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sz="1600" b="1"/>
              <a:t>Salida (i)</a:t>
            </a:r>
          </a:p>
        </p:txBody>
      </p:sp>
      <p:sp>
        <p:nvSpPr>
          <p:cNvPr id="11" name="Rectangle 784"/>
          <p:cNvSpPr>
            <a:spLocks noChangeArrowheads="1"/>
          </p:cNvSpPr>
          <p:nvPr/>
        </p:nvSpPr>
        <p:spPr bwMode="auto">
          <a:xfrm>
            <a:off x="7883382" y="3868162"/>
            <a:ext cx="9268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sz="1600" b="1" dirty="0" smtClean="0"/>
              <a:t>NS&lt;= </a:t>
            </a:r>
            <a:r>
              <a:rPr lang="es-ES_tradnl" altLang="es-AR" sz="2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12" name="Rectangle 785"/>
          <p:cNvSpPr>
            <a:spLocks noChangeArrowheads="1"/>
          </p:cNvSpPr>
          <p:nvPr/>
        </p:nvSpPr>
        <p:spPr bwMode="auto">
          <a:xfrm>
            <a:off x="3274869" y="4444424"/>
            <a:ext cx="1033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sz="1600" b="1"/>
              <a:t>Salida (i)</a:t>
            </a:r>
          </a:p>
        </p:txBody>
      </p:sp>
      <p:sp>
        <p:nvSpPr>
          <p:cNvPr id="13" name="Rectangle 786"/>
          <p:cNvSpPr>
            <a:spLocks noChangeArrowheads="1"/>
          </p:cNvSpPr>
          <p:nvPr/>
        </p:nvSpPr>
        <p:spPr bwMode="auto">
          <a:xfrm>
            <a:off x="6227619" y="4444424"/>
            <a:ext cx="1033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sz="1600" b="1"/>
              <a:t>Salida (i)</a:t>
            </a:r>
          </a:p>
        </p:txBody>
      </p:sp>
      <p:sp>
        <p:nvSpPr>
          <p:cNvPr id="14" name="Rectangle 787"/>
          <p:cNvSpPr>
            <a:spLocks noChangeArrowheads="1"/>
          </p:cNvSpPr>
          <p:nvPr/>
        </p:nvSpPr>
        <p:spPr bwMode="auto">
          <a:xfrm>
            <a:off x="7883382" y="4444424"/>
            <a:ext cx="9268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sz="1600" b="1" dirty="0" smtClean="0"/>
              <a:t>NS&gt;= </a:t>
            </a:r>
            <a:r>
              <a:rPr lang="es-ES_tradnl" altLang="es-AR" sz="20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es-ES_tradnl" altLang="es-AR" sz="20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788"/>
          <p:cNvSpPr>
            <a:spLocks noChangeArrowheads="1"/>
          </p:cNvSpPr>
          <p:nvPr/>
        </p:nvSpPr>
        <p:spPr bwMode="auto">
          <a:xfrm>
            <a:off x="4787757" y="4444424"/>
            <a:ext cx="1208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sz="1600" b="1"/>
              <a:t>---------------</a:t>
            </a:r>
          </a:p>
        </p:txBody>
      </p:sp>
      <p:sp>
        <p:nvSpPr>
          <p:cNvPr id="16" name="Rectangle 790"/>
          <p:cNvSpPr>
            <a:spLocks noChangeArrowheads="1"/>
          </p:cNvSpPr>
          <p:nvPr/>
        </p:nvSpPr>
        <p:spPr bwMode="auto">
          <a:xfrm>
            <a:off x="3131994" y="3701474"/>
            <a:ext cx="619125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7" name="Line 791"/>
          <p:cNvSpPr>
            <a:spLocks noChangeShapeType="1"/>
          </p:cNvSpPr>
          <p:nvPr/>
        </p:nvSpPr>
        <p:spPr bwMode="auto">
          <a:xfrm>
            <a:off x="3131994" y="4277737"/>
            <a:ext cx="6191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8" name="Line 792"/>
          <p:cNvSpPr>
            <a:spLocks noChangeShapeType="1"/>
          </p:cNvSpPr>
          <p:nvPr/>
        </p:nvSpPr>
        <p:spPr bwMode="auto">
          <a:xfrm>
            <a:off x="4714732" y="3701474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9" name="Line 793"/>
          <p:cNvSpPr>
            <a:spLocks noChangeShapeType="1"/>
          </p:cNvSpPr>
          <p:nvPr/>
        </p:nvSpPr>
        <p:spPr bwMode="auto">
          <a:xfrm>
            <a:off x="6083157" y="3701474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0" name="Line 794"/>
          <p:cNvSpPr>
            <a:spLocks noChangeShapeType="1"/>
          </p:cNvSpPr>
          <p:nvPr/>
        </p:nvSpPr>
        <p:spPr bwMode="auto">
          <a:xfrm>
            <a:off x="7418244" y="3701474"/>
            <a:ext cx="0" cy="1295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1" name="Text Box 739"/>
          <p:cNvSpPr txBox="1">
            <a:spLocks noChangeArrowheads="1"/>
          </p:cNvSpPr>
          <p:nvPr/>
        </p:nvSpPr>
        <p:spPr bwMode="auto">
          <a:xfrm>
            <a:off x="1412159" y="1235577"/>
            <a:ext cx="71068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 sz="2800" b="1" dirty="0" smtClean="0">
                <a:solidFill>
                  <a:schemeClr val="accent2"/>
                </a:solidFill>
              </a:rPr>
              <a:t>TABLA DE EVENTOS INDEPENDIENTES (T.E.I.)</a:t>
            </a:r>
            <a:endParaRPr lang="es-ES_tradnl" altLang="es-AR" sz="2800" b="1" dirty="0">
              <a:solidFill>
                <a:schemeClr val="accent2"/>
              </a:solidFill>
            </a:endParaRPr>
          </a:p>
        </p:txBody>
      </p:sp>
      <p:sp>
        <p:nvSpPr>
          <p:cNvPr id="2" name="Nube 1"/>
          <p:cNvSpPr/>
          <p:nvPr/>
        </p:nvSpPr>
        <p:spPr>
          <a:xfrm>
            <a:off x="9100852" y="1097323"/>
            <a:ext cx="2361475" cy="1611026"/>
          </a:xfrm>
          <a:prstGeom prst="cloud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 smtClean="0"/>
              <a:t>La condición corresponde al EFC</a:t>
            </a:r>
            <a:endParaRPr lang="es-AR" sz="2000" dirty="0"/>
          </a:p>
        </p:txBody>
      </p:sp>
      <p:cxnSp>
        <p:nvCxnSpPr>
          <p:cNvPr id="26" name="Conector recto de flecha 25"/>
          <p:cNvCxnSpPr>
            <a:stCxn id="2" idx="2"/>
            <a:endCxn id="22" idx="0"/>
          </p:cNvCxnSpPr>
          <p:nvPr/>
        </p:nvCxnSpPr>
        <p:spPr>
          <a:xfrm flipH="1">
            <a:off x="7902546" y="1902836"/>
            <a:ext cx="1205631" cy="8126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4"/>
          <p:cNvSpPr txBox="1"/>
          <p:nvPr/>
        </p:nvSpPr>
        <p:spPr>
          <a:xfrm>
            <a:off x="3806286" y="5147020"/>
            <a:ext cx="1808508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 smtClean="0"/>
              <a:t>Con 1 &lt;= i &lt;= N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54563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2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3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80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1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533"/>
          <p:cNvSpPr>
            <a:spLocks noChangeArrowheads="1"/>
          </p:cNvSpPr>
          <p:nvPr/>
        </p:nvSpPr>
        <p:spPr bwMode="auto">
          <a:xfrm>
            <a:off x="1634837" y="4695671"/>
            <a:ext cx="576946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s-AR" altLang="es-AR" sz="2800" b="1" dirty="0" smtClean="0">
                <a:solidFill>
                  <a:schemeClr val="accent6">
                    <a:lumMod val="50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TABLA DE EVENTOS FUTUROS (T.E.F.) </a:t>
            </a:r>
          </a:p>
          <a:p>
            <a:r>
              <a:rPr lang="es-AR" altLang="es-AR" sz="2000" b="1" dirty="0" smtClean="0">
                <a:ea typeface="Times New Roman" panose="02020603050405020304" pitchFamily="18" charset="0"/>
                <a:cs typeface="Arial" panose="020B0604020202020204" pitchFamily="34" charset="0"/>
              </a:rPr>
              <a:t>	* TPLL: TIEMPO DE PRÓXIMA LLEGADA</a:t>
            </a:r>
          </a:p>
          <a:p>
            <a:r>
              <a:rPr lang="es-AR" altLang="es-AR" sz="2000" b="1" dirty="0" smtClean="0">
                <a:ea typeface="Times New Roman" panose="02020603050405020304" pitchFamily="18" charset="0"/>
                <a:cs typeface="Arial" panose="020B0604020202020204" pitchFamily="34" charset="0"/>
              </a:rPr>
              <a:t>	* TPS(i): TIEMPO DE PROXIMA SALIDA(i)</a:t>
            </a:r>
            <a:endParaRPr lang="es-AR" altLang="es-AR" sz="2000" dirty="0" smtClean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eaLnBrk="0" hangingPunct="0"/>
            <a:endParaRPr lang="es-AR" altLang="es-AR" sz="2000" dirty="0"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22" name="Group 795"/>
          <p:cNvGrpSpPr>
            <a:grpSpLocks/>
          </p:cNvGrpSpPr>
          <p:nvPr/>
        </p:nvGrpSpPr>
        <p:grpSpPr bwMode="auto">
          <a:xfrm>
            <a:off x="2014397" y="2463646"/>
            <a:ext cx="6191250" cy="360362"/>
            <a:chOff x="210" y="3483"/>
            <a:chExt cx="3900" cy="227"/>
          </a:xfrm>
        </p:grpSpPr>
        <p:sp>
          <p:nvSpPr>
            <p:cNvPr id="23" name="Rectangle 776"/>
            <p:cNvSpPr>
              <a:spLocks noChangeArrowheads="1"/>
            </p:cNvSpPr>
            <p:nvPr/>
          </p:nvSpPr>
          <p:spPr bwMode="auto">
            <a:xfrm>
              <a:off x="210" y="3492"/>
              <a:ext cx="390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s-ES_tradnl" altLang="es-AR" sz="1600" b="1" dirty="0"/>
                <a:t>EVENTO           </a:t>
              </a:r>
              <a:r>
                <a:rPr lang="es-ES_tradnl" altLang="es-AR" sz="1600" b="1" dirty="0" smtClean="0"/>
                <a:t> E</a:t>
              </a:r>
              <a:r>
                <a:rPr lang="es-ES_tradnl" altLang="es-AR" sz="1600" b="1" dirty="0"/>
                <a:t>. F. </a:t>
              </a:r>
              <a:r>
                <a:rPr lang="es-ES_tradnl" altLang="es-AR" sz="1600" b="1" dirty="0" smtClean="0"/>
                <a:t>No C</a:t>
              </a:r>
              <a:r>
                <a:rPr lang="es-ES_tradnl" altLang="es-AR" sz="1600" b="1" dirty="0"/>
                <a:t>.        </a:t>
              </a:r>
              <a:r>
                <a:rPr lang="es-ES_tradnl" altLang="es-AR" sz="1600" b="1" dirty="0" smtClean="0"/>
                <a:t>   E</a:t>
              </a:r>
              <a:r>
                <a:rPr lang="es-ES_tradnl" altLang="es-AR" sz="1600" b="1" dirty="0"/>
                <a:t>. F.C.               CONDICIÓN</a:t>
              </a:r>
            </a:p>
          </p:txBody>
        </p:sp>
        <p:sp>
          <p:nvSpPr>
            <p:cNvPr id="24" name="Line 777"/>
            <p:cNvSpPr>
              <a:spLocks noChangeShapeType="1"/>
            </p:cNvSpPr>
            <p:nvPr/>
          </p:nvSpPr>
          <p:spPr bwMode="auto">
            <a:xfrm>
              <a:off x="1207" y="348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5" name="Line 778"/>
            <p:cNvSpPr>
              <a:spLocks noChangeShapeType="1"/>
            </p:cNvSpPr>
            <p:nvPr/>
          </p:nvSpPr>
          <p:spPr bwMode="auto">
            <a:xfrm>
              <a:off x="2069" y="3483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6" name="Line 779"/>
            <p:cNvSpPr>
              <a:spLocks noChangeShapeType="1"/>
            </p:cNvSpPr>
            <p:nvPr/>
          </p:nvSpPr>
          <p:spPr bwMode="auto">
            <a:xfrm>
              <a:off x="2910" y="3483"/>
              <a:ext cx="0" cy="22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27" name="Rectangle 781"/>
          <p:cNvSpPr>
            <a:spLocks noChangeArrowheads="1"/>
          </p:cNvSpPr>
          <p:nvPr/>
        </p:nvSpPr>
        <p:spPr bwMode="auto">
          <a:xfrm>
            <a:off x="2157272" y="2966883"/>
            <a:ext cx="104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sz="1800" b="1"/>
              <a:t>Llegada</a:t>
            </a:r>
          </a:p>
        </p:txBody>
      </p:sp>
      <p:sp>
        <p:nvSpPr>
          <p:cNvPr id="28" name="Rectangle 782"/>
          <p:cNvSpPr>
            <a:spLocks noChangeArrowheads="1"/>
          </p:cNvSpPr>
          <p:nvPr/>
        </p:nvSpPr>
        <p:spPr bwMode="auto">
          <a:xfrm>
            <a:off x="3741597" y="2966883"/>
            <a:ext cx="1047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sz="1800" b="1"/>
              <a:t>Llegada</a:t>
            </a:r>
          </a:p>
        </p:txBody>
      </p:sp>
      <p:sp>
        <p:nvSpPr>
          <p:cNvPr id="29" name="Rectangle 783"/>
          <p:cNvSpPr>
            <a:spLocks noChangeArrowheads="1"/>
          </p:cNvSpPr>
          <p:nvPr/>
        </p:nvSpPr>
        <p:spPr bwMode="auto">
          <a:xfrm>
            <a:off x="5110022" y="2990696"/>
            <a:ext cx="1033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sz="1600" b="1"/>
              <a:t>Salida (i)</a:t>
            </a:r>
          </a:p>
        </p:txBody>
      </p:sp>
      <p:sp>
        <p:nvSpPr>
          <p:cNvPr id="30" name="Rectangle 784"/>
          <p:cNvSpPr>
            <a:spLocks noChangeArrowheads="1"/>
          </p:cNvSpPr>
          <p:nvPr/>
        </p:nvSpPr>
        <p:spPr bwMode="auto">
          <a:xfrm>
            <a:off x="6765785" y="2990696"/>
            <a:ext cx="94609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sz="1600" b="1" dirty="0" smtClean="0"/>
              <a:t>NS &lt;= N</a:t>
            </a:r>
            <a:endParaRPr lang="es-ES_tradnl" altLang="es-AR" sz="1600" b="1" dirty="0"/>
          </a:p>
        </p:txBody>
      </p:sp>
      <p:sp>
        <p:nvSpPr>
          <p:cNvPr id="31" name="Rectangle 785"/>
          <p:cNvSpPr>
            <a:spLocks noChangeArrowheads="1"/>
          </p:cNvSpPr>
          <p:nvPr/>
        </p:nvSpPr>
        <p:spPr bwMode="auto">
          <a:xfrm>
            <a:off x="2157272" y="3566958"/>
            <a:ext cx="1033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sz="1600" b="1"/>
              <a:t>Salida (i)</a:t>
            </a:r>
          </a:p>
        </p:txBody>
      </p:sp>
      <p:sp>
        <p:nvSpPr>
          <p:cNvPr id="32" name="Rectangle 786"/>
          <p:cNvSpPr>
            <a:spLocks noChangeArrowheads="1"/>
          </p:cNvSpPr>
          <p:nvPr/>
        </p:nvSpPr>
        <p:spPr bwMode="auto">
          <a:xfrm>
            <a:off x="5110022" y="3566958"/>
            <a:ext cx="10334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sz="1600" b="1"/>
              <a:t>Salida (i)</a:t>
            </a:r>
          </a:p>
        </p:txBody>
      </p:sp>
      <p:sp>
        <p:nvSpPr>
          <p:cNvPr id="33" name="Rectangle 787"/>
          <p:cNvSpPr>
            <a:spLocks noChangeArrowheads="1"/>
          </p:cNvSpPr>
          <p:nvPr/>
        </p:nvSpPr>
        <p:spPr bwMode="auto">
          <a:xfrm>
            <a:off x="6765785" y="3566958"/>
            <a:ext cx="94609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sz="1600" b="1" dirty="0" smtClean="0"/>
              <a:t>NS &gt;= N</a:t>
            </a:r>
            <a:endParaRPr lang="es-ES_tradnl" altLang="es-AR" sz="1600" b="1" dirty="0"/>
          </a:p>
        </p:txBody>
      </p:sp>
      <p:sp>
        <p:nvSpPr>
          <p:cNvPr id="34" name="Rectangle 788"/>
          <p:cNvSpPr>
            <a:spLocks noChangeArrowheads="1"/>
          </p:cNvSpPr>
          <p:nvPr/>
        </p:nvSpPr>
        <p:spPr bwMode="auto">
          <a:xfrm>
            <a:off x="3670160" y="3566958"/>
            <a:ext cx="1208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sz="1600" b="1"/>
              <a:t>---------------</a:t>
            </a:r>
          </a:p>
        </p:txBody>
      </p:sp>
      <p:sp>
        <p:nvSpPr>
          <p:cNvPr id="35" name="Rectangle 790"/>
          <p:cNvSpPr>
            <a:spLocks noChangeArrowheads="1"/>
          </p:cNvSpPr>
          <p:nvPr/>
        </p:nvSpPr>
        <p:spPr bwMode="auto">
          <a:xfrm>
            <a:off x="2014397" y="2824008"/>
            <a:ext cx="619125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36" name="Line 791"/>
          <p:cNvSpPr>
            <a:spLocks noChangeShapeType="1"/>
          </p:cNvSpPr>
          <p:nvPr/>
        </p:nvSpPr>
        <p:spPr bwMode="auto">
          <a:xfrm>
            <a:off x="2014397" y="3400271"/>
            <a:ext cx="6191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7" name="Line 792"/>
          <p:cNvSpPr>
            <a:spLocks noChangeShapeType="1"/>
          </p:cNvSpPr>
          <p:nvPr/>
        </p:nvSpPr>
        <p:spPr bwMode="auto">
          <a:xfrm>
            <a:off x="3597135" y="282400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8" name="Line 793"/>
          <p:cNvSpPr>
            <a:spLocks noChangeShapeType="1"/>
          </p:cNvSpPr>
          <p:nvPr/>
        </p:nvSpPr>
        <p:spPr bwMode="auto">
          <a:xfrm>
            <a:off x="4965560" y="282400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9" name="Line 794"/>
          <p:cNvSpPr>
            <a:spLocks noChangeShapeType="1"/>
          </p:cNvSpPr>
          <p:nvPr/>
        </p:nvSpPr>
        <p:spPr bwMode="auto">
          <a:xfrm>
            <a:off x="6300647" y="2824008"/>
            <a:ext cx="0" cy="1295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0" name="Text Box 739"/>
          <p:cNvSpPr txBox="1">
            <a:spLocks noChangeArrowheads="1"/>
          </p:cNvSpPr>
          <p:nvPr/>
        </p:nvSpPr>
        <p:spPr bwMode="auto">
          <a:xfrm>
            <a:off x="1412159" y="1235577"/>
            <a:ext cx="71068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 sz="2800" b="1" dirty="0" smtClean="0">
                <a:solidFill>
                  <a:schemeClr val="accent2"/>
                </a:solidFill>
              </a:rPr>
              <a:t>TABLA DE EVENTOS INDEPENDIENTES (T.E.I.)</a:t>
            </a:r>
            <a:endParaRPr lang="es-ES_tradnl" altLang="es-AR" sz="2800" b="1" dirty="0">
              <a:solidFill>
                <a:schemeClr val="accent2"/>
              </a:solidFill>
            </a:endParaRPr>
          </a:p>
        </p:txBody>
      </p:sp>
      <p:sp>
        <p:nvSpPr>
          <p:cNvPr id="41" name="CuadroTexto 24"/>
          <p:cNvSpPr txBox="1"/>
          <p:nvPr/>
        </p:nvSpPr>
        <p:spPr>
          <a:xfrm>
            <a:off x="2688699" y="4278808"/>
            <a:ext cx="1808508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 dirty="0" smtClean="0"/>
              <a:t>Con 1 &lt;= i &lt;= N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24047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1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2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2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3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80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5257514" y="976843"/>
            <a:ext cx="995503" cy="369332"/>
          </a:xfrm>
          <a:prstGeom prst="flowChartPredefined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/>
              <a:t>C.I.</a:t>
            </a:r>
            <a:endParaRPr lang="es-AR" altLang="es-AR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4532028" y="1640180"/>
            <a:ext cx="2458443" cy="369332"/>
          </a:xfrm>
          <a:prstGeom prst="flowChartPreparat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dirty="0"/>
              <a:t>MENOR </a:t>
            </a:r>
            <a:r>
              <a:rPr lang="es-ES_tradnl" altLang="es-AR" dirty="0" smtClean="0"/>
              <a:t>TPS(i)</a:t>
            </a:r>
            <a:endParaRPr lang="es-AR" altLang="es-AR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398535" y="2586758"/>
            <a:ext cx="2716846" cy="733663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dirty="0"/>
              <a:t>TPLL </a:t>
            </a:r>
            <a:r>
              <a:rPr lang="es-ES_tradnl" altLang="es-AR" u="sng" dirty="0"/>
              <a:t>&lt;</a:t>
            </a:r>
            <a:r>
              <a:rPr lang="es-ES_tradnl" altLang="es-AR" dirty="0"/>
              <a:t> </a:t>
            </a:r>
            <a:r>
              <a:rPr lang="es-ES_tradnl" altLang="es-AR" dirty="0" smtClean="0"/>
              <a:t>TPS(i)</a:t>
            </a:r>
            <a:endParaRPr lang="es-AR" altLang="es-AR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419254" y="3956051"/>
            <a:ext cx="118299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 dirty="0"/>
              <a:t>T = </a:t>
            </a:r>
            <a:r>
              <a:rPr lang="es-ES_tradnl" altLang="es-AR" dirty="0" smtClean="0"/>
              <a:t>TPS(i)</a:t>
            </a:r>
            <a:endParaRPr lang="es-AR" altLang="es-AR" dirty="0"/>
          </a:p>
        </p:txBody>
      </p:sp>
      <p:cxnSp>
        <p:nvCxnSpPr>
          <p:cNvPr id="6" name="AutoShape 26"/>
          <p:cNvCxnSpPr>
            <a:cxnSpLocks noChangeShapeType="1"/>
            <a:stCxn id="2" idx="2"/>
            <a:endCxn id="3" idx="0"/>
          </p:cNvCxnSpPr>
          <p:nvPr/>
        </p:nvCxnSpPr>
        <p:spPr bwMode="auto">
          <a:xfrm>
            <a:off x="5755266" y="1346175"/>
            <a:ext cx="5984" cy="2940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AutoShape 27"/>
          <p:cNvCxnSpPr>
            <a:cxnSpLocks noChangeShapeType="1"/>
            <a:stCxn id="3" idx="2"/>
            <a:endCxn id="4" idx="0"/>
          </p:cNvCxnSpPr>
          <p:nvPr/>
        </p:nvCxnSpPr>
        <p:spPr bwMode="auto">
          <a:xfrm flipH="1">
            <a:off x="5756958" y="2009512"/>
            <a:ext cx="4292" cy="5772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AutoShape 28"/>
          <p:cNvCxnSpPr>
            <a:cxnSpLocks noChangeShapeType="1"/>
            <a:stCxn id="4" idx="3"/>
            <a:endCxn id="5" idx="0"/>
          </p:cNvCxnSpPr>
          <p:nvPr/>
        </p:nvCxnSpPr>
        <p:spPr bwMode="auto">
          <a:xfrm>
            <a:off x="7115381" y="2953590"/>
            <a:ext cx="895371" cy="1002461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29"/>
          <p:cNvCxnSpPr>
            <a:cxnSpLocks noChangeShapeType="1"/>
            <a:stCxn id="5" idx="2"/>
          </p:cNvCxnSpPr>
          <p:nvPr/>
        </p:nvCxnSpPr>
        <p:spPr bwMode="auto">
          <a:xfrm>
            <a:off x="8010752" y="4325383"/>
            <a:ext cx="0" cy="2148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44"/>
          <p:cNvCxnSpPr>
            <a:cxnSpLocks noChangeShapeType="1"/>
            <a:stCxn id="4" idx="1"/>
            <a:endCxn id="20" idx="0"/>
          </p:cNvCxnSpPr>
          <p:nvPr/>
        </p:nvCxnSpPr>
        <p:spPr bwMode="auto">
          <a:xfrm rot="10800000" flipV="1">
            <a:off x="3955351" y="2953590"/>
            <a:ext cx="443184" cy="100888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74"/>
          <p:cNvSpPr txBox="1">
            <a:spLocks noChangeArrowheads="1"/>
          </p:cNvSpPr>
          <p:nvPr/>
        </p:nvSpPr>
        <p:spPr bwMode="auto">
          <a:xfrm>
            <a:off x="3378674" y="3962472"/>
            <a:ext cx="115335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 dirty="0"/>
              <a:t>T = </a:t>
            </a:r>
            <a:r>
              <a:rPr lang="es-ES_tradnl" altLang="es-AR" dirty="0" smtClean="0"/>
              <a:t>TPLL</a:t>
            </a:r>
            <a:endParaRPr lang="es-AR" altLang="es-AR" dirty="0"/>
          </a:p>
        </p:txBody>
      </p:sp>
      <p:sp>
        <p:nvSpPr>
          <p:cNvPr id="21" name="Text Box 106"/>
          <p:cNvSpPr txBox="1">
            <a:spLocks noChangeArrowheads="1"/>
          </p:cNvSpPr>
          <p:nvPr/>
        </p:nvSpPr>
        <p:spPr bwMode="auto">
          <a:xfrm>
            <a:off x="3428507" y="2372227"/>
            <a:ext cx="10536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s-ES_tradnl" altLang="es-AR" dirty="0"/>
              <a:t>S</a:t>
            </a:r>
            <a:r>
              <a:rPr lang="es-ES_tradnl" altLang="es-AR" dirty="0" smtClean="0"/>
              <a:t>i</a:t>
            </a:r>
          </a:p>
          <a:p>
            <a:r>
              <a:rPr lang="es-ES_tradnl" altLang="es-AR" dirty="0" smtClean="0"/>
              <a:t>LLEGADA</a:t>
            </a:r>
            <a:endParaRPr lang="es-ES_tradnl" altLang="es-AR" dirty="0"/>
          </a:p>
        </p:txBody>
      </p:sp>
      <p:sp>
        <p:nvSpPr>
          <p:cNvPr id="22" name="Text Box 108"/>
          <p:cNvSpPr txBox="1">
            <a:spLocks noChangeArrowheads="1"/>
          </p:cNvSpPr>
          <p:nvPr/>
        </p:nvSpPr>
        <p:spPr bwMode="auto">
          <a:xfrm>
            <a:off x="7171420" y="2263592"/>
            <a:ext cx="12749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dirty="0" smtClean="0"/>
              <a:t>No</a:t>
            </a:r>
          </a:p>
          <a:p>
            <a:r>
              <a:rPr lang="es-ES_tradnl" altLang="es-AR" dirty="0" smtClean="0"/>
              <a:t>SALIDA </a:t>
            </a:r>
            <a:r>
              <a:rPr lang="es-ES_tradnl" altLang="es-AR" dirty="0"/>
              <a:t>de i</a:t>
            </a:r>
          </a:p>
        </p:txBody>
      </p:sp>
      <p:cxnSp>
        <p:nvCxnSpPr>
          <p:cNvPr id="26" name="Conector recto de flecha 25"/>
          <p:cNvCxnSpPr/>
          <p:nvPr/>
        </p:nvCxnSpPr>
        <p:spPr>
          <a:xfrm flipH="1">
            <a:off x="5938982" y="646545"/>
            <a:ext cx="1176399" cy="49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7216797" y="339656"/>
            <a:ext cx="1385453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AR" dirty="0" smtClean="0"/>
              <a:t>Ingreso </a:t>
            </a:r>
            <a:r>
              <a:rPr lang="es-AR" b="1" dirty="0" smtClean="0">
                <a:solidFill>
                  <a:srgbClr val="FF0000"/>
                </a:solidFill>
              </a:rPr>
              <a:t>N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29" name="Nube 28"/>
          <p:cNvSpPr/>
          <p:nvPr/>
        </p:nvSpPr>
        <p:spPr>
          <a:xfrm>
            <a:off x="7671939" y="796547"/>
            <a:ext cx="3600384" cy="1687266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 smtClean="0"/>
              <a:t>Calculo cuál es la primer “salida”  en la línea de tiempo.</a:t>
            </a:r>
          </a:p>
          <a:p>
            <a:pPr algn="ctr"/>
            <a:r>
              <a:rPr lang="es-AR" sz="2000" b="1" dirty="0" err="1" smtClean="0"/>
              <a:t>Rta</a:t>
            </a:r>
            <a:r>
              <a:rPr lang="es-AR" sz="2000" b="1" dirty="0" smtClean="0"/>
              <a:t>.: EL puesto “i”</a:t>
            </a:r>
            <a:endParaRPr lang="es-AR" sz="2000" b="1" dirty="0"/>
          </a:p>
        </p:txBody>
      </p:sp>
      <p:cxnSp>
        <p:nvCxnSpPr>
          <p:cNvPr id="36" name="AutoShape 29"/>
          <p:cNvCxnSpPr>
            <a:cxnSpLocks noChangeShapeType="1"/>
          </p:cNvCxnSpPr>
          <p:nvPr/>
        </p:nvCxnSpPr>
        <p:spPr bwMode="auto">
          <a:xfrm flipH="1">
            <a:off x="3937277" y="4392613"/>
            <a:ext cx="1588" cy="147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Conector recto de flecha 42"/>
          <p:cNvCxnSpPr>
            <a:stCxn id="29" idx="2"/>
            <a:endCxn id="3" idx="3"/>
          </p:cNvCxnSpPr>
          <p:nvPr/>
        </p:nvCxnSpPr>
        <p:spPr>
          <a:xfrm flipH="1">
            <a:off x="6990471" y="1640180"/>
            <a:ext cx="69263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6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8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9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20" grpId="0" animBg="1"/>
      <p:bldP spid="21" grpId="0"/>
      <p:bldP spid="22" grpId="0"/>
      <p:bldP spid="28" grpId="1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Elipse 54"/>
          <p:cNvSpPr/>
          <p:nvPr/>
        </p:nvSpPr>
        <p:spPr>
          <a:xfrm>
            <a:off x="2558473" y="4248072"/>
            <a:ext cx="2699041" cy="104055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5257514" y="976843"/>
            <a:ext cx="995503" cy="369332"/>
          </a:xfrm>
          <a:prstGeom prst="flowChartPredefined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/>
              <a:t>C.I.</a:t>
            </a:r>
            <a:endParaRPr lang="es-AR" altLang="es-AR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4532028" y="1640180"/>
            <a:ext cx="2458443" cy="369332"/>
          </a:xfrm>
          <a:prstGeom prst="flowChartPreparat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dirty="0"/>
              <a:t>MENOR </a:t>
            </a:r>
            <a:r>
              <a:rPr lang="es-ES_tradnl" altLang="es-AR" dirty="0" smtClean="0"/>
              <a:t>TPS(i)</a:t>
            </a:r>
            <a:endParaRPr lang="es-AR" altLang="es-AR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398535" y="2245018"/>
            <a:ext cx="2716846" cy="733663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dirty="0"/>
              <a:t>TPLL </a:t>
            </a:r>
            <a:r>
              <a:rPr lang="es-ES_tradnl" altLang="es-AR" u="sng" dirty="0"/>
              <a:t>&lt;</a:t>
            </a:r>
            <a:r>
              <a:rPr lang="es-ES_tradnl" altLang="es-AR" dirty="0"/>
              <a:t> </a:t>
            </a:r>
            <a:r>
              <a:rPr lang="es-ES_tradnl" altLang="es-AR" dirty="0" smtClean="0"/>
              <a:t>TPS(i)</a:t>
            </a:r>
            <a:endParaRPr lang="es-AR" altLang="es-AR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419255" y="2866167"/>
            <a:ext cx="107593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dirty="0"/>
              <a:t>T = </a:t>
            </a:r>
            <a:r>
              <a:rPr lang="es-ES_tradnl" altLang="es-AR" dirty="0" smtClean="0"/>
              <a:t>TPS(i)</a:t>
            </a:r>
            <a:endParaRPr lang="es-AR" altLang="es-AR" dirty="0"/>
          </a:p>
        </p:txBody>
      </p:sp>
      <p:cxnSp>
        <p:nvCxnSpPr>
          <p:cNvPr id="6" name="AutoShape 26"/>
          <p:cNvCxnSpPr>
            <a:cxnSpLocks noChangeShapeType="1"/>
            <a:stCxn id="2" idx="2"/>
            <a:endCxn id="3" idx="0"/>
          </p:cNvCxnSpPr>
          <p:nvPr/>
        </p:nvCxnSpPr>
        <p:spPr bwMode="auto">
          <a:xfrm>
            <a:off x="5755266" y="1346175"/>
            <a:ext cx="5984" cy="2940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AutoShape 27"/>
          <p:cNvCxnSpPr>
            <a:cxnSpLocks noChangeShapeType="1"/>
            <a:stCxn id="3" idx="2"/>
            <a:endCxn id="4" idx="0"/>
          </p:cNvCxnSpPr>
          <p:nvPr/>
        </p:nvCxnSpPr>
        <p:spPr bwMode="auto">
          <a:xfrm flipH="1">
            <a:off x="5756958" y="2009512"/>
            <a:ext cx="4292" cy="2355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AutoShape 28"/>
          <p:cNvCxnSpPr>
            <a:cxnSpLocks noChangeShapeType="1"/>
            <a:stCxn id="4" idx="3"/>
            <a:endCxn id="5" idx="0"/>
          </p:cNvCxnSpPr>
          <p:nvPr/>
        </p:nvCxnSpPr>
        <p:spPr bwMode="auto">
          <a:xfrm>
            <a:off x="7115381" y="2611850"/>
            <a:ext cx="841842" cy="25431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44"/>
          <p:cNvCxnSpPr>
            <a:cxnSpLocks noChangeShapeType="1"/>
            <a:endCxn id="20" idx="0"/>
          </p:cNvCxnSpPr>
          <p:nvPr/>
        </p:nvCxnSpPr>
        <p:spPr bwMode="auto">
          <a:xfrm rot="10800000" flipV="1">
            <a:off x="3955352" y="2611847"/>
            <a:ext cx="391441" cy="26074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74"/>
          <p:cNvSpPr txBox="1">
            <a:spLocks noChangeArrowheads="1"/>
          </p:cNvSpPr>
          <p:nvPr/>
        </p:nvSpPr>
        <p:spPr bwMode="auto">
          <a:xfrm>
            <a:off x="3378674" y="2872589"/>
            <a:ext cx="1153353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 dirty="0"/>
              <a:t>T = </a:t>
            </a:r>
            <a:r>
              <a:rPr lang="es-ES_tradnl" altLang="es-AR" dirty="0" smtClean="0"/>
              <a:t>TPLL</a:t>
            </a:r>
            <a:endParaRPr lang="es-AR" altLang="es-AR" dirty="0"/>
          </a:p>
        </p:txBody>
      </p:sp>
      <p:sp>
        <p:nvSpPr>
          <p:cNvPr id="21" name="Text Box 106"/>
          <p:cNvSpPr txBox="1">
            <a:spLocks noChangeArrowheads="1"/>
          </p:cNvSpPr>
          <p:nvPr/>
        </p:nvSpPr>
        <p:spPr bwMode="auto">
          <a:xfrm>
            <a:off x="3406995" y="2030487"/>
            <a:ext cx="10967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s-ES_tradnl" altLang="es-AR" dirty="0"/>
              <a:t>S</a:t>
            </a:r>
            <a:r>
              <a:rPr lang="es-ES_tradnl" altLang="es-AR" dirty="0" smtClean="0"/>
              <a:t>i</a:t>
            </a:r>
          </a:p>
          <a:p>
            <a:r>
              <a:rPr lang="es-ES_tradnl" alt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LLEGADA</a:t>
            </a:r>
            <a:endParaRPr lang="es-ES_tradnl" alt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 Box 108"/>
          <p:cNvSpPr txBox="1">
            <a:spLocks noChangeArrowheads="1"/>
          </p:cNvSpPr>
          <p:nvPr/>
        </p:nvSpPr>
        <p:spPr bwMode="auto">
          <a:xfrm>
            <a:off x="7171420" y="1921852"/>
            <a:ext cx="21581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s-ES_tradnl" altLang="es-AR" dirty="0" smtClean="0"/>
              <a:t>No</a:t>
            </a:r>
          </a:p>
          <a:p>
            <a:r>
              <a:rPr lang="es-ES_tradnl" altLang="es-AR" dirty="0" smtClean="0"/>
              <a:t>SALIDA del puesto “i”</a:t>
            </a:r>
            <a:endParaRPr lang="es-ES_tradnl" altLang="es-AR" dirty="0"/>
          </a:p>
        </p:txBody>
      </p:sp>
      <p:cxnSp>
        <p:nvCxnSpPr>
          <p:cNvPr id="26" name="Conector recto de flecha 25"/>
          <p:cNvCxnSpPr/>
          <p:nvPr/>
        </p:nvCxnSpPr>
        <p:spPr>
          <a:xfrm flipH="1">
            <a:off x="5938982" y="646545"/>
            <a:ext cx="1176399" cy="49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7216797" y="339656"/>
            <a:ext cx="1385453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AR" dirty="0" smtClean="0"/>
              <a:t>Ingreso </a:t>
            </a:r>
            <a:r>
              <a:rPr lang="es-AR" b="1" dirty="0" smtClean="0"/>
              <a:t>N</a:t>
            </a:r>
            <a:endParaRPr lang="es-AR" b="1" dirty="0"/>
          </a:p>
        </p:txBody>
      </p:sp>
      <p:cxnSp>
        <p:nvCxnSpPr>
          <p:cNvPr id="36" name="AutoShape 29"/>
          <p:cNvCxnSpPr>
            <a:cxnSpLocks noChangeShapeType="1"/>
            <a:stCxn id="20" idx="2"/>
          </p:cNvCxnSpPr>
          <p:nvPr/>
        </p:nvCxnSpPr>
        <p:spPr bwMode="auto">
          <a:xfrm flipH="1">
            <a:off x="3937277" y="3241921"/>
            <a:ext cx="18074" cy="2084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3741304" y="3445748"/>
            <a:ext cx="438150" cy="284163"/>
          </a:xfrm>
          <a:prstGeom prst="flowChartPreparat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/>
              <a:t>IA</a:t>
            </a:r>
            <a:endParaRPr lang="es-AR" altLang="es-AR"/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230277" y="3948986"/>
            <a:ext cx="143409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 dirty="0"/>
              <a:t>TPLL = T + IA</a:t>
            </a:r>
            <a:endParaRPr lang="es-AR" altLang="es-AR" dirty="0"/>
          </a:p>
        </p:txBody>
      </p:sp>
      <p:cxnSp>
        <p:nvCxnSpPr>
          <p:cNvPr id="31" name="AutoShape 30"/>
          <p:cNvCxnSpPr>
            <a:cxnSpLocks noChangeShapeType="1"/>
            <a:stCxn id="27" idx="2"/>
            <a:endCxn id="30" idx="0"/>
          </p:cNvCxnSpPr>
          <p:nvPr/>
        </p:nvCxnSpPr>
        <p:spPr bwMode="auto">
          <a:xfrm flipH="1">
            <a:off x="3947322" y="3729911"/>
            <a:ext cx="13057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62"/>
          <p:cNvSpPr txBox="1">
            <a:spLocks noChangeArrowheads="1"/>
          </p:cNvSpPr>
          <p:nvPr/>
        </p:nvSpPr>
        <p:spPr bwMode="auto">
          <a:xfrm>
            <a:off x="3181018" y="4502953"/>
            <a:ext cx="1567962" cy="3776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 dirty="0" smtClean="0"/>
              <a:t>NS </a:t>
            </a:r>
            <a:r>
              <a:rPr lang="es-ES_tradnl" altLang="es-AR" dirty="0"/>
              <a:t>= </a:t>
            </a:r>
            <a:r>
              <a:rPr lang="es-ES_tradnl" altLang="es-AR" dirty="0" smtClean="0"/>
              <a:t>NS </a:t>
            </a:r>
            <a:r>
              <a:rPr lang="es-ES_tradnl" altLang="es-AR" dirty="0"/>
              <a:t>+ 1</a:t>
            </a:r>
            <a:endParaRPr lang="es-AR" altLang="es-AR" dirty="0"/>
          </a:p>
        </p:txBody>
      </p:sp>
      <p:cxnSp>
        <p:nvCxnSpPr>
          <p:cNvPr id="37" name="AutoShape 30"/>
          <p:cNvCxnSpPr>
            <a:cxnSpLocks noChangeShapeType="1"/>
          </p:cNvCxnSpPr>
          <p:nvPr/>
        </p:nvCxnSpPr>
        <p:spPr bwMode="auto">
          <a:xfrm flipH="1">
            <a:off x="3951942" y="4307182"/>
            <a:ext cx="13057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Nube 53"/>
          <p:cNvSpPr/>
          <p:nvPr/>
        </p:nvSpPr>
        <p:spPr>
          <a:xfrm>
            <a:off x="283385" y="2676818"/>
            <a:ext cx="2534142" cy="1669366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Actualizo la única cola que hay en el sistema</a:t>
            </a:r>
            <a:endParaRPr lang="es-AR" b="1" dirty="0"/>
          </a:p>
        </p:txBody>
      </p:sp>
      <p:cxnSp>
        <p:nvCxnSpPr>
          <p:cNvPr id="57" name="Conector recto de flecha 56"/>
          <p:cNvCxnSpPr>
            <a:stCxn id="54" idx="1"/>
            <a:endCxn id="55" idx="2"/>
          </p:cNvCxnSpPr>
          <p:nvPr/>
        </p:nvCxnSpPr>
        <p:spPr>
          <a:xfrm>
            <a:off x="1550456" y="4344406"/>
            <a:ext cx="1008017" cy="423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7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1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2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4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5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7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8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80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4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5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80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2" grpId="0" animBg="1"/>
      <p:bldP spid="3" grpId="0" animBg="1"/>
      <p:bldP spid="4" grpId="0" animBg="1"/>
      <p:bldP spid="5" grpId="0" animBg="1"/>
      <p:bldP spid="5" grpId="1" animBg="1"/>
      <p:bldP spid="20" grpId="0" animBg="1"/>
      <p:bldP spid="21" grpId="0"/>
      <p:bldP spid="22" grpId="0"/>
      <p:bldP spid="28" grpId="0" animBg="1"/>
      <p:bldP spid="27" grpId="0" animBg="1"/>
      <p:bldP spid="30" grpId="0" animBg="1"/>
      <p:bldP spid="35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>
            <a:off x="5257514" y="801354"/>
            <a:ext cx="995503" cy="369332"/>
          </a:xfrm>
          <a:prstGeom prst="flowChartPredefined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/>
              <a:t>C.I.</a:t>
            </a:r>
            <a:endParaRPr lang="es-AR" altLang="es-AR"/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4532028" y="1464691"/>
            <a:ext cx="2458443" cy="369332"/>
          </a:xfrm>
          <a:prstGeom prst="flowChartPreparat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dirty="0"/>
              <a:t>MENOR </a:t>
            </a:r>
            <a:r>
              <a:rPr lang="es-ES_tradnl" altLang="es-AR" dirty="0" smtClean="0"/>
              <a:t>TPS(i)</a:t>
            </a:r>
            <a:endParaRPr lang="es-AR" altLang="es-AR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663142" y="2068663"/>
            <a:ext cx="2194621" cy="611386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sz="1400" dirty="0"/>
              <a:t>TPLL </a:t>
            </a:r>
            <a:r>
              <a:rPr lang="es-ES_tradnl" altLang="es-AR" sz="1400" u="sng" dirty="0"/>
              <a:t>&lt;</a:t>
            </a:r>
            <a:r>
              <a:rPr lang="es-ES_tradnl" altLang="es-AR" sz="1400" dirty="0"/>
              <a:t> </a:t>
            </a:r>
            <a:r>
              <a:rPr lang="es-ES_tradnl" altLang="es-AR" sz="1400" dirty="0" smtClean="0"/>
              <a:t>TPS(i)</a:t>
            </a:r>
            <a:endParaRPr lang="es-AR" altLang="es-AR" sz="1400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7183028" y="2658258"/>
            <a:ext cx="1046571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 sz="1400" dirty="0"/>
              <a:t>T = </a:t>
            </a:r>
            <a:r>
              <a:rPr lang="es-ES_tradnl" altLang="es-AR" sz="1400" dirty="0" smtClean="0"/>
              <a:t>TPS(i)</a:t>
            </a:r>
            <a:endParaRPr lang="es-AR" altLang="es-AR" sz="1400" dirty="0"/>
          </a:p>
        </p:txBody>
      </p:sp>
      <p:cxnSp>
        <p:nvCxnSpPr>
          <p:cNvPr id="6" name="AutoShape 26"/>
          <p:cNvCxnSpPr>
            <a:cxnSpLocks noChangeShapeType="1"/>
            <a:stCxn id="2" idx="2"/>
            <a:endCxn id="3" idx="0"/>
          </p:cNvCxnSpPr>
          <p:nvPr/>
        </p:nvCxnSpPr>
        <p:spPr bwMode="auto">
          <a:xfrm>
            <a:off x="5755266" y="1170686"/>
            <a:ext cx="5984" cy="2940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AutoShape 27"/>
          <p:cNvCxnSpPr>
            <a:cxnSpLocks noChangeShapeType="1"/>
            <a:stCxn id="3" idx="2"/>
            <a:endCxn id="4" idx="0"/>
          </p:cNvCxnSpPr>
          <p:nvPr/>
        </p:nvCxnSpPr>
        <p:spPr bwMode="auto">
          <a:xfrm flipH="1">
            <a:off x="5756958" y="1834023"/>
            <a:ext cx="4292" cy="2355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AutoShape 28"/>
          <p:cNvCxnSpPr>
            <a:cxnSpLocks noChangeShapeType="1"/>
          </p:cNvCxnSpPr>
          <p:nvPr/>
        </p:nvCxnSpPr>
        <p:spPr bwMode="auto">
          <a:xfrm>
            <a:off x="6879155" y="2381456"/>
            <a:ext cx="716624" cy="25431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44"/>
          <p:cNvCxnSpPr>
            <a:cxnSpLocks noChangeShapeType="1"/>
          </p:cNvCxnSpPr>
          <p:nvPr/>
        </p:nvCxnSpPr>
        <p:spPr bwMode="auto">
          <a:xfrm rot="10800000" flipV="1">
            <a:off x="4250313" y="2381456"/>
            <a:ext cx="391437" cy="260741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74"/>
          <p:cNvSpPr txBox="1">
            <a:spLocks noChangeArrowheads="1"/>
          </p:cNvSpPr>
          <p:nvPr/>
        </p:nvSpPr>
        <p:spPr bwMode="auto">
          <a:xfrm>
            <a:off x="3680757" y="2658258"/>
            <a:ext cx="1103519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 sz="1400" dirty="0"/>
              <a:t>T = </a:t>
            </a:r>
            <a:r>
              <a:rPr lang="es-ES_tradnl" altLang="es-AR" sz="1400" dirty="0" smtClean="0"/>
              <a:t>TPLL</a:t>
            </a:r>
            <a:endParaRPr lang="es-AR" altLang="es-AR" sz="1400" dirty="0"/>
          </a:p>
        </p:txBody>
      </p:sp>
      <p:sp>
        <p:nvSpPr>
          <p:cNvPr id="21" name="Text Box 106"/>
          <p:cNvSpPr txBox="1">
            <a:spLocks noChangeArrowheads="1"/>
          </p:cNvSpPr>
          <p:nvPr/>
        </p:nvSpPr>
        <p:spPr bwMode="auto">
          <a:xfrm>
            <a:off x="3456830" y="1635062"/>
            <a:ext cx="10967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s-ES_tradnl" altLang="es-AR" dirty="0"/>
              <a:t>S</a:t>
            </a:r>
            <a:r>
              <a:rPr lang="es-ES_tradnl" altLang="es-AR" dirty="0" smtClean="0"/>
              <a:t>i</a:t>
            </a:r>
          </a:p>
          <a:p>
            <a:r>
              <a:rPr lang="es-ES_tradnl" alt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LLEGADA</a:t>
            </a:r>
            <a:endParaRPr lang="es-ES_tradnl" alt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 Box 108"/>
          <p:cNvSpPr txBox="1">
            <a:spLocks noChangeArrowheads="1"/>
          </p:cNvSpPr>
          <p:nvPr/>
        </p:nvSpPr>
        <p:spPr bwMode="auto">
          <a:xfrm>
            <a:off x="7099363" y="1662871"/>
            <a:ext cx="12749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dirty="0" smtClean="0"/>
              <a:t>No</a:t>
            </a:r>
          </a:p>
          <a:p>
            <a:r>
              <a:rPr lang="es-ES_tradnl" altLang="es-AR" dirty="0" smtClean="0"/>
              <a:t>SALIDA </a:t>
            </a:r>
            <a:r>
              <a:rPr lang="es-ES_tradnl" altLang="es-AR" dirty="0"/>
              <a:t>de i</a:t>
            </a:r>
          </a:p>
        </p:txBody>
      </p:sp>
      <p:cxnSp>
        <p:nvCxnSpPr>
          <p:cNvPr id="26" name="Conector recto de flecha 25"/>
          <p:cNvCxnSpPr/>
          <p:nvPr/>
        </p:nvCxnSpPr>
        <p:spPr>
          <a:xfrm flipH="1">
            <a:off x="5938982" y="471056"/>
            <a:ext cx="1176399" cy="49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7216797" y="164167"/>
            <a:ext cx="1385453" cy="36933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AR" dirty="0" smtClean="0"/>
              <a:t>Ingreso </a:t>
            </a:r>
            <a:r>
              <a:rPr lang="es-AR" b="1" dirty="0" smtClean="0"/>
              <a:t>N</a:t>
            </a:r>
            <a:endParaRPr lang="es-AR" b="1" dirty="0"/>
          </a:p>
        </p:txBody>
      </p:sp>
      <p:cxnSp>
        <p:nvCxnSpPr>
          <p:cNvPr id="36" name="AutoShape 29"/>
          <p:cNvCxnSpPr>
            <a:cxnSpLocks noChangeShapeType="1"/>
            <a:stCxn id="20" idx="2"/>
          </p:cNvCxnSpPr>
          <p:nvPr/>
        </p:nvCxnSpPr>
        <p:spPr bwMode="auto">
          <a:xfrm flipH="1">
            <a:off x="4251308" y="2909415"/>
            <a:ext cx="18074" cy="20844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4009155" y="3113242"/>
            <a:ext cx="553230" cy="307777"/>
          </a:xfrm>
          <a:prstGeom prst="flowChartPreparat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sz="1400" dirty="0"/>
              <a:t>IA</a:t>
            </a:r>
            <a:endParaRPr lang="es-AR" altLang="es-AR" sz="1400" dirty="0"/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3552337" y="3526507"/>
            <a:ext cx="143409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 sz="1400" dirty="0"/>
              <a:t>TPLL = T + IA</a:t>
            </a:r>
            <a:endParaRPr lang="es-AR" altLang="es-AR" sz="1400" dirty="0"/>
          </a:p>
        </p:txBody>
      </p:sp>
      <p:cxnSp>
        <p:nvCxnSpPr>
          <p:cNvPr id="31" name="AutoShape 30"/>
          <p:cNvCxnSpPr>
            <a:cxnSpLocks noChangeShapeType="1"/>
            <a:stCxn id="27" idx="2"/>
            <a:endCxn id="30" idx="0"/>
          </p:cNvCxnSpPr>
          <p:nvPr/>
        </p:nvCxnSpPr>
        <p:spPr bwMode="auto">
          <a:xfrm flipH="1">
            <a:off x="4261353" y="3397405"/>
            <a:ext cx="13057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62"/>
          <p:cNvSpPr txBox="1">
            <a:spLocks noChangeArrowheads="1"/>
          </p:cNvSpPr>
          <p:nvPr/>
        </p:nvSpPr>
        <p:spPr bwMode="auto">
          <a:xfrm>
            <a:off x="3493584" y="4023063"/>
            <a:ext cx="1507175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 sz="1400" dirty="0" smtClean="0"/>
              <a:t>NS </a:t>
            </a:r>
            <a:r>
              <a:rPr lang="es-ES_tradnl" altLang="es-AR" sz="1400" dirty="0"/>
              <a:t>= </a:t>
            </a:r>
            <a:r>
              <a:rPr lang="es-ES_tradnl" altLang="es-AR" sz="1400" dirty="0" smtClean="0"/>
              <a:t>NS </a:t>
            </a:r>
            <a:r>
              <a:rPr lang="es-ES_tradnl" altLang="es-AR" sz="1400" dirty="0"/>
              <a:t>+ 1</a:t>
            </a:r>
            <a:endParaRPr lang="es-AR" altLang="es-AR" sz="1400" dirty="0"/>
          </a:p>
        </p:txBody>
      </p:sp>
      <p:cxnSp>
        <p:nvCxnSpPr>
          <p:cNvPr id="37" name="AutoShape 30"/>
          <p:cNvCxnSpPr>
            <a:cxnSpLocks noChangeShapeType="1"/>
          </p:cNvCxnSpPr>
          <p:nvPr/>
        </p:nvCxnSpPr>
        <p:spPr bwMode="auto">
          <a:xfrm flipH="1">
            <a:off x="4254706" y="3800482"/>
            <a:ext cx="13057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AutoShape 13"/>
          <p:cNvSpPr>
            <a:spLocks noChangeArrowheads="1"/>
          </p:cNvSpPr>
          <p:nvPr/>
        </p:nvSpPr>
        <p:spPr bwMode="auto">
          <a:xfrm>
            <a:off x="3156634" y="4475781"/>
            <a:ext cx="2073617" cy="733663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dirty="0" smtClean="0"/>
              <a:t>NS &lt;= N</a:t>
            </a:r>
            <a:endParaRPr lang="es-AR" altLang="es-AR" dirty="0"/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4742918" y="5817260"/>
            <a:ext cx="185962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 dirty="0" smtClean="0"/>
              <a:t>TPS(x) </a:t>
            </a:r>
            <a:r>
              <a:rPr lang="es-ES_tradnl" altLang="es-AR" dirty="0"/>
              <a:t>= T + TA</a:t>
            </a:r>
            <a:endParaRPr lang="es-AR" altLang="es-AR" dirty="0"/>
          </a:p>
        </p:txBody>
      </p:sp>
      <p:cxnSp>
        <p:nvCxnSpPr>
          <p:cNvPr id="39" name="AutoShape 36"/>
          <p:cNvCxnSpPr>
            <a:cxnSpLocks noChangeShapeType="1"/>
            <a:stCxn id="47" idx="2"/>
            <a:endCxn id="32" idx="0"/>
          </p:cNvCxnSpPr>
          <p:nvPr/>
        </p:nvCxnSpPr>
        <p:spPr bwMode="auto">
          <a:xfrm>
            <a:off x="5665425" y="5692402"/>
            <a:ext cx="7305" cy="1248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AutoShape 38"/>
          <p:cNvSpPr>
            <a:spLocks noChangeArrowheads="1"/>
          </p:cNvSpPr>
          <p:nvPr/>
        </p:nvSpPr>
        <p:spPr bwMode="auto">
          <a:xfrm>
            <a:off x="3871758" y="6345245"/>
            <a:ext cx="71438" cy="74612"/>
          </a:xfrm>
          <a:prstGeom prst="flowChartConnector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cxnSp>
        <p:nvCxnSpPr>
          <p:cNvPr id="42" name="AutoShape 39"/>
          <p:cNvCxnSpPr>
            <a:cxnSpLocks noChangeShapeType="1"/>
            <a:stCxn id="49" idx="2"/>
          </p:cNvCxnSpPr>
          <p:nvPr/>
        </p:nvCxnSpPr>
        <p:spPr bwMode="auto">
          <a:xfrm rot="5400000">
            <a:off x="4921226" y="5699005"/>
            <a:ext cx="28579" cy="198463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40"/>
          <p:cNvCxnSpPr>
            <a:cxnSpLocks noChangeShapeType="1"/>
            <a:stCxn id="29" idx="1"/>
          </p:cNvCxnSpPr>
          <p:nvPr/>
        </p:nvCxnSpPr>
        <p:spPr bwMode="auto">
          <a:xfrm rot="10800000" flipH="1" flipV="1">
            <a:off x="3156634" y="4842612"/>
            <a:ext cx="786562" cy="1834419"/>
          </a:xfrm>
          <a:prstGeom prst="bentConnector4">
            <a:avLst>
              <a:gd name="adj1" fmla="val -29063"/>
              <a:gd name="adj2" fmla="val 1017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41"/>
          <p:cNvCxnSpPr>
            <a:cxnSpLocks noChangeShapeType="1"/>
          </p:cNvCxnSpPr>
          <p:nvPr/>
        </p:nvCxnSpPr>
        <p:spPr bwMode="auto">
          <a:xfrm>
            <a:off x="3943196" y="6677032"/>
            <a:ext cx="1587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AutoShape 42"/>
          <p:cNvSpPr>
            <a:spLocks noChangeArrowheads="1"/>
          </p:cNvSpPr>
          <p:nvPr/>
        </p:nvSpPr>
        <p:spPr bwMode="auto">
          <a:xfrm>
            <a:off x="2565246" y="6964370"/>
            <a:ext cx="71437" cy="74612"/>
          </a:xfrm>
          <a:prstGeom prst="flowChartConnector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7" name="AutoShape 63"/>
          <p:cNvSpPr>
            <a:spLocks noChangeArrowheads="1"/>
          </p:cNvSpPr>
          <p:nvPr/>
        </p:nvSpPr>
        <p:spPr bwMode="auto">
          <a:xfrm>
            <a:off x="5404281" y="5408239"/>
            <a:ext cx="522288" cy="284163"/>
          </a:xfrm>
          <a:prstGeom prst="flowChartPreparat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dirty="0" smtClean="0"/>
              <a:t>TA</a:t>
            </a:r>
            <a:endParaRPr lang="es-AR" altLang="es-AR" dirty="0"/>
          </a:p>
        </p:txBody>
      </p:sp>
      <p:cxnSp>
        <p:nvCxnSpPr>
          <p:cNvPr id="48" name="AutoShape 65"/>
          <p:cNvCxnSpPr>
            <a:cxnSpLocks noChangeShapeType="1"/>
            <a:stCxn id="35" idx="2"/>
            <a:endCxn id="29" idx="0"/>
          </p:cNvCxnSpPr>
          <p:nvPr/>
        </p:nvCxnSpPr>
        <p:spPr bwMode="auto">
          <a:xfrm flipH="1">
            <a:off x="4193443" y="4330840"/>
            <a:ext cx="53729" cy="1449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 Box 66"/>
          <p:cNvSpPr txBox="1">
            <a:spLocks noChangeArrowheads="1"/>
          </p:cNvSpPr>
          <p:nvPr/>
        </p:nvSpPr>
        <p:spPr bwMode="auto">
          <a:xfrm>
            <a:off x="4259883" y="6307700"/>
            <a:ext cx="3335896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 dirty="0" smtClean="0"/>
              <a:t>STO(x) </a:t>
            </a:r>
            <a:r>
              <a:rPr lang="es-ES_tradnl" altLang="es-AR" dirty="0"/>
              <a:t>= </a:t>
            </a:r>
            <a:r>
              <a:rPr lang="es-ES_tradnl" altLang="es-AR" dirty="0" smtClean="0"/>
              <a:t>STO(x) </a:t>
            </a:r>
            <a:r>
              <a:rPr lang="es-ES_tradnl" altLang="es-AR" dirty="0"/>
              <a:t>+ (T – </a:t>
            </a:r>
            <a:r>
              <a:rPr lang="es-ES_tradnl" altLang="es-AR" dirty="0" smtClean="0"/>
              <a:t>ITO(x))</a:t>
            </a:r>
            <a:endParaRPr lang="es-AR" altLang="es-AR" dirty="0"/>
          </a:p>
        </p:txBody>
      </p:sp>
      <p:cxnSp>
        <p:nvCxnSpPr>
          <p:cNvPr id="50" name="AutoShape 67"/>
          <p:cNvCxnSpPr>
            <a:cxnSpLocks noChangeShapeType="1"/>
            <a:stCxn id="32" idx="2"/>
          </p:cNvCxnSpPr>
          <p:nvPr/>
        </p:nvCxnSpPr>
        <p:spPr bwMode="auto">
          <a:xfrm>
            <a:off x="5672730" y="6186592"/>
            <a:ext cx="0" cy="12110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CuadroTexto 73"/>
          <p:cNvSpPr txBox="1"/>
          <p:nvPr/>
        </p:nvSpPr>
        <p:spPr>
          <a:xfrm>
            <a:off x="5283981" y="44706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si</a:t>
            </a:r>
            <a:endParaRPr lang="es-AR" dirty="0"/>
          </a:p>
        </p:txBody>
      </p:sp>
      <p:sp>
        <p:nvSpPr>
          <p:cNvPr id="77" name="Nube 76"/>
          <p:cNvSpPr/>
          <p:nvPr/>
        </p:nvSpPr>
        <p:spPr>
          <a:xfrm>
            <a:off x="212436" y="2512291"/>
            <a:ext cx="2562484" cy="1669239"/>
          </a:xfrm>
          <a:prstGeom prst="cloud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3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Pregunto sí hay algún puesto libre que pueda atender</a:t>
            </a:r>
            <a:endParaRPr lang="es-AR" b="1" dirty="0"/>
          </a:p>
        </p:txBody>
      </p:sp>
      <p:cxnSp>
        <p:nvCxnSpPr>
          <p:cNvPr id="79" name="Conector recto de flecha 78"/>
          <p:cNvCxnSpPr>
            <a:stCxn id="77" idx="1"/>
          </p:cNvCxnSpPr>
          <p:nvPr/>
        </p:nvCxnSpPr>
        <p:spPr>
          <a:xfrm>
            <a:off x="1493678" y="4179753"/>
            <a:ext cx="1963152" cy="4199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utoShape 63"/>
          <p:cNvSpPr>
            <a:spLocks noChangeArrowheads="1"/>
          </p:cNvSpPr>
          <p:nvPr/>
        </p:nvSpPr>
        <p:spPr bwMode="auto">
          <a:xfrm>
            <a:off x="5484487" y="4541696"/>
            <a:ext cx="2817440" cy="584775"/>
          </a:xfrm>
          <a:prstGeom prst="flowChartPreparation">
            <a:avLst/>
          </a:prstGeom>
          <a:noFill/>
          <a:ln w="1905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s-ES_tradnl" altLang="es-AR" sz="1600" b="1" dirty="0" smtClean="0"/>
              <a:t>Busco un puesto libre TPS(X)=HV</a:t>
            </a:r>
            <a:endParaRPr lang="es-AR" altLang="es-AR" sz="1600" b="1" dirty="0"/>
          </a:p>
        </p:txBody>
      </p:sp>
      <p:cxnSp>
        <p:nvCxnSpPr>
          <p:cNvPr id="86" name="Conector recto de flecha 85"/>
          <p:cNvCxnSpPr>
            <a:stCxn id="29" idx="3"/>
            <a:endCxn id="82" idx="1"/>
          </p:cNvCxnSpPr>
          <p:nvPr/>
        </p:nvCxnSpPr>
        <p:spPr>
          <a:xfrm flipV="1">
            <a:off x="5230251" y="4834084"/>
            <a:ext cx="254236" cy="8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r 89"/>
          <p:cNvCxnSpPr>
            <a:stCxn id="82" idx="2"/>
            <a:endCxn id="47" idx="3"/>
          </p:cNvCxnSpPr>
          <p:nvPr/>
        </p:nvCxnSpPr>
        <p:spPr>
          <a:xfrm rot="5400000">
            <a:off x="6197963" y="4855077"/>
            <a:ext cx="423850" cy="9666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0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7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8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80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4" dur="80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5" dur="80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80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5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6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80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8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9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80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1" dur="8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2" dur="80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80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20" grpId="0" animBg="1"/>
      <p:bldP spid="21" grpId="0"/>
      <p:bldP spid="22" grpId="0"/>
      <p:bldP spid="28" grpId="0" animBg="1"/>
      <p:bldP spid="27" grpId="0" animBg="1"/>
      <p:bldP spid="30" grpId="0" animBg="1"/>
      <p:bldP spid="35" grpId="0" animBg="1"/>
      <p:bldP spid="29" grpId="0" animBg="1"/>
      <p:bldP spid="32" grpId="0" animBg="1"/>
      <p:bldP spid="47" grpId="0" animBg="1"/>
      <p:bldP spid="49" grpId="0" animBg="1"/>
      <p:bldP spid="77" grpId="0" animBg="1"/>
      <p:bldP spid="82" grpId="0" animBg="1"/>
    </p:bldLst>
  </p:timing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164</TotalTime>
  <Words>629</Words>
  <Application>Microsoft Office PowerPoint</Application>
  <PresentationFormat>Panorámica</PresentationFormat>
  <Paragraphs>141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Symbol</vt:lpstr>
      <vt:lpstr>Times New Roman</vt:lpstr>
      <vt:lpstr>Tw Cen MT</vt:lpstr>
      <vt:lpstr>Gota</vt:lpstr>
      <vt:lpstr>METODOLOGÍA  EVENTO  A EVENTO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EVENTO  A EVENTO</dc:title>
  <dc:creator>Silvia Quiroga</dc:creator>
  <cp:lastModifiedBy>Silvia Quiroga</cp:lastModifiedBy>
  <cp:revision>24</cp:revision>
  <dcterms:created xsi:type="dcterms:W3CDTF">2020-04-19T21:55:10Z</dcterms:created>
  <dcterms:modified xsi:type="dcterms:W3CDTF">2020-09-01T17:46:50Z</dcterms:modified>
</cp:coreProperties>
</file>