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3" r:id="rId5"/>
    <p:sldId id="262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010" autoAdjust="0"/>
  </p:normalViewPr>
  <p:slideViewPr>
    <p:cSldViewPr snapToGrid="0">
      <p:cViewPr varScale="1">
        <p:scale>
          <a:sx n="62" d="100"/>
          <a:sy n="62" d="100"/>
        </p:scale>
        <p:origin x="76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87FC81-A171-4708-A577-3EFF19AD47A8}" type="datetimeFigureOut">
              <a:rPr lang="es-AR" smtClean="0"/>
              <a:t>22/06/2020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B638A-82EB-4154-88B4-74E750F7432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2644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B638A-82EB-4154-88B4-74E750F74324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7455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B638A-82EB-4154-88B4-74E750F74324}" type="slidenum">
              <a:rPr lang="es-AR" smtClean="0"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09942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051139" y="2500383"/>
            <a:ext cx="6632310" cy="8918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Simulación dinámica</a:t>
            </a:r>
            <a:endParaRPr lang="es-A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Google Shape;111;p26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20" y="143971"/>
            <a:ext cx="2795588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1051140" y="3780889"/>
            <a:ext cx="6346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Cómo impactan las variables de flujo en las variables de almacenamiento?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308075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11;p26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4681" y="164519"/>
            <a:ext cx="2795588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554160" y="374381"/>
            <a:ext cx="6632310" cy="8918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Simulación dinámica</a:t>
            </a:r>
          </a:p>
          <a:p>
            <a:r>
              <a:rPr lang="es-A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Ejemplo: sistema de stock</a:t>
            </a:r>
            <a:endParaRPr lang="es-A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6" name="Group 2"/>
          <p:cNvGrpSpPr>
            <a:grpSpLocks/>
          </p:cNvGrpSpPr>
          <p:nvPr/>
        </p:nvGrpSpPr>
        <p:grpSpPr bwMode="auto">
          <a:xfrm>
            <a:off x="1087428" y="2237050"/>
            <a:ext cx="1881190" cy="879475"/>
            <a:chOff x="1366" y="1323"/>
            <a:chExt cx="1185" cy="554"/>
          </a:xfrm>
        </p:grpSpPr>
        <p:sp>
          <p:nvSpPr>
            <p:cNvPr id="67" name="Freeform 3"/>
            <p:cNvSpPr>
              <a:spLocks/>
            </p:cNvSpPr>
            <p:nvPr/>
          </p:nvSpPr>
          <p:spPr bwMode="auto">
            <a:xfrm>
              <a:off x="1366" y="1386"/>
              <a:ext cx="105" cy="84"/>
            </a:xfrm>
            <a:custGeom>
              <a:avLst/>
              <a:gdLst>
                <a:gd name="T0" fmla="*/ 11 w 105"/>
                <a:gd name="T1" fmla="*/ 84 h 84"/>
                <a:gd name="T2" fmla="*/ 11 w 105"/>
                <a:gd name="T3" fmla="*/ 73 h 84"/>
                <a:gd name="T4" fmla="*/ 0 w 105"/>
                <a:gd name="T5" fmla="*/ 73 h 84"/>
                <a:gd name="T6" fmla="*/ 0 w 105"/>
                <a:gd name="T7" fmla="*/ 73 h 84"/>
                <a:gd name="T8" fmla="*/ 0 w 105"/>
                <a:gd name="T9" fmla="*/ 63 h 84"/>
                <a:gd name="T10" fmla="*/ 0 w 105"/>
                <a:gd name="T11" fmla="*/ 63 h 84"/>
                <a:gd name="T12" fmla="*/ 0 w 105"/>
                <a:gd name="T13" fmla="*/ 63 h 84"/>
                <a:gd name="T14" fmla="*/ 0 w 105"/>
                <a:gd name="T15" fmla="*/ 52 h 84"/>
                <a:gd name="T16" fmla="*/ 0 w 105"/>
                <a:gd name="T17" fmla="*/ 52 h 84"/>
                <a:gd name="T18" fmla="*/ 0 w 105"/>
                <a:gd name="T19" fmla="*/ 42 h 84"/>
                <a:gd name="T20" fmla="*/ 0 w 105"/>
                <a:gd name="T21" fmla="*/ 42 h 84"/>
                <a:gd name="T22" fmla="*/ 0 w 105"/>
                <a:gd name="T23" fmla="*/ 42 h 84"/>
                <a:gd name="T24" fmla="*/ 0 w 105"/>
                <a:gd name="T25" fmla="*/ 31 h 84"/>
                <a:gd name="T26" fmla="*/ 0 w 105"/>
                <a:gd name="T27" fmla="*/ 31 h 84"/>
                <a:gd name="T28" fmla="*/ 11 w 105"/>
                <a:gd name="T29" fmla="*/ 31 h 84"/>
                <a:gd name="T30" fmla="*/ 11 w 105"/>
                <a:gd name="T31" fmla="*/ 31 h 84"/>
                <a:gd name="T32" fmla="*/ 11 w 105"/>
                <a:gd name="T33" fmla="*/ 21 h 84"/>
                <a:gd name="T34" fmla="*/ 11 w 105"/>
                <a:gd name="T35" fmla="*/ 21 h 84"/>
                <a:gd name="T36" fmla="*/ 11 w 105"/>
                <a:gd name="T37" fmla="*/ 21 h 84"/>
                <a:gd name="T38" fmla="*/ 21 w 105"/>
                <a:gd name="T39" fmla="*/ 10 h 84"/>
                <a:gd name="T40" fmla="*/ 21 w 105"/>
                <a:gd name="T41" fmla="*/ 10 h 84"/>
                <a:gd name="T42" fmla="*/ 21 w 105"/>
                <a:gd name="T43" fmla="*/ 10 h 84"/>
                <a:gd name="T44" fmla="*/ 21 w 105"/>
                <a:gd name="T45" fmla="*/ 10 h 84"/>
                <a:gd name="T46" fmla="*/ 32 w 105"/>
                <a:gd name="T47" fmla="*/ 10 h 84"/>
                <a:gd name="T48" fmla="*/ 32 w 105"/>
                <a:gd name="T49" fmla="*/ 0 h 84"/>
                <a:gd name="T50" fmla="*/ 32 w 105"/>
                <a:gd name="T51" fmla="*/ 0 h 84"/>
                <a:gd name="T52" fmla="*/ 42 w 105"/>
                <a:gd name="T53" fmla="*/ 0 h 84"/>
                <a:gd name="T54" fmla="*/ 42 w 105"/>
                <a:gd name="T55" fmla="*/ 0 h 84"/>
                <a:gd name="T56" fmla="*/ 42 w 105"/>
                <a:gd name="T57" fmla="*/ 0 h 84"/>
                <a:gd name="T58" fmla="*/ 53 w 105"/>
                <a:gd name="T59" fmla="*/ 0 h 84"/>
                <a:gd name="T60" fmla="*/ 53 w 105"/>
                <a:gd name="T61" fmla="*/ 0 h 84"/>
                <a:gd name="T62" fmla="*/ 53 w 105"/>
                <a:gd name="T63" fmla="*/ 0 h 84"/>
                <a:gd name="T64" fmla="*/ 63 w 105"/>
                <a:gd name="T65" fmla="*/ 0 h 84"/>
                <a:gd name="T66" fmla="*/ 63 w 105"/>
                <a:gd name="T67" fmla="*/ 0 h 84"/>
                <a:gd name="T68" fmla="*/ 63 w 105"/>
                <a:gd name="T69" fmla="*/ 0 h 84"/>
                <a:gd name="T70" fmla="*/ 74 w 105"/>
                <a:gd name="T71" fmla="*/ 0 h 84"/>
                <a:gd name="T72" fmla="*/ 74 w 105"/>
                <a:gd name="T73" fmla="*/ 0 h 84"/>
                <a:gd name="T74" fmla="*/ 74 w 105"/>
                <a:gd name="T75" fmla="*/ 10 h 84"/>
                <a:gd name="T76" fmla="*/ 84 w 105"/>
                <a:gd name="T77" fmla="*/ 10 h 84"/>
                <a:gd name="T78" fmla="*/ 84 w 105"/>
                <a:gd name="T79" fmla="*/ 10 h 84"/>
                <a:gd name="T80" fmla="*/ 84 w 105"/>
                <a:gd name="T81" fmla="*/ 10 h 84"/>
                <a:gd name="T82" fmla="*/ 84 w 105"/>
                <a:gd name="T83" fmla="*/ 10 h 84"/>
                <a:gd name="T84" fmla="*/ 95 w 105"/>
                <a:gd name="T85" fmla="*/ 21 h 84"/>
                <a:gd name="T86" fmla="*/ 95 w 105"/>
                <a:gd name="T87" fmla="*/ 21 h 84"/>
                <a:gd name="T88" fmla="*/ 95 w 105"/>
                <a:gd name="T89" fmla="*/ 21 h 84"/>
                <a:gd name="T90" fmla="*/ 95 w 105"/>
                <a:gd name="T91" fmla="*/ 31 h 84"/>
                <a:gd name="T92" fmla="*/ 95 w 105"/>
                <a:gd name="T93" fmla="*/ 31 h 84"/>
                <a:gd name="T94" fmla="*/ 105 w 105"/>
                <a:gd name="T95" fmla="*/ 31 h 84"/>
                <a:gd name="T96" fmla="*/ 105 w 105"/>
                <a:gd name="T97" fmla="*/ 31 h 84"/>
                <a:gd name="T98" fmla="*/ 105 w 105"/>
                <a:gd name="T99" fmla="*/ 42 h 84"/>
                <a:gd name="T100" fmla="*/ 105 w 105"/>
                <a:gd name="T101" fmla="*/ 42 h 84"/>
                <a:gd name="T102" fmla="*/ 105 w 105"/>
                <a:gd name="T103" fmla="*/ 42 h 84"/>
                <a:gd name="T104" fmla="*/ 105 w 105"/>
                <a:gd name="T105" fmla="*/ 52 h 84"/>
                <a:gd name="T106" fmla="*/ 105 w 105"/>
                <a:gd name="T107" fmla="*/ 52 h 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05"/>
                <a:gd name="T163" fmla="*/ 0 h 84"/>
                <a:gd name="T164" fmla="*/ 105 w 105"/>
                <a:gd name="T165" fmla="*/ 84 h 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05" h="84">
                  <a:moveTo>
                    <a:pt x="11" y="84"/>
                  </a:moveTo>
                  <a:lnTo>
                    <a:pt x="11" y="73"/>
                  </a:lnTo>
                  <a:lnTo>
                    <a:pt x="0" y="73"/>
                  </a:lnTo>
                  <a:lnTo>
                    <a:pt x="0" y="63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0" y="31"/>
                  </a:lnTo>
                  <a:lnTo>
                    <a:pt x="11" y="31"/>
                  </a:lnTo>
                  <a:lnTo>
                    <a:pt x="11" y="21"/>
                  </a:lnTo>
                  <a:lnTo>
                    <a:pt x="21" y="10"/>
                  </a:lnTo>
                  <a:lnTo>
                    <a:pt x="32" y="10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53" y="0"/>
                  </a:lnTo>
                  <a:lnTo>
                    <a:pt x="63" y="0"/>
                  </a:lnTo>
                  <a:lnTo>
                    <a:pt x="74" y="0"/>
                  </a:lnTo>
                  <a:lnTo>
                    <a:pt x="74" y="10"/>
                  </a:lnTo>
                  <a:lnTo>
                    <a:pt x="84" y="10"/>
                  </a:lnTo>
                  <a:lnTo>
                    <a:pt x="95" y="21"/>
                  </a:lnTo>
                  <a:lnTo>
                    <a:pt x="95" y="31"/>
                  </a:lnTo>
                  <a:lnTo>
                    <a:pt x="105" y="31"/>
                  </a:lnTo>
                  <a:lnTo>
                    <a:pt x="105" y="42"/>
                  </a:lnTo>
                  <a:lnTo>
                    <a:pt x="105" y="52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68" name="Freeform 4"/>
            <p:cNvSpPr>
              <a:spLocks/>
            </p:cNvSpPr>
            <p:nvPr/>
          </p:nvSpPr>
          <p:spPr bwMode="auto">
            <a:xfrm>
              <a:off x="1450" y="1386"/>
              <a:ext cx="74" cy="105"/>
            </a:xfrm>
            <a:custGeom>
              <a:avLst/>
              <a:gdLst>
                <a:gd name="T0" fmla="*/ 0 w 74"/>
                <a:gd name="T1" fmla="*/ 10 h 105"/>
                <a:gd name="T2" fmla="*/ 0 w 74"/>
                <a:gd name="T3" fmla="*/ 10 h 105"/>
                <a:gd name="T4" fmla="*/ 0 w 74"/>
                <a:gd name="T5" fmla="*/ 0 h 105"/>
                <a:gd name="T6" fmla="*/ 0 w 74"/>
                <a:gd name="T7" fmla="*/ 0 h 105"/>
                <a:gd name="T8" fmla="*/ 11 w 74"/>
                <a:gd name="T9" fmla="*/ 0 h 105"/>
                <a:gd name="T10" fmla="*/ 11 w 74"/>
                <a:gd name="T11" fmla="*/ 0 h 105"/>
                <a:gd name="T12" fmla="*/ 11 w 74"/>
                <a:gd name="T13" fmla="*/ 0 h 105"/>
                <a:gd name="T14" fmla="*/ 21 w 74"/>
                <a:gd name="T15" fmla="*/ 0 h 105"/>
                <a:gd name="T16" fmla="*/ 21 w 74"/>
                <a:gd name="T17" fmla="*/ 0 h 105"/>
                <a:gd name="T18" fmla="*/ 32 w 74"/>
                <a:gd name="T19" fmla="*/ 0 h 105"/>
                <a:gd name="T20" fmla="*/ 32 w 74"/>
                <a:gd name="T21" fmla="*/ 0 h 105"/>
                <a:gd name="T22" fmla="*/ 32 w 74"/>
                <a:gd name="T23" fmla="*/ 0 h 105"/>
                <a:gd name="T24" fmla="*/ 42 w 74"/>
                <a:gd name="T25" fmla="*/ 0 h 105"/>
                <a:gd name="T26" fmla="*/ 42 w 74"/>
                <a:gd name="T27" fmla="*/ 0 h 105"/>
                <a:gd name="T28" fmla="*/ 42 w 74"/>
                <a:gd name="T29" fmla="*/ 10 h 105"/>
                <a:gd name="T30" fmla="*/ 53 w 74"/>
                <a:gd name="T31" fmla="*/ 10 h 105"/>
                <a:gd name="T32" fmla="*/ 53 w 74"/>
                <a:gd name="T33" fmla="*/ 10 h 105"/>
                <a:gd name="T34" fmla="*/ 53 w 74"/>
                <a:gd name="T35" fmla="*/ 10 h 105"/>
                <a:gd name="T36" fmla="*/ 53 w 74"/>
                <a:gd name="T37" fmla="*/ 10 h 105"/>
                <a:gd name="T38" fmla="*/ 63 w 74"/>
                <a:gd name="T39" fmla="*/ 21 h 105"/>
                <a:gd name="T40" fmla="*/ 63 w 74"/>
                <a:gd name="T41" fmla="*/ 21 h 105"/>
                <a:gd name="T42" fmla="*/ 63 w 74"/>
                <a:gd name="T43" fmla="*/ 21 h 105"/>
                <a:gd name="T44" fmla="*/ 63 w 74"/>
                <a:gd name="T45" fmla="*/ 21 h 105"/>
                <a:gd name="T46" fmla="*/ 63 w 74"/>
                <a:gd name="T47" fmla="*/ 31 h 105"/>
                <a:gd name="T48" fmla="*/ 74 w 74"/>
                <a:gd name="T49" fmla="*/ 31 h 105"/>
                <a:gd name="T50" fmla="*/ 74 w 74"/>
                <a:gd name="T51" fmla="*/ 31 h 105"/>
                <a:gd name="T52" fmla="*/ 74 w 74"/>
                <a:gd name="T53" fmla="*/ 42 h 105"/>
                <a:gd name="T54" fmla="*/ 74 w 74"/>
                <a:gd name="T55" fmla="*/ 42 h 105"/>
                <a:gd name="T56" fmla="*/ 74 w 74"/>
                <a:gd name="T57" fmla="*/ 42 h 105"/>
                <a:gd name="T58" fmla="*/ 74 w 74"/>
                <a:gd name="T59" fmla="*/ 52 h 105"/>
                <a:gd name="T60" fmla="*/ 74 w 74"/>
                <a:gd name="T61" fmla="*/ 52 h 105"/>
                <a:gd name="T62" fmla="*/ 74 w 74"/>
                <a:gd name="T63" fmla="*/ 52 h 105"/>
                <a:gd name="T64" fmla="*/ 74 w 74"/>
                <a:gd name="T65" fmla="*/ 63 h 105"/>
                <a:gd name="T66" fmla="*/ 74 w 74"/>
                <a:gd name="T67" fmla="*/ 63 h 105"/>
                <a:gd name="T68" fmla="*/ 74 w 74"/>
                <a:gd name="T69" fmla="*/ 63 h 105"/>
                <a:gd name="T70" fmla="*/ 74 w 74"/>
                <a:gd name="T71" fmla="*/ 73 h 105"/>
                <a:gd name="T72" fmla="*/ 74 w 74"/>
                <a:gd name="T73" fmla="*/ 73 h 105"/>
                <a:gd name="T74" fmla="*/ 63 w 74"/>
                <a:gd name="T75" fmla="*/ 73 h 105"/>
                <a:gd name="T76" fmla="*/ 63 w 74"/>
                <a:gd name="T77" fmla="*/ 84 h 105"/>
                <a:gd name="T78" fmla="*/ 63 w 74"/>
                <a:gd name="T79" fmla="*/ 84 h 105"/>
                <a:gd name="T80" fmla="*/ 63 w 74"/>
                <a:gd name="T81" fmla="*/ 84 h 105"/>
                <a:gd name="T82" fmla="*/ 63 w 74"/>
                <a:gd name="T83" fmla="*/ 84 h 105"/>
                <a:gd name="T84" fmla="*/ 53 w 74"/>
                <a:gd name="T85" fmla="*/ 94 h 105"/>
                <a:gd name="T86" fmla="*/ 53 w 74"/>
                <a:gd name="T87" fmla="*/ 94 h 105"/>
                <a:gd name="T88" fmla="*/ 53 w 74"/>
                <a:gd name="T89" fmla="*/ 94 h 105"/>
                <a:gd name="T90" fmla="*/ 53 w 74"/>
                <a:gd name="T91" fmla="*/ 94 h 105"/>
                <a:gd name="T92" fmla="*/ 42 w 74"/>
                <a:gd name="T93" fmla="*/ 94 h 105"/>
                <a:gd name="T94" fmla="*/ 42 w 74"/>
                <a:gd name="T95" fmla="*/ 105 h 105"/>
                <a:gd name="T96" fmla="*/ 42 w 74"/>
                <a:gd name="T97" fmla="*/ 105 h 105"/>
                <a:gd name="T98" fmla="*/ 32 w 74"/>
                <a:gd name="T99" fmla="*/ 105 h 105"/>
                <a:gd name="T100" fmla="*/ 32 w 74"/>
                <a:gd name="T101" fmla="*/ 105 h 105"/>
                <a:gd name="T102" fmla="*/ 32 w 74"/>
                <a:gd name="T103" fmla="*/ 105 h 105"/>
                <a:gd name="T104" fmla="*/ 21 w 74"/>
                <a:gd name="T105" fmla="*/ 105 h 105"/>
                <a:gd name="T106" fmla="*/ 21 w 74"/>
                <a:gd name="T107" fmla="*/ 105 h 10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74"/>
                <a:gd name="T163" fmla="*/ 0 h 105"/>
                <a:gd name="T164" fmla="*/ 74 w 74"/>
                <a:gd name="T165" fmla="*/ 105 h 105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74" h="105">
                  <a:moveTo>
                    <a:pt x="0" y="10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11" y="0"/>
                  </a:lnTo>
                  <a:lnTo>
                    <a:pt x="21" y="0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42" y="10"/>
                  </a:lnTo>
                  <a:lnTo>
                    <a:pt x="53" y="10"/>
                  </a:lnTo>
                  <a:lnTo>
                    <a:pt x="63" y="21"/>
                  </a:lnTo>
                  <a:lnTo>
                    <a:pt x="63" y="31"/>
                  </a:lnTo>
                  <a:lnTo>
                    <a:pt x="74" y="31"/>
                  </a:lnTo>
                  <a:lnTo>
                    <a:pt x="74" y="42"/>
                  </a:lnTo>
                  <a:lnTo>
                    <a:pt x="74" y="52"/>
                  </a:lnTo>
                  <a:lnTo>
                    <a:pt x="74" y="63"/>
                  </a:lnTo>
                  <a:lnTo>
                    <a:pt x="74" y="73"/>
                  </a:lnTo>
                  <a:lnTo>
                    <a:pt x="63" y="73"/>
                  </a:lnTo>
                  <a:lnTo>
                    <a:pt x="63" y="84"/>
                  </a:lnTo>
                  <a:lnTo>
                    <a:pt x="53" y="94"/>
                  </a:lnTo>
                  <a:lnTo>
                    <a:pt x="42" y="94"/>
                  </a:lnTo>
                  <a:lnTo>
                    <a:pt x="42" y="105"/>
                  </a:lnTo>
                  <a:lnTo>
                    <a:pt x="32" y="105"/>
                  </a:lnTo>
                  <a:lnTo>
                    <a:pt x="21" y="105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69" name="Freeform 5"/>
            <p:cNvSpPr>
              <a:spLocks/>
            </p:cNvSpPr>
            <p:nvPr/>
          </p:nvSpPr>
          <p:spPr bwMode="auto">
            <a:xfrm>
              <a:off x="1419" y="1470"/>
              <a:ext cx="105" cy="73"/>
            </a:xfrm>
            <a:custGeom>
              <a:avLst/>
              <a:gdLst>
                <a:gd name="T0" fmla="*/ 94 w 105"/>
                <a:gd name="T1" fmla="*/ 0 h 73"/>
                <a:gd name="T2" fmla="*/ 94 w 105"/>
                <a:gd name="T3" fmla="*/ 0 h 73"/>
                <a:gd name="T4" fmla="*/ 105 w 105"/>
                <a:gd name="T5" fmla="*/ 0 h 73"/>
                <a:gd name="T6" fmla="*/ 105 w 105"/>
                <a:gd name="T7" fmla="*/ 0 h 73"/>
                <a:gd name="T8" fmla="*/ 105 w 105"/>
                <a:gd name="T9" fmla="*/ 10 h 73"/>
                <a:gd name="T10" fmla="*/ 105 w 105"/>
                <a:gd name="T11" fmla="*/ 10 h 73"/>
                <a:gd name="T12" fmla="*/ 105 w 105"/>
                <a:gd name="T13" fmla="*/ 10 h 73"/>
                <a:gd name="T14" fmla="*/ 105 w 105"/>
                <a:gd name="T15" fmla="*/ 21 h 73"/>
                <a:gd name="T16" fmla="*/ 105 w 105"/>
                <a:gd name="T17" fmla="*/ 21 h 73"/>
                <a:gd name="T18" fmla="*/ 105 w 105"/>
                <a:gd name="T19" fmla="*/ 31 h 73"/>
                <a:gd name="T20" fmla="*/ 105 w 105"/>
                <a:gd name="T21" fmla="*/ 31 h 73"/>
                <a:gd name="T22" fmla="*/ 105 w 105"/>
                <a:gd name="T23" fmla="*/ 31 h 73"/>
                <a:gd name="T24" fmla="*/ 105 w 105"/>
                <a:gd name="T25" fmla="*/ 42 h 73"/>
                <a:gd name="T26" fmla="*/ 105 w 105"/>
                <a:gd name="T27" fmla="*/ 42 h 73"/>
                <a:gd name="T28" fmla="*/ 94 w 105"/>
                <a:gd name="T29" fmla="*/ 42 h 73"/>
                <a:gd name="T30" fmla="*/ 94 w 105"/>
                <a:gd name="T31" fmla="*/ 52 h 73"/>
                <a:gd name="T32" fmla="*/ 94 w 105"/>
                <a:gd name="T33" fmla="*/ 52 h 73"/>
                <a:gd name="T34" fmla="*/ 94 w 105"/>
                <a:gd name="T35" fmla="*/ 52 h 73"/>
                <a:gd name="T36" fmla="*/ 94 w 105"/>
                <a:gd name="T37" fmla="*/ 52 h 73"/>
                <a:gd name="T38" fmla="*/ 84 w 105"/>
                <a:gd name="T39" fmla="*/ 63 h 73"/>
                <a:gd name="T40" fmla="*/ 84 w 105"/>
                <a:gd name="T41" fmla="*/ 63 h 73"/>
                <a:gd name="T42" fmla="*/ 84 w 105"/>
                <a:gd name="T43" fmla="*/ 63 h 73"/>
                <a:gd name="T44" fmla="*/ 84 w 105"/>
                <a:gd name="T45" fmla="*/ 63 h 73"/>
                <a:gd name="T46" fmla="*/ 73 w 105"/>
                <a:gd name="T47" fmla="*/ 63 h 73"/>
                <a:gd name="T48" fmla="*/ 73 w 105"/>
                <a:gd name="T49" fmla="*/ 73 h 73"/>
                <a:gd name="T50" fmla="*/ 73 w 105"/>
                <a:gd name="T51" fmla="*/ 73 h 73"/>
                <a:gd name="T52" fmla="*/ 63 w 105"/>
                <a:gd name="T53" fmla="*/ 73 h 73"/>
                <a:gd name="T54" fmla="*/ 63 w 105"/>
                <a:gd name="T55" fmla="*/ 73 h 73"/>
                <a:gd name="T56" fmla="*/ 63 w 105"/>
                <a:gd name="T57" fmla="*/ 73 h 73"/>
                <a:gd name="T58" fmla="*/ 52 w 105"/>
                <a:gd name="T59" fmla="*/ 73 h 73"/>
                <a:gd name="T60" fmla="*/ 52 w 105"/>
                <a:gd name="T61" fmla="*/ 73 h 73"/>
                <a:gd name="T62" fmla="*/ 52 w 105"/>
                <a:gd name="T63" fmla="*/ 73 h 73"/>
                <a:gd name="T64" fmla="*/ 42 w 105"/>
                <a:gd name="T65" fmla="*/ 73 h 73"/>
                <a:gd name="T66" fmla="*/ 42 w 105"/>
                <a:gd name="T67" fmla="*/ 73 h 73"/>
                <a:gd name="T68" fmla="*/ 42 w 105"/>
                <a:gd name="T69" fmla="*/ 73 h 73"/>
                <a:gd name="T70" fmla="*/ 31 w 105"/>
                <a:gd name="T71" fmla="*/ 73 h 73"/>
                <a:gd name="T72" fmla="*/ 31 w 105"/>
                <a:gd name="T73" fmla="*/ 73 h 73"/>
                <a:gd name="T74" fmla="*/ 31 w 105"/>
                <a:gd name="T75" fmla="*/ 63 h 73"/>
                <a:gd name="T76" fmla="*/ 21 w 105"/>
                <a:gd name="T77" fmla="*/ 63 h 73"/>
                <a:gd name="T78" fmla="*/ 21 w 105"/>
                <a:gd name="T79" fmla="*/ 63 h 73"/>
                <a:gd name="T80" fmla="*/ 21 w 105"/>
                <a:gd name="T81" fmla="*/ 63 h 73"/>
                <a:gd name="T82" fmla="*/ 21 w 105"/>
                <a:gd name="T83" fmla="*/ 63 h 73"/>
                <a:gd name="T84" fmla="*/ 10 w 105"/>
                <a:gd name="T85" fmla="*/ 52 h 73"/>
                <a:gd name="T86" fmla="*/ 10 w 105"/>
                <a:gd name="T87" fmla="*/ 52 h 73"/>
                <a:gd name="T88" fmla="*/ 10 w 105"/>
                <a:gd name="T89" fmla="*/ 52 h 73"/>
                <a:gd name="T90" fmla="*/ 10 w 105"/>
                <a:gd name="T91" fmla="*/ 52 h 73"/>
                <a:gd name="T92" fmla="*/ 10 w 105"/>
                <a:gd name="T93" fmla="*/ 42 h 73"/>
                <a:gd name="T94" fmla="*/ 0 w 105"/>
                <a:gd name="T95" fmla="*/ 42 h 73"/>
                <a:gd name="T96" fmla="*/ 0 w 105"/>
                <a:gd name="T97" fmla="*/ 42 h 73"/>
                <a:gd name="T98" fmla="*/ 0 w 105"/>
                <a:gd name="T99" fmla="*/ 31 h 73"/>
                <a:gd name="T100" fmla="*/ 0 w 105"/>
                <a:gd name="T101" fmla="*/ 31 h 73"/>
                <a:gd name="T102" fmla="*/ 0 w 105"/>
                <a:gd name="T103" fmla="*/ 31 h 73"/>
                <a:gd name="T104" fmla="*/ 0 w 105"/>
                <a:gd name="T105" fmla="*/ 21 h 73"/>
                <a:gd name="T106" fmla="*/ 0 w 105"/>
                <a:gd name="T107" fmla="*/ 21 h 7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05"/>
                <a:gd name="T163" fmla="*/ 0 h 73"/>
                <a:gd name="T164" fmla="*/ 105 w 105"/>
                <a:gd name="T165" fmla="*/ 73 h 73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05" h="73">
                  <a:moveTo>
                    <a:pt x="94" y="0"/>
                  </a:moveTo>
                  <a:lnTo>
                    <a:pt x="94" y="0"/>
                  </a:lnTo>
                  <a:lnTo>
                    <a:pt x="105" y="0"/>
                  </a:lnTo>
                  <a:lnTo>
                    <a:pt x="105" y="10"/>
                  </a:lnTo>
                  <a:lnTo>
                    <a:pt x="105" y="21"/>
                  </a:lnTo>
                  <a:lnTo>
                    <a:pt x="105" y="31"/>
                  </a:lnTo>
                  <a:lnTo>
                    <a:pt x="105" y="42"/>
                  </a:lnTo>
                  <a:lnTo>
                    <a:pt x="94" y="42"/>
                  </a:lnTo>
                  <a:lnTo>
                    <a:pt x="94" y="52"/>
                  </a:lnTo>
                  <a:lnTo>
                    <a:pt x="84" y="63"/>
                  </a:lnTo>
                  <a:lnTo>
                    <a:pt x="73" y="63"/>
                  </a:lnTo>
                  <a:lnTo>
                    <a:pt x="73" y="73"/>
                  </a:lnTo>
                  <a:lnTo>
                    <a:pt x="63" y="73"/>
                  </a:lnTo>
                  <a:lnTo>
                    <a:pt x="52" y="73"/>
                  </a:lnTo>
                  <a:lnTo>
                    <a:pt x="42" y="73"/>
                  </a:lnTo>
                  <a:lnTo>
                    <a:pt x="31" y="73"/>
                  </a:lnTo>
                  <a:lnTo>
                    <a:pt x="31" y="63"/>
                  </a:lnTo>
                  <a:lnTo>
                    <a:pt x="21" y="63"/>
                  </a:lnTo>
                  <a:lnTo>
                    <a:pt x="10" y="52"/>
                  </a:lnTo>
                  <a:lnTo>
                    <a:pt x="10" y="42"/>
                  </a:lnTo>
                  <a:lnTo>
                    <a:pt x="0" y="42"/>
                  </a:lnTo>
                  <a:lnTo>
                    <a:pt x="0" y="31"/>
                  </a:lnTo>
                  <a:lnTo>
                    <a:pt x="0" y="21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70" name="Freeform 6"/>
            <p:cNvSpPr>
              <a:spLocks/>
            </p:cNvSpPr>
            <p:nvPr/>
          </p:nvSpPr>
          <p:spPr bwMode="auto">
            <a:xfrm>
              <a:off x="1366" y="1438"/>
              <a:ext cx="84" cy="105"/>
            </a:xfrm>
            <a:custGeom>
              <a:avLst/>
              <a:gdLst>
                <a:gd name="T0" fmla="*/ 84 w 84"/>
                <a:gd name="T1" fmla="*/ 95 h 105"/>
                <a:gd name="T2" fmla="*/ 74 w 84"/>
                <a:gd name="T3" fmla="*/ 95 h 105"/>
                <a:gd name="T4" fmla="*/ 74 w 84"/>
                <a:gd name="T5" fmla="*/ 105 h 105"/>
                <a:gd name="T6" fmla="*/ 74 w 84"/>
                <a:gd name="T7" fmla="*/ 105 h 105"/>
                <a:gd name="T8" fmla="*/ 63 w 84"/>
                <a:gd name="T9" fmla="*/ 105 h 105"/>
                <a:gd name="T10" fmla="*/ 63 w 84"/>
                <a:gd name="T11" fmla="*/ 105 h 105"/>
                <a:gd name="T12" fmla="*/ 63 w 84"/>
                <a:gd name="T13" fmla="*/ 105 h 105"/>
                <a:gd name="T14" fmla="*/ 53 w 84"/>
                <a:gd name="T15" fmla="*/ 105 h 105"/>
                <a:gd name="T16" fmla="*/ 53 w 84"/>
                <a:gd name="T17" fmla="*/ 105 h 105"/>
                <a:gd name="T18" fmla="*/ 42 w 84"/>
                <a:gd name="T19" fmla="*/ 105 h 105"/>
                <a:gd name="T20" fmla="*/ 42 w 84"/>
                <a:gd name="T21" fmla="*/ 105 h 105"/>
                <a:gd name="T22" fmla="*/ 42 w 84"/>
                <a:gd name="T23" fmla="*/ 105 h 105"/>
                <a:gd name="T24" fmla="*/ 32 w 84"/>
                <a:gd name="T25" fmla="*/ 105 h 105"/>
                <a:gd name="T26" fmla="*/ 32 w 84"/>
                <a:gd name="T27" fmla="*/ 105 h 105"/>
                <a:gd name="T28" fmla="*/ 32 w 84"/>
                <a:gd name="T29" fmla="*/ 95 h 105"/>
                <a:gd name="T30" fmla="*/ 32 w 84"/>
                <a:gd name="T31" fmla="*/ 95 h 105"/>
                <a:gd name="T32" fmla="*/ 21 w 84"/>
                <a:gd name="T33" fmla="*/ 95 h 105"/>
                <a:gd name="T34" fmla="*/ 21 w 84"/>
                <a:gd name="T35" fmla="*/ 95 h 105"/>
                <a:gd name="T36" fmla="*/ 21 w 84"/>
                <a:gd name="T37" fmla="*/ 95 h 105"/>
                <a:gd name="T38" fmla="*/ 11 w 84"/>
                <a:gd name="T39" fmla="*/ 84 h 105"/>
                <a:gd name="T40" fmla="*/ 11 w 84"/>
                <a:gd name="T41" fmla="*/ 84 h 105"/>
                <a:gd name="T42" fmla="*/ 11 w 84"/>
                <a:gd name="T43" fmla="*/ 84 h 105"/>
                <a:gd name="T44" fmla="*/ 11 w 84"/>
                <a:gd name="T45" fmla="*/ 84 h 105"/>
                <a:gd name="T46" fmla="*/ 11 w 84"/>
                <a:gd name="T47" fmla="*/ 74 h 105"/>
                <a:gd name="T48" fmla="*/ 0 w 84"/>
                <a:gd name="T49" fmla="*/ 74 h 105"/>
                <a:gd name="T50" fmla="*/ 0 w 84"/>
                <a:gd name="T51" fmla="*/ 74 h 105"/>
                <a:gd name="T52" fmla="*/ 0 w 84"/>
                <a:gd name="T53" fmla="*/ 63 h 105"/>
                <a:gd name="T54" fmla="*/ 0 w 84"/>
                <a:gd name="T55" fmla="*/ 63 h 105"/>
                <a:gd name="T56" fmla="*/ 0 w 84"/>
                <a:gd name="T57" fmla="*/ 63 h 105"/>
                <a:gd name="T58" fmla="*/ 0 w 84"/>
                <a:gd name="T59" fmla="*/ 53 h 105"/>
                <a:gd name="T60" fmla="*/ 0 w 84"/>
                <a:gd name="T61" fmla="*/ 53 h 105"/>
                <a:gd name="T62" fmla="*/ 0 w 84"/>
                <a:gd name="T63" fmla="*/ 53 h 105"/>
                <a:gd name="T64" fmla="*/ 0 w 84"/>
                <a:gd name="T65" fmla="*/ 42 h 105"/>
                <a:gd name="T66" fmla="*/ 0 w 84"/>
                <a:gd name="T67" fmla="*/ 42 h 105"/>
                <a:gd name="T68" fmla="*/ 0 w 84"/>
                <a:gd name="T69" fmla="*/ 42 h 105"/>
                <a:gd name="T70" fmla="*/ 0 w 84"/>
                <a:gd name="T71" fmla="*/ 32 h 105"/>
                <a:gd name="T72" fmla="*/ 0 w 84"/>
                <a:gd name="T73" fmla="*/ 32 h 105"/>
                <a:gd name="T74" fmla="*/ 11 w 84"/>
                <a:gd name="T75" fmla="*/ 32 h 105"/>
                <a:gd name="T76" fmla="*/ 11 w 84"/>
                <a:gd name="T77" fmla="*/ 21 h 105"/>
                <a:gd name="T78" fmla="*/ 11 w 84"/>
                <a:gd name="T79" fmla="*/ 21 h 105"/>
                <a:gd name="T80" fmla="*/ 11 w 84"/>
                <a:gd name="T81" fmla="*/ 21 h 105"/>
                <a:gd name="T82" fmla="*/ 11 w 84"/>
                <a:gd name="T83" fmla="*/ 21 h 105"/>
                <a:gd name="T84" fmla="*/ 21 w 84"/>
                <a:gd name="T85" fmla="*/ 11 h 105"/>
                <a:gd name="T86" fmla="*/ 21 w 84"/>
                <a:gd name="T87" fmla="*/ 11 h 105"/>
                <a:gd name="T88" fmla="*/ 21 w 84"/>
                <a:gd name="T89" fmla="*/ 11 h 105"/>
                <a:gd name="T90" fmla="*/ 32 w 84"/>
                <a:gd name="T91" fmla="*/ 11 h 105"/>
                <a:gd name="T92" fmla="*/ 32 w 84"/>
                <a:gd name="T93" fmla="*/ 11 h 105"/>
                <a:gd name="T94" fmla="*/ 32 w 84"/>
                <a:gd name="T95" fmla="*/ 0 h 105"/>
                <a:gd name="T96" fmla="*/ 32 w 84"/>
                <a:gd name="T97" fmla="*/ 0 h 105"/>
                <a:gd name="T98" fmla="*/ 42 w 84"/>
                <a:gd name="T99" fmla="*/ 0 h 105"/>
                <a:gd name="T100" fmla="*/ 42 w 84"/>
                <a:gd name="T101" fmla="*/ 0 h 105"/>
                <a:gd name="T102" fmla="*/ 42 w 84"/>
                <a:gd name="T103" fmla="*/ 0 h 105"/>
                <a:gd name="T104" fmla="*/ 53 w 84"/>
                <a:gd name="T105" fmla="*/ 0 h 105"/>
                <a:gd name="T106" fmla="*/ 53 w 84"/>
                <a:gd name="T107" fmla="*/ 0 h 10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84"/>
                <a:gd name="T163" fmla="*/ 0 h 105"/>
                <a:gd name="T164" fmla="*/ 84 w 84"/>
                <a:gd name="T165" fmla="*/ 105 h 105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84" h="105">
                  <a:moveTo>
                    <a:pt x="84" y="95"/>
                  </a:moveTo>
                  <a:lnTo>
                    <a:pt x="74" y="95"/>
                  </a:lnTo>
                  <a:lnTo>
                    <a:pt x="74" y="105"/>
                  </a:lnTo>
                  <a:lnTo>
                    <a:pt x="63" y="105"/>
                  </a:lnTo>
                  <a:lnTo>
                    <a:pt x="53" y="105"/>
                  </a:lnTo>
                  <a:lnTo>
                    <a:pt x="42" y="105"/>
                  </a:lnTo>
                  <a:lnTo>
                    <a:pt x="32" y="105"/>
                  </a:lnTo>
                  <a:lnTo>
                    <a:pt x="32" y="95"/>
                  </a:lnTo>
                  <a:lnTo>
                    <a:pt x="21" y="95"/>
                  </a:lnTo>
                  <a:lnTo>
                    <a:pt x="11" y="84"/>
                  </a:lnTo>
                  <a:lnTo>
                    <a:pt x="11" y="74"/>
                  </a:lnTo>
                  <a:lnTo>
                    <a:pt x="0" y="74"/>
                  </a:lnTo>
                  <a:lnTo>
                    <a:pt x="0" y="63"/>
                  </a:lnTo>
                  <a:lnTo>
                    <a:pt x="0" y="53"/>
                  </a:lnTo>
                  <a:lnTo>
                    <a:pt x="0" y="42"/>
                  </a:lnTo>
                  <a:lnTo>
                    <a:pt x="0" y="32"/>
                  </a:lnTo>
                  <a:lnTo>
                    <a:pt x="11" y="32"/>
                  </a:lnTo>
                  <a:lnTo>
                    <a:pt x="11" y="21"/>
                  </a:lnTo>
                  <a:lnTo>
                    <a:pt x="21" y="11"/>
                  </a:lnTo>
                  <a:lnTo>
                    <a:pt x="32" y="11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53" y="0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71" name="Line 7"/>
            <p:cNvSpPr>
              <a:spLocks noChangeShapeType="1"/>
            </p:cNvSpPr>
            <p:nvPr/>
          </p:nvSpPr>
          <p:spPr bwMode="auto">
            <a:xfrm>
              <a:off x="1534" y="1459"/>
              <a:ext cx="788" cy="1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72" name="Line 8"/>
            <p:cNvSpPr>
              <a:spLocks noChangeShapeType="1"/>
            </p:cNvSpPr>
            <p:nvPr/>
          </p:nvSpPr>
          <p:spPr bwMode="auto">
            <a:xfrm>
              <a:off x="1534" y="1480"/>
              <a:ext cx="788" cy="1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73" name="Freeform 9"/>
            <p:cNvSpPr>
              <a:spLocks/>
            </p:cNvSpPr>
            <p:nvPr/>
          </p:nvSpPr>
          <p:spPr bwMode="auto">
            <a:xfrm>
              <a:off x="2322" y="1407"/>
              <a:ext cx="63" cy="126"/>
            </a:xfrm>
            <a:custGeom>
              <a:avLst/>
              <a:gdLst>
                <a:gd name="T0" fmla="*/ 0 w 63"/>
                <a:gd name="T1" fmla="*/ 52 h 126"/>
                <a:gd name="T2" fmla="*/ 0 w 63"/>
                <a:gd name="T3" fmla="*/ 0 h 126"/>
                <a:gd name="T4" fmla="*/ 63 w 63"/>
                <a:gd name="T5" fmla="*/ 63 h 126"/>
                <a:gd name="T6" fmla="*/ 0 w 63"/>
                <a:gd name="T7" fmla="*/ 126 h 126"/>
                <a:gd name="T8" fmla="*/ 0 w 63"/>
                <a:gd name="T9" fmla="*/ 73 h 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"/>
                <a:gd name="T16" fmla="*/ 0 h 126"/>
                <a:gd name="T17" fmla="*/ 63 w 63"/>
                <a:gd name="T18" fmla="*/ 126 h 1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" h="126">
                  <a:moveTo>
                    <a:pt x="0" y="52"/>
                  </a:moveTo>
                  <a:lnTo>
                    <a:pt x="0" y="0"/>
                  </a:lnTo>
                  <a:lnTo>
                    <a:pt x="63" y="63"/>
                  </a:lnTo>
                  <a:lnTo>
                    <a:pt x="0" y="126"/>
                  </a:lnTo>
                  <a:lnTo>
                    <a:pt x="0" y="73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74" name="Freeform 10"/>
            <p:cNvSpPr>
              <a:spLocks/>
            </p:cNvSpPr>
            <p:nvPr/>
          </p:nvSpPr>
          <p:spPr bwMode="auto">
            <a:xfrm>
              <a:off x="1870" y="1323"/>
              <a:ext cx="158" cy="52"/>
            </a:xfrm>
            <a:custGeom>
              <a:avLst/>
              <a:gdLst>
                <a:gd name="T0" fmla="*/ 95 w 158"/>
                <a:gd name="T1" fmla="*/ 21 h 52"/>
                <a:gd name="T2" fmla="*/ 95 w 158"/>
                <a:gd name="T3" fmla="*/ 52 h 52"/>
                <a:gd name="T4" fmla="*/ 63 w 158"/>
                <a:gd name="T5" fmla="*/ 52 h 52"/>
                <a:gd name="T6" fmla="*/ 63 w 158"/>
                <a:gd name="T7" fmla="*/ 21 h 52"/>
                <a:gd name="T8" fmla="*/ 0 w 158"/>
                <a:gd name="T9" fmla="*/ 21 h 52"/>
                <a:gd name="T10" fmla="*/ 0 w 158"/>
                <a:gd name="T11" fmla="*/ 10 h 52"/>
                <a:gd name="T12" fmla="*/ 0 w 158"/>
                <a:gd name="T13" fmla="*/ 21 h 52"/>
                <a:gd name="T14" fmla="*/ 158 w 158"/>
                <a:gd name="T15" fmla="*/ 21 h 52"/>
                <a:gd name="T16" fmla="*/ 158 w 158"/>
                <a:gd name="T17" fmla="*/ 10 h 52"/>
                <a:gd name="T18" fmla="*/ 147 w 158"/>
                <a:gd name="T19" fmla="*/ 0 h 52"/>
                <a:gd name="T20" fmla="*/ 11 w 158"/>
                <a:gd name="T21" fmla="*/ 0 h 52"/>
                <a:gd name="T22" fmla="*/ 0 w 158"/>
                <a:gd name="T23" fmla="*/ 10 h 5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58"/>
                <a:gd name="T37" fmla="*/ 0 h 52"/>
                <a:gd name="T38" fmla="*/ 158 w 158"/>
                <a:gd name="T39" fmla="*/ 52 h 5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58" h="52">
                  <a:moveTo>
                    <a:pt x="95" y="21"/>
                  </a:moveTo>
                  <a:lnTo>
                    <a:pt x="95" y="52"/>
                  </a:lnTo>
                  <a:lnTo>
                    <a:pt x="63" y="52"/>
                  </a:lnTo>
                  <a:lnTo>
                    <a:pt x="63" y="21"/>
                  </a:lnTo>
                  <a:lnTo>
                    <a:pt x="0" y="21"/>
                  </a:lnTo>
                  <a:lnTo>
                    <a:pt x="0" y="10"/>
                  </a:lnTo>
                  <a:lnTo>
                    <a:pt x="0" y="21"/>
                  </a:lnTo>
                  <a:lnTo>
                    <a:pt x="158" y="21"/>
                  </a:lnTo>
                  <a:lnTo>
                    <a:pt x="158" y="10"/>
                  </a:lnTo>
                  <a:lnTo>
                    <a:pt x="147" y="0"/>
                  </a:lnTo>
                  <a:lnTo>
                    <a:pt x="11" y="0"/>
                  </a:lnTo>
                  <a:lnTo>
                    <a:pt x="0" y="10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75" name="Oval 11"/>
            <p:cNvSpPr>
              <a:spLocks noChangeArrowheads="1"/>
            </p:cNvSpPr>
            <p:nvPr/>
          </p:nvSpPr>
          <p:spPr bwMode="auto">
            <a:xfrm>
              <a:off x="1870" y="1386"/>
              <a:ext cx="179" cy="178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AR" altLang="es-AR"/>
            </a:p>
          </p:txBody>
        </p:sp>
        <p:sp>
          <p:nvSpPr>
            <p:cNvPr id="76" name="Oval 12"/>
            <p:cNvSpPr>
              <a:spLocks noChangeArrowheads="1"/>
            </p:cNvSpPr>
            <p:nvPr/>
          </p:nvSpPr>
          <p:spPr bwMode="auto">
            <a:xfrm>
              <a:off x="1860" y="1375"/>
              <a:ext cx="189" cy="189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AR" altLang="es-AR"/>
            </a:p>
          </p:txBody>
        </p:sp>
        <p:sp>
          <p:nvSpPr>
            <p:cNvPr id="77" name="Text Box 13"/>
            <p:cNvSpPr txBox="1">
              <a:spLocks noChangeArrowheads="1"/>
            </p:cNvSpPr>
            <p:nvPr/>
          </p:nvSpPr>
          <p:spPr bwMode="auto">
            <a:xfrm>
              <a:off x="1419" y="1644"/>
              <a:ext cx="113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s-AR" altLang="es-AR" dirty="0" smtClean="0">
                  <a:latin typeface="Tahoma" panose="020B0604030504040204" pitchFamily="34" charset="0"/>
                </a:rPr>
                <a:t>Llega de Pedido</a:t>
              </a:r>
              <a:endParaRPr lang="es-ES" altLang="es-AR" dirty="0">
                <a:latin typeface="Tahoma" panose="020B0604030504040204" pitchFamily="34" charset="0"/>
              </a:endParaRPr>
            </a:p>
          </p:txBody>
        </p:sp>
      </p:grpSp>
      <p:grpSp>
        <p:nvGrpSpPr>
          <p:cNvPr id="78" name="Group 14"/>
          <p:cNvGrpSpPr>
            <a:grpSpLocks/>
          </p:cNvGrpSpPr>
          <p:nvPr/>
        </p:nvGrpSpPr>
        <p:grpSpPr bwMode="auto">
          <a:xfrm>
            <a:off x="2705090" y="1635388"/>
            <a:ext cx="905521" cy="1068387"/>
            <a:chOff x="2385" y="944"/>
            <a:chExt cx="474" cy="673"/>
          </a:xfrm>
        </p:grpSpPr>
        <p:sp>
          <p:nvSpPr>
            <p:cNvPr id="79" name="Rectangle 15"/>
            <p:cNvSpPr>
              <a:spLocks noChangeArrowheads="1"/>
            </p:cNvSpPr>
            <p:nvPr/>
          </p:nvSpPr>
          <p:spPr bwMode="auto">
            <a:xfrm>
              <a:off x="2395" y="1260"/>
              <a:ext cx="462" cy="35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AR" altLang="es-AR"/>
            </a:p>
          </p:txBody>
        </p:sp>
        <p:sp>
          <p:nvSpPr>
            <p:cNvPr id="80" name="Rectangle 16"/>
            <p:cNvSpPr>
              <a:spLocks noChangeArrowheads="1"/>
            </p:cNvSpPr>
            <p:nvPr/>
          </p:nvSpPr>
          <p:spPr bwMode="auto">
            <a:xfrm>
              <a:off x="2385" y="1249"/>
              <a:ext cx="462" cy="357"/>
            </a:xfrm>
            <a:prstGeom prst="rect">
              <a:avLst/>
            </a:prstGeom>
            <a:noFill/>
            <a:ln w="158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AR" altLang="es-AR"/>
            </a:p>
          </p:txBody>
        </p:sp>
        <p:sp>
          <p:nvSpPr>
            <p:cNvPr id="81" name="Text Box 17"/>
            <p:cNvSpPr txBox="1">
              <a:spLocks noChangeArrowheads="1"/>
            </p:cNvSpPr>
            <p:nvPr/>
          </p:nvSpPr>
          <p:spPr bwMode="auto">
            <a:xfrm>
              <a:off x="2474" y="944"/>
              <a:ext cx="38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s-AR" altLang="es-AR" dirty="0" smtClean="0">
                  <a:latin typeface="Tahoma" panose="020B0604030504040204" pitchFamily="34" charset="0"/>
                </a:rPr>
                <a:t>Stock</a:t>
              </a:r>
              <a:endParaRPr lang="es-ES" altLang="es-AR" dirty="0">
                <a:latin typeface="Tahoma" panose="020B0604030504040204" pitchFamily="34" charset="0"/>
              </a:endParaRPr>
            </a:p>
          </p:txBody>
        </p:sp>
      </p:grpSp>
      <p:grpSp>
        <p:nvGrpSpPr>
          <p:cNvPr id="82" name="Group 18"/>
          <p:cNvGrpSpPr>
            <a:grpSpLocks/>
          </p:cNvGrpSpPr>
          <p:nvPr/>
        </p:nvGrpSpPr>
        <p:grpSpPr bwMode="auto">
          <a:xfrm>
            <a:off x="3584562" y="2237050"/>
            <a:ext cx="1766886" cy="873125"/>
            <a:chOff x="2838" y="1323"/>
            <a:chExt cx="1113" cy="550"/>
          </a:xfrm>
        </p:grpSpPr>
        <p:sp>
          <p:nvSpPr>
            <p:cNvPr id="83" name="Line 19"/>
            <p:cNvSpPr>
              <a:spLocks noChangeShapeType="1"/>
            </p:cNvSpPr>
            <p:nvPr/>
          </p:nvSpPr>
          <p:spPr bwMode="auto">
            <a:xfrm>
              <a:off x="2838" y="1459"/>
              <a:ext cx="893" cy="1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84" name="Line 20"/>
            <p:cNvSpPr>
              <a:spLocks noChangeShapeType="1"/>
            </p:cNvSpPr>
            <p:nvPr/>
          </p:nvSpPr>
          <p:spPr bwMode="auto">
            <a:xfrm>
              <a:off x="2838" y="1480"/>
              <a:ext cx="893" cy="1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85" name="Freeform 21"/>
            <p:cNvSpPr>
              <a:spLocks/>
            </p:cNvSpPr>
            <p:nvPr/>
          </p:nvSpPr>
          <p:spPr bwMode="auto">
            <a:xfrm>
              <a:off x="3731" y="1407"/>
              <a:ext cx="63" cy="126"/>
            </a:xfrm>
            <a:custGeom>
              <a:avLst/>
              <a:gdLst>
                <a:gd name="T0" fmla="*/ 0 w 63"/>
                <a:gd name="T1" fmla="*/ 52 h 126"/>
                <a:gd name="T2" fmla="*/ 0 w 63"/>
                <a:gd name="T3" fmla="*/ 0 h 126"/>
                <a:gd name="T4" fmla="*/ 63 w 63"/>
                <a:gd name="T5" fmla="*/ 63 h 126"/>
                <a:gd name="T6" fmla="*/ 0 w 63"/>
                <a:gd name="T7" fmla="*/ 126 h 126"/>
                <a:gd name="T8" fmla="*/ 0 w 63"/>
                <a:gd name="T9" fmla="*/ 73 h 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"/>
                <a:gd name="T16" fmla="*/ 0 h 126"/>
                <a:gd name="T17" fmla="*/ 63 w 63"/>
                <a:gd name="T18" fmla="*/ 126 h 1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" h="126">
                  <a:moveTo>
                    <a:pt x="0" y="52"/>
                  </a:moveTo>
                  <a:lnTo>
                    <a:pt x="0" y="0"/>
                  </a:lnTo>
                  <a:lnTo>
                    <a:pt x="63" y="63"/>
                  </a:lnTo>
                  <a:lnTo>
                    <a:pt x="0" y="126"/>
                  </a:lnTo>
                  <a:lnTo>
                    <a:pt x="0" y="73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86" name="Freeform 22"/>
            <p:cNvSpPr>
              <a:spLocks/>
            </p:cNvSpPr>
            <p:nvPr/>
          </p:nvSpPr>
          <p:spPr bwMode="auto">
            <a:xfrm>
              <a:off x="3227" y="1323"/>
              <a:ext cx="157" cy="52"/>
            </a:xfrm>
            <a:custGeom>
              <a:avLst/>
              <a:gdLst>
                <a:gd name="T0" fmla="*/ 94 w 157"/>
                <a:gd name="T1" fmla="*/ 21 h 52"/>
                <a:gd name="T2" fmla="*/ 94 w 157"/>
                <a:gd name="T3" fmla="*/ 52 h 52"/>
                <a:gd name="T4" fmla="*/ 63 w 157"/>
                <a:gd name="T5" fmla="*/ 52 h 52"/>
                <a:gd name="T6" fmla="*/ 63 w 157"/>
                <a:gd name="T7" fmla="*/ 21 h 52"/>
                <a:gd name="T8" fmla="*/ 0 w 157"/>
                <a:gd name="T9" fmla="*/ 21 h 52"/>
                <a:gd name="T10" fmla="*/ 0 w 157"/>
                <a:gd name="T11" fmla="*/ 10 h 52"/>
                <a:gd name="T12" fmla="*/ 0 w 157"/>
                <a:gd name="T13" fmla="*/ 21 h 52"/>
                <a:gd name="T14" fmla="*/ 157 w 157"/>
                <a:gd name="T15" fmla="*/ 21 h 52"/>
                <a:gd name="T16" fmla="*/ 157 w 157"/>
                <a:gd name="T17" fmla="*/ 10 h 52"/>
                <a:gd name="T18" fmla="*/ 147 w 157"/>
                <a:gd name="T19" fmla="*/ 0 h 52"/>
                <a:gd name="T20" fmla="*/ 10 w 157"/>
                <a:gd name="T21" fmla="*/ 0 h 52"/>
                <a:gd name="T22" fmla="*/ 0 w 157"/>
                <a:gd name="T23" fmla="*/ 10 h 5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57"/>
                <a:gd name="T37" fmla="*/ 0 h 52"/>
                <a:gd name="T38" fmla="*/ 157 w 157"/>
                <a:gd name="T39" fmla="*/ 52 h 5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57" h="52">
                  <a:moveTo>
                    <a:pt x="94" y="21"/>
                  </a:moveTo>
                  <a:lnTo>
                    <a:pt x="94" y="52"/>
                  </a:lnTo>
                  <a:lnTo>
                    <a:pt x="63" y="52"/>
                  </a:lnTo>
                  <a:lnTo>
                    <a:pt x="63" y="21"/>
                  </a:lnTo>
                  <a:lnTo>
                    <a:pt x="0" y="21"/>
                  </a:lnTo>
                  <a:lnTo>
                    <a:pt x="0" y="10"/>
                  </a:lnTo>
                  <a:lnTo>
                    <a:pt x="0" y="21"/>
                  </a:lnTo>
                  <a:lnTo>
                    <a:pt x="157" y="21"/>
                  </a:lnTo>
                  <a:lnTo>
                    <a:pt x="157" y="10"/>
                  </a:lnTo>
                  <a:lnTo>
                    <a:pt x="147" y="0"/>
                  </a:lnTo>
                  <a:lnTo>
                    <a:pt x="10" y="0"/>
                  </a:lnTo>
                  <a:lnTo>
                    <a:pt x="0" y="10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87" name="Oval 23"/>
            <p:cNvSpPr>
              <a:spLocks noChangeArrowheads="1"/>
            </p:cNvSpPr>
            <p:nvPr/>
          </p:nvSpPr>
          <p:spPr bwMode="auto">
            <a:xfrm>
              <a:off x="3227" y="1386"/>
              <a:ext cx="178" cy="178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AR" altLang="es-AR"/>
            </a:p>
          </p:txBody>
        </p:sp>
        <p:sp>
          <p:nvSpPr>
            <p:cNvPr id="88" name="Oval 24"/>
            <p:cNvSpPr>
              <a:spLocks noChangeArrowheads="1"/>
            </p:cNvSpPr>
            <p:nvPr/>
          </p:nvSpPr>
          <p:spPr bwMode="auto">
            <a:xfrm>
              <a:off x="3216" y="1375"/>
              <a:ext cx="189" cy="189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AR" altLang="es-AR"/>
            </a:p>
          </p:txBody>
        </p:sp>
        <p:sp>
          <p:nvSpPr>
            <p:cNvPr id="89" name="Freeform 25"/>
            <p:cNvSpPr>
              <a:spLocks/>
            </p:cNvSpPr>
            <p:nvPr/>
          </p:nvSpPr>
          <p:spPr bwMode="auto">
            <a:xfrm>
              <a:off x="3794" y="1386"/>
              <a:ext cx="105" cy="84"/>
            </a:xfrm>
            <a:custGeom>
              <a:avLst/>
              <a:gdLst>
                <a:gd name="T0" fmla="*/ 10 w 105"/>
                <a:gd name="T1" fmla="*/ 84 h 84"/>
                <a:gd name="T2" fmla="*/ 10 w 105"/>
                <a:gd name="T3" fmla="*/ 73 h 84"/>
                <a:gd name="T4" fmla="*/ 0 w 105"/>
                <a:gd name="T5" fmla="*/ 73 h 84"/>
                <a:gd name="T6" fmla="*/ 0 w 105"/>
                <a:gd name="T7" fmla="*/ 73 h 84"/>
                <a:gd name="T8" fmla="*/ 0 w 105"/>
                <a:gd name="T9" fmla="*/ 63 h 84"/>
                <a:gd name="T10" fmla="*/ 0 w 105"/>
                <a:gd name="T11" fmla="*/ 63 h 84"/>
                <a:gd name="T12" fmla="*/ 0 w 105"/>
                <a:gd name="T13" fmla="*/ 63 h 84"/>
                <a:gd name="T14" fmla="*/ 0 w 105"/>
                <a:gd name="T15" fmla="*/ 52 h 84"/>
                <a:gd name="T16" fmla="*/ 0 w 105"/>
                <a:gd name="T17" fmla="*/ 52 h 84"/>
                <a:gd name="T18" fmla="*/ 0 w 105"/>
                <a:gd name="T19" fmla="*/ 42 h 84"/>
                <a:gd name="T20" fmla="*/ 0 w 105"/>
                <a:gd name="T21" fmla="*/ 42 h 84"/>
                <a:gd name="T22" fmla="*/ 0 w 105"/>
                <a:gd name="T23" fmla="*/ 42 h 84"/>
                <a:gd name="T24" fmla="*/ 0 w 105"/>
                <a:gd name="T25" fmla="*/ 31 h 84"/>
                <a:gd name="T26" fmla="*/ 0 w 105"/>
                <a:gd name="T27" fmla="*/ 31 h 84"/>
                <a:gd name="T28" fmla="*/ 10 w 105"/>
                <a:gd name="T29" fmla="*/ 31 h 84"/>
                <a:gd name="T30" fmla="*/ 10 w 105"/>
                <a:gd name="T31" fmla="*/ 31 h 84"/>
                <a:gd name="T32" fmla="*/ 10 w 105"/>
                <a:gd name="T33" fmla="*/ 21 h 84"/>
                <a:gd name="T34" fmla="*/ 10 w 105"/>
                <a:gd name="T35" fmla="*/ 21 h 84"/>
                <a:gd name="T36" fmla="*/ 10 w 105"/>
                <a:gd name="T37" fmla="*/ 21 h 84"/>
                <a:gd name="T38" fmla="*/ 21 w 105"/>
                <a:gd name="T39" fmla="*/ 10 h 84"/>
                <a:gd name="T40" fmla="*/ 21 w 105"/>
                <a:gd name="T41" fmla="*/ 10 h 84"/>
                <a:gd name="T42" fmla="*/ 21 w 105"/>
                <a:gd name="T43" fmla="*/ 10 h 84"/>
                <a:gd name="T44" fmla="*/ 21 w 105"/>
                <a:gd name="T45" fmla="*/ 10 h 84"/>
                <a:gd name="T46" fmla="*/ 31 w 105"/>
                <a:gd name="T47" fmla="*/ 10 h 84"/>
                <a:gd name="T48" fmla="*/ 31 w 105"/>
                <a:gd name="T49" fmla="*/ 0 h 84"/>
                <a:gd name="T50" fmla="*/ 31 w 105"/>
                <a:gd name="T51" fmla="*/ 0 h 84"/>
                <a:gd name="T52" fmla="*/ 42 w 105"/>
                <a:gd name="T53" fmla="*/ 0 h 84"/>
                <a:gd name="T54" fmla="*/ 42 w 105"/>
                <a:gd name="T55" fmla="*/ 0 h 84"/>
                <a:gd name="T56" fmla="*/ 42 w 105"/>
                <a:gd name="T57" fmla="*/ 0 h 84"/>
                <a:gd name="T58" fmla="*/ 52 w 105"/>
                <a:gd name="T59" fmla="*/ 0 h 84"/>
                <a:gd name="T60" fmla="*/ 52 w 105"/>
                <a:gd name="T61" fmla="*/ 0 h 84"/>
                <a:gd name="T62" fmla="*/ 52 w 105"/>
                <a:gd name="T63" fmla="*/ 0 h 84"/>
                <a:gd name="T64" fmla="*/ 63 w 105"/>
                <a:gd name="T65" fmla="*/ 0 h 84"/>
                <a:gd name="T66" fmla="*/ 63 w 105"/>
                <a:gd name="T67" fmla="*/ 0 h 84"/>
                <a:gd name="T68" fmla="*/ 63 w 105"/>
                <a:gd name="T69" fmla="*/ 0 h 84"/>
                <a:gd name="T70" fmla="*/ 73 w 105"/>
                <a:gd name="T71" fmla="*/ 0 h 84"/>
                <a:gd name="T72" fmla="*/ 73 w 105"/>
                <a:gd name="T73" fmla="*/ 0 h 84"/>
                <a:gd name="T74" fmla="*/ 73 w 105"/>
                <a:gd name="T75" fmla="*/ 10 h 84"/>
                <a:gd name="T76" fmla="*/ 84 w 105"/>
                <a:gd name="T77" fmla="*/ 10 h 84"/>
                <a:gd name="T78" fmla="*/ 84 w 105"/>
                <a:gd name="T79" fmla="*/ 10 h 84"/>
                <a:gd name="T80" fmla="*/ 84 w 105"/>
                <a:gd name="T81" fmla="*/ 10 h 84"/>
                <a:gd name="T82" fmla="*/ 84 w 105"/>
                <a:gd name="T83" fmla="*/ 10 h 84"/>
                <a:gd name="T84" fmla="*/ 94 w 105"/>
                <a:gd name="T85" fmla="*/ 21 h 84"/>
                <a:gd name="T86" fmla="*/ 94 w 105"/>
                <a:gd name="T87" fmla="*/ 21 h 84"/>
                <a:gd name="T88" fmla="*/ 94 w 105"/>
                <a:gd name="T89" fmla="*/ 21 h 84"/>
                <a:gd name="T90" fmla="*/ 94 w 105"/>
                <a:gd name="T91" fmla="*/ 31 h 84"/>
                <a:gd name="T92" fmla="*/ 94 w 105"/>
                <a:gd name="T93" fmla="*/ 31 h 84"/>
                <a:gd name="T94" fmla="*/ 105 w 105"/>
                <a:gd name="T95" fmla="*/ 31 h 84"/>
                <a:gd name="T96" fmla="*/ 105 w 105"/>
                <a:gd name="T97" fmla="*/ 31 h 84"/>
                <a:gd name="T98" fmla="*/ 105 w 105"/>
                <a:gd name="T99" fmla="*/ 42 h 84"/>
                <a:gd name="T100" fmla="*/ 105 w 105"/>
                <a:gd name="T101" fmla="*/ 42 h 84"/>
                <a:gd name="T102" fmla="*/ 105 w 105"/>
                <a:gd name="T103" fmla="*/ 42 h 84"/>
                <a:gd name="T104" fmla="*/ 105 w 105"/>
                <a:gd name="T105" fmla="*/ 52 h 84"/>
                <a:gd name="T106" fmla="*/ 105 w 105"/>
                <a:gd name="T107" fmla="*/ 52 h 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05"/>
                <a:gd name="T163" fmla="*/ 0 h 84"/>
                <a:gd name="T164" fmla="*/ 105 w 105"/>
                <a:gd name="T165" fmla="*/ 84 h 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05" h="84">
                  <a:moveTo>
                    <a:pt x="10" y="84"/>
                  </a:moveTo>
                  <a:lnTo>
                    <a:pt x="10" y="73"/>
                  </a:lnTo>
                  <a:lnTo>
                    <a:pt x="0" y="73"/>
                  </a:lnTo>
                  <a:lnTo>
                    <a:pt x="0" y="63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0" y="31"/>
                  </a:lnTo>
                  <a:lnTo>
                    <a:pt x="10" y="31"/>
                  </a:lnTo>
                  <a:lnTo>
                    <a:pt x="10" y="21"/>
                  </a:lnTo>
                  <a:lnTo>
                    <a:pt x="21" y="10"/>
                  </a:lnTo>
                  <a:lnTo>
                    <a:pt x="31" y="10"/>
                  </a:lnTo>
                  <a:lnTo>
                    <a:pt x="31" y="0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63" y="0"/>
                  </a:lnTo>
                  <a:lnTo>
                    <a:pt x="73" y="0"/>
                  </a:lnTo>
                  <a:lnTo>
                    <a:pt x="73" y="10"/>
                  </a:lnTo>
                  <a:lnTo>
                    <a:pt x="84" y="10"/>
                  </a:lnTo>
                  <a:lnTo>
                    <a:pt x="94" y="21"/>
                  </a:lnTo>
                  <a:lnTo>
                    <a:pt x="94" y="31"/>
                  </a:lnTo>
                  <a:lnTo>
                    <a:pt x="105" y="31"/>
                  </a:lnTo>
                  <a:lnTo>
                    <a:pt x="105" y="42"/>
                  </a:lnTo>
                  <a:lnTo>
                    <a:pt x="105" y="52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90" name="Freeform 26"/>
            <p:cNvSpPr>
              <a:spLocks/>
            </p:cNvSpPr>
            <p:nvPr/>
          </p:nvSpPr>
          <p:spPr bwMode="auto">
            <a:xfrm>
              <a:off x="3878" y="1386"/>
              <a:ext cx="73" cy="105"/>
            </a:xfrm>
            <a:custGeom>
              <a:avLst/>
              <a:gdLst>
                <a:gd name="T0" fmla="*/ 0 w 73"/>
                <a:gd name="T1" fmla="*/ 10 h 105"/>
                <a:gd name="T2" fmla="*/ 0 w 73"/>
                <a:gd name="T3" fmla="*/ 10 h 105"/>
                <a:gd name="T4" fmla="*/ 0 w 73"/>
                <a:gd name="T5" fmla="*/ 0 h 105"/>
                <a:gd name="T6" fmla="*/ 0 w 73"/>
                <a:gd name="T7" fmla="*/ 0 h 105"/>
                <a:gd name="T8" fmla="*/ 10 w 73"/>
                <a:gd name="T9" fmla="*/ 0 h 105"/>
                <a:gd name="T10" fmla="*/ 10 w 73"/>
                <a:gd name="T11" fmla="*/ 0 h 105"/>
                <a:gd name="T12" fmla="*/ 10 w 73"/>
                <a:gd name="T13" fmla="*/ 0 h 105"/>
                <a:gd name="T14" fmla="*/ 21 w 73"/>
                <a:gd name="T15" fmla="*/ 0 h 105"/>
                <a:gd name="T16" fmla="*/ 21 w 73"/>
                <a:gd name="T17" fmla="*/ 0 h 105"/>
                <a:gd name="T18" fmla="*/ 31 w 73"/>
                <a:gd name="T19" fmla="*/ 0 h 105"/>
                <a:gd name="T20" fmla="*/ 31 w 73"/>
                <a:gd name="T21" fmla="*/ 0 h 105"/>
                <a:gd name="T22" fmla="*/ 31 w 73"/>
                <a:gd name="T23" fmla="*/ 0 h 105"/>
                <a:gd name="T24" fmla="*/ 42 w 73"/>
                <a:gd name="T25" fmla="*/ 0 h 105"/>
                <a:gd name="T26" fmla="*/ 42 w 73"/>
                <a:gd name="T27" fmla="*/ 0 h 105"/>
                <a:gd name="T28" fmla="*/ 42 w 73"/>
                <a:gd name="T29" fmla="*/ 10 h 105"/>
                <a:gd name="T30" fmla="*/ 52 w 73"/>
                <a:gd name="T31" fmla="*/ 10 h 105"/>
                <a:gd name="T32" fmla="*/ 52 w 73"/>
                <a:gd name="T33" fmla="*/ 10 h 105"/>
                <a:gd name="T34" fmla="*/ 52 w 73"/>
                <a:gd name="T35" fmla="*/ 10 h 105"/>
                <a:gd name="T36" fmla="*/ 52 w 73"/>
                <a:gd name="T37" fmla="*/ 10 h 105"/>
                <a:gd name="T38" fmla="*/ 63 w 73"/>
                <a:gd name="T39" fmla="*/ 21 h 105"/>
                <a:gd name="T40" fmla="*/ 63 w 73"/>
                <a:gd name="T41" fmla="*/ 21 h 105"/>
                <a:gd name="T42" fmla="*/ 63 w 73"/>
                <a:gd name="T43" fmla="*/ 21 h 105"/>
                <a:gd name="T44" fmla="*/ 63 w 73"/>
                <a:gd name="T45" fmla="*/ 21 h 105"/>
                <a:gd name="T46" fmla="*/ 63 w 73"/>
                <a:gd name="T47" fmla="*/ 31 h 105"/>
                <a:gd name="T48" fmla="*/ 73 w 73"/>
                <a:gd name="T49" fmla="*/ 31 h 105"/>
                <a:gd name="T50" fmla="*/ 73 w 73"/>
                <a:gd name="T51" fmla="*/ 31 h 105"/>
                <a:gd name="T52" fmla="*/ 73 w 73"/>
                <a:gd name="T53" fmla="*/ 42 h 105"/>
                <a:gd name="T54" fmla="*/ 73 w 73"/>
                <a:gd name="T55" fmla="*/ 42 h 105"/>
                <a:gd name="T56" fmla="*/ 73 w 73"/>
                <a:gd name="T57" fmla="*/ 42 h 105"/>
                <a:gd name="T58" fmla="*/ 73 w 73"/>
                <a:gd name="T59" fmla="*/ 52 h 105"/>
                <a:gd name="T60" fmla="*/ 73 w 73"/>
                <a:gd name="T61" fmla="*/ 52 h 105"/>
                <a:gd name="T62" fmla="*/ 73 w 73"/>
                <a:gd name="T63" fmla="*/ 52 h 105"/>
                <a:gd name="T64" fmla="*/ 73 w 73"/>
                <a:gd name="T65" fmla="*/ 63 h 105"/>
                <a:gd name="T66" fmla="*/ 73 w 73"/>
                <a:gd name="T67" fmla="*/ 63 h 105"/>
                <a:gd name="T68" fmla="*/ 73 w 73"/>
                <a:gd name="T69" fmla="*/ 63 h 105"/>
                <a:gd name="T70" fmla="*/ 73 w 73"/>
                <a:gd name="T71" fmla="*/ 73 h 105"/>
                <a:gd name="T72" fmla="*/ 73 w 73"/>
                <a:gd name="T73" fmla="*/ 73 h 105"/>
                <a:gd name="T74" fmla="*/ 63 w 73"/>
                <a:gd name="T75" fmla="*/ 73 h 105"/>
                <a:gd name="T76" fmla="*/ 63 w 73"/>
                <a:gd name="T77" fmla="*/ 84 h 105"/>
                <a:gd name="T78" fmla="*/ 63 w 73"/>
                <a:gd name="T79" fmla="*/ 84 h 105"/>
                <a:gd name="T80" fmla="*/ 63 w 73"/>
                <a:gd name="T81" fmla="*/ 84 h 105"/>
                <a:gd name="T82" fmla="*/ 63 w 73"/>
                <a:gd name="T83" fmla="*/ 84 h 105"/>
                <a:gd name="T84" fmla="*/ 52 w 73"/>
                <a:gd name="T85" fmla="*/ 94 h 105"/>
                <a:gd name="T86" fmla="*/ 52 w 73"/>
                <a:gd name="T87" fmla="*/ 94 h 105"/>
                <a:gd name="T88" fmla="*/ 52 w 73"/>
                <a:gd name="T89" fmla="*/ 94 h 105"/>
                <a:gd name="T90" fmla="*/ 52 w 73"/>
                <a:gd name="T91" fmla="*/ 94 h 105"/>
                <a:gd name="T92" fmla="*/ 42 w 73"/>
                <a:gd name="T93" fmla="*/ 94 h 105"/>
                <a:gd name="T94" fmla="*/ 42 w 73"/>
                <a:gd name="T95" fmla="*/ 105 h 105"/>
                <a:gd name="T96" fmla="*/ 42 w 73"/>
                <a:gd name="T97" fmla="*/ 105 h 105"/>
                <a:gd name="T98" fmla="*/ 31 w 73"/>
                <a:gd name="T99" fmla="*/ 105 h 105"/>
                <a:gd name="T100" fmla="*/ 31 w 73"/>
                <a:gd name="T101" fmla="*/ 105 h 105"/>
                <a:gd name="T102" fmla="*/ 31 w 73"/>
                <a:gd name="T103" fmla="*/ 105 h 105"/>
                <a:gd name="T104" fmla="*/ 21 w 73"/>
                <a:gd name="T105" fmla="*/ 105 h 105"/>
                <a:gd name="T106" fmla="*/ 21 w 73"/>
                <a:gd name="T107" fmla="*/ 105 h 10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73"/>
                <a:gd name="T163" fmla="*/ 0 h 105"/>
                <a:gd name="T164" fmla="*/ 73 w 73"/>
                <a:gd name="T165" fmla="*/ 105 h 105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73" h="105">
                  <a:moveTo>
                    <a:pt x="0" y="10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1" y="0"/>
                  </a:lnTo>
                  <a:lnTo>
                    <a:pt x="31" y="0"/>
                  </a:lnTo>
                  <a:lnTo>
                    <a:pt x="42" y="0"/>
                  </a:lnTo>
                  <a:lnTo>
                    <a:pt x="42" y="10"/>
                  </a:lnTo>
                  <a:lnTo>
                    <a:pt x="52" y="10"/>
                  </a:lnTo>
                  <a:lnTo>
                    <a:pt x="63" y="21"/>
                  </a:lnTo>
                  <a:lnTo>
                    <a:pt x="63" y="31"/>
                  </a:lnTo>
                  <a:lnTo>
                    <a:pt x="73" y="31"/>
                  </a:lnTo>
                  <a:lnTo>
                    <a:pt x="73" y="42"/>
                  </a:lnTo>
                  <a:lnTo>
                    <a:pt x="73" y="52"/>
                  </a:lnTo>
                  <a:lnTo>
                    <a:pt x="73" y="63"/>
                  </a:lnTo>
                  <a:lnTo>
                    <a:pt x="73" y="73"/>
                  </a:lnTo>
                  <a:lnTo>
                    <a:pt x="63" y="73"/>
                  </a:lnTo>
                  <a:lnTo>
                    <a:pt x="63" y="84"/>
                  </a:lnTo>
                  <a:lnTo>
                    <a:pt x="52" y="94"/>
                  </a:lnTo>
                  <a:lnTo>
                    <a:pt x="42" y="94"/>
                  </a:lnTo>
                  <a:lnTo>
                    <a:pt x="42" y="105"/>
                  </a:lnTo>
                  <a:lnTo>
                    <a:pt x="31" y="105"/>
                  </a:lnTo>
                  <a:lnTo>
                    <a:pt x="21" y="105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91" name="Freeform 27"/>
            <p:cNvSpPr>
              <a:spLocks/>
            </p:cNvSpPr>
            <p:nvPr/>
          </p:nvSpPr>
          <p:spPr bwMode="auto">
            <a:xfrm>
              <a:off x="3846" y="1470"/>
              <a:ext cx="105" cy="73"/>
            </a:xfrm>
            <a:custGeom>
              <a:avLst/>
              <a:gdLst>
                <a:gd name="T0" fmla="*/ 95 w 105"/>
                <a:gd name="T1" fmla="*/ 0 h 73"/>
                <a:gd name="T2" fmla="*/ 95 w 105"/>
                <a:gd name="T3" fmla="*/ 0 h 73"/>
                <a:gd name="T4" fmla="*/ 105 w 105"/>
                <a:gd name="T5" fmla="*/ 0 h 73"/>
                <a:gd name="T6" fmla="*/ 105 w 105"/>
                <a:gd name="T7" fmla="*/ 0 h 73"/>
                <a:gd name="T8" fmla="*/ 105 w 105"/>
                <a:gd name="T9" fmla="*/ 10 h 73"/>
                <a:gd name="T10" fmla="*/ 105 w 105"/>
                <a:gd name="T11" fmla="*/ 10 h 73"/>
                <a:gd name="T12" fmla="*/ 105 w 105"/>
                <a:gd name="T13" fmla="*/ 10 h 73"/>
                <a:gd name="T14" fmla="*/ 105 w 105"/>
                <a:gd name="T15" fmla="*/ 21 h 73"/>
                <a:gd name="T16" fmla="*/ 105 w 105"/>
                <a:gd name="T17" fmla="*/ 21 h 73"/>
                <a:gd name="T18" fmla="*/ 105 w 105"/>
                <a:gd name="T19" fmla="*/ 31 h 73"/>
                <a:gd name="T20" fmla="*/ 105 w 105"/>
                <a:gd name="T21" fmla="*/ 31 h 73"/>
                <a:gd name="T22" fmla="*/ 105 w 105"/>
                <a:gd name="T23" fmla="*/ 31 h 73"/>
                <a:gd name="T24" fmla="*/ 105 w 105"/>
                <a:gd name="T25" fmla="*/ 42 h 73"/>
                <a:gd name="T26" fmla="*/ 105 w 105"/>
                <a:gd name="T27" fmla="*/ 42 h 73"/>
                <a:gd name="T28" fmla="*/ 95 w 105"/>
                <a:gd name="T29" fmla="*/ 42 h 73"/>
                <a:gd name="T30" fmla="*/ 95 w 105"/>
                <a:gd name="T31" fmla="*/ 52 h 73"/>
                <a:gd name="T32" fmla="*/ 95 w 105"/>
                <a:gd name="T33" fmla="*/ 52 h 73"/>
                <a:gd name="T34" fmla="*/ 95 w 105"/>
                <a:gd name="T35" fmla="*/ 52 h 73"/>
                <a:gd name="T36" fmla="*/ 95 w 105"/>
                <a:gd name="T37" fmla="*/ 52 h 73"/>
                <a:gd name="T38" fmla="*/ 84 w 105"/>
                <a:gd name="T39" fmla="*/ 63 h 73"/>
                <a:gd name="T40" fmla="*/ 84 w 105"/>
                <a:gd name="T41" fmla="*/ 63 h 73"/>
                <a:gd name="T42" fmla="*/ 84 w 105"/>
                <a:gd name="T43" fmla="*/ 63 h 73"/>
                <a:gd name="T44" fmla="*/ 84 w 105"/>
                <a:gd name="T45" fmla="*/ 63 h 73"/>
                <a:gd name="T46" fmla="*/ 74 w 105"/>
                <a:gd name="T47" fmla="*/ 63 h 73"/>
                <a:gd name="T48" fmla="*/ 74 w 105"/>
                <a:gd name="T49" fmla="*/ 73 h 73"/>
                <a:gd name="T50" fmla="*/ 74 w 105"/>
                <a:gd name="T51" fmla="*/ 73 h 73"/>
                <a:gd name="T52" fmla="*/ 63 w 105"/>
                <a:gd name="T53" fmla="*/ 73 h 73"/>
                <a:gd name="T54" fmla="*/ 63 w 105"/>
                <a:gd name="T55" fmla="*/ 73 h 73"/>
                <a:gd name="T56" fmla="*/ 63 w 105"/>
                <a:gd name="T57" fmla="*/ 73 h 73"/>
                <a:gd name="T58" fmla="*/ 53 w 105"/>
                <a:gd name="T59" fmla="*/ 73 h 73"/>
                <a:gd name="T60" fmla="*/ 53 w 105"/>
                <a:gd name="T61" fmla="*/ 73 h 73"/>
                <a:gd name="T62" fmla="*/ 53 w 105"/>
                <a:gd name="T63" fmla="*/ 73 h 73"/>
                <a:gd name="T64" fmla="*/ 42 w 105"/>
                <a:gd name="T65" fmla="*/ 73 h 73"/>
                <a:gd name="T66" fmla="*/ 42 w 105"/>
                <a:gd name="T67" fmla="*/ 73 h 73"/>
                <a:gd name="T68" fmla="*/ 42 w 105"/>
                <a:gd name="T69" fmla="*/ 73 h 73"/>
                <a:gd name="T70" fmla="*/ 32 w 105"/>
                <a:gd name="T71" fmla="*/ 73 h 73"/>
                <a:gd name="T72" fmla="*/ 32 w 105"/>
                <a:gd name="T73" fmla="*/ 73 h 73"/>
                <a:gd name="T74" fmla="*/ 32 w 105"/>
                <a:gd name="T75" fmla="*/ 63 h 73"/>
                <a:gd name="T76" fmla="*/ 21 w 105"/>
                <a:gd name="T77" fmla="*/ 63 h 73"/>
                <a:gd name="T78" fmla="*/ 21 w 105"/>
                <a:gd name="T79" fmla="*/ 63 h 73"/>
                <a:gd name="T80" fmla="*/ 21 w 105"/>
                <a:gd name="T81" fmla="*/ 63 h 73"/>
                <a:gd name="T82" fmla="*/ 21 w 105"/>
                <a:gd name="T83" fmla="*/ 63 h 73"/>
                <a:gd name="T84" fmla="*/ 11 w 105"/>
                <a:gd name="T85" fmla="*/ 52 h 73"/>
                <a:gd name="T86" fmla="*/ 11 w 105"/>
                <a:gd name="T87" fmla="*/ 52 h 73"/>
                <a:gd name="T88" fmla="*/ 11 w 105"/>
                <a:gd name="T89" fmla="*/ 52 h 73"/>
                <a:gd name="T90" fmla="*/ 11 w 105"/>
                <a:gd name="T91" fmla="*/ 52 h 73"/>
                <a:gd name="T92" fmla="*/ 11 w 105"/>
                <a:gd name="T93" fmla="*/ 42 h 73"/>
                <a:gd name="T94" fmla="*/ 0 w 105"/>
                <a:gd name="T95" fmla="*/ 42 h 73"/>
                <a:gd name="T96" fmla="*/ 0 w 105"/>
                <a:gd name="T97" fmla="*/ 42 h 73"/>
                <a:gd name="T98" fmla="*/ 0 w 105"/>
                <a:gd name="T99" fmla="*/ 31 h 73"/>
                <a:gd name="T100" fmla="*/ 0 w 105"/>
                <a:gd name="T101" fmla="*/ 31 h 73"/>
                <a:gd name="T102" fmla="*/ 0 w 105"/>
                <a:gd name="T103" fmla="*/ 31 h 73"/>
                <a:gd name="T104" fmla="*/ 0 w 105"/>
                <a:gd name="T105" fmla="*/ 21 h 73"/>
                <a:gd name="T106" fmla="*/ 0 w 105"/>
                <a:gd name="T107" fmla="*/ 21 h 7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05"/>
                <a:gd name="T163" fmla="*/ 0 h 73"/>
                <a:gd name="T164" fmla="*/ 105 w 105"/>
                <a:gd name="T165" fmla="*/ 73 h 73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05" h="73">
                  <a:moveTo>
                    <a:pt x="95" y="0"/>
                  </a:moveTo>
                  <a:lnTo>
                    <a:pt x="95" y="0"/>
                  </a:lnTo>
                  <a:lnTo>
                    <a:pt x="105" y="0"/>
                  </a:lnTo>
                  <a:lnTo>
                    <a:pt x="105" y="10"/>
                  </a:lnTo>
                  <a:lnTo>
                    <a:pt x="105" y="21"/>
                  </a:lnTo>
                  <a:lnTo>
                    <a:pt x="105" y="31"/>
                  </a:lnTo>
                  <a:lnTo>
                    <a:pt x="105" y="42"/>
                  </a:lnTo>
                  <a:lnTo>
                    <a:pt x="95" y="42"/>
                  </a:lnTo>
                  <a:lnTo>
                    <a:pt x="95" y="52"/>
                  </a:lnTo>
                  <a:lnTo>
                    <a:pt x="84" y="63"/>
                  </a:lnTo>
                  <a:lnTo>
                    <a:pt x="74" y="63"/>
                  </a:lnTo>
                  <a:lnTo>
                    <a:pt x="74" y="73"/>
                  </a:lnTo>
                  <a:lnTo>
                    <a:pt x="63" y="73"/>
                  </a:lnTo>
                  <a:lnTo>
                    <a:pt x="53" y="73"/>
                  </a:lnTo>
                  <a:lnTo>
                    <a:pt x="42" y="73"/>
                  </a:lnTo>
                  <a:lnTo>
                    <a:pt x="32" y="73"/>
                  </a:lnTo>
                  <a:lnTo>
                    <a:pt x="32" y="63"/>
                  </a:lnTo>
                  <a:lnTo>
                    <a:pt x="21" y="63"/>
                  </a:lnTo>
                  <a:lnTo>
                    <a:pt x="11" y="52"/>
                  </a:lnTo>
                  <a:lnTo>
                    <a:pt x="11" y="42"/>
                  </a:lnTo>
                  <a:lnTo>
                    <a:pt x="0" y="42"/>
                  </a:lnTo>
                  <a:lnTo>
                    <a:pt x="0" y="31"/>
                  </a:lnTo>
                  <a:lnTo>
                    <a:pt x="0" y="21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92" name="Freeform 28"/>
            <p:cNvSpPr>
              <a:spLocks/>
            </p:cNvSpPr>
            <p:nvPr/>
          </p:nvSpPr>
          <p:spPr bwMode="auto">
            <a:xfrm>
              <a:off x="3794" y="1438"/>
              <a:ext cx="84" cy="105"/>
            </a:xfrm>
            <a:custGeom>
              <a:avLst/>
              <a:gdLst>
                <a:gd name="T0" fmla="*/ 84 w 84"/>
                <a:gd name="T1" fmla="*/ 95 h 105"/>
                <a:gd name="T2" fmla="*/ 73 w 84"/>
                <a:gd name="T3" fmla="*/ 95 h 105"/>
                <a:gd name="T4" fmla="*/ 73 w 84"/>
                <a:gd name="T5" fmla="*/ 105 h 105"/>
                <a:gd name="T6" fmla="*/ 73 w 84"/>
                <a:gd name="T7" fmla="*/ 105 h 105"/>
                <a:gd name="T8" fmla="*/ 63 w 84"/>
                <a:gd name="T9" fmla="*/ 105 h 105"/>
                <a:gd name="T10" fmla="*/ 63 w 84"/>
                <a:gd name="T11" fmla="*/ 105 h 105"/>
                <a:gd name="T12" fmla="*/ 63 w 84"/>
                <a:gd name="T13" fmla="*/ 105 h 105"/>
                <a:gd name="T14" fmla="*/ 52 w 84"/>
                <a:gd name="T15" fmla="*/ 105 h 105"/>
                <a:gd name="T16" fmla="*/ 52 w 84"/>
                <a:gd name="T17" fmla="*/ 105 h 105"/>
                <a:gd name="T18" fmla="*/ 42 w 84"/>
                <a:gd name="T19" fmla="*/ 105 h 105"/>
                <a:gd name="T20" fmla="*/ 42 w 84"/>
                <a:gd name="T21" fmla="*/ 105 h 105"/>
                <a:gd name="T22" fmla="*/ 42 w 84"/>
                <a:gd name="T23" fmla="*/ 105 h 105"/>
                <a:gd name="T24" fmla="*/ 31 w 84"/>
                <a:gd name="T25" fmla="*/ 105 h 105"/>
                <a:gd name="T26" fmla="*/ 31 w 84"/>
                <a:gd name="T27" fmla="*/ 105 h 105"/>
                <a:gd name="T28" fmla="*/ 31 w 84"/>
                <a:gd name="T29" fmla="*/ 95 h 105"/>
                <a:gd name="T30" fmla="*/ 31 w 84"/>
                <a:gd name="T31" fmla="*/ 95 h 105"/>
                <a:gd name="T32" fmla="*/ 21 w 84"/>
                <a:gd name="T33" fmla="*/ 95 h 105"/>
                <a:gd name="T34" fmla="*/ 21 w 84"/>
                <a:gd name="T35" fmla="*/ 95 h 105"/>
                <a:gd name="T36" fmla="*/ 21 w 84"/>
                <a:gd name="T37" fmla="*/ 95 h 105"/>
                <a:gd name="T38" fmla="*/ 10 w 84"/>
                <a:gd name="T39" fmla="*/ 84 h 105"/>
                <a:gd name="T40" fmla="*/ 10 w 84"/>
                <a:gd name="T41" fmla="*/ 84 h 105"/>
                <a:gd name="T42" fmla="*/ 10 w 84"/>
                <a:gd name="T43" fmla="*/ 84 h 105"/>
                <a:gd name="T44" fmla="*/ 10 w 84"/>
                <a:gd name="T45" fmla="*/ 84 h 105"/>
                <a:gd name="T46" fmla="*/ 10 w 84"/>
                <a:gd name="T47" fmla="*/ 74 h 105"/>
                <a:gd name="T48" fmla="*/ 0 w 84"/>
                <a:gd name="T49" fmla="*/ 74 h 105"/>
                <a:gd name="T50" fmla="*/ 0 w 84"/>
                <a:gd name="T51" fmla="*/ 74 h 105"/>
                <a:gd name="T52" fmla="*/ 0 w 84"/>
                <a:gd name="T53" fmla="*/ 63 h 105"/>
                <a:gd name="T54" fmla="*/ 0 w 84"/>
                <a:gd name="T55" fmla="*/ 63 h 105"/>
                <a:gd name="T56" fmla="*/ 0 w 84"/>
                <a:gd name="T57" fmla="*/ 63 h 105"/>
                <a:gd name="T58" fmla="*/ 0 w 84"/>
                <a:gd name="T59" fmla="*/ 53 h 105"/>
                <a:gd name="T60" fmla="*/ 0 w 84"/>
                <a:gd name="T61" fmla="*/ 53 h 105"/>
                <a:gd name="T62" fmla="*/ 0 w 84"/>
                <a:gd name="T63" fmla="*/ 53 h 105"/>
                <a:gd name="T64" fmla="*/ 0 w 84"/>
                <a:gd name="T65" fmla="*/ 42 h 105"/>
                <a:gd name="T66" fmla="*/ 0 w 84"/>
                <a:gd name="T67" fmla="*/ 42 h 105"/>
                <a:gd name="T68" fmla="*/ 0 w 84"/>
                <a:gd name="T69" fmla="*/ 42 h 105"/>
                <a:gd name="T70" fmla="*/ 0 w 84"/>
                <a:gd name="T71" fmla="*/ 32 h 105"/>
                <a:gd name="T72" fmla="*/ 0 w 84"/>
                <a:gd name="T73" fmla="*/ 32 h 105"/>
                <a:gd name="T74" fmla="*/ 10 w 84"/>
                <a:gd name="T75" fmla="*/ 32 h 105"/>
                <a:gd name="T76" fmla="*/ 10 w 84"/>
                <a:gd name="T77" fmla="*/ 21 h 105"/>
                <a:gd name="T78" fmla="*/ 10 w 84"/>
                <a:gd name="T79" fmla="*/ 21 h 105"/>
                <a:gd name="T80" fmla="*/ 10 w 84"/>
                <a:gd name="T81" fmla="*/ 21 h 105"/>
                <a:gd name="T82" fmla="*/ 10 w 84"/>
                <a:gd name="T83" fmla="*/ 21 h 105"/>
                <a:gd name="T84" fmla="*/ 21 w 84"/>
                <a:gd name="T85" fmla="*/ 11 h 105"/>
                <a:gd name="T86" fmla="*/ 21 w 84"/>
                <a:gd name="T87" fmla="*/ 11 h 105"/>
                <a:gd name="T88" fmla="*/ 21 w 84"/>
                <a:gd name="T89" fmla="*/ 11 h 105"/>
                <a:gd name="T90" fmla="*/ 31 w 84"/>
                <a:gd name="T91" fmla="*/ 11 h 105"/>
                <a:gd name="T92" fmla="*/ 31 w 84"/>
                <a:gd name="T93" fmla="*/ 11 h 105"/>
                <a:gd name="T94" fmla="*/ 31 w 84"/>
                <a:gd name="T95" fmla="*/ 0 h 105"/>
                <a:gd name="T96" fmla="*/ 31 w 84"/>
                <a:gd name="T97" fmla="*/ 0 h 105"/>
                <a:gd name="T98" fmla="*/ 42 w 84"/>
                <a:gd name="T99" fmla="*/ 0 h 105"/>
                <a:gd name="T100" fmla="*/ 42 w 84"/>
                <a:gd name="T101" fmla="*/ 0 h 105"/>
                <a:gd name="T102" fmla="*/ 42 w 84"/>
                <a:gd name="T103" fmla="*/ 0 h 105"/>
                <a:gd name="T104" fmla="*/ 52 w 84"/>
                <a:gd name="T105" fmla="*/ 0 h 105"/>
                <a:gd name="T106" fmla="*/ 52 w 84"/>
                <a:gd name="T107" fmla="*/ 0 h 10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84"/>
                <a:gd name="T163" fmla="*/ 0 h 105"/>
                <a:gd name="T164" fmla="*/ 84 w 84"/>
                <a:gd name="T165" fmla="*/ 105 h 105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84" h="105">
                  <a:moveTo>
                    <a:pt x="84" y="95"/>
                  </a:moveTo>
                  <a:lnTo>
                    <a:pt x="73" y="95"/>
                  </a:lnTo>
                  <a:lnTo>
                    <a:pt x="73" y="105"/>
                  </a:lnTo>
                  <a:lnTo>
                    <a:pt x="63" y="105"/>
                  </a:lnTo>
                  <a:lnTo>
                    <a:pt x="52" y="105"/>
                  </a:lnTo>
                  <a:lnTo>
                    <a:pt x="42" y="105"/>
                  </a:lnTo>
                  <a:lnTo>
                    <a:pt x="31" y="105"/>
                  </a:lnTo>
                  <a:lnTo>
                    <a:pt x="31" y="95"/>
                  </a:lnTo>
                  <a:lnTo>
                    <a:pt x="21" y="95"/>
                  </a:lnTo>
                  <a:lnTo>
                    <a:pt x="10" y="84"/>
                  </a:lnTo>
                  <a:lnTo>
                    <a:pt x="10" y="74"/>
                  </a:lnTo>
                  <a:lnTo>
                    <a:pt x="0" y="74"/>
                  </a:lnTo>
                  <a:lnTo>
                    <a:pt x="0" y="63"/>
                  </a:lnTo>
                  <a:lnTo>
                    <a:pt x="0" y="53"/>
                  </a:lnTo>
                  <a:lnTo>
                    <a:pt x="0" y="42"/>
                  </a:lnTo>
                  <a:lnTo>
                    <a:pt x="0" y="32"/>
                  </a:lnTo>
                  <a:lnTo>
                    <a:pt x="10" y="32"/>
                  </a:lnTo>
                  <a:lnTo>
                    <a:pt x="10" y="21"/>
                  </a:lnTo>
                  <a:lnTo>
                    <a:pt x="21" y="11"/>
                  </a:lnTo>
                  <a:lnTo>
                    <a:pt x="31" y="11"/>
                  </a:lnTo>
                  <a:lnTo>
                    <a:pt x="31" y="0"/>
                  </a:lnTo>
                  <a:lnTo>
                    <a:pt x="42" y="0"/>
                  </a:lnTo>
                  <a:lnTo>
                    <a:pt x="52" y="0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93" name="Text Box 29"/>
            <p:cNvSpPr txBox="1">
              <a:spLocks noChangeArrowheads="1"/>
            </p:cNvSpPr>
            <p:nvPr/>
          </p:nvSpPr>
          <p:spPr bwMode="auto">
            <a:xfrm>
              <a:off x="3014" y="1640"/>
              <a:ext cx="85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s-AR" altLang="es-AR" dirty="0" smtClean="0">
                  <a:latin typeface="Tahoma" panose="020B0604030504040204" pitchFamily="34" charset="0"/>
                </a:rPr>
                <a:t>VentaDiaria</a:t>
              </a:r>
              <a:endParaRPr lang="es-ES" altLang="es-AR" dirty="0">
                <a:latin typeface="Tahoma" panose="020B0604030504040204" pitchFamily="34" charset="0"/>
              </a:endParaRPr>
            </a:p>
          </p:txBody>
        </p:sp>
      </p:grpSp>
      <p:sp>
        <p:nvSpPr>
          <p:cNvPr id="94" name="Oval 31"/>
          <p:cNvSpPr>
            <a:spLocks noChangeArrowheads="1"/>
          </p:cNvSpPr>
          <p:nvPr/>
        </p:nvSpPr>
        <p:spPr bwMode="auto">
          <a:xfrm>
            <a:off x="858826" y="3265750"/>
            <a:ext cx="300038" cy="300038"/>
          </a:xfrm>
          <a:prstGeom prst="ellipse">
            <a:avLst/>
          </a:prstGeom>
          <a:solidFill>
            <a:schemeClr val="tx1"/>
          </a:solidFill>
          <a:ln w="15875">
            <a:solidFill>
              <a:srgbClr val="0000FF"/>
            </a:solidFill>
            <a:round/>
            <a:headEnd/>
            <a:tailEnd/>
          </a:ln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AR" altLang="es-AR"/>
          </a:p>
        </p:txBody>
      </p:sp>
      <p:sp>
        <p:nvSpPr>
          <p:cNvPr id="95" name="Text Box 32"/>
          <p:cNvSpPr txBox="1">
            <a:spLocks noChangeArrowheads="1"/>
          </p:cNvSpPr>
          <p:nvPr/>
        </p:nvSpPr>
        <p:spPr bwMode="auto">
          <a:xfrm>
            <a:off x="798501" y="3580075"/>
            <a:ext cx="442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s-AR" altLang="es-AR">
                <a:latin typeface="Tahoma" panose="020B0604030504040204" pitchFamily="34" charset="0"/>
              </a:rPr>
              <a:t>TP</a:t>
            </a:r>
            <a:endParaRPr lang="es-ES" altLang="es-AR">
              <a:latin typeface="Tahoma" panose="020B0604030504040204" pitchFamily="34" charset="0"/>
            </a:endParaRPr>
          </a:p>
        </p:txBody>
      </p:sp>
      <p:cxnSp>
        <p:nvCxnSpPr>
          <p:cNvPr id="96" name="AutoShape 36"/>
          <p:cNvCxnSpPr>
            <a:cxnSpLocks noChangeShapeType="1"/>
            <a:stCxn id="94" idx="0"/>
            <a:endCxn id="76" idx="2"/>
          </p:cNvCxnSpPr>
          <p:nvPr/>
        </p:nvCxnSpPr>
        <p:spPr bwMode="auto">
          <a:xfrm rot="16200000">
            <a:off x="1042977" y="2437075"/>
            <a:ext cx="787400" cy="854075"/>
          </a:xfrm>
          <a:prstGeom prst="curvedConnector2">
            <a:avLst/>
          </a:prstGeom>
          <a:noFill/>
          <a:ln w="28575" cap="sq">
            <a:solidFill>
              <a:schemeClr val="accent3">
                <a:lumMod val="75000"/>
              </a:schemeClr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98" name="Group 40"/>
          <p:cNvGrpSpPr>
            <a:grpSpLocks/>
          </p:cNvGrpSpPr>
          <p:nvPr/>
        </p:nvGrpSpPr>
        <p:grpSpPr bwMode="auto">
          <a:xfrm>
            <a:off x="1957356" y="4404485"/>
            <a:ext cx="1630364" cy="898525"/>
            <a:chOff x="1366" y="1323"/>
            <a:chExt cx="1027" cy="566"/>
          </a:xfrm>
        </p:grpSpPr>
        <p:sp>
          <p:nvSpPr>
            <p:cNvPr id="99" name="Freeform 41"/>
            <p:cNvSpPr>
              <a:spLocks/>
            </p:cNvSpPr>
            <p:nvPr/>
          </p:nvSpPr>
          <p:spPr bwMode="auto">
            <a:xfrm>
              <a:off x="1366" y="1386"/>
              <a:ext cx="105" cy="84"/>
            </a:xfrm>
            <a:custGeom>
              <a:avLst/>
              <a:gdLst>
                <a:gd name="T0" fmla="*/ 11 w 105"/>
                <a:gd name="T1" fmla="*/ 84 h 84"/>
                <a:gd name="T2" fmla="*/ 11 w 105"/>
                <a:gd name="T3" fmla="*/ 73 h 84"/>
                <a:gd name="T4" fmla="*/ 0 w 105"/>
                <a:gd name="T5" fmla="*/ 73 h 84"/>
                <a:gd name="T6" fmla="*/ 0 w 105"/>
                <a:gd name="T7" fmla="*/ 73 h 84"/>
                <a:gd name="T8" fmla="*/ 0 w 105"/>
                <a:gd name="T9" fmla="*/ 63 h 84"/>
                <a:gd name="T10" fmla="*/ 0 w 105"/>
                <a:gd name="T11" fmla="*/ 63 h 84"/>
                <a:gd name="T12" fmla="*/ 0 w 105"/>
                <a:gd name="T13" fmla="*/ 63 h 84"/>
                <a:gd name="T14" fmla="*/ 0 w 105"/>
                <a:gd name="T15" fmla="*/ 52 h 84"/>
                <a:gd name="T16" fmla="*/ 0 w 105"/>
                <a:gd name="T17" fmla="*/ 52 h 84"/>
                <a:gd name="T18" fmla="*/ 0 w 105"/>
                <a:gd name="T19" fmla="*/ 42 h 84"/>
                <a:gd name="T20" fmla="*/ 0 w 105"/>
                <a:gd name="T21" fmla="*/ 42 h 84"/>
                <a:gd name="T22" fmla="*/ 0 w 105"/>
                <a:gd name="T23" fmla="*/ 42 h 84"/>
                <a:gd name="T24" fmla="*/ 0 w 105"/>
                <a:gd name="T25" fmla="*/ 31 h 84"/>
                <a:gd name="T26" fmla="*/ 0 w 105"/>
                <a:gd name="T27" fmla="*/ 31 h 84"/>
                <a:gd name="T28" fmla="*/ 11 w 105"/>
                <a:gd name="T29" fmla="*/ 31 h 84"/>
                <a:gd name="T30" fmla="*/ 11 w 105"/>
                <a:gd name="T31" fmla="*/ 31 h 84"/>
                <a:gd name="T32" fmla="*/ 11 w 105"/>
                <a:gd name="T33" fmla="*/ 21 h 84"/>
                <a:gd name="T34" fmla="*/ 11 w 105"/>
                <a:gd name="T35" fmla="*/ 21 h 84"/>
                <a:gd name="T36" fmla="*/ 11 w 105"/>
                <a:gd name="T37" fmla="*/ 21 h 84"/>
                <a:gd name="T38" fmla="*/ 21 w 105"/>
                <a:gd name="T39" fmla="*/ 10 h 84"/>
                <a:gd name="T40" fmla="*/ 21 w 105"/>
                <a:gd name="T41" fmla="*/ 10 h 84"/>
                <a:gd name="T42" fmla="*/ 21 w 105"/>
                <a:gd name="T43" fmla="*/ 10 h 84"/>
                <a:gd name="T44" fmla="*/ 21 w 105"/>
                <a:gd name="T45" fmla="*/ 10 h 84"/>
                <a:gd name="T46" fmla="*/ 32 w 105"/>
                <a:gd name="T47" fmla="*/ 10 h 84"/>
                <a:gd name="T48" fmla="*/ 32 w 105"/>
                <a:gd name="T49" fmla="*/ 0 h 84"/>
                <a:gd name="T50" fmla="*/ 32 w 105"/>
                <a:gd name="T51" fmla="*/ 0 h 84"/>
                <a:gd name="T52" fmla="*/ 42 w 105"/>
                <a:gd name="T53" fmla="*/ 0 h 84"/>
                <a:gd name="T54" fmla="*/ 42 w 105"/>
                <a:gd name="T55" fmla="*/ 0 h 84"/>
                <a:gd name="T56" fmla="*/ 42 w 105"/>
                <a:gd name="T57" fmla="*/ 0 h 84"/>
                <a:gd name="T58" fmla="*/ 53 w 105"/>
                <a:gd name="T59" fmla="*/ 0 h 84"/>
                <a:gd name="T60" fmla="*/ 53 w 105"/>
                <a:gd name="T61" fmla="*/ 0 h 84"/>
                <a:gd name="T62" fmla="*/ 53 w 105"/>
                <a:gd name="T63" fmla="*/ 0 h 84"/>
                <a:gd name="T64" fmla="*/ 63 w 105"/>
                <a:gd name="T65" fmla="*/ 0 h 84"/>
                <a:gd name="T66" fmla="*/ 63 w 105"/>
                <a:gd name="T67" fmla="*/ 0 h 84"/>
                <a:gd name="T68" fmla="*/ 63 w 105"/>
                <a:gd name="T69" fmla="*/ 0 h 84"/>
                <a:gd name="T70" fmla="*/ 74 w 105"/>
                <a:gd name="T71" fmla="*/ 0 h 84"/>
                <a:gd name="T72" fmla="*/ 74 w 105"/>
                <a:gd name="T73" fmla="*/ 0 h 84"/>
                <a:gd name="T74" fmla="*/ 74 w 105"/>
                <a:gd name="T75" fmla="*/ 10 h 84"/>
                <a:gd name="T76" fmla="*/ 84 w 105"/>
                <a:gd name="T77" fmla="*/ 10 h 84"/>
                <a:gd name="T78" fmla="*/ 84 w 105"/>
                <a:gd name="T79" fmla="*/ 10 h 84"/>
                <a:gd name="T80" fmla="*/ 84 w 105"/>
                <a:gd name="T81" fmla="*/ 10 h 84"/>
                <a:gd name="T82" fmla="*/ 84 w 105"/>
                <a:gd name="T83" fmla="*/ 10 h 84"/>
                <a:gd name="T84" fmla="*/ 95 w 105"/>
                <a:gd name="T85" fmla="*/ 21 h 84"/>
                <a:gd name="T86" fmla="*/ 95 w 105"/>
                <a:gd name="T87" fmla="*/ 21 h 84"/>
                <a:gd name="T88" fmla="*/ 95 w 105"/>
                <a:gd name="T89" fmla="*/ 21 h 84"/>
                <a:gd name="T90" fmla="*/ 95 w 105"/>
                <a:gd name="T91" fmla="*/ 31 h 84"/>
                <a:gd name="T92" fmla="*/ 95 w 105"/>
                <a:gd name="T93" fmla="*/ 31 h 84"/>
                <a:gd name="T94" fmla="*/ 105 w 105"/>
                <a:gd name="T95" fmla="*/ 31 h 84"/>
                <a:gd name="T96" fmla="*/ 105 w 105"/>
                <a:gd name="T97" fmla="*/ 31 h 84"/>
                <a:gd name="T98" fmla="*/ 105 w 105"/>
                <a:gd name="T99" fmla="*/ 42 h 84"/>
                <a:gd name="T100" fmla="*/ 105 w 105"/>
                <a:gd name="T101" fmla="*/ 42 h 84"/>
                <a:gd name="T102" fmla="*/ 105 w 105"/>
                <a:gd name="T103" fmla="*/ 42 h 84"/>
                <a:gd name="T104" fmla="*/ 105 w 105"/>
                <a:gd name="T105" fmla="*/ 52 h 84"/>
                <a:gd name="T106" fmla="*/ 105 w 105"/>
                <a:gd name="T107" fmla="*/ 52 h 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05"/>
                <a:gd name="T163" fmla="*/ 0 h 84"/>
                <a:gd name="T164" fmla="*/ 105 w 105"/>
                <a:gd name="T165" fmla="*/ 84 h 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05" h="84">
                  <a:moveTo>
                    <a:pt x="11" y="84"/>
                  </a:moveTo>
                  <a:lnTo>
                    <a:pt x="11" y="73"/>
                  </a:lnTo>
                  <a:lnTo>
                    <a:pt x="0" y="73"/>
                  </a:lnTo>
                  <a:lnTo>
                    <a:pt x="0" y="63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0" y="31"/>
                  </a:lnTo>
                  <a:lnTo>
                    <a:pt x="11" y="31"/>
                  </a:lnTo>
                  <a:lnTo>
                    <a:pt x="11" y="21"/>
                  </a:lnTo>
                  <a:lnTo>
                    <a:pt x="21" y="10"/>
                  </a:lnTo>
                  <a:lnTo>
                    <a:pt x="32" y="10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53" y="0"/>
                  </a:lnTo>
                  <a:lnTo>
                    <a:pt x="63" y="0"/>
                  </a:lnTo>
                  <a:lnTo>
                    <a:pt x="74" y="0"/>
                  </a:lnTo>
                  <a:lnTo>
                    <a:pt x="74" y="10"/>
                  </a:lnTo>
                  <a:lnTo>
                    <a:pt x="84" y="10"/>
                  </a:lnTo>
                  <a:lnTo>
                    <a:pt x="95" y="21"/>
                  </a:lnTo>
                  <a:lnTo>
                    <a:pt x="95" y="31"/>
                  </a:lnTo>
                  <a:lnTo>
                    <a:pt x="105" y="31"/>
                  </a:lnTo>
                  <a:lnTo>
                    <a:pt x="105" y="42"/>
                  </a:lnTo>
                  <a:lnTo>
                    <a:pt x="105" y="52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0" name="Freeform 42"/>
            <p:cNvSpPr>
              <a:spLocks/>
            </p:cNvSpPr>
            <p:nvPr/>
          </p:nvSpPr>
          <p:spPr bwMode="auto">
            <a:xfrm>
              <a:off x="1450" y="1386"/>
              <a:ext cx="74" cy="105"/>
            </a:xfrm>
            <a:custGeom>
              <a:avLst/>
              <a:gdLst>
                <a:gd name="T0" fmla="*/ 0 w 74"/>
                <a:gd name="T1" fmla="*/ 10 h 105"/>
                <a:gd name="T2" fmla="*/ 0 w 74"/>
                <a:gd name="T3" fmla="*/ 10 h 105"/>
                <a:gd name="T4" fmla="*/ 0 w 74"/>
                <a:gd name="T5" fmla="*/ 0 h 105"/>
                <a:gd name="T6" fmla="*/ 0 w 74"/>
                <a:gd name="T7" fmla="*/ 0 h 105"/>
                <a:gd name="T8" fmla="*/ 11 w 74"/>
                <a:gd name="T9" fmla="*/ 0 h 105"/>
                <a:gd name="T10" fmla="*/ 11 w 74"/>
                <a:gd name="T11" fmla="*/ 0 h 105"/>
                <a:gd name="T12" fmla="*/ 11 w 74"/>
                <a:gd name="T13" fmla="*/ 0 h 105"/>
                <a:gd name="T14" fmla="*/ 21 w 74"/>
                <a:gd name="T15" fmla="*/ 0 h 105"/>
                <a:gd name="T16" fmla="*/ 21 w 74"/>
                <a:gd name="T17" fmla="*/ 0 h 105"/>
                <a:gd name="T18" fmla="*/ 32 w 74"/>
                <a:gd name="T19" fmla="*/ 0 h 105"/>
                <a:gd name="T20" fmla="*/ 32 w 74"/>
                <a:gd name="T21" fmla="*/ 0 h 105"/>
                <a:gd name="T22" fmla="*/ 32 w 74"/>
                <a:gd name="T23" fmla="*/ 0 h 105"/>
                <a:gd name="T24" fmla="*/ 42 w 74"/>
                <a:gd name="T25" fmla="*/ 0 h 105"/>
                <a:gd name="T26" fmla="*/ 42 w 74"/>
                <a:gd name="T27" fmla="*/ 0 h 105"/>
                <a:gd name="T28" fmla="*/ 42 w 74"/>
                <a:gd name="T29" fmla="*/ 10 h 105"/>
                <a:gd name="T30" fmla="*/ 53 w 74"/>
                <a:gd name="T31" fmla="*/ 10 h 105"/>
                <a:gd name="T32" fmla="*/ 53 w 74"/>
                <a:gd name="T33" fmla="*/ 10 h 105"/>
                <a:gd name="T34" fmla="*/ 53 w 74"/>
                <a:gd name="T35" fmla="*/ 10 h 105"/>
                <a:gd name="T36" fmla="*/ 53 w 74"/>
                <a:gd name="T37" fmla="*/ 10 h 105"/>
                <a:gd name="T38" fmla="*/ 63 w 74"/>
                <a:gd name="T39" fmla="*/ 21 h 105"/>
                <a:gd name="T40" fmla="*/ 63 w 74"/>
                <a:gd name="T41" fmla="*/ 21 h 105"/>
                <a:gd name="T42" fmla="*/ 63 w 74"/>
                <a:gd name="T43" fmla="*/ 21 h 105"/>
                <a:gd name="T44" fmla="*/ 63 w 74"/>
                <a:gd name="T45" fmla="*/ 21 h 105"/>
                <a:gd name="T46" fmla="*/ 63 w 74"/>
                <a:gd name="T47" fmla="*/ 31 h 105"/>
                <a:gd name="T48" fmla="*/ 74 w 74"/>
                <a:gd name="T49" fmla="*/ 31 h 105"/>
                <a:gd name="T50" fmla="*/ 74 w 74"/>
                <a:gd name="T51" fmla="*/ 31 h 105"/>
                <a:gd name="T52" fmla="*/ 74 w 74"/>
                <a:gd name="T53" fmla="*/ 42 h 105"/>
                <a:gd name="T54" fmla="*/ 74 w 74"/>
                <a:gd name="T55" fmla="*/ 42 h 105"/>
                <a:gd name="T56" fmla="*/ 74 w 74"/>
                <a:gd name="T57" fmla="*/ 42 h 105"/>
                <a:gd name="T58" fmla="*/ 74 w 74"/>
                <a:gd name="T59" fmla="*/ 52 h 105"/>
                <a:gd name="T60" fmla="*/ 74 w 74"/>
                <a:gd name="T61" fmla="*/ 52 h 105"/>
                <a:gd name="T62" fmla="*/ 74 w 74"/>
                <a:gd name="T63" fmla="*/ 52 h 105"/>
                <a:gd name="T64" fmla="*/ 74 w 74"/>
                <a:gd name="T65" fmla="*/ 63 h 105"/>
                <a:gd name="T66" fmla="*/ 74 w 74"/>
                <a:gd name="T67" fmla="*/ 63 h 105"/>
                <a:gd name="T68" fmla="*/ 74 w 74"/>
                <a:gd name="T69" fmla="*/ 63 h 105"/>
                <a:gd name="T70" fmla="*/ 74 w 74"/>
                <a:gd name="T71" fmla="*/ 73 h 105"/>
                <a:gd name="T72" fmla="*/ 74 w 74"/>
                <a:gd name="T73" fmla="*/ 73 h 105"/>
                <a:gd name="T74" fmla="*/ 63 w 74"/>
                <a:gd name="T75" fmla="*/ 73 h 105"/>
                <a:gd name="T76" fmla="*/ 63 w 74"/>
                <a:gd name="T77" fmla="*/ 84 h 105"/>
                <a:gd name="T78" fmla="*/ 63 w 74"/>
                <a:gd name="T79" fmla="*/ 84 h 105"/>
                <a:gd name="T80" fmla="*/ 63 w 74"/>
                <a:gd name="T81" fmla="*/ 84 h 105"/>
                <a:gd name="T82" fmla="*/ 63 w 74"/>
                <a:gd name="T83" fmla="*/ 84 h 105"/>
                <a:gd name="T84" fmla="*/ 53 w 74"/>
                <a:gd name="T85" fmla="*/ 94 h 105"/>
                <a:gd name="T86" fmla="*/ 53 w 74"/>
                <a:gd name="T87" fmla="*/ 94 h 105"/>
                <a:gd name="T88" fmla="*/ 53 w 74"/>
                <a:gd name="T89" fmla="*/ 94 h 105"/>
                <a:gd name="T90" fmla="*/ 53 w 74"/>
                <a:gd name="T91" fmla="*/ 94 h 105"/>
                <a:gd name="T92" fmla="*/ 42 w 74"/>
                <a:gd name="T93" fmla="*/ 94 h 105"/>
                <a:gd name="T94" fmla="*/ 42 w 74"/>
                <a:gd name="T95" fmla="*/ 105 h 105"/>
                <a:gd name="T96" fmla="*/ 42 w 74"/>
                <a:gd name="T97" fmla="*/ 105 h 105"/>
                <a:gd name="T98" fmla="*/ 32 w 74"/>
                <a:gd name="T99" fmla="*/ 105 h 105"/>
                <a:gd name="T100" fmla="*/ 32 w 74"/>
                <a:gd name="T101" fmla="*/ 105 h 105"/>
                <a:gd name="T102" fmla="*/ 32 w 74"/>
                <a:gd name="T103" fmla="*/ 105 h 105"/>
                <a:gd name="T104" fmla="*/ 21 w 74"/>
                <a:gd name="T105" fmla="*/ 105 h 105"/>
                <a:gd name="T106" fmla="*/ 21 w 74"/>
                <a:gd name="T107" fmla="*/ 105 h 10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74"/>
                <a:gd name="T163" fmla="*/ 0 h 105"/>
                <a:gd name="T164" fmla="*/ 74 w 74"/>
                <a:gd name="T165" fmla="*/ 105 h 105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74" h="105">
                  <a:moveTo>
                    <a:pt x="0" y="10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11" y="0"/>
                  </a:lnTo>
                  <a:lnTo>
                    <a:pt x="21" y="0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42" y="10"/>
                  </a:lnTo>
                  <a:lnTo>
                    <a:pt x="53" y="10"/>
                  </a:lnTo>
                  <a:lnTo>
                    <a:pt x="63" y="21"/>
                  </a:lnTo>
                  <a:lnTo>
                    <a:pt x="63" y="31"/>
                  </a:lnTo>
                  <a:lnTo>
                    <a:pt x="74" y="31"/>
                  </a:lnTo>
                  <a:lnTo>
                    <a:pt x="74" y="42"/>
                  </a:lnTo>
                  <a:lnTo>
                    <a:pt x="74" y="52"/>
                  </a:lnTo>
                  <a:lnTo>
                    <a:pt x="74" y="63"/>
                  </a:lnTo>
                  <a:lnTo>
                    <a:pt x="74" y="73"/>
                  </a:lnTo>
                  <a:lnTo>
                    <a:pt x="63" y="73"/>
                  </a:lnTo>
                  <a:lnTo>
                    <a:pt x="63" y="84"/>
                  </a:lnTo>
                  <a:lnTo>
                    <a:pt x="53" y="94"/>
                  </a:lnTo>
                  <a:lnTo>
                    <a:pt x="42" y="94"/>
                  </a:lnTo>
                  <a:lnTo>
                    <a:pt x="42" y="105"/>
                  </a:lnTo>
                  <a:lnTo>
                    <a:pt x="32" y="105"/>
                  </a:lnTo>
                  <a:lnTo>
                    <a:pt x="21" y="105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1" name="Freeform 43"/>
            <p:cNvSpPr>
              <a:spLocks/>
            </p:cNvSpPr>
            <p:nvPr/>
          </p:nvSpPr>
          <p:spPr bwMode="auto">
            <a:xfrm>
              <a:off x="1419" y="1470"/>
              <a:ext cx="105" cy="73"/>
            </a:xfrm>
            <a:custGeom>
              <a:avLst/>
              <a:gdLst>
                <a:gd name="T0" fmla="*/ 94 w 105"/>
                <a:gd name="T1" fmla="*/ 0 h 73"/>
                <a:gd name="T2" fmla="*/ 94 w 105"/>
                <a:gd name="T3" fmla="*/ 0 h 73"/>
                <a:gd name="T4" fmla="*/ 105 w 105"/>
                <a:gd name="T5" fmla="*/ 0 h 73"/>
                <a:gd name="T6" fmla="*/ 105 w 105"/>
                <a:gd name="T7" fmla="*/ 0 h 73"/>
                <a:gd name="T8" fmla="*/ 105 w 105"/>
                <a:gd name="T9" fmla="*/ 10 h 73"/>
                <a:gd name="T10" fmla="*/ 105 w 105"/>
                <a:gd name="T11" fmla="*/ 10 h 73"/>
                <a:gd name="T12" fmla="*/ 105 w 105"/>
                <a:gd name="T13" fmla="*/ 10 h 73"/>
                <a:gd name="T14" fmla="*/ 105 w 105"/>
                <a:gd name="T15" fmla="*/ 21 h 73"/>
                <a:gd name="T16" fmla="*/ 105 w 105"/>
                <a:gd name="T17" fmla="*/ 21 h 73"/>
                <a:gd name="T18" fmla="*/ 105 w 105"/>
                <a:gd name="T19" fmla="*/ 31 h 73"/>
                <a:gd name="T20" fmla="*/ 105 w 105"/>
                <a:gd name="T21" fmla="*/ 31 h 73"/>
                <a:gd name="T22" fmla="*/ 105 w 105"/>
                <a:gd name="T23" fmla="*/ 31 h 73"/>
                <a:gd name="T24" fmla="*/ 105 w 105"/>
                <a:gd name="T25" fmla="*/ 42 h 73"/>
                <a:gd name="T26" fmla="*/ 105 w 105"/>
                <a:gd name="T27" fmla="*/ 42 h 73"/>
                <a:gd name="T28" fmla="*/ 94 w 105"/>
                <a:gd name="T29" fmla="*/ 42 h 73"/>
                <a:gd name="T30" fmla="*/ 94 w 105"/>
                <a:gd name="T31" fmla="*/ 52 h 73"/>
                <a:gd name="T32" fmla="*/ 94 w 105"/>
                <a:gd name="T33" fmla="*/ 52 h 73"/>
                <a:gd name="T34" fmla="*/ 94 w 105"/>
                <a:gd name="T35" fmla="*/ 52 h 73"/>
                <a:gd name="T36" fmla="*/ 94 w 105"/>
                <a:gd name="T37" fmla="*/ 52 h 73"/>
                <a:gd name="T38" fmla="*/ 84 w 105"/>
                <a:gd name="T39" fmla="*/ 63 h 73"/>
                <a:gd name="T40" fmla="*/ 84 w 105"/>
                <a:gd name="T41" fmla="*/ 63 h 73"/>
                <a:gd name="T42" fmla="*/ 84 w 105"/>
                <a:gd name="T43" fmla="*/ 63 h 73"/>
                <a:gd name="T44" fmla="*/ 84 w 105"/>
                <a:gd name="T45" fmla="*/ 63 h 73"/>
                <a:gd name="T46" fmla="*/ 73 w 105"/>
                <a:gd name="T47" fmla="*/ 63 h 73"/>
                <a:gd name="T48" fmla="*/ 73 w 105"/>
                <a:gd name="T49" fmla="*/ 73 h 73"/>
                <a:gd name="T50" fmla="*/ 73 w 105"/>
                <a:gd name="T51" fmla="*/ 73 h 73"/>
                <a:gd name="T52" fmla="*/ 63 w 105"/>
                <a:gd name="T53" fmla="*/ 73 h 73"/>
                <a:gd name="T54" fmla="*/ 63 w 105"/>
                <a:gd name="T55" fmla="*/ 73 h 73"/>
                <a:gd name="T56" fmla="*/ 63 w 105"/>
                <a:gd name="T57" fmla="*/ 73 h 73"/>
                <a:gd name="T58" fmla="*/ 52 w 105"/>
                <a:gd name="T59" fmla="*/ 73 h 73"/>
                <a:gd name="T60" fmla="*/ 52 w 105"/>
                <a:gd name="T61" fmla="*/ 73 h 73"/>
                <a:gd name="T62" fmla="*/ 52 w 105"/>
                <a:gd name="T63" fmla="*/ 73 h 73"/>
                <a:gd name="T64" fmla="*/ 42 w 105"/>
                <a:gd name="T65" fmla="*/ 73 h 73"/>
                <a:gd name="T66" fmla="*/ 42 w 105"/>
                <a:gd name="T67" fmla="*/ 73 h 73"/>
                <a:gd name="T68" fmla="*/ 42 w 105"/>
                <a:gd name="T69" fmla="*/ 73 h 73"/>
                <a:gd name="T70" fmla="*/ 31 w 105"/>
                <a:gd name="T71" fmla="*/ 73 h 73"/>
                <a:gd name="T72" fmla="*/ 31 w 105"/>
                <a:gd name="T73" fmla="*/ 73 h 73"/>
                <a:gd name="T74" fmla="*/ 31 w 105"/>
                <a:gd name="T75" fmla="*/ 63 h 73"/>
                <a:gd name="T76" fmla="*/ 21 w 105"/>
                <a:gd name="T77" fmla="*/ 63 h 73"/>
                <a:gd name="T78" fmla="*/ 21 w 105"/>
                <a:gd name="T79" fmla="*/ 63 h 73"/>
                <a:gd name="T80" fmla="*/ 21 w 105"/>
                <a:gd name="T81" fmla="*/ 63 h 73"/>
                <a:gd name="T82" fmla="*/ 21 w 105"/>
                <a:gd name="T83" fmla="*/ 63 h 73"/>
                <a:gd name="T84" fmla="*/ 10 w 105"/>
                <a:gd name="T85" fmla="*/ 52 h 73"/>
                <a:gd name="T86" fmla="*/ 10 w 105"/>
                <a:gd name="T87" fmla="*/ 52 h 73"/>
                <a:gd name="T88" fmla="*/ 10 w 105"/>
                <a:gd name="T89" fmla="*/ 52 h 73"/>
                <a:gd name="T90" fmla="*/ 10 w 105"/>
                <a:gd name="T91" fmla="*/ 52 h 73"/>
                <a:gd name="T92" fmla="*/ 10 w 105"/>
                <a:gd name="T93" fmla="*/ 42 h 73"/>
                <a:gd name="T94" fmla="*/ 0 w 105"/>
                <a:gd name="T95" fmla="*/ 42 h 73"/>
                <a:gd name="T96" fmla="*/ 0 w 105"/>
                <a:gd name="T97" fmla="*/ 42 h 73"/>
                <a:gd name="T98" fmla="*/ 0 w 105"/>
                <a:gd name="T99" fmla="*/ 31 h 73"/>
                <a:gd name="T100" fmla="*/ 0 w 105"/>
                <a:gd name="T101" fmla="*/ 31 h 73"/>
                <a:gd name="T102" fmla="*/ 0 w 105"/>
                <a:gd name="T103" fmla="*/ 31 h 73"/>
                <a:gd name="T104" fmla="*/ 0 w 105"/>
                <a:gd name="T105" fmla="*/ 21 h 73"/>
                <a:gd name="T106" fmla="*/ 0 w 105"/>
                <a:gd name="T107" fmla="*/ 21 h 7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05"/>
                <a:gd name="T163" fmla="*/ 0 h 73"/>
                <a:gd name="T164" fmla="*/ 105 w 105"/>
                <a:gd name="T165" fmla="*/ 73 h 73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05" h="73">
                  <a:moveTo>
                    <a:pt x="94" y="0"/>
                  </a:moveTo>
                  <a:lnTo>
                    <a:pt x="94" y="0"/>
                  </a:lnTo>
                  <a:lnTo>
                    <a:pt x="105" y="0"/>
                  </a:lnTo>
                  <a:lnTo>
                    <a:pt x="105" y="10"/>
                  </a:lnTo>
                  <a:lnTo>
                    <a:pt x="105" y="21"/>
                  </a:lnTo>
                  <a:lnTo>
                    <a:pt x="105" y="31"/>
                  </a:lnTo>
                  <a:lnTo>
                    <a:pt x="105" y="42"/>
                  </a:lnTo>
                  <a:lnTo>
                    <a:pt x="94" y="42"/>
                  </a:lnTo>
                  <a:lnTo>
                    <a:pt x="94" y="52"/>
                  </a:lnTo>
                  <a:lnTo>
                    <a:pt x="84" y="63"/>
                  </a:lnTo>
                  <a:lnTo>
                    <a:pt x="73" y="63"/>
                  </a:lnTo>
                  <a:lnTo>
                    <a:pt x="73" y="73"/>
                  </a:lnTo>
                  <a:lnTo>
                    <a:pt x="63" y="73"/>
                  </a:lnTo>
                  <a:lnTo>
                    <a:pt x="52" y="73"/>
                  </a:lnTo>
                  <a:lnTo>
                    <a:pt x="42" y="73"/>
                  </a:lnTo>
                  <a:lnTo>
                    <a:pt x="31" y="73"/>
                  </a:lnTo>
                  <a:lnTo>
                    <a:pt x="31" y="63"/>
                  </a:lnTo>
                  <a:lnTo>
                    <a:pt x="21" y="63"/>
                  </a:lnTo>
                  <a:lnTo>
                    <a:pt x="10" y="52"/>
                  </a:lnTo>
                  <a:lnTo>
                    <a:pt x="10" y="42"/>
                  </a:lnTo>
                  <a:lnTo>
                    <a:pt x="0" y="42"/>
                  </a:lnTo>
                  <a:lnTo>
                    <a:pt x="0" y="31"/>
                  </a:lnTo>
                  <a:lnTo>
                    <a:pt x="0" y="21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2" name="Freeform 44"/>
            <p:cNvSpPr>
              <a:spLocks/>
            </p:cNvSpPr>
            <p:nvPr/>
          </p:nvSpPr>
          <p:spPr bwMode="auto">
            <a:xfrm>
              <a:off x="1366" y="1438"/>
              <a:ext cx="84" cy="105"/>
            </a:xfrm>
            <a:custGeom>
              <a:avLst/>
              <a:gdLst>
                <a:gd name="T0" fmla="*/ 84 w 84"/>
                <a:gd name="T1" fmla="*/ 95 h 105"/>
                <a:gd name="T2" fmla="*/ 74 w 84"/>
                <a:gd name="T3" fmla="*/ 95 h 105"/>
                <a:gd name="T4" fmla="*/ 74 w 84"/>
                <a:gd name="T5" fmla="*/ 105 h 105"/>
                <a:gd name="T6" fmla="*/ 74 w 84"/>
                <a:gd name="T7" fmla="*/ 105 h 105"/>
                <a:gd name="T8" fmla="*/ 63 w 84"/>
                <a:gd name="T9" fmla="*/ 105 h 105"/>
                <a:gd name="T10" fmla="*/ 63 w 84"/>
                <a:gd name="T11" fmla="*/ 105 h 105"/>
                <a:gd name="T12" fmla="*/ 63 w 84"/>
                <a:gd name="T13" fmla="*/ 105 h 105"/>
                <a:gd name="T14" fmla="*/ 53 w 84"/>
                <a:gd name="T15" fmla="*/ 105 h 105"/>
                <a:gd name="T16" fmla="*/ 53 w 84"/>
                <a:gd name="T17" fmla="*/ 105 h 105"/>
                <a:gd name="T18" fmla="*/ 42 w 84"/>
                <a:gd name="T19" fmla="*/ 105 h 105"/>
                <a:gd name="T20" fmla="*/ 42 w 84"/>
                <a:gd name="T21" fmla="*/ 105 h 105"/>
                <a:gd name="T22" fmla="*/ 42 w 84"/>
                <a:gd name="T23" fmla="*/ 105 h 105"/>
                <a:gd name="T24" fmla="*/ 32 w 84"/>
                <a:gd name="T25" fmla="*/ 105 h 105"/>
                <a:gd name="T26" fmla="*/ 32 w 84"/>
                <a:gd name="T27" fmla="*/ 105 h 105"/>
                <a:gd name="T28" fmla="*/ 32 w 84"/>
                <a:gd name="T29" fmla="*/ 95 h 105"/>
                <a:gd name="T30" fmla="*/ 32 w 84"/>
                <a:gd name="T31" fmla="*/ 95 h 105"/>
                <a:gd name="T32" fmla="*/ 21 w 84"/>
                <a:gd name="T33" fmla="*/ 95 h 105"/>
                <a:gd name="T34" fmla="*/ 21 w 84"/>
                <a:gd name="T35" fmla="*/ 95 h 105"/>
                <a:gd name="T36" fmla="*/ 21 w 84"/>
                <a:gd name="T37" fmla="*/ 95 h 105"/>
                <a:gd name="T38" fmla="*/ 11 w 84"/>
                <a:gd name="T39" fmla="*/ 84 h 105"/>
                <a:gd name="T40" fmla="*/ 11 w 84"/>
                <a:gd name="T41" fmla="*/ 84 h 105"/>
                <a:gd name="T42" fmla="*/ 11 w 84"/>
                <a:gd name="T43" fmla="*/ 84 h 105"/>
                <a:gd name="T44" fmla="*/ 11 w 84"/>
                <a:gd name="T45" fmla="*/ 84 h 105"/>
                <a:gd name="T46" fmla="*/ 11 w 84"/>
                <a:gd name="T47" fmla="*/ 74 h 105"/>
                <a:gd name="T48" fmla="*/ 0 w 84"/>
                <a:gd name="T49" fmla="*/ 74 h 105"/>
                <a:gd name="T50" fmla="*/ 0 w 84"/>
                <a:gd name="T51" fmla="*/ 74 h 105"/>
                <a:gd name="T52" fmla="*/ 0 w 84"/>
                <a:gd name="T53" fmla="*/ 63 h 105"/>
                <a:gd name="T54" fmla="*/ 0 w 84"/>
                <a:gd name="T55" fmla="*/ 63 h 105"/>
                <a:gd name="T56" fmla="*/ 0 w 84"/>
                <a:gd name="T57" fmla="*/ 63 h 105"/>
                <a:gd name="T58" fmla="*/ 0 w 84"/>
                <a:gd name="T59" fmla="*/ 53 h 105"/>
                <a:gd name="T60" fmla="*/ 0 w 84"/>
                <a:gd name="T61" fmla="*/ 53 h 105"/>
                <a:gd name="T62" fmla="*/ 0 w 84"/>
                <a:gd name="T63" fmla="*/ 53 h 105"/>
                <a:gd name="T64" fmla="*/ 0 w 84"/>
                <a:gd name="T65" fmla="*/ 42 h 105"/>
                <a:gd name="T66" fmla="*/ 0 w 84"/>
                <a:gd name="T67" fmla="*/ 42 h 105"/>
                <a:gd name="T68" fmla="*/ 0 w 84"/>
                <a:gd name="T69" fmla="*/ 42 h 105"/>
                <a:gd name="T70" fmla="*/ 0 w 84"/>
                <a:gd name="T71" fmla="*/ 32 h 105"/>
                <a:gd name="T72" fmla="*/ 0 w 84"/>
                <a:gd name="T73" fmla="*/ 32 h 105"/>
                <a:gd name="T74" fmla="*/ 11 w 84"/>
                <a:gd name="T75" fmla="*/ 32 h 105"/>
                <a:gd name="T76" fmla="*/ 11 w 84"/>
                <a:gd name="T77" fmla="*/ 21 h 105"/>
                <a:gd name="T78" fmla="*/ 11 w 84"/>
                <a:gd name="T79" fmla="*/ 21 h 105"/>
                <a:gd name="T80" fmla="*/ 11 w 84"/>
                <a:gd name="T81" fmla="*/ 21 h 105"/>
                <a:gd name="T82" fmla="*/ 11 w 84"/>
                <a:gd name="T83" fmla="*/ 21 h 105"/>
                <a:gd name="T84" fmla="*/ 21 w 84"/>
                <a:gd name="T85" fmla="*/ 11 h 105"/>
                <a:gd name="T86" fmla="*/ 21 w 84"/>
                <a:gd name="T87" fmla="*/ 11 h 105"/>
                <a:gd name="T88" fmla="*/ 21 w 84"/>
                <a:gd name="T89" fmla="*/ 11 h 105"/>
                <a:gd name="T90" fmla="*/ 32 w 84"/>
                <a:gd name="T91" fmla="*/ 11 h 105"/>
                <a:gd name="T92" fmla="*/ 32 w 84"/>
                <a:gd name="T93" fmla="*/ 11 h 105"/>
                <a:gd name="T94" fmla="*/ 32 w 84"/>
                <a:gd name="T95" fmla="*/ 0 h 105"/>
                <a:gd name="T96" fmla="*/ 32 w 84"/>
                <a:gd name="T97" fmla="*/ 0 h 105"/>
                <a:gd name="T98" fmla="*/ 42 w 84"/>
                <a:gd name="T99" fmla="*/ 0 h 105"/>
                <a:gd name="T100" fmla="*/ 42 w 84"/>
                <a:gd name="T101" fmla="*/ 0 h 105"/>
                <a:gd name="T102" fmla="*/ 42 w 84"/>
                <a:gd name="T103" fmla="*/ 0 h 105"/>
                <a:gd name="T104" fmla="*/ 53 w 84"/>
                <a:gd name="T105" fmla="*/ 0 h 105"/>
                <a:gd name="T106" fmla="*/ 53 w 84"/>
                <a:gd name="T107" fmla="*/ 0 h 10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84"/>
                <a:gd name="T163" fmla="*/ 0 h 105"/>
                <a:gd name="T164" fmla="*/ 84 w 84"/>
                <a:gd name="T165" fmla="*/ 105 h 105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84" h="105">
                  <a:moveTo>
                    <a:pt x="84" y="95"/>
                  </a:moveTo>
                  <a:lnTo>
                    <a:pt x="74" y="95"/>
                  </a:lnTo>
                  <a:lnTo>
                    <a:pt x="74" y="105"/>
                  </a:lnTo>
                  <a:lnTo>
                    <a:pt x="63" y="105"/>
                  </a:lnTo>
                  <a:lnTo>
                    <a:pt x="53" y="105"/>
                  </a:lnTo>
                  <a:lnTo>
                    <a:pt x="42" y="105"/>
                  </a:lnTo>
                  <a:lnTo>
                    <a:pt x="32" y="105"/>
                  </a:lnTo>
                  <a:lnTo>
                    <a:pt x="32" y="95"/>
                  </a:lnTo>
                  <a:lnTo>
                    <a:pt x="21" y="95"/>
                  </a:lnTo>
                  <a:lnTo>
                    <a:pt x="11" y="84"/>
                  </a:lnTo>
                  <a:lnTo>
                    <a:pt x="11" y="74"/>
                  </a:lnTo>
                  <a:lnTo>
                    <a:pt x="0" y="74"/>
                  </a:lnTo>
                  <a:lnTo>
                    <a:pt x="0" y="63"/>
                  </a:lnTo>
                  <a:lnTo>
                    <a:pt x="0" y="53"/>
                  </a:lnTo>
                  <a:lnTo>
                    <a:pt x="0" y="42"/>
                  </a:lnTo>
                  <a:lnTo>
                    <a:pt x="0" y="32"/>
                  </a:lnTo>
                  <a:lnTo>
                    <a:pt x="11" y="32"/>
                  </a:lnTo>
                  <a:lnTo>
                    <a:pt x="11" y="21"/>
                  </a:lnTo>
                  <a:lnTo>
                    <a:pt x="21" y="11"/>
                  </a:lnTo>
                  <a:lnTo>
                    <a:pt x="32" y="11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53" y="0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3" name="Line 45"/>
            <p:cNvSpPr>
              <a:spLocks noChangeShapeType="1"/>
            </p:cNvSpPr>
            <p:nvPr/>
          </p:nvSpPr>
          <p:spPr bwMode="auto">
            <a:xfrm>
              <a:off x="1534" y="1459"/>
              <a:ext cx="788" cy="1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4" name="Line 46"/>
            <p:cNvSpPr>
              <a:spLocks noChangeShapeType="1"/>
            </p:cNvSpPr>
            <p:nvPr/>
          </p:nvSpPr>
          <p:spPr bwMode="auto">
            <a:xfrm>
              <a:off x="1534" y="1480"/>
              <a:ext cx="788" cy="1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5" name="Freeform 47"/>
            <p:cNvSpPr>
              <a:spLocks/>
            </p:cNvSpPr>
            <p:nvPr/>
          </p:nvSpPr>
          <p:spPr bwMode="auto">
            <a:xfrm>
              <a:off x="2322" y="1407"/>
              <a:ext cx="63" cy="126"/>
            </a:xfrm>
            <a:custGeom>
              <a:avLst/>
              <a:gdLst>
                <a:gd name="T0" fmla="*/ 0 w 63"/>
                <a:gd name="T1" fmla="*/ 52 h 126"/>
                <a:gd name="T2" fmla="*/ 0 w 63"/>
                <a:gd name="T3" fmla="*/ 0 h 126"/>
                <a:gd name="T4" fmla="*/ 63 w 63"/>
                <a:gd name="T5" fmla="*/ 63 h 126"/>
                <a:gd name="T6" fmla="*/ 0 w 63"/>
                <a:gd name="T7" fmla="*/ 126 h 126"/>
                <a:gd name="T8" fmla="*/ 0 w 63"/>
                <a:gd name="T9" fmla="*/ 73 h 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"/>
                <a:gd name="T16" fmla="*/ 0 h 126"/>
                <a:gd name="T17" fmla="*/ 63 w 63"/>
                <a:gd name="T18" fmla="*/ 126 h 1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" h="126">
                  <a:moveTo>
                    <a:pt x="0" y="52"/>
                  </a:moveTo>
                  <a:lnTo>
                    <a:pt x="0" y="0"/>
                  </a:lnTo>
                  <a:lnTo>
                    <a:pt x="63" y="63"/>
                  </a:lnTo>
                  <a:lnTo>
                    <a:pt x="0" y="126"/>
                  </a:lnTo>
                  <a:lnTo>
                    <a:pt x="0" y="73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6" name="Freeform 48"/>
            <p:cNvSpPr>
              <a:spLocks/>
            </p:cNvSpPr>
            <p:nvPr/>
          </p:nvSpPr>
          <p:spPr bwMode="auto">
            <a:xfrm>
              <a:off x="1870" y="1323"/>
              <a:ext cx="158" cy="52"/>
            </a:xfrm>
            <a:custGeom>
              <a:avLst/>
              <a:gdLst>
                <a:gd name="T0" fmla="*/ 95 w 158"/>
                <a:gd name="T1" fmla="*/ 21 h 52"/>
                <a:gd name="T2" fmla="*/ 95 w 158"/>
                <a:gd name="T3" fmla="*/ 52 h 52"/>
                <a:gd name="T4" fmla="*/ 63 w 158"/>
                <a:gd name="T5" fmla="*/ 52 h 52"/>
                <a:gd name="T6" fmla="*/ 63 w 158"/>
                <a:gd name="T7" fmla="*/ 21 h 52"/>
                <a:gd name="T8" fmla="*/ 0 w 158"/>
                <a:gd name="T9" fmla="*/ 21 h 52"/>
                <a:gd name="T10" fmla="*/ 0 w 158"/>
                <a:gd name="T11" fmla="*/ 10 h 52"/>
                <a:gd name="T12" fmla="*/ 0 w 158"/>
                <a:gd name="T13" fmla="*/ 21 h 52"/>
                <a:gd name="T14" fmla="*/ 158 w 158"/>
                <a:gd name="T15" fmla="*/ 21 h 52"/>
                <a:gd name="T16" fmla="*/ 158 w 158"/>
                <a:gd name="T17" fmla="*/ 10 h 52"/>
                <a:gd name="T18" fmla="*/ 147 w 158"/>
                <a:gd name="T19" fmla="*/ 0 h 52"/>
                <a:gd name="T20" fmla="*/ 11 w 158"/>
                <a:gd name="T21" fmla="*/ 0 h 52"/>
                <a:gd name="T22" fmla="*/ 0 w 158"/>
                <a:gd name="T23" fmla="*/ 10 h 5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58"/>
                <a:gd name="T37" fmla="*/ 0 h 52"/>
                <a:gd name="T38" fmla="*/ 158 w 158"/>
                <a:gd name="T39" fmla="*/ 52 h 5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58" h="52">
                  <a:moveTo>
                    <a:pt x="95" y="21"/>
                  </a:moveTo>
                  <a:lnTo>
                    <a:pt x="95" y="52"/>
                  </a:lnTo>
                  <a:lnTo>
                    <a:pt x="63" y="52"/>
                  </a:lnTo>
                  <a:lnTo>
                    <a:pt x="63" y="21"/>
                  </a:lnTo>
                  <a:lnTo>
                    <a:pt x="0" y="21"/>
                  </a:lnTo>
                  <a:lnTo>
                    <a:pt x="0" y="10"/>
                  </a:lnTo>
                  <a:lnTo>
                    <a:pt x="0" y="21"/>
                  </a:lnTo>
                  <a:lnTo>
                    <a:pt x="158" y="21"/>
                  </a:lnTo>
                  <a:lnTo>
                    <a:pt x="158" y="10"/>
                  </a:lnTo>
                  <a:lnTo>
                    <a:pt x="147" y="0"/>
                  </a:lnTo>
                  <a:lnTo>
                    <a:pt x="11" y="0"/>
                  </a:lnTo>
                  <a:lnTo>
                    <a:pt x="0" y="10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7" name="Oval 49"/>
            <p:cNvSpPr>
              <a:spLocks noChangeArrowheads="1"/>
            </p:cNvSpPr>
            <p:nvPr/>
          </p:nvSpPr>
          <p:spPr bwMode="auto">
            <a:xfrm>
              <a:off x="1870" y="1386"/>
              <a:ext cx="179" cy="178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AR" altLang="es-AR"/>
            </a:p>
          </p:txBody>
        </p:sp>
        <p:sp>
          <p:nvSpPr>
            <p:cNvPr id="108" name="Oval 50"/>
            <p:cNvSpPr>
              <a:spLocks noChangeArrowheads="1"/>
            </p:cNvSpPr>
            <p:nvPr/>
          </p:nvSpPr>
          <p:spPr bwMode="auto">
            <a:xfrm>
              <a:off x="1860" y="1375"/>
              <a:ext cx="189" cy="189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AR" altLang="es-AR"/>
            </a:p>
          </p:txBody>
        </p:sp>
        <p:sp>
          <p:nvSpPr>
            <p:cNvPr id="109" name="Text Box 51"/>
            <p:cNvSpPr txBox="1">
              <a:spLocks noChangeArrowheads="1"/>
            </p:cNvSpPr>
            <p:nvPr/>
          </p:nvSpPr>
          <p:spPr bwMode="auto">
            <a:xfrm>
              <a:off x="1485" y="1656"/>
              <a:ext cx="90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s-AR" altLang="es-AR" dirty="0" smtClean="0">
                  <a:latin typeface="Tahoma" panose="020B0604030504040204" pitchFamily="34" charset="0"/>
                </a:rPr>
                <a:t>EmitoPedido</a:t>
              </a:r>
              <a:endParaRPr lang="es-ES" altLang="es-AR" dirty="0">
                <a:latin typeface="Tahoma" panose="020B0604030504040204" pitchFamily="34" charset="0"/>
              </a:endParaRPr>
            </a:p>
          </p:txBody>
        </p:sp>
      </p:grpSp>
      <p:grpSp>
        <p:nvGrpSpPr>
          <p:cNvPr id="110" name="Group 52"/>
          <p:cNvGrpSpPr>
            <a:grpSpLocks/>
          </p:cNvGrpSpPr>
          <p:nvPr/>
        </p:nvGrpSpPr>
        <p:grpSpPr bwMode="auto">
          <a:xfrm>
            <a:off x="3571865" y="3810884"/>
            <a:ext cx="907431" cy="1068388"/>
            <a:chOff x="2382" y="944"/>
            <a:chExt cx="475" cy="673"/>
          </a:xfrm>
        </p:grpSpPr>
        <p:sp>
          <p:nvSpPr>
            <p:cNvPr id="111" name="Rectangle 53"/>
            <p:cNvSpPr>
              <a:spLocks noChangeArrowheads="1"/>
            </p:cNvSpPr>
            <p:nvPr/>
          </p:nvSpPr>
          <p:spPr bwMode="auto">
            <a:xfrm>
              <a:off x="2395" y="1260"/>
              <a:ext cx="462" cy="35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AR" altLang="es-AR"/>
            </a:p>
          </p:txBody>
        </p:sp>
        <p:sp>
          <p:nvSpPr>
            <p:cNvPr id="112" name="Rectangle 54"/>
            <p:cNvSpPr>
              <a:spLocks noChangeArrowheads="1"/>
            </p:cNvSpPr>
            <p:nvPr/>
          </p:nvSpPr>
          <p:spPr bwMode="auto">
            <a:xfrm>
              <a:off x="2382" y="1253"/>
              <a:ext cx="462" cy="357"/>
            </a:xfrm>
            <a:prstGeom prst="rect">
              <a:avLst/>
            </a:prstGeom>
            <a:noFill/>
            <a:ln w="158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AR" altLang="es-AR"/>
            </a:p>
          </p:txBody>
        </p:sp>
        <p:sp>
          <p:nvSpPr>
            <p:cNvPr id="113" name="Text Box 55"/>
            <p:cNvSpPr txBox="1">
              <a:spLocks noChangeArrowheads="1"/>
            </p:cNvSpPr>
            <p:nvPr/>
          </p:nvSpPr>
          <p:spPr bwMode="auto">
            <a:xfrm>
              <a:off x="2474" y="944"/>
              <a:ext cx="27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s-AR" altLang="es-AR">
                  <a:latin typeface="Tahoma" panose="020B0604030504040204" pitchFamily="34" charset="0"/>
                </a:rPr>
                <a:t>FLL</a:t>
              </a:r>
              <a:endParaRPr lang="es-ES" altLang="es-AR">
                <a:latin typeface="Tahoma" panose="020B0604030504040204" pitchFamily="34" charset="0"/>
              </a:endParaRPr>
            </a:p>
          </p:txBody>
        </p:sp>
      </p:grpSp>
      <p:sp>
        <p:nvSpPr>
          <p:cNvPr id="114" name="Oval 57"/>
          <p:cNvSpPr>
            <a:spLocks noChangeArrowheads="1"/>
          </p:cNvSpPr>
          <p:nvPr/>
        </p:nvSpPr>
        <p:spPr bwMode="auto">
          <a:xfrm>
            <a:off x="1725602" y="5445500"/>
            <a:ext cx="300038" cy="300037"/>
          </a:xfrm>
          <a:prstGeom prst="ellipse">
            <a:avLst/>
          </a:prstGeom>
          <a:solidFill>
            <a:schemeClr val="tx1"/>
          </a:solidFill>
          <a:ln w="15875">
            <a:solidFill>
              <a:srgbClr val="0000FF"/>
            </a:solidFill>
            <a:round/>
            <a:headEnd/>
            <a:tailEnd/>
          </a:ln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AR" altLang="es-AR"/>
          </a:p>
        </p:txBody>
      </p:sp>
      <p:sp>
        <p:nvSpPr>
          <p:cNvPr id="115" name="Text Box 58"/>
          <p:cNvSpPr txBox="1">
            <a:spLocks noChangeArrowheads="1"/>
          </p:cNvSpPr>
          <p:nvPr/>
        </p:nvSpPr>
        <p:spPr bwMode="auto">
          <a:xfrm>
            <a:off x="1363652" y="5745537"/>
            <a:ext cx="4524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s-AR" altLang="es-AR">
                <a:latin typeface="Tahoma" panose="020B0604030504040204" pitchFamily="34" charset="0"/>
              </a:rPr>
              <a:t>SR</a:t>
            </a:r>
            <a:endParaRPr lang="es-ES" altLang="es-AR">
              <a:latin typeface="Tahoma" panose="020B0604030504040204" pitchFamily="34" charset="0"/>
            </a:endParaRPr>
          </a:p>
        </p:txBody>
      </p:sp>
      <p:cxnSp>
        <p:nvCxnSpPr>
          <p:cNvPr id="116" name="AutoShape 59"/>
          <p:cNvCxnSpPr>
            <a:cxnSpLocks noChangeShapeType="1"/>
            <a:stCxn id="114" idx="0"/>
            <a:endCxn id="108" idx="2"/>
          </p:cNvCxnSpPr>
          <p:nvPr/>
        </p:nvCxnSpPr>
        <p:spPr bwMode="auto">
          <a:xfrm rot="5400000" flipH="1" flipV="1">
            <a:off x="1904378" y="4608297"/>
            <a:ext cx="808446" cy="865961"/>
          </a:xfrm>
          <a:prstGeom prst="curvedConnector2">
            <a:avLst/>
          </a:prstGeom>
          <a:noFill/>
          <a:ln w="28575" cap="sq">
            <a:solidFill>
              <a:schemeClr val="accent3">
                <a:lumMod val="75000"/>
              </a:schemeClr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7" name="AutoShape 60"/>
          <p:cNvCxnSpPr>
            <a:cxnSpLocks noChangeShapeType="1"/>
            <a:endCxn id="76" idx="5"/>
          </p:cNvCxnSpPr>
          <p:nvPr/>
        </p:nvCxnSpPr>
        <p:spPr bwMode="auto">
          <a:xfrm rot="16200000" flipV="1">
            <a:off x="2067847" y="2635603"/>
            <a:ext cx="1671874" cy="1552063"/>
          </a:xfrm>
          <a:prstGeom prst="curvedConnector3">
            <a:avLst>
              <a:gd name="adj1" fmla="val 84576"/>
            </a:avLst>
          </a:prstGeom>
          <a:noFill/>
          <a:ln w="28575">
            <a:solidFill>
              <a:schemeClr val="accent3">
                <a:lumMod val="75000"/>
              </a:schemeClr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9" name="Oval 62"/>
          <p:cNvSpPr>
            <a:spLocks noChangeArrowheads="1"/>
          </p:cNvSpPr>
          <p:nvPr/>
        </p:nvSpPr>
        <p:spPr bwMode="auto">
          <a:xfrm>
            <a:off x="3586152" y="5399462"/>
            <a:ext cx="284163" cy="282575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AR" altLang="es-AR"/>
          </a:p>
        </p:txBody>
      </p:sp>
      <p:sp>
        <p:nvSpPr>
          <p:cNvPr id="120" name="Oval 63"/>
          <p:cNvSpPr>
            <a:spLocks noChangeArrowheads="1"/>
          </p:cNvSpPr>
          <p:nvPr/>
        </p:nvSpPr>
        <p:spPr bwMode="auto">
          <a:xfrm>
            <a:off x="3570277" y="5382000"/>
            <a:ext cx="300038" cy="300037"/>
          </a:xfrm>
          <a:prstGeom prst="ellips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AR" altLang="es-AR"/>
          </a:p>
        </p:txBody>
      </p:sp>
      <p:sp>
        <p:nvSpPr>
          <p:cNvPr id="121" name="Text Box 64"/>
          <p:cNvSpPr txBox="1">
            <a:spLocks noChangeArrowheads="1"/>
          </p:cNvSpPr>
          <p:nvPr/>
        </p:nvSpPr>
        <p:spPr bwMode="auto">
          <a:xfrm>
            <a:off x="3416946" y="5745537"/>
            <a:ext cx="4683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s-AR" altLang="es-AR" dirty="0">
                <a:latin typeface="Tahoma" panose="020B0604030504040204" pitchFamily="34" charset="0"/>
              </a:rPr>
              <a:t>DE</a:t>
            </a:r>
            <a:endParaRPr lang="es-ES" altLang="es-AR" dirty="0">
              <a:latin typeface="Tahoma" panose="020B0604030504040204" pitchFamily="34" charset="0"/>
            </a:endParaRPr>
          </a:p>
        </p:txBody>
      </p:sp>
      <p:cxnSp>
        <p:nvCxnSpPr>
          <p:cNvPr id="122" name="AutoShape 65"/>
          <p:cNvCxnSpPr>
            <a:cxnSpLocks noChangeShapeType="1"/>
            <a:stCxn id="120" idx="0"/>
            <a:endCxn id="108" idx="6"/>
          </p:cNvCxnSpPr>
          <p:nvPr/>
        </p:nvCxnSpPr>
        <p:spPr bwMode="auto">
          <a:xfrm rot="16200000" flipV="1">
            <a:off x="3008485" y="4670189"/>
            <a:ext cx="744946" cy="678676"/>
          </a:xfrm>
          <a:prstGeom prst="curvedConnector2">
            <a:avLst/>
          </a:prstGeom>
          <a:noFill/>
          <a:ln w="28575" cap="sq">
            <a:solidFill>
              <a:schemeClr val="accent3">
                <a:lumMod val="75000"/>
              </a:schemeClr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" name="AutoShape 66"/>
          <p:cNvCxnSpPr>
            <a:cxnSpLocks noChangeShapeType="1"/>
            <a:stCxn id="80" idx="0"/>
            <a:endCxn id="108" idx="2"/>
          </p:cNvCxnSpPr>
          <p:nvPr/>
        </p:nvCxnSpPr>
        <p:spPr bwMode="auto">
          <a:xfrm rot="16200000" flipH="1" flipV="1">
            <a:off x="1685245" y="3175911"/>
            <a:ext cx="2517479" cy="404806"/>
          </a:xfrm>
          <a:prstGeom prst="curvedConnector4">
            <a:avLst>
              <a:gd name="adj1" fmla="val -9081"/>
              <a:gd name="adj2" fmla="val 165486"/>
            </a:avLst>
          </a:prstGeom>
          <a:noFill/>
          <a:ln w="28575">
            <a:solidFill>
              <a:schemeClr val="accent3">
                <a:lumMod val="75000"/>
              </a:schemeClr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4" name="Oval 33"/>
          <p:cNvSpPr>
            <a:spLocks noChangeArrowheads="1"/>
          </p:cNvSpPr>
          <p:nvPr/>
        </p:nvSpPr>
        <p:spPr bwMode="auto">
          <a:xfrm>
            <a:off x="6311620" y="1867726"/>
            <a:ext cx="284162" cy="282575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AR" altLang="es-AR"/>
          </a:p>
        </p:txBody>
      </p:sp>
      <p:sp>
        <p:nvSpPr>
          <p:cNvPr id="125" name="Oval 34"/>
          <p:cNvSpPr>
            <a:spLocks noChangeArrowheads="1"/>
          </p:cNvSpPr>
          <p:nvPr/>
        </p:nvSpPr>
        <p:spPr bwMode="auto">
          <a:xfrm>
            <a:off x="6303683" y="1858996"/>
            <a:ext cx="300037" cy="300037"/>
          </a:xfrm>
          <a:prstGeom prst="ellips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AR" altLang="es-AR"/>
          </a:p>
        </p:txBody>
      </p:sp>
      <p:sp>
        <p:nvSpPr>
          <p:cNvPr id="126" name="Text Box 35"/>
          <p:cNvSpPr txBox="1">
            <a:spLocks noChangeArrowheads="1"/>
          </p:cNvSpPr>
          <p:nvPr/>
        </p:nvSpPr>
        <p:spPr bwMode="auto">
          <a:xfrm>
            <a:off x="6250715" y="2187043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s-AR" altLang="es-AR" dirty="0">
                <a:latin typeface="Tahoma" panose="020B0604030504040204" pitchFamily="34" charset="0"/>
              </a:rPr>
              <a:t>VD</a:t>
            </a:r>
            <a:endParaRPr lang="es-ES" altLang="es-AR" dirty="0">
              <a:latin typeface="Tahoma" panose="020B0604030504040204" pitchFamily="34" charset="0"/>
            </a:endParaRPr>
          </a:p>
        </p:txBody>
      </p:sp>
      <p:cxnSp>
        <p:nvCxnSpPr>
          <p:cNvPr id="127" name="AutoShape 37"/>
          <p:cNvCxnSpPr>
            <a:cxnSpLocks noChangeShapeType="1"/>
            <a:stCxn id="125" idx="3"/>
            <a:endCxn id="88" idx="5"/>
          </p:cNvCxnSpPr>
          <p:nvPr/>
        </p:nvCxnSpPr>
        <p:spPr bwMode="auto">
          <a:xfrm rot="5400000">
            <a:off x="5163876" y="1391952"/>
            <a:ext cx="460604" cy="1906888"/>
          </a:xfrm>
          <a:prstGeom prst="curvedConnector3">
            <a:avLst>
              <a:gd name="adj1" fmla="val 159170"/>
            </a:avLst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64" name="Group 40"/>
          <p:cNvGrpSpPr>
            <a:grpSpLocks/>
          </p:cNvGrpSpPr>
          <p:nvPr/>
        </p:nvGrpSpPr>
        <p:grpSpPr bwMode="auto">
          <a:xfrm>
            <a:off x="5728243" y="3929698"/>
            <a:ext cx="1901829" cy="898525"/>
            <a:chOff x="1366" y="1323"/>
            <a:chExt cx="1198" cy="566"/>
          </a:xfrm>
        </p:grpSpPr>
        <p:sp>
          <p:nvSpPr>
            <p:cNvPr id="65" name="Freeform 41"/>
            <p:cNvSpPr>
              <a:spLocks/>
            </p:cNvSpPr>
            <p:nvPr/>
          </p:nvSpPr>
          <p:spPr bwMode="auto">
            <a:xfrm>
              <a:off x="1366" y="1386"/>
              <a:ext cx="105" cy="84"/>
            </a:xfrm>
            <a:custGeom>
              <a:avLst/>
              <a:gdLst>
                <a:gd name="T0" fmla="*/ 11 w 105"/>
                <a:gd name="T1" fmla="*/ 84 h 84"/>
                <a:gd name="T2" fmla="*/ 11 w 105"/>
                <a:gd name="T3" fmla="*/ 73 h 84"/>
                <a:gd name="T4" fmla="*/ 0 w 105"/>
                <a:gd name="T5" fmla="*/ 73 h 84"/>
                <a:gd name="T6" fmla="*/ 0 w 105"/>
                <a:gd name="T7" fmla="*/ 73 h 84"/>
                <a:gd name="T8" fmla="*/ 0 w 105"/>
                <a:gd name="T9" fmla="*/ 63 h 84"/>
                <a:gd name="T10" fmla="*/ 0 w 105"/>
                <a:gd name="T11" fmla="*/ 63 h 84"/>
                <a:gd name="T12" fmla="*/ 0 w 105"/>
                <a:gd name="T13" fmla="*/ 63 h 84"/>
                <a:gd name="T14" fmla="*/ 0 w 105"/>
                <a:gd name="T15" fmla="*/ 52 h 84"/>
                <a:gd name="T16" fmla="*/ 0 w 105"/>
                <a:gd name="T17" fmla="*/ 52 h 84"/>
                <a:gd name="T18" fmla="*/ 0 w 105"/>
                <a:gd name="T19" fmla="*/ 42 h 84"/>
                <a:gd name="T20" fmla="*/ 0 w 105"/>
                <a:gd name="T21" fmla="*/ 42 h 84"/>
                <a:gd name="T22" fmla="*/ 0 w 105"/>
                <a:gd name="T23" fmla="*/ 42 h 84"/>
                <a:gd name="T24" fmla="*/ 0 w 105"/>
                <a:gd name="T25" fmla="*/ 31 h 84"/>
                <a:gd name="T26" fmla="*/ 0 w 105"/>
                <a:gd name="T27" fmla="*/ 31 h 84"/>
                <a:gd name="T28" fmla="*/ 11 w 105"/>
                <a:gd name="T29" fmla="*/ 31 h 84"/>
                <a:gd name="T30" fmla="*/ 11 w 105"/>
                <a:gd name="T31" fmla="*/ 31 h 84"/>
                <a:gd name="T32" fmla="*/ 11 w 105"/>
                <a:gd name="T33" fmla="*/ 21 h 84"/>
                <a:gd name="T34" fmla="*/ 11 w 105"/>
                <a:gd name="T35" fmla="*/ 21 h 84"/>
                <a:gd name="T36" fmla="*/ 11 w 105"/>
                <a:gd name="T37" fmla="*/ 21 h 84"/>
                <a:gd name="T38" fmla="*/ 21 w 105"/>
                <a:gd name="T39" fmla="*/ 10 h 84"/>
                <a:gd name="T40" fmla="*/ 21 w 105"/>
                <a:gd name="T41" fmla="*/ 10 h 84"/>
                <a:gd name="T42" fmla="*/ 21 w 105"/>
                <a:gd name="T43" fmla="*/ 10 h 84"/>
                <a:gd name="T44" fmla="*/ 21 w 105"/>
                <a:gd name="T45" fmla="*/ 10 h 84"/>
                <a:gd name="T46" fmla="*/ 32 w 105"/>
                <a:gd name="T47" fmla="*/ 10 h 84"/>
                <a:gd name="T48" fmla="*/ 32 w 105"/>
                <a:gd name="T49" fmla="*/ 0 h 84"/>
                <a:gd name="T50" fmla="*/ 32 w 105"/>
                <a:gd name="T51" fmla="*/ 0 h 84"/>
                <a:gd name="T52" fmla="*/ 42 w 105"/>
                <a:gd name="T53" fmla="*/ 0 h 84"/>
                <a:gd name="T54" fmla="*/ 42 w 105"/>
                <a:gd name="T55" fmla="*/ 0 h 84"/>
                <a:gd name="T56" fmla="*/ 42 w 105"/>
                <a:gd name="T57" fmla="*/ 0 h 84"/>
                <a:gd name="T58" fmla="*/ 53 w 105"/>
                <a:gd name="T59" fmla="*/ 0 h 84"/>
                <a:gd name="T60" fmla="*/ 53 w 105"/>
                <a:gd name="T61" fmla="*/ 0 h 84"/>
                <a:gd name="T62" fmla="*/ 53 w 105"/>
                <a:gd name="T63" fmla="*/ 0 h 84"/>
                <a:gd name="T64" fmla="*/ 63 w 105"/>
                <a:gd name="T65" fmla="*/ 0 h 84"/>
                <a:gd name="T66" fmla="*/ 63 w 105"/>
                <a:gd name="T67" fmla="*/ 0 h 84"/>
                <a:gd name="T68" fmla="*/ 63 w 105"/>
                <a:gd name="T69" fmla="*/ 0 h 84"/>
                <a:gd name="T70" fmla="*/ 74 w 105"/>
                <a:gd name="T71" fmla="*/ 0 h 84"/>
                <a:gd name="T72" fmla="*/ 74 w 105"/>
                <a:gd name="T73" fmla="*/ 0 h 84"/>
                <a:gd name="T74" fmla="*/ 74 w 105"/>
                <a:gd name="T75" fmla="*/ 10 h 84"/>
                <a:gd name="T76" fmla="*/ 84 w 105"/>
                <a:gd name="T77" fmla="*/ 10 h 84"/>
                <a:gd name="T78" fmla="*/ 84 w 105"/>
                <a:gd name="T79" fmla="*/ 10 h 84"/>
                <a:gd name="T80" fmla="*/ 84 w 105"/>
                <a:gd name="T81" fmla="*/ 10 h 84"/>
                <a:gd name="T82" fmla="*/ 84 w 105"/>
                <a:gd name="T83" fmla="*/ 10 h 84"/>
                <a:gd name="T84" fmla="*/ 95 w 105"/>
                <a:gd name="T85" fmla="*/ 21 h 84"/>
                <a:gd name="T86" fmla="*/ 95 w 105"/>
                <a:gd name="T87" fmla="*/ 21 h 84"/>
                <a:gd name="T88" fmla="*/ 95 w 105"/>
                <a:gd name="T89" fmla="*/ 21 h 84"/>
                <a:gd name="T90" fmla="*/ 95 w 105"/>
                <a:gd name="T91" fmla="*/ 31 h 84"/>
                <a:gd name="T92" fmla="*/ 95 w 105"/>
                <a:gd name="T93" fmla="*/ 31 h 84"/>
                <a:gd name="T94" fmla="*/ 105 w 105"/>
                <a:gd name="T95" fmla="*/ 31 h 84"/>
                <a:gd name="T96" fmla="*/ 105 w 105"/>
                <a:gd name="T97" fmla="*/ 31 h 84"/>
                <a:gd name="T98" fmla="*/ 105 w 105"/>
                <a:gd name="T99" fmla="*/ 42 h 84"/>
                <a:gd name="T100" fmla="*/ 105 w 105"/>
                <a:gd name="T101" fmla="*/ 42 h 84"/>
                <a:gd name="T102" fmla="*/ 105 w 105"/>
                <a:gd name="T103" fmla="*/ 42 h 84"/>
                <a:gd name="T104" fmla="*/ 105 w 105"/>
                <a:gd name="T105" fmla="*/ 52 h 84"/>
                <a:gd name="T106" fmla="*/ 105 w 105"/>
                <a:gd name="T107" fmla="*/ 52 h 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05"/>
                <a:gd name="T163" fmla="*/ 0 h 84"/>
                <a:gd name="T164" fmla="*/ 105 w 105"/>
                <a:gd name="T165" fmla="*/ 84 h 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05" h="84">
                  <a:moveTo>
                    <a:pt x="11" y="84"/>
                  </a:moveTo>
                  <a:lnTo>
                    <a:pt x="11" y="73"/>
                  </a:lnTo>
                  <a:lnTo>
                    <a:pt x="0" y="73"/>
                  </a:lnTo>
                  <a:lnTo>
                    <a:pt x="0" y="63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0" y="31"/>
                  </a:lnTo>
                  <a:lnTo>
                    <a:pt x="11" y="31"/>
                  </a:lnTo>
                  <a:lnTo>
                    <a:pt x="11" y="21"/>
                  </a:lnTo>
                  <a:lnTo>
                    <a:pt x="21" y="10"/>
                  </a:lnTo>
                  <a:lnTo>
                    <a:pt x="32" y="10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53" y="0"/>
                  </a:lnTo>
                  <a:lnTo>
                    <a:pt x="63" y="0"/>
                  </a:lnTo>
                  <a:lnTo>
                    <a:pt x="74" y="0"/>
                  </a:lnTo>
                  <a:lnTo>
                    <a:pt x="74" y="10"/>
                  </a:lnTo>
                  <a:lnTo>
                    <a:pt x="84" y="10"/>
                  </a:lnTo>
                  <a:lnTo>
                    <a:pt x="95" y="21"/>
                  </a:lnTo>
                  <a:lnTo>
                    <a:pt x="95" y="31"/>
                  </a:lnTo>
                  <a:lnTo>
                    <a:pt x="105" y="31"/>
                  </a:lnTo>
                  <a:lnTo>
                    <a:pt x="105" y="42"/>
                  </a:lnTo>
                  <a:lnTo>
                    <a:pt x="105" y="52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97" name="Freeform 42"/>
            <p:cNvSpPr>
              <a:spLocks/>
            </p:cNvSpPr>
            <p:nvPr/>
          </p:nvSpPr>
          <p:spPr bwMode="auto">
            <a:xfrm>
              <a:off x="1450" y="1386"/>
              <a:ext cx="74" cy="105"/>
            </a:xfrm>
            <a:custGeom>
              <a:avLst/>
              <a:gdLst>
                <a:gd name="T0" fmla="*/ 0 w 74"/>
                <a:gd name="T1" fmla="*/ 10 h 105"/>
                <a:gd name="T2" fmla="*/ 0 w 74"/>
                <a:gd name="T3" fmla="*/ 10 h 105"/>
                <a:gd name="T4" fmla="*/ 0 w 74"/>
                <a:gd name="T5" fmla="*/ 0 h 105"/>
                <a:gd name="T6" fmla="*/ 0 w 74"/>
                <a:gd name="T7" fmla="*/ 0 h 105"/>
                <a:gd name="T8" fmla="*/ 11 w 74"/>
                <a:gd name="T9" fmla="*/ 0 h 105"/>
                <a:gd name="T10" fmla="*/ 11 w 74"/>
                <a:gd name="T11" fmla="*/ 0 h 105"/>
                <a:gd name="T12" fmla="*/ 11 w 74"/>
                <a:gd name="T13" fmla="*/ 0 h 105"/>
                <a:gd name="T14" fmla="*/ 21 w 74"/>
                <a:gd name="T15" fmla="*/ 0 h 105"/>
                <a:gd name="T16" fmla="*/ 21 w 74"/>
                <a:gd name="T17" fmla="*/ 0 h 105"/>
                <a:gd name="T18" fmla="*/ 32 w 74"/>
                <a:gd name="T19" fmla="*/ 0 h 105"/>
                <a:gd name="T20" fmla="*/ 32 w 74"/>
                <a:gd name="T21" fmla="*/ 0 h 105"/>
                <a:gd name="T22" fmla="*/ 32 w 74"/>
                <a:gd name="T23" fmla="*/ 0 h 105"/>
                <a:gd name="T24" fmla="*/ 42 w 74"/>
                <a:gd name="T25" fmla="*/ 0 h 105"/>
                <a:gd name="T26" fmla="*/ 42 w 74"/>
                <a:gd name="T27" fmla="*/ 0 h 105"/>
                <a:gd name="T28" fmla="*/ 42 w 74"/>
                <a:gd name="T29" fmla="*/ 10 h 105"/>
                <a:gd name="T30" fmla="*/ 53 w 74"/>
                <a:gd name="T31" fmla="*/ 10 h 105"/>
                <a:gd name="T32" fmla="*/ 53 w 74"/>
                <a:gd name="T33" fmla="*/ 10 h 105"/>
                <a:gd name="T34" fmla="*/ 53 w 74"/>
                <a:gd name="T35" fmla="*/ 10 h 105"/>
                <a:gd name="T36" fmla="*/ 53 w 74"/>
                <a:gd name="T37" fmla="*/ 10 h 105"/>
                <a:gd name="T38" fmla="*/ 63 w 74"/>
                <a:gd name="T39" fmla="*/ 21 h 105"/>
                <a:gd name="T40" fmla="*/ 63 w 74"/>
                <a:gd name="T41" fmla="*/ 21 h 105"/>
                <a:gd name="T42" fmla="*/ 63 w 74"/>
                <a:gd name="T43" fmla="*/ 21 h 105"/>
                <a:gd name="T44" fmla="*/ 63 w 74"/>
                <a:gd name="T45" fmla="*/ 21 h 105"/>
                <a:gd name="T46" fmla="*/ 63 w 74"/>
                <a:gd name="T47" fmla="*/ 31 h 105"/>
                <a:gd name="T48" fmla="*/ 74 w 74"/>
                <a:gd name="T49" fmla="*/ 31 h 105"/>
                <a:gd name="T50" fmla="*/ 74 w 74"/>
                <a:gd name="T51" fmla="*/ 31 h 105"/>
                <a:gd name="T52" fmla="*/ 74 w 74"/>
                <a:gd name="T53" fmla="*/ 42 h 105"/>
                <a:gd name="T54" fmla="*/ 74 w 74"/>
                <a:gd name="T55" fmla="*/ 42 h 105"/>
                <a:gd name="T56" fmla="*/ 74 w 74"/>
                <a:gd name="T57" fmla="*/ 42 h 105"/>
                <a:gd name="T58" fmla="*/ 74 w 74"/>
                <a:gd name="T59" fmla="*/ 52 h 105"/>
                <a:gd name="T60" fmla="*/ 74 w 74"/>
                <a:gd name="T61" fmla="*/ 52 h 105"/>
                <a:gd name="T62" fmla="*/ 74 w 74"/>
                <a:gd name="T63" fmla="*/ 52 h 105"/>
                <a:gd name="T64" fmla="*/ 74 w 74"/>
                <a:gd name="T65" fmla="*/ 63 h 105"/>
                <a:gd name="T66" fmla="*/ 74 w 74"/>
                <a:gd name="T67" fmla="*/ 63 h 105"/>
                <a:gd name="T68" fmla="*/ 74 w 74"/>
                <a:gd name="T69" fmla="*/ 63 h 105"/>
                <a:gd name="T70" fmla="*/ 74 w 74"/>
                <a:gd name="T71" fmla="*/ 73 h 105"/>
                <a:gd name="T72" fmla="*/ 74 w 74"/>
                <a:gd name="T73" fmla="*/ 73 h 105"/>
                <a:gd name="T74" fmla="*/ 63 w 74"/>
                <a:gd name="T75" fmla="*/ 73 h 105"/>
                <a:gd name="T76" fmla="*/ 63 w 74"/>
                <a:gd name="T77" fmla="*/ 84 h 105"/>
                <a:gd name="T78" fmla="*/ 63 w 74"/>
                <a:gd name="T79" fmla="*/ 84 h 105"/>
                <a:gd name="T80" fmla="*/ 63 w 74"/>
                <a:gd name="T81" fmla="*/ 84 h 105"/>
                <a:gd name="T82" fmla="*/ 63 w 74"/>
                <a:gd name="T83" fmla="*/ 84 h 105"/>
                <a:gd name="T84" fmla="*/ 53 w 74"/>
                <a:gd name="T85" fmla="*/ 94 h 105"/>
                <a:gd name="T86" fmla="*/ 53 w 74"/>
                <a:gd name="T87" fmla="*/ 94 h 105"/>
                <a:gd name="T88" fmla="*/ 53 w 74"/>
                <a:gd name="T89" fmla="*/ 94 h 105"/>
                <a:gd name="T90" fmla="*/ 53 w 74"/>
                <a:gd name="T91" fmla="*/ 94 h 105"/>
                <a:gd name="T92" fmla="*/ 42 w 74"/>
                <a:gd name="T93" fmla="*/ 94 h 105"/>
                <a:gd name="T94" fmla="*/ 42 w 74"/>
                <a:gd name="T95" fmla="*/ 105 h 105"/>
                <a:gd name="T96" fmla="*/ 42 w 74"/>
                <a:gd name="T97" fmla="*/ 105 h 105"/>
                <a:gd name="T98" fmla="*/ 32 w 74"/>
                <a:gd name="T99" fmla="*/ 105 h 105"/>
                <a:gd name="T100" fmla="*/ 32 w 74"/>
                <a:gd name="T101" fmla="*/ 105 h 105"/>
                <a:gd name="T102" fmla="*/ 32 w 74"/>
                <a:gd name="T103" fmla="*/ 105 h 105"/>
                <a:gd name="T104" fmla="*/ 21 w 74"/>
                <a:gd name="T105" fmla="*/ 105 h 105"/>
                <a:gd name="T106" fmla="*/ 21 w 74"/>
                <a:gd name="T107" fmla="*/ 105 h 10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74"/>
                <a:gd name="T163" fmla="*/ 0 h 105"/>
                <a:gd name="T164" fmla="*/ 74 w 74"/>
                <a:gd name="T165" fmla="*/ 105 h 105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74" h="105">
                  <a:moveTo>
                    <a:pt x="0" y="10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11" y="0"/>
                  </a:lnTo>
                  <a:lnTo>
                    <a:pt x="21" y="0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42" y="10"/>
                  </a:lnTo>
                  <a:lnTo>
                    <a:pt x="53" y="10"/>
                  </a:lnTo>
                  <a:lnTo>
                    <a:pt x="63" y="21"/>
                  </a:lnTo>
                  <a:lnTo>
                    <a:pt x="63" y="31"/>
                  </a:lnTo>
                  <a:lnTo>
                    <a:pt x="74" y="31"/>
                  </a:lnTo>
                  <a:lnTo>
                    <a:pt x="74" y="42"/>
                  </a:lnTo>
                  <a:lnTo>
                    <a:pt x="74" y="52"/>
                  </a:lnTo>
                  <a:lnTo>
                    <a:pt x="74" y="63"/>
                  </a:lnTo>
                  <a:lnTo>
                    <a:pt x="74" y="73"/>
                  </a:lnTo>
                  <a:lnTo>
                    <a:pt x="63" y="73"/>
                  </a:lnTo>
                  <a:lnTo>
                    <a:pt x="63" y="84"/>
                  </a:lnTo>
                  <a:lnTo>
                    <a:pt x="53" y="94"/>
                  </a:lnTo>
                  <a:lnTo>
                    <a:pt x="42" y="94"/>
                  </a:lnTo>
                  <a:lnTo>
                    <a:pt x="42" y="105"/>
                  </a:lnTo>
                  <a:lnTo>
                    <a:pt x="32" y="105"/>
                  </a:lnTo>
                  <a:lnTo>
                    <a:pt x="21" y="105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18" name="Freeform 43"/>
            <p:cNvSpPr>
              <a:spLocks/>
            </p:cNvSpPr>
            <p:nvPr/>
          </p:nvSpPr>
          <p:spPr bwMode="auto">
            <a:xfrm>
              <a:off x="1419" y="1470"/>
              <a:ext cx="105" cy="73"/>
            </a:xfrm>
            <a:custGeom>
              <a:avLst/>
              <a:gdLst>
                <a:gd name="T0" fmla="*/ 94 w 105"/>
                <a:gd name="T1" fmla="*/ 0 h 73"/>
                <a:gd name="T2" fmla="*/ 94 w 105"/>
                <a:gd name="T3" fmla="*/ 0 h 73"/>
                <a:gd name="T4" fmla="*/ 105 w 105"/>
                <a:gd name="T5" fmla="*/ 0 h 73"/>
                <a:gd name="T6" fmla="*/ 105 w 105"/>
                <a:gd name="T7" fmla="*/ 0 h 73"/>
                <a:gd name="T8" fmla="*/ 105 w 105"/>
                <a:gd name="T9" fmla="*/ 10 h 73"/>
                <a:gd name="T10" fmla="*/ 105 w 105"/>
                <a:gd name="T11" fmla="*/ 10 h 73"/>
                <a:gd name="T12" fmla="*/ 105 w 105"/>
                <a:gd name="T13" fmla="*/ 10 h 73"/>
                <a:gd name="T14" fmla="*/ 105 w 105"/>
                <a:gd name="T15" fmla="*/ 21 h 73"/>
                <a:gd name="T16" fmla="*/ 105 w 105"/>
                <a:gd name="T17" fmla="*/ 21 h 73"/>
                <a:gd name="T18" fmla="*/ 105 w 105"/>
                <a:gd name="T19" fmla="*/ 31 h 73"/>
                <a:gd name="T20" fmla="*/ 105 w 105"/>
                <a:gd name="T21" fmla="*/ 31 h 73"/>
                <a:gd name="T22" fmla="*/ 105 w 105"/>
                <a:gd name="T23" fmla="*/ 31 h 73"/>
                <a:gd name="T24" fmla="*/ 105 w 105"/>
                <a:gd name="T25" fmla="*/ 42 h 73"/>
                <a:gd name="T26" fmla="*/ 105 w 105"/>
                <a:gd name="T27" fmla="*/ 42 h 73"/>
                <a:gd name="T28" fmla="*/ 94 w 105"/>
                <a:gd name="T29" fmla="*/ 42 h 73"/>
                <a:gd name="T30" fmla="*/ 94 w 105"/>
                <a:gd name="T31" fmla="*/ 52 h 73"/>
                <a:gd name="T32" fmla="*/ 94 w 105"/>
                <a:gd name="T33" fmla="*/ 52 h 73"/>
                <a:gd name="T34" fmla="*/ 94 w 105"/>
                <a:gd name="T35" fmla="*/ 52 h 73"/>
                <a:gd name="T36" fmla="*/ 94 w 105"/>
                <a:gd name="T37" fmla="*/ 52 h 73"/>
                <a:gd name="T38" fmla="*/ 84 w 105"/>
                <a:gd name="T39" fmla="*/ 63 h 73"/>
                <a:gd name="T40" fmla="*/ 84 w 105"/>
                <a:gd name="T41" fmla="*/ 63 h 73"/>
                <a:gd name="T42" fmla="*/ 84 w 105"/>
                <a:gd name="T43" fmla="*/ 63 h 73"/>
                <a:gd name="T44" fmla="*/ 84 w 105"/>
                <a:gd name="T45" fmla="*/ 63 h 73"/>
                <a:gd name="T46" fmla="*/ 73 w 105"/>
                <a:gd name="T47" fmla="*/ 63 h 73"/>
                <a:gd name="T48" fmla="*/ 73 w 105"/>
                <a:gd name="T49" fmla="*/ 73 h 73"/>
                <a:gd name="T50" fmla="*/ 73 w 105"/>
                <a:gd name="T51" fmla="*/ 73 h 73"/>
                <a:gd name="T52" fmla="*/ 63 w 105"/>
                <a:gd name="T53" fmla="*/ 73 h 73"/>
                <a:gd name="T54" fmla="*/ 63 w 105"/>
                <a:gd name="T55" fmla="*/ 73 h 73"/>
                <a:gd name="T56" fmla="*/ 63 w 105"/>
                <a:gd name="T57" fmla="*/ 73 h 73"/>
                <a:gd name="T58" fmla="*/ 52 w 105"/>
                <a:gd name="T59" fmla="*/ 73 h 73"/>
                <a:gd name="T60" fmla="*/ 52 w 105"/>
                <a:gd name="T61" fmla="*/ 73 h 73"/>
                <a:gd name="T62" fmla="*/ 52 w 105"/>
                <a:gd name="T63" fmla="*/ 73 h 73"/>
                <a:gd name="T64" fmla="*/ 42 w 105"/>
                <a:gd name="T65" fmla="*/ 73 h 73"/>
                <a:gd name="T66" fmla="*/ 42 w 105"/>
                <a:gd name="T67" fmla="*/ 73 h 73"/>
                <a:gd name="T68" fmla="*/ 42 w 105"/>
                <a:gd name="T69" fmla="*/ 73 h 73"/>
                <a:gd name="T70" fmla="*/ 31 w 105"/>
                <a:gd name="T71" fmla="*/ 73 h 73"/>
                <a:gd name="T72" fmla="*/ 31 w 105"/>
                <a:gd name="T73" fmla="*/ 73 h 73"/>
                <a:gd name="T74" fmla="*/ 31 w 105"/>
                <a:gd name="T75" fmla="*/ 63 h 73"/>
                <a:gd name="T76" fmla="*/ 21 w 105"/>
                <a:gd name="T77" fmla="*/ 63 h 73"/>
                <a:gd name="T78" fmla="*/ 21 w 105"/>
                <a:gd name="T79" fmla="*/ 63 h 73"/>
                <a:gd name="T80" fmla="*/ 21 w 105"/>
                <a:gd name="T81" fmla="*/ 63 h 73"/>
                <a:gd name="T82" fmla="*/ 21 w 105"/>
                <a:gd name="T83" fmla="*/ 63 h 73"/>
                <a:gd name="T84" fmla="*/ 10 w 105"/>
                <a:gd name="T85" fmla="*/ 52 h 73"/>
                <a:gd name="T86" fmla="*/ 10 w 105"/>
                <a:gd name="T87" fmla="*/ 52 h 73"/>
                <a:gd name="T88" fmla="*/ 10 w 105"/>
                <a:gd name="T89" fmla="*/ 52 h 73"/>
                <a:gd name="T90" fmla="*/ 10 w 105"/>
                <a:gd name="T91" fmla="*/ 52 h 73"/>
                <a:gd name="T92" fmla="*/ 10 w 105"/>
                <a:gd name="T93" fmla="*/ 42 h 73"/>
                <a:gd name="T94" fmla="*/ 0 w 105"/>
                <a:gd name="T95" fmla="*/ 42 h 73"/>
                <a:gd name="T96" fmla="*/ 0 w 105"/>
                <a:gd name="T97" fmla="*/ 42 h 73"/>
                <a:gd name="T98" fmla="*/ 0 w 105"/>
                <a:gd name="T99" fmla="*/ 31 h 73"/>
                <a:gd name="T100" fmla="*/ 0 w 105"/>
                <a:gd name="T101" fmla="*/ 31 h 73"/>
                <a:gd name="T102" fmla="*/ 0 w 105"/>
                <a:gd name="T103" fmla="*/ 31 h 73"/>
                <a:gd name="T104" fmla="*/ 0 w 105"/>
                <a:gd name="T105" fmla="*/ 21 h 73"/>
                <a:gd name="T106" fmla="*/ 0 w 105"/>
                <a:gd name="T107" fmla="*/ 21 h 7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05"/>
                <a:gd name="T163" fmla="*/ 0 h 73"/>
                <a:gd name="T164" fmla="*/ 105 w 105"/>
                <a:gd name="T165" fmla="*/ 73 h 73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05" h="73">
                  <a:moveTo>
                    <a:pt x="94" y="0"/>
                  </a:moveTo>
                  <a:lnTo>
                    <a:pt x="94" y="0"/>
                  </a:lnTo>
                  <a:lnTo>
                    <a:pt x="105" y="0"/>
                  </a:lnTo>
                  <a:lnTo>
                    <a:pt x="105" y="10"/>
                  </a:lnTo>
                  <a:lnTo>
                    <a:pt x="105" y="21"/>
                  </a:lnTo>
                  <a:lnTo>
                    <a:pt x="105" y="31"/>
                  </a:lnTo>
                  <a:lnTo>
                    <a:pt x="105" y="42"/>
                  </a:lnTo>
                  <a:lnTo>
                    <a:pt x="94" y="42"/>
                  </a:lnTo>
                  <a:lnTo>
                    <a:pt x="94" y="52"/>
                  </a:lnTo>
                  <a:lnTo>
                    <a:pt x="84" y="63"/>
                  </a:lnTo>
                  <a:lnTo>
                    <a:pt x="73" y="63"/>
                  </a:lnTo>
                  <a:lnTo>
                    <a:pt x="73" y="73"/>
                  </a:lnTo>
                  <a:lnTo>
                    <a:pt x="63" y="73"/>
                  </a:lnTo>
                  <a:lnTo>
                    <a:pt x="52" y="73"/>
                  </a:lnTo>
                  <a:lnTo>
                    <a:pt x="42" y="73"/>
                  </a:lnTo>
                  <a:lnTo>
                    <a:pt x="31" y="73"/>
                  </a:lnTo>
                  <a:lnTo>
                    <a:pt x="31" y="63"/>
                  </a:lnTo>
                  <a:lnTo>
                    <a:pt x="21" y="63"/>
                  </a:lnTo>
                  <a:lnTo>
                    <a:pt x="10" y="52"/>
                  </a:lnTo>
                  <a:lnTo>
                    <a:pt x="10" y="42"/>
                  </a:lnTo>
                  <a:lnTo>
                    <a:pt x="0" y="42"/>
                  </a:lnTo>
                  <a:lnTo>
                    <a:pt x="0" y="31"/>
                  </a:lnTo>
                  <a:lnTo>
                    <a:pt x="0" y="21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28" name="Freeform 44"/>
            <p:cNvSpPr>
              <a:spLocks/>
            </p:cNvSpPr>
            <p:nvPr/>
          </p:nvSpPr>
          <p:spPr bwMode="auto">
            <a:xfrm>
              <a:off x="1366" y="1438"/>
              <a:ext cx="84" cy="105"/>
            </a:xfrm>
            <a:custGeom>
              <a:avLst/>
              <a:gdLst>
                <a:gd name="T0" fmla="*/ 84 w 84"/>
                <a:gd name="T1" fmla="*/ 95 h 105"/>
                <a:gd name="T2" fmla="*/ 74 w 84"/>
                <a:gd name="T3" fmla="*/ 95 h 105"/>
                <a:gd name="T4" fmla="*/ 74 w 84"/>
                <a:gd name="T5" fmla="*/ 105 h 105"/>
                <a:gd name="T6" fmla="*/ 74 w 84"/>
                <a:gd name="T7" fmla="*/ 105 h 105"/>
                <a:gd name="T8" fmla="*/ 63 w 84"/>
                <a:gd name="T9" fmla="*/ 105 h 105"/>
                <a:gd name="T10" fmla="*/ 63 w 84"/>
                <a:gd name="T11" fmla="*/ 105 h 105"/>
                <a:gd name="T12" fmla="*/ 63 w 84"/>
                <a:gd name="T13" fmla="*/ 105 h 105"/>
                <a:gd name="T14" fmla="*/ 53 w 84"/>
                <a:gd name="T15" fmla="*/ 105 h 105"/>
                <a:gd name="T16" fmla="*/ 53 w 84"/>
                <a:gd name="T17" fmla="*/ 105 h 105"/>
                <a:gd name="T18" fmla="*/ 42 w 84"/>
                <a:gd name="T19" fmla="*/ 105 h 105"/>
                <a:gd name="T20" fmla="*/ 42 w 84"/>
                <a:gd name="T21" fmla="*/ 105 h 105"/>
                <a:gd name="T22" fmla="*/ 42 w 84"/>
                <a:gd name="T23" fmla="*/ 105 h 105"/>
                <a:gd name="T24" fmla="*/ 32 w 84"/>
                <a:gd name="T25" fmla="*/ 105 h 105"/>
                <a:gd name="T26" fmla="*/ 32 w 84"/>
                <a:gd name="T27" fmla="*/ 105 h 105"/>
                <a:gd name="T28" fmla="*/ 32 w 84"/>
                <a:gd name="T29" fmla="*/ 95 h 105"/>
                <a:gd name="T30" fmla="*/ 32 w 84"/>
                <a:gd name="T31" fmla="*/ 95 h 105"/>
                <a:gd name="T32" fmla="*/ 21 w 84"/>
                <a:gd name="T33" fmla="*/ 95 h 105"/>
                <a:gd name="T34" fmla="*/ 21 w 84"/>
                <a:gd name="T35" fmla="*/ 95 h 105"/>
                <a:gd name="T36" fmla="*/ 21 w 84"/>
                <a:gd name="T37" fmla="*/ 95 h 105"/>
                <a:gd name="T38" fmla="*/ 11 w 84"/>
                <a:gd name="T39" fmla="*/ 84 h 105"/>
                <a:gd name="T40" fmla="*/ 11 w 84"/>
                <a:gd name="T41" fmla="*/ 84 h 105"/>
                <a:gd name="T42" fmla="*/ 11 w 84"/>
                <a:gd name="T43" fmla="*/ 84 h 105"/>
                <a:gd name="T44" fmla="*/ 11 w 84"/>
                <a:gd name="T45" fmla="*/ 84 h 105"/>
                <a:gd name="T46" fmla="*/ 11 w 84"/>
                <a:gd name="T47" fmla="*/ 74 h 105"/>
                <a:gd name="T48" fmla="*/ 0 w 84"/>
                <a:gd name="T49" fmla="*/ 74 h 105"/>
                <a:gd name="T50" fmla="*/ 0 w 84"/>
                <a:gd name="T51" fmla="*/ 74 h 105"/>
                <a:gd name="T52" fmla="*/ 0 w 84"/>
                <a:gd name="T53" fmla="*/ 63 h 105"/>
                <a:gd name="T54" fmla="*/ 0 w 84"/>
                <a:gd name="T55" fmla="*/ 63 h 105"/>
                <a:gd name="T56" fmla="*/ 0 w 84"/>
                <a:gd name="T57" fmla="*/ 63 h 105"/>
                <a:gd name="T58" fmla="*/ 0 w 84"/>
                <a:gd name="T59" fmla="*/ 53 h 105"/>
                <a:gd name="T60" fmla="*/ 0 w 84"/>
                <a:gd name="T61" fmla="*/ 53 h 105"/>
                <a:gd name="T62" fmla="*/ 0 w 84"/>
                <a:gd name="T63" fmla="*/ 53 h 105"/>
                <a:gd name="T64" fmla="*/ 0 w 84"/>
                <a:gd name="T65" fmla="*/ 42 h 105"/>
                <a:gd name="T66" fmla="*/ 0 w 84"/>
                <a:gd name="T67" fmla="*/ 42 h 105"/>
                <a:gd name="T68" fmla="*/ 0 w 84"/>
                <a:gd name="T69" fmla="*/ 42 h 105"/>
                <a:gd name="T70" fmla="*/ 0 w 84"/>
                <a:gd name="T71" fmla="*/ 32 h 105"/>
                <a:gd name="T72" fmla="*/ 0 w 84"/>
                <a:gd name="T73" fmla="*/ 32 h 105"/>
                <a:gd name="T74" fmla="*/ 11 w 84"/>
                <a:gd name="T75" fmla="*/ 32 h 105"/>
                <a:gd name="T76" fmla="*/ 11 w 84"/>
                <a:gd name="T77" fmla="*/ 21 h 105"/>
                <a:gd name="T78" fmla="*/ 11 w 84"/>
                <a:gd name="T79" fmla="*/ 21 h 105"/>
                <a:gd name="T80" fmla="*/ 11 w 84"/>
                <a:gd name="T81" fmla="*/ 21 h 105"/>
                <a:gd name="T82" fmla="*/ 11 w 84"/>
                <a:gd name="T83" fmla="*/ 21 h 105"/>
                <a:gd name="T84" fmla="*/ 21 w 84"/>
                <a:gd name="T85" fmla="*/ 11 h 105"/>
                <a:gd name="T86" fmla="*/ 21 w 84"/>
                <a:gd name="T87" fmla="*/ 11 h 105"/>
                <a:gd name="T88" fmla="*/ 21 w 84"/>
                <a:gd name="T89" fmla="*/ 11 h 105"/>
                <a:gd name="T90" fmla="*/ 32 w 84"/>
                <a:gd name="T91" fmla="*/ 11 h 105"/>
                <a:gd name="T92" fmla="*/ 32 w 84"/>
                <a:gd name="T93" fmla="*/ 11 h 105"/>
                <a:gd name="T94" fmla="*/ 32 w 84"/>
                <a:gd name="T95" fmla="*/ 0 h 105"/>
                <a:gd name="T96" fmla="*/ 32 w 84"/>
                <a:gd name="T97" fmla="*/ 0 h 105"/>
                <a:gd name="T98" fmla="*/ 42 w 84"/>
                <a:gd name="T99" fmla="*/ 0 h 105"/>
                <a:gd name="T100" fmla="*/ 42 w 84"/>
                <a:gd name="T101" fmla="*/ 0 h 105"/>
                <a:gd name="T102" fmla="*/ 42 w 84"/>
                <a:gd name="T103" fmla="*/ 0 h 105"/>
                <a:gd name="T104" fmla="*/ 53 w 84"/>
                <a:gd name="T105" fmla="*/ 0 h 105"/>
                <a:gd name="T106" fmla="*/ 53 w 84"/>
                <a:gd name="T107" fmla="*/ 0 h 10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84"/>
                <a:gd name="T163" fmla="*/ 0 h 105"/>
                <a:gd name="T164" fmla="*/ 84 w 84"/>
                <a:gd name="T165" fmla="*/ 105 h 105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84" h="105">
                  <a:moveTo>
                    <a:pt x="84" y="95"/>
                  </a:moveTo>
                  <a:lnTo>
                    <a:pt x="74" y="95"/>
                  </a:lnTo>
                  <a:lnTo>
                    <a:pt x="74" y="105"/>
                  </a:lnTo>
                  <a:lnTo>
                    <a:pt x="63" y="105"/>
                  </a:lnTo>
                  <a:lnTo>
                    <a:pt x="53" y="105"/>
                  </a:lnTo>
                  <a:lnTo>
                    <a:pt x="42" y="105"/>
                  </a:lnTo>
                  <a:lnTo>
                    <a:pt x="32" y="105"/>
                  </a:lnTo>
                  <a:lnTo>
                    <a:pt x="32" y="95"/>
                  </a:lnTo>
                  <a:lnTo>
                    <a:pt x="21" y="95"/>
                  </a:lnTo>
                  <a:lnTo>
                    <a:pt x="11" y="84"/>
                  </a:lnTo>
                  <a:lnTo>
                    <a:pt x="11" y="74"/>
                  </a:lnTo>
                  <a:lnTo>
                    <a:pt x="0" y="74"/>
                  </a:lnTo>
                  <a:lnTo>
                    <a:pt x="0" y="63"/>
                  </a:lnTo>
                  <a:lnTo>
                    <a:pt x="0" y="53"/>
                  </a:lnTo>
                  <a:lnTo>
                    <a:pt x="0" y="42"/>
                  </a:lnTo>
                  <a:lnTo>
                    <a:pt x="0" y="32"/>
                  </a:lnTo>
                  <a:lnTo>
                    <a:pt x="11" y="32"/>
                  </a:lnTo>
                  <a:lnTo>
                    <a:pt x="11" y="21"/>
                  </a:lnTo>
                  <a:lnTo>
                    <a:pt x="21" y="11"/>
                  </a:lnTo>
                  <a:lnTo>
                    <a:pt x="32" y="11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53" y="0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29" name="Line 45"/>
            <p:cNvSpPr>
              <a:spLocks noChangeShapeType="1"/>
            </p:cNvSpPr>
            <p:nvPr/>
          </p:nvSpPr>
          <p:spPr bwMode="auto">
            <a:xfrm>
              <a:off x="1534" y="1459"/>
              <a:ext cx="788" cy="1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30" name="Line 46"/>
            <p:cNvSpPr>
              <a:spLocks noChangeShapeType="1"/>
            </p:cNvSpPr>
            <p:nvPr/>
          </p:nvSpPr>
          <p:spPr bwMode="auto">
            <a:xfrm>
              <a:off x="1534" y="1480"/>
              <a:ext cx="788" cy="1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31" name="Freeform 47"/>
            <p:cNvSpPr>
              <a:spLocks/>
            </p:cNvSpPr>
            <p:nvPr/>
          </p:nvSpPr>
          <p:spPr bwMode="auto">
            <a:xfrm>
              <a:off x="2322" y="1407"/>
              <a:ext cx="63" cy="126"/>
            </a:xfrm>
            <a:custGeom>
              <a:avLst/>
              <a:gdLst>
                <a:gd name="T0" fmla="*/ 0 w 63"/>
                <a:gd name="T1" fmla="*/ 52 h 126"/>
                <a:gd name="T2" fmla="*/ 0 w 63"/>
                <a:gd name="T3" fmla="*/ 0 h 126"/>
                <a:gd name="T4" fmla="*/ 63 w 63"/>
                <a:gd name="T5" fmla="*/ 63 h 126"/>
                <a:gd name="T6" fmla="*/ 0 w 63"/>
                <a:gd name="T7" fmla="*/ 126 h 126"/>
                <a:gd name="T8" fmla="*/ 0 w 63"/>
                <a:gd name="T9" fmla="*/ 73 h 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"/>
                <a:gd name="T16" fmla="*/ 0 h 126"/>
                <a:gd name="T17" fmla="*/ 63 w 63"/>
                <a:gd name="T18" fmla="*/ 126 h 1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" h="126">
                  <a:moveTo>
                    <a:pt x="0" y="52"/>
                  </a:moveTo>
                  <a:lnTo>
                    <a:pt x="0" y="0"/>
                  </a:lnTo>
                  <a:lnTo>
                    <a:pt x="63" y="63"/>
                  </a:lnTo>
                  <a:lnTo>
                    <a:pt x="0" y="126"/>
                  </a:lnTo>
                  <a:lnTo>
                    <a:pt x="0" y="73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32" name="Freeform 48"/>
            <p:cNvSpPr>
              <a:spLocks/>
            </p:cNvSpPr>
            <p:nvPr/>
          </p:nvSpPr>
          <p:spPr bwMode="auto">
            <a:xfrm>
              <a:off x="1870" y="1323"/>
              <a:ext cx="158" cy="52"/>
            </a:xfrm>
            <a:custGeom>
              <a:avLst/>
              <a:gdLst>
                <a:gd name="T0" fmla="*/ 95 w 158"/>
                <a:gd name="T1" fmla="*/ 21 h 52"/>
                <a:gd name="T2" fmla="*/ 95 w 158"/>
                <a:gd name="T3" fmla="*/ 52 h 52"/>
                <a:gd name="T4" fmla="*/ 63 w 158"/>
                <a:gd name="T5" fmla="*/ 52 h 52"/>
                <a:gd name="T6" fmla="*/ 63 w 158"/>
                <a:gd name="T7" fmla="*/ 21 h 52"/>
                <a:gd name="T8" fmla="*/ 0 w 158"/>
                <a:gd name="T9" fmla="*/ 21 h 52"/>
                <a:gd name="T10" fmla="*/ 0 w 158"/>
                <a:gd name="T11" fmla="*/ 10 h 52"/>
                <a:gd name="T12" fmla="*/ 0 w 158"/>
                <a:gd name="T13" fmla="*/ 21 h 52"/>
                <a:gd name="T14" fmla="*/ 158 w 158"/>
                <a:gd name="T15" fmla="*/ 21 h 52"/>
                <a:gd name="T16" fmla="*/ 158 w 158"/>
                <a:gd name="T17" fmla="*/ 10 h 52"/>
                <a:gd name="T18" fmla="*/ 147 w 158"/>
                <a:gd name="T19" fmla="*/ 0 h 52"/>
                <a:gd name="T20" fmla="*/ 11 w 158"/>
                <a:gd name="T21" fmla="*/ 0 h 52"/>
                <a:gd name="T22" fmla="*/ 0 w 158"/>
                <a:gd name="T23" fmla="*/ 10 h 5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58"/>
                <a:gd name="T37" fmla="*/ 0 h 52"/>
                <a:gd name="T38" fmla="*/ 158 w 158"/>
                <a:gd name="T39" fmla="*/ 52 h 5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58" h="52">
                  <a:moveTo>
                    <a:pt x="95" y="21"/>
                  </a:moveTo>
                  <a:lnTo>
                    <a:pt x="95" y="52"/>
                  </a:lnTo>
                  <a:lnTo>
                    <a:pt x="63" y="52"/>
                  </a:lnTo>
                  <a:lnTo>
                    <a:pt x="63" y="21"/>
                  </a:lnTo>
                  <a:lnTo>
                    <a:pt x="0" y="21"/>
                  </a:lnTo>
                  <a:lnTo>
                    <a:pt x="0" y="10"/>
                  </a:lnTo>
                  <a:lnTo>
                    <a:pt x="0" y="21"/>
                  </a:lnTo>
                  <a:lnTo>
                    <a:pt x="158" y="21"/>
                  </a:lnTo>
                  <a:lnTo>
                    <a:pt x="158" y="10"/>
                  </a:lnTo>
                  <a:lnTo>
                    <a:pt x="147" y="0"/>
                  </a:lnTo>
                  <a:lnTo>
                    <a:pt x="11" y="0"/>
                  </a:lnTo>
                  <a:lnTo>
                    <a:pt x="0" y="10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33" name="Oval 49"/>
            <p:cNvSpPr>
              <a:spLocks noChangeArrowheads="1"/>
            </p:cNvSpPr>
            <p:nvPr/>
          </p:nvSpPr>
          <p:spPr bwMode="auto">
            <a:xfrm>
              <a:off x="1870" y="1386"/>
              <a:ext cx="179" cy="178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AR" altLang="es-AR"/>
            </a:p>
          </p:txBody>
        </p:sp>
        <p:sp>
          <p:nvSpPr>
            <p:cNvPr id="134" name="Oval 50"/>
            <p:cNvSpPr>
              <a:spLocks noChangeArrowheads="1"/>
            </p:cNvSpPr>
            <p:nvPr/>
          </p:nvSpPr>
          <p:spPr bwMode="auto">
            <a:xfrm>
              <a:off x="1860" y="1375"/>
              <a:ext cx="189" cy="189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AR" altLang="es-AR"/>
            </a:p>
          </p:txBody>
        </p:sp>
        <p:sp>
          <p:nvSpPr>
            <p:cNvPr id="135" name="Text Box 51"/>
            <p:cNvSpPr txBox="1">
              <a:spLocks noChangeArrowheads="1"/>
            </p:cNvSpPr>
            <p:nvPr/>
          </p:nvSpPr>
          <p:spPr bwMode="auto">
            <a:xfrm>
              <a:off x="1485" y="1656"/>
              <a:ext cx="107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s-AR" altLang="es-AR" dirty="0" err="1" smtClean="0">
                  <a:latin typeface="Tahoma" panose="020B0604030504040204" pitchFamily="34" charset="0"/>
                </a:rPr>
                <a:t>SumoCostoAlm</a:t>
              </a:r>
              <a:endParaRPr lang="es-ES" altLang="es-AR" dirty="0">
                <a:latin typeface="Tahoma" panose="020B0604030504040204" pitchFamily="34" charset="0"/>
              </a:endParaRPr>
            </a:p>
          </p:txBody>
        </p:sp>
      </p:grpSp>
      <p:grpSp>
        <p:nvGrpSpPr>
          <p:cNvPr id="136" name="Group 52"/>
          <p:cNvGrpSpPr>
            <a:grpSpLocks/>
          </p:cNvGrpSpPr>
          <p:nvPr/>
        </p:nvGrpSpPr>
        <p:grpSpPr bwMode="auto">
          <a:xfrm>
            <a:off x="7202337" y="3404403"/>
            <a:ext cx="1199721" cy="1066800"/>
            <a:chOff x="2299" y="945"/>
            <a:chExt cx="628" cy="672"/>
          </a:xfrm>
        </p:grpSpPr>
        <p:sp>
          <p:nvSpPr>
            <p:cNvPr id="137" name="Rectangle 53"/>
            <p:cNvSpPr>
              <a:spLocks noChangeArrowheads="1"/>
            </p:cNvSpPr>
            <p:nvPr/>
          </p:nvSpPr>
          <p:spPr bwMode="auto">
            <a:xfrm>
              <a:off x="2395" y="1260"/>
              <a:ext cx="462" cy="35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AR" altLang="es-AR"/>
            </a:p>
          </p:txBody>
        </p:sp>
        <p:sp>
          <p:nvSpPr>
            <p:cNvPr id="138" name="Rectangle 54"/>
            <p:cNvSpPr>
              <a:spLocks noChangeArrowheads="1"/>
            </p:cNvSpPr>
            <p:nvPr/>
          </p:nvSpPr>
          <p:spPr bwMode="auto">
            <a:xfrm>
              <a:off x="2382" y="1253"/>
              <a:ext cx="462" cy="357"/>
            </a:xfrm>
            <a:prstGeom prst="rect">
              <a:avLst/>
            </a:prstGeom>
            <a:noFill/>
            <a:ln w="158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AR" altLang="es-AR"/>
            </a:p>
          </p:txBody>
        </p:sp>
        <p:sp>
          <p:nvSpPr>
            <p:cNvPr id="139" name="Text Box 55"/>
            <p:cNvSpPr txBox="1">
              <a:spLocks noChangeArrowheads="1"/>
            </p:cNvSpPr>
            <p:nvPr/>
          </p:nvSpPr>
          <p:spPr bwMode="auto">
            <a:xfrm>
              <a:off x="2299" y="945"/>
              <a:ext cx="62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s-AR" altLang="es-AR" dirty="0" err="1" smtClean="0">
                  <a:latin typeface="Tahoma" panose="020B0604030504040204" pitchFamily="34" charset="0"/>
                </a:rPr>
                <a:t>CostoALm</a:t>
              </a:r>
              <a:endParaRPr lang="es-ES" altLang="es-AR" dirty="0">
                <a:latin typeface="Tahoma" panose="020B0604030504040204" pitchFamily="34" charset="0"/>
              </a:endParaRPr>
            </a:p>
          </p:txBody>
        </p:sp>
      </p:grpSp>
      <p:cxnSp>
        <p:nvCxnSpPr>
          <p:cNvPr id="5" name="Conector recto de flecha 4"/>
          <p:cNvCxnSpPr>
            <a:stCxn id="79" idx="2"/>
            <a:endCxn id="134" idx="1"/>
          </p:cNvCxnSpPr>
          <p:nvPr/>
        </p:nvCxnSpPr>
        <p:spPr>
          <a:xfrm>
            <a:off x="3165492" y="2703775"/>
            <a:ext cx="3390915" cy="13524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42" name="Group 40"/>
          <p:cNvGrpSpPr>
            <a:grpSpLocks/>
          </p:cNvGrpSpPr>
          <p:nvPr/>
        </p:nvGrpSpPr>
        <p:grpSpPr bwMode="auto">
          <a:xfrm>
            <a:off x="5828256" y="5620759"/>
            <a:ext cx="2193930" cy="898525"/>
            <a:chOff x="1366" y="1323"/>
            <a:chExt cx="1382" cy="566"/>
          </a:xfrm>
        </p:grpSpPr>
        <p:sp>
          <p:nvSpPr>
            <p:cNvPr id="143" name="Freeform 41"/>
            <p:cNvSpPr>
              <a:spLocks/>
            </p:cNvSpPr>
            <p:nvPr/>
          </p:nvSpPr>
          <p:spPr bwMode="auto">
            <a:xfrm>
              <a:off x="1366" y="1386"/>
              <a:ext cx="105" cy="84"/>
            </a:xfrm>
            <a:custGeom>
              <a:avLst/>
              <a:gdLst>
                <a:gd name="T0" fmla="*/ 11 w 105"/>
                <a:gd name="T1" fmla="*/ 84 h 84"/>
                <a:gd name="T2" fmla="*/ 11 w 105"/>
                <a:gd name="T3" fmla="*/ 73 h 84"/>
                <a:gd name="T4" fmla="*/ 0 w 105"/>
                <a:gd name="T5" fmla="*/ 73 h 84"/>
                <a:gd name="T6" fmla="*/ 0 w 105"/>
                <a:gd name="T7" fmla="*/ 73 h 84"/>
                <a:gd name="T8" fmla="*/ 0 w 105"/>
                <a:gd name="T9" fmla="*/ 63 h 84"/>
                <a:gd name="T10" fmla="*/ 0 w 105"/>
                <a:gd name="T11" fmla="*/ 63 h 84"/>
                <a:gd name="T12" fmla="*/ 0 w 105"/>
                <a:gd name="T13" fmla="*/ 63 h 84"/>
                <a:gd name="T14" fmla="*/ 0 w 105"/>
                <a:gd name="T15" fmla="*/ 52 h 84"/>
                <a:gd name="T16" fmla="*/ 0 w 105"/>
                <a:gd name="T17" fmla="*/ 52 h 84"/>
                <a:gd name="T18" fmla="*/ 0 w 105"/>
                <a:gd name="T19" fmla="*/ 42 h 84"/>
                <a:gd name="T20" fmla="*/ 0 w 105"/>
                <a:gd name="T21" fmla="*/ 42 h 84"/>
                <a:gd name="T22" fmla="*/ 0 w 105"/>
                <a:gd name="T23" fmla="*/ 42 h 84"/>
                <a:gd name="T24" fmla="*/ 0 w 105"/>
                <a:gd name="T25" fmla="*/ 31 h 84"/>
                <a:gd name="T26" fmla="*/ 0 w 105"/>
                <a:gd name="T27" fmla="*/ 31 h 84"/>
                <a:gd name="T28" fmla="*/ 11 w 105"/>
                <a:gd name="T29" fmla="*/ 31 h 84"/>
                <a:gd name="T30" fmla="*/ 11 w 105"/>
                <a:gd name="T31" fmla="*/ 31 h 84"/>
                <a:gd name="T32" fmla="*/ 11 w 105"/>
                <a:gd name="T33" fmla="*/ 21 h 84"/>
                <a:gd name="T34" fmla="*/ 11 w 105"/>
                <a:gd name="T35" fmla="*/ 21 h 84"/>
                <a:gd name="T36" fmla="*/ 11 w 105"/>
                <a:gd name="T37" fmla="*/ 21 h 84"/>
                <a:gd name="T38" fmla="*/ 21 w 105"/>
                <a:gd name="T39" fmla="*/ 10 h 84"/>
                <a:gd name="T40" fmla="*/ 21 w 105"/>
                <a:gd name="T41" fmla="*/ 10 h 84"/>
                <a:gd name="T42" fmla="*/ 21 w 105"/>
                <a:gd name="T43" fmla="*/ 10 h 84"/>
                <a:gd name="T44" fmla="*/ 21 w 105"/>
                <a:gd name="T45" fmla="*/ 10 h 84"/>
                <a:gd name="T46" fmla="*/ 32 w 105"/>
                <a:gd name="T47" fmla="*/ 10 h 84"/>
                <a:gd name="T48" fmla="*/ 32 w 105"/>
                <a:gd name="T49" fmla="*/ 0 h 84"/>
                <a:gd name="T50" fmla="*/ 32 w 105"/>
                <a:gd name="T51" fmla="*/ 0 h 84"/>
                <a:gd name="T52" fmla="*/ 42 w 105"/>
                <a:gd name="T53" fmla="*/ 0 h 84"/>
                <a:gd name="T54" fmla="*/ 42 w 105"/>
                <a:gd name="T55" fmla="*/ 0 h 84"/>
                <a:gd name="T56" fmla="*/ 42 w 105"/>
                <a:gd name="T57" fmla="*/ 0 h 84"/>
                <a:gd name="T58" fmla="*/ 53 w 105"/>
                <a:gd name="T59" fmla="*/ 0 h 84"/>
                <a:gd name="T60" fmla="*/ 53 w 105"/>
                <a:gd name="T61" fmla="*/ 0 h 84"/>
                <a:gd name="T62" fmla="*/ 53 w 105"/>
                <a:gd name="T63" fmla="*/ 0 h 84"/>
                <a:gd name="T64" fmla="*/ 63 w 105"/>
                <a:gd name="T65" fmla="*/ 0 h 84"/>
                <a:gd name="T66" fmla="*/ 63 w 105"/>
                <a:gd name="T67" fmla="*/ 0 h 84"/>
                <a:gd name="T68" fmla="*/ 63 w 105"/>
                <a:gd name="T69" fmla="*/ 0 h 84"/>
                <a:gd name="T70" fmla="*/ 74 w 105"/>
                <a:gd name="T71" fmla="*/ 0 h 84"/>
                <a:gd name="T72" fmla="*/ 74 w 105"/>
                <a:gd name="T73" fmla="*/ 0 h 84"/>
                <a:gd name="T74" fmla="*/ 74 w 105"/>
                <a:gd name="T75" fmla="*/ 10 h 84"/>
                <a:gd name="T76" fmla="*/ 84 w 105"/>
                <a:gd name="T77" fmla="*/ 10 h 84"/>
                <a:gd name="T78" fmla="*/ 84 w 105"/>
                <a:gd name="T79" fmla="*/ 10 h 84"/>
                <a:gd name="T80" fmla="*/ 84 w 105"/>
                <a:gd name="T81" fmla="*/ 10 h 84"/>
                <a:gd name="T82" fmla="*/ 84 w 105"/>
                <a:gd name="T83" fmla="*/ 10 h 84"/>
                <a:gd name="T84" fmla="*/ 95 w 105"/>
                <a:gd name="T85" fmla="*/ 21 h 84"/>
                <a:gd name="T86" fmla="*/ 95 w 105"/>
                <a:gd name="T87" fmla="*/ 21 h 84"/>
                <a:gd name="T88" fmla="*/ 95 w 105"/>
                <a:gd name="T89" fmla="*/ 21 h 84"/>
                <a:gd name="T90" fmla="*/ 95 w 105"/>
                <a:gd name="T91" fmla="*/ 31 h 84"/>
                <a:gd name="T92" fmla="*/ 95 w 105"/>
                <a:gd name="T93" fmla="*/ 31 h 84"/>
                <a:gd name="T94" fmla="*/ 105 w 105"/>
                <a:gd name="T95" fmla="*/ 31 h 84"/>
                <a:gd name="T96" fmla="*/ 105 w 105"/>
                <a:gd name="T97" fmla="*/ 31 h 84"/>
                <a:gd name="T98" fmla="*/ 105 w 105"/>
                <a:gd name="T99" fmla="*/ 42 h 84"/>
                <a:gd name="T100" fmla="*/ 105 w 105"/>
                <a:gd name="T101" fmla="*/ 42 h 84"/>
                <a:gd name="T102" fmla="*/ 105 w 105"/>
                <a:gd name="T103" fmla="*/ 42 h 84"/>
                <a:gd name="T104" fmla="*/ 105 w 105"/>
                <a:gd name="T105" fmla="*/ 52 h 84"/>
                <a:gd name="T106" fmla="*/ 105 w 105"/>
                <a:gd name="T107" fmla="*/ 52 h 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05"/>
                <a:gd name="T163" fmla="*/ 0 h 84"/>
                <a:gd name="T164" fmla="*/ 105 w 105"/>
                <a:gd name="T165" fmla="*/ 84 h 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05" h="84">
                  <a:moveTo>
                    <a:pt x="11" y="84"/>
                  </a:moveTo>
                  <a:lnTo>
                    <a:pt x="11" y="73"/>
                  </a:lnTo>
                  <a:lnTo>
                    <a:pt x="0" y="73"/>
                  </a:lnTo>
                  <a:lnTo>
                    <a:pt x="0" y="63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0" y="31"/>
                  </a:lnTo>
                  <a:lnTo>
                    <a:pt x="11" y="31"/>
                  </a:lnTo>
                  <a:lnTo>
                    <a:pt x="11" y="21"/>
                  </a:lnTo>
                  <a:lnTo>
                    <a:pt x="21" y="10"/>
                  </a:lnTo>
                  <a:lnTo>
                    <a:pt x="32" y="10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53" y="0"/>
                  </a:lnTo>
                  <a:lnTo>
                    <a:pt x="63" y="0"/>
                  </a:lnTo>
                  <a:lnTo>
                    <a:pt x="74" y="0"/>
                  </a:lnTo>
                  <a:lnTo>
                    <a:pt x="74" y="10"/>
                  </a:lnTo>
                  <a:lnTo>
                    <a:pt x="84" y="10"/>
                  </a:lnTo>
                  <a:lnTo>
                    <a:pt x="95" y="21"/>
                  </a:lnTo>
                  <a:lnTo>
                    <a:pt x="95" y="31"/>
                  </a:lnTo>
                  <a:lnTo>
                    <a:pt x="105" y="31"/>
                  </a:lnTo>
                  <a:lnTo>
                    <a:pt x="105" y="42"/>
                  </a:lnTo>
                  <a:lnTo>
                    <a:pt x="105" y="52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44" name="Freeform 42"/>
            <p:cNvSpPr>
              <a:spLocks/>
            </p:cNvSpPr>
            <p:nvPr/>
          </p:nvSpPr>
          <p:spPr bwMode="auto">
            <a:xfrm>
              <a:off x="1450" y="1386"/>
              <a:ext cx="74" cy="105"/>
            </a:xfrm>
            <a:custGeom>
              <a:avLst/>
              <a:gdLst>
                <a:gd name="T0" fmla="*/ 0 w 74"/>
                <a:gd name="T1" fmla="*/ 10 h 105"/>
                <a:gd name="T2" fmla="*/ 0 w 74"/>
                <a:gd name="T3" fmla="*/ 10 h 105"/>
                <a:gd name="T4" fmla="*/ 0 w 74"/>
                <a:gd name="T5" fmla="*/ 0 h 105"/>
                <a:gd name="T6" fmla="*/ 0 w 74"/>
                <a:gd name="T7" fmla="*/ 0 h 105"/>
                <a:gd name="T8" fmla="*/ 11 w 74"/>
                <a:gd name="T9" fmla="*/ 0 h 105"/>
                <a:gd name="T10" fmla="*/ 11 w 74"/>
                <a:gd name="T11" fmla="*/ 0 h 105"/>
                <a:gd name="T12" fmla="*/ 11 w 74"/>
                <a:gd name="T13" fmla="*/ 0 h 105"/>
                <a:gd name="T14" fmla="*/ 21 w 74"/>
                <a:gd name="T15" fmla="*/ 0 h 105"/>
                <a:gd name="T16" fmla="*/ 21 w 74"/>
                <a:gd name="T17" fmla="*/ 0 h 105"/>
                <a:gd name="T18" fmla="*/ 32 w 74"/>
                <a:gd name="T19" fmla="*/ 0 h 105"/>
                <a:gd name="T20" fmla="*/ 32 w 74"/>
                <a:gd name="T21" fmla="*/ 0 h 105"/>
                <a:gd name="T22" fmla="*/ 32 w 74"/>
                <a:gd name="T23" fmla="*/ 0 h 105"/>
                <a:gd name="T24" fmla="*/ 42 w 74"/>
                <a:gd name="T25" fmla="*/ 0 h 105"/>
                <a:gd name="T26" fmla="*/ 42 w 74"/>
                <a:gd name="T27" fmla="*/ 0 h 105"/>
                <a:gd name="T28" fmla="*/ 42 w 74"/>
                <a:gd name="T29" fmla="*/ 10 h 105"/>
                <a:gd name="T30" fmla="*/ 53 w 74"/>
                <a:gd name="T31" fmla="*/ 10 h 105"/>
                <a:gd name="T32" fmla="*/ 53 w 74"/>
                <a:gd name="T33" fmla="*/ 10 h 105"/>
                <a:gd name="T34" fmla="*/ 53 w 74"/>
                <a:gd name="T35" fmla="*/ 10 h 105"/>
                <a:gd name="T36" fmla="*/ 53 w 74"/>
                <a:gd name="T37" fmla="*/ 10 h 105"/>
                <a:gd name="T38" fmla="*/ 63 w 74"/>
                <a:gd name="T39" fmla="*/ 21 h 105"/>
                <a:gd name="T40" fmla="*/ 63 w 74"/>
                <a:gd name="T41" fmla="*/ 21 h 105"/>
                <a:gd name="T42" fmla="*/ 63 w 74"/>
                <a:gd name="T43" fmla="*/ 21 h 105"/>
                <a:gd name="T44" fmla="*/ 63 w 74"/>
                <a:gd name="T45" fmla="*/ 21 h 105"/>
                <a:gd name="T46" fmla="*/ 63 w 74"/>
                <a:gd name="T47" fmla="*/ 31 h 105"/>
                <a:gd name="T48" fmla="*/ 74 w 74"/>
                <a:gd name="T49" fmla="*/ 31 h 105"/>
                <a:gd name="T50" fmla="*/ 74 w 74"/>
                <a:gd name="T51" fmla="*/ 31 h 105"/>
                <a:gd name="T52" fmla="*/ 74 w 74"/>
                <a:gd name="T53" fmla="*/ 42 h 105"/>
                <a:gd name="T54" fmla="*/ 74 w 74"/>
                <a:gd name="T55" fmla="*/ 42 h 105"/>
                <a:gd name="T56" fmla="*/ 74 w 74"/>
                <a:gd name="T57" fmla="*/ 42 h 105"/>
                <a:gd name="T58" fmla="*/ 74 w 74"/>
                <a:gd name="T59" fmla="*/ 52 h 105"/>
                <a:gd name="T60" fmla="*/ 74 w 74"/>
                <a:gd name="T61" fmla="*/ 52 h 105"/>
                <a:gd name="T62" fmla="*/ 74 w 74"/>
                <a:gd name="T63" fmla="*/ 52 h 105"/>
                <a:gd name="T64" fmla="*/ 74 w 74"/>
                <a:gd name="T65" fmla="*/ 63 h 105"/>
                <a:gd name="T66" fmla="*/ 74 w 74"/>
                <a:gd name="T67" fmla="*/ 63 h 105"/>
                <a:gd name="T68" fmla="*/ 74 w 74"/>
                <a:gd name="T69" fmla="*/ 63 h 105"/>
                <a:gd name="T70" fmla="*/ 74 w 74"/>
                <a:gd name="T71" fmla="*/ 73 h 105"/>
                <a:gd name="T72" fmla="*/ 74 w 74"/>
                <a:gd name="T73" fmla="*/ 73 h 105"/>
                <a:gd name="T74" fmla="*/ 63 w 74"/>
                <a:gd name="T75" fmla="*/ 73 h 105"/>
                <a:gd name="T76" fmla="*/ 63 w 74"/>
                <a:gd name="T77" fmla="*/ 84 h 105"/>
                <a:gd name="T78" fmla="*/ 63 w 74"/>
                <a:gd name="T79" fmla="*/ 84 h 105"/>
                <a:gd name="T80" fmla="*/ 63 w 74"/>
                <a:gd name="T81" fmla="*/ 84 h 105"/>
                <a:gd name="T82" fmla="*/ 63 w 74"/>
                <a:gd name="T83" fmla="*/ 84 h 105"/>
                <a:gd name="T84" fmla="*/ 53 w 74"/>
                <a:gd name="T85" fmla="*/ 94 h 105"/>
                <a:gd name="T86" fmla="*/ 53 w 74"/>
                <a:gd name="T87" fmla="*/ 94 h 105"/>
                <a:gd name="T88" fmla="*/ 53 w 74"/>
                <a:gd name="T89" fmla="*/ 94 h 105"/>
                <a:gd name="T90" fmla="*/ 53 w 74"/>
                <a:gd name="T91" fmla="*/ 94 h 105"/>
                <a:gd name="T92" fmla="*/ 42 w 74"/>
                <a:gd name="T93" fmla="*/ 94 h 105"/>
                <a:gd name="T94" fmla="*/ 42 w 74"/>
                <a:gd name="T95" fmla="*/ 105 h 105"/>
                <a:gd name="T96" fmla="*/ 42 w 74"/>
                <a:gd name="T97" fmla="*/ 105 h 105"/>
                <a:gd name="T98" fmla="*/ 32 w 74"/>
                <a:gd name="T99" fmla="*/ 105 h 105"/>
                <a:gd name="T100" fmla="*/ 32 w 74"/>
                <a:gd name="T101" fmla="*/ 105 h 105"/>
                <a:gd name="T102" fmla="*/ 32 w 74"/>
                <a:gd name="T103" fmla="*/ 105 h 105"/>
                <a:gd name="T104" fmla="*/ 21 w 74"/>
                <a:gd name="T105" fmla="*/ 105 h 105"/>
                <a:gd name="T106" fmla="*/ 21 w 74"/>
                <a:gd name="T107" fmla="*/ 105 h 10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74"/>
                <a:gd name="T163" fmla="*/ 0 h 105"/>
                <a:gd name="T164" fmla="*/ 74 w 74"/>
                <a:gd name="T165" fmla="*/ 105 h 105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74" h="105">
                  <a:moveTo>
                    <a:pt x="0" y="10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11" y="0"/>
                  </a:lnTo>
                  <a:lnTo>
                    <a:pt x="21" y="0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42" y="10"/>
                  </a:lnTo>
                  <a:lnTo>
                    <a:pt x="53" y="10"/>
                  </a:lnTo>
                  <a:lnTo>
                    <a:pt x="63" y="21"/>
                  </a:lnTo>
                  <a:lnTo>
                    <a:pt x="63" y="31"/>
                  </a:lnTo>
                  <a:lnTo>
                    <a:pt x="74" y="31"/>
                  </a:lnTo>
                  <a:lnTo>
                    <a:pt x="74" y="42"/>
                  </a:lnTo>
                  <a:lnTo>
                    <a:pt x="74" y="52"/>
                  </a:lnTo>
                  <a:lnTo>
                    <a:pt x="74" y="63"/>
                  </a:lnTo>
                  <a:lnTo>
                    <a:pt x="74" y="73"/>
                  </a:lnTo>
                  <a:lnTo>
                    <a:pt x="63" y="73"/>
                  </a:lnTo>
                  <a:lnTo>
                    <a:pt x="63" y="84"/>
                  </a:lnTo>
                  <a:lnTo>
                    <a:pt x="53" y="94"/>
                  </a:lnTo>
                  <a:lnTo>
                    <a:pt x="42" y="94"/>
                  </a:lnTo>
                  <a:lnTo>
                    <a:pt x="42" y="105"/>
                  </a:lnTo>
                  <a:lnTo>
                    <a:pt x="32" y="105"/>
                  </a:lnTo>
                  <a:lnTo>
                    <a:pt x="21" y="105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45" name="Freeform 43"/>
            <p:cNvSpPr>
              <a:spLocks/>
            </p:cNvSpPr>
            <p:nvPr/>
          </p:nvSpPr>
          <p:spPr bwMode="auto">
            <a:xfrm>
              <a:off x="1419" y="1470"/>
              <a:ext cx="105" cy="73"/>
            </a:xfrm>
            <a:custGeom>
              <a:avLst/>
              <a:gdLst>
                <a:gd name="T0" fmla="*/ 94 w 105"/>
                <a:gd name="T1" fmla="*/ 0 h 73"/>
                <a:gd name="T2" fmla="*/ 94 w 105"/>
                <a:gd name="T3" fmla="*/ 0 h 73"/>
                <a:gd name="T4" fmla="*/ 105 w 105"/>
                <a:gd name="T5" fmla="*/ 0 h 73"/>
                <a:gd name="T6" fmla="*/ 105 w 105"/>
                <a:gd name="T7" fmla="*/ 0 h 73"/>
                <a:gd name="T8" fmla="*/ 105 w 105"/>
                <a:gd name="T9" fmla="*/ 10 h 73"/>
                <a:gd name="T10" fmla="*/ 105 w 105"/>
                <a:gd name="T11" fmla="*/ 10 h 73"/>
                <a:gd name="T12" fmla="*/ 105 w 105"/>
                <a:gd name="T13" fmla="*/ 10 h 73"/>
                <a:gd name="T14" fmla="*/ 105 w 105"/>
                <a:gd name="T15" fmla="*/ 21 h 73"/>
                <a:gd name="T16" fmla="*/ 105 w 105"/>
                <a:gd name="T17" fmla="*/ 21 h 73"/>
                <a:gd name="T18" fmla="*/ 105 w 105"/>
                <a:gd name="T19" fmla="*/ 31 h 73"/>
                <a:gd name="T20" fmla="*/ 105 w 105"/>
                <a:gd name="T21" fmla="*/ 31 h 73"/>
                <a:gd name="T22" fmla="*/ 105 w 105"/>
                <a:gd name="T23" fmla="*/ 31 h 73"/>
                <a:gd name="T24" fmla="*/ 105 w 105"/>
                <a:gd name="T25" fmla="*/ 42 h 73"/>
                <a:gd name="T26" fmla="*/ 105 w 105"/>
                <a:gd name="T27" fmla="*/ 42 h 73"/>
                <a:gd name="T28" fmla="*/ 94 w 105"/>
                <a:gd name="T29" fmla="*/ 42 h 73"/>
                <a:gd name="T30" fmla="*/ 94 w 105"/>
                <a:gd name="T31" fmla="*/ 52 h 73"/>
                <a:gd name="T32" fmla="*/ 94 w 105"/>
                <a:gd name="T33" fmla="*/ 52 h 73"/>
                <a:gd name="T34" fmla="*/ 94 w 105"/>
                <a:gd name="T35" fmla="*/ 52 h 73"/>
                <a:gd name="T36" fmla="*/ 94 w 105"/>
                <a:gd name="T37" fmla="*/ 52 h 73"/>
                <a:gd name="T38" fmla="*/ 84 w 105"/>
                <a:gd name="T39" fmla="*/ 63 h 73"/>
                <a:gd name="T40" fmla="*/ 84 w 105"/>
                <a:gd name="T41" fmla="*/ 63 h 73"/>
                <a:gd name="T42" fmla="*/ 84 w 105"/>
                <a:gd name="T43" fmla="*/ 63 h 73"/>
                <a:gd name="T44" fmla="*/ 84 w 105"/>
                <a:gd name="T45" fmla="*/ 63 h 73"/>
                <a:gd name="T46" fmla="*/ 73 w 105"/>
                <a:gd name="T47" fmla="*/ 63 h 73"/>
                <a:gd name="T48" fmla="*/ 73 w 105"/>
                <a:gd name="T49" fmla="*/ 73 h 73"/>
                <a:gd name="T50" fmla="*/ 73 w 105"/>
                <a:gd name="T51" fmla="*/ 73 h 73"/>
                <a:gd name="T52" fmla="*/ 63 w 105"/>
                <a:gd name="T53" fmla="*/ 73 h 73"/>
                <a:gd name="T54" fmla="*/ 63 w 105"/>
                <a:gd name="T55" fmla="*/ 73 h 73"/>
                <a:gd name="T56" fmla="*/ 63 w 105"/>
                <a:gd name="T57" fmla="*/ 73 h 73"/>
                <a:gd name="T58" fmla="*/ 52 w 105"/>
                <a:gd name="T59" fmla="*/ 73 h 73"/>
                <a:gd name="T60" fmla="*/ 52 w 105"/>
                <a:gd name="T61" fmla="*/ 73 h 73"/>
                <a:gd name="T62" fmla="*/ 52 w 105"/>
                <a:gd name="T63" fmla="*/ 73 h 73"/>
                <a:gd name="T64" fmla="*/ 42 w 105"/>
                <a:gd name="T65" fmla="*/ 73 h 73"/>
                <a:gd name="T66" fmla="*/ 42 w 105"/>
                <a:gd name="T67" fmla="*/ 73 h 73"/>
                <a:gd name="T68" fmla="*/ 42 w 105"/>
                <a:gd name="T69" fmla="*/ 73 h 73"/>
                <a:gd name="T70" fmla="*/ 31 w 105"/>
                <a:gd name="T71" fmla="*/ 73 h 73"/>
                <a:gd name="T72" fmla="*/ 31 w 105"/>
                <a:gd name="T73" fmla="*/ 73 h 73"/>
                <a:gd name="T74" fmla="*/ 31 w 105"/>
                <a:gd name="T75" fmla="*/ 63 h 73"/>
                <a:gd name="T76" fmla="*/ 21 w 105"/>
                <a:gd name="T77" fmla="*/ 63 h 73"/>
                <a:gd name="T78" fmla="*/ 21 w 105"/>
                <a:gd name="T79" fmla="*/ 63 h 73"/>
                <a:gd name="T80" fmla="*/ 21 w 105"/>
                <a:gd name="T81" fmla="*/ 63 h 73"/>
                <a:gd name="T82" fmla="*/ 21 w 105"/>
                <a:gd name="T83" fmla="*/ 63 h 73"/>
                <a:gd name="T84" fmla="*/ 10 w 105"/>
                <a:gd name="T85" fmla="*/ 52 h 73"/>
                <a:gd name="T86" fmla="*/ 10 w 105"/>
                <a:gd name="T87" fmla="*/ 52 h 73"/>
                <a:gd name="T88" fmla="*/ 10 w 105"/>
                <a:gd name="T89" fmla="*/ 52 h 73"/>
                <a:gd name="T90" fmla="*/ 10 w 105"/>
                <a:gd name="T91" fmla="*/ 52 h 73"/>
                <a:gd name="T92" fmla="*/ 10 w 105"/>
                <a:gd name="T93" fmla="*/ 42 h 73"/>
                <a:gd name="T94" fmla="*/ 0 w 105"/>
                <a:gd name="T95" fmla="*/ 42 h 73"/>
                <a:gd name="T96" fmla="*/ 0 w 105"/>
                <a:gd name="T97" fmla="*/ 42 h 73"/>
                <a:gd name="T98" fmla="*/ 0 w 105"/>
                <a:gd name="T99" fmla="*/ 31 h 73"/>
                <a:gd name="T100" fmla="*/ 0 w 105"/>
                <a:gd name="T101" fmla="*/ 31 h 73"/>
                <a:gd name="T102" fmla="*/ 0 w 105"/>
                <a:gd name="T103" fmla="*/ 31 h 73"/>
                <a:gd name="T104" fmla="*/ 0 w 105"/>
                <a:gd name="T105" fmla="*/ 21 h 73"/>
                <a:gd name="T106" fmla="*/ 0 w 105"/>
                <a:gd name="T107" fmla="*/ 21 h 7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05"/>
                <a:gd name="T163" fmla="*/ 0 h 73"/>
                <a:gd name="T164" fmla="*/ 105 w 105"/>
                <a:gd name="T165" fmla="*/ 73 h 73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05" h="73">
                  <a:moveTo>
                    <a:pt x="94" y="0"/>
                  </a:moveTo>
                  <a:lnTo>
                    <a:pt x="94" y="0"/>
                  </a:lnTo>
                  <a:lnTo>
                    <a:pt x="105" y="0"/>
                  </a:lnTo>
                  <a:lnTo>
                    <a:pt x="105" y="10"/>
                  </a:lnTo>
                  <a:lnTo>
                    <a:pt x="105" y="21"/>
                  </a:lnTo>
                  <a:lnTo>
                    <a:pt x="105" y="31"/>
                  </a:lnTo>
                  <a:lnTo>
                    <a:pt x="105" y="42"/>
                  </a:lnTo>
                  <a:lnTo>
                    <a:pt x="94" y="42"/>
                  </a:lnTo>
                  <a:lnTo>
                    <a:pt x="94" y="52"/>
                  </a:lnTo>
                  <a:lnTo>
                    <a:pt x="84" y="63"/>
                  </a:lnTo>
                  <a:lnTo>
                    <a:pt x="73" y="63"/>
                  </a:lnTo>
                  <a:lnTo>
                    <a:pt x="73" y="73"/>
                  </a:lnTo>
                  <a:lnTo>
                    <a:pt x="63" y="73"/>
                  </a:lnTo>
                  <a:lnTo>
                    <a:pt x="52" y="73"/>
                  </a:lnTo>
                  <a:lnTo>
                    <a:pt x="42" y="73"/>
                  </a:lnTo>
                  <a:lnTo>
                    <a:pt x="31" y="73"/>
                  </a:lnTo>
                  <a:lnTo>
                    <a:pt x="31" y="63"/>
                  </a:lnTo>
                  <a:lnTo>
                    <a:pt x="21" y="63"/>
                  </a:lnTo>
                  <a:lnTo>
                    <a:pt x="10" y="52"/>
                  </a:lnTo>
                  <a:lnTo>
                    <a:pt x="10" y="42"/>
                  </a:lnTo>
                  <a:lnTo>
                    <a:pt x="0" y="42"/>
                  </a:lnTo>
                  <a:lnTo>
                    <a:pt x="0" y="31"/>
                  </a:lnTo>
                  <a:lnTo>
                    <a:pt x="0" y="21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46" name="Freeform 44"/>
            <p:cNvSpPr>
              <a:spLocks/>
            </p:cNvSpPr>
            <p:nvPr/>
          </p:nvSpPr>
          <p:spPr bwMode="auto">
            <a:xfrm>
              <a:off x="1366" y="1438"/>
              <a:ext cx="84" cy="105"/>
            </a:xfrm>
            <a:custGeom>
              <a:avLst/>
              <a:gdLst>
                <a:gd name="T0" fmla="*/ 84 w 84"/>
                <a:gd name="T1" fmla="*/ 95 h 105"/>
                <a:gd name="T2" fmla="*/ 74 w 84"/>
                <a:gd name="T3" fmla="*/ 95 h 105"/>
                <a:gd name="T4" fmla="*/ 74 w 84"/>
                <a:gd name="T5" fmla="*/ 105 h 105"/>
                <a:gd name="T6" fmla="*/ 74 w 84"/>
                <a:gd name="T7" fmla="*/ 105 h 105"/>
                <a:gd name="T8" fmla="*/ 63 w 84"/>
                <a:gd name="T9" fmla="*/ 105 h 105"/>
                <a:gd name="T10" fmla="*/ 63 w 84"/>
                <a:gd name="T11" fmla="*/ 105 h 105"/>
                <a:gd name="T12" fmla="*/ 63 w 84"/>
                <a:gd name="T13" fmla="*/ 105 h 105"/>
                <a:gd name="T14" fmla="*/ 53 w 84"/>
                <a:gd name="T15" fmla="*/ 105 h 105"/>
                <a:gd name="T16" fmla="*/ 53 w 84"/>
                <a:gd name="T17" fmla="*/ 105 h 105"/>
                <a:gd name="T18" fmla="*/ 42 w 84"/>
                <a:gd name="T19" fmla="*/ 105 h 105"/>
                <a:gd name="T20" fmla="*/ 42 w 84"/>
                <a:gd name="T21" fmla="*/ 105 h 105"/>
                <a:gd name="T22" fmla="*/ 42 w 84"/>
                <a:gd name="T23" fmla="*/ 105 h 105"/>
                <a:gd name="T24" fmla="*/ 32 w 84"/>
                <a:gd name="T25" fmla="*/ 105 h 105"/>
                <a:gd name="T26" fmla="*/ 32 w 84"/>
                <a:gd name="T27" fmla="*/ 105 h 105"/>
                <a:gd name="T28" fmla="*/ 32 w 84"/>
                <a:gd name="T29" fmla="*/ 95 h 105"/>
                <a:gd name="T30" fmla="*/ 32 w 84"/>
                <a:gd name="T31" fmla="*/ 95 h 105"/>
                <a:gd name="T32" fmla="*/ 21 w 84"/>
                <a:gd name="T33" fmla="*/ 95 h 105"/>
                <a:gd name="T34" fmla="*/ 21 w 84"/>
                <a:gd name="T35" fmla="*/ 95 h 105"/>
                <a:gd name="T36" fmla="*/ 21 w 84"/>
                <a:gd name="T37" fmla="*/ 95 h 105"/>
                <a:gd name="T38" fmla="*/ 11 w 84"/>
                <a:gd name="T39" fmla="*/ 84 h 105"/>
                <a:gd name="T40" fmla="*/ 11 w 84"/>
                <a:gd name="T41" fmla="*/ 84 h 105"/>
                <a:gd name="T42" fmla="*/ 11 w 84"/>
                <a:gd name="T43" fmla="*/ 84 h 105"/>
                <a:gd name="T44" fmla="*/ 11 w 84"/>
                <a:gd name="T45" fmla="*/ 84 h 105"/>
                <a:gd name="T46" fmla="*/ 11 w 84"/>
                <a:gd name="T47" fmla="*/ 74 h 105"/>
                <a:gd name="T48" fmla="*/ 0 w 84"/>
                <a:gd name="T49" fmla="*/ 74 h 105"/>
                <a:gd name="T50" fmla="*/ 0 w 84"/>
                <a:gd name="T51" fmla="*/ 74 h 105"/>
                <a:gd name="T52" fmla="*/ 0 w 84"/>
                <a:gd name="T53" fmla="*/ 63 h 105"/>
                <a:gd name="T54" fmla="*/ 0 w 84"/>
                <a:gd name="T55" fmla="*/ 63 h 105"/>
                <a:gd name="T56" fmla="*/ 0 w 84"/>
                <a:gd name="T57" fmla="*/ 63 h 105"/>
                <a:gd name="T58" fmla="*/ 0 w 84"/>
                <a:gd name="T59" fmla="*/ 53 h 105"/>
                <a:gd name="T60" fmla="*/ 0 w 84"/>
                <a:gd name="T61" fmla="*/ 53 h 105"/>
                <a:gd name="T62" fmla="*/ 0 w 84"/>
                <a:gd name="T63" fmla="*/ 53 h 105"/>
                <a:gd name="T64" fmla="*/ 0 w 84"/>
                <a:gd name="T65" fmla="*/ 42 h 105"/>
                <a:gd name="T66" fmla="*/ 0 w 84"/>
                <a:gd name="T67" fmla="*/ 42 h 105"/>
                <a:gd name="T68" fmla="*/ 0 w 84"/>
                <a:gd name="T69" fmla="*/ 42 h 105"/>
                <a:gd name="T70" fmla="*/ 0 w 84"/>
                <a:gd name="T71" fmla="*/ 32 h 105"/>
                <a:gd name="T72" fmla="*/ 0 w 84"/>
                <a:gd name="T73" fmla="*/ 32 h 105"/>
                <a:gd name="T74" fmla="*/ 11 w 84"/>
                <a:gd name="T75" fmla="*/ 32 h 105"/>
                <a:gd name="T76" fmla="*/ 11 w 84"/>
                <a:gd name="T77" fmla="*/ 21 h 105"/>
                <a:gd name="T78" fmla="*/ 11 w 84"/>
                <a:gd name="T79" fmla="*/ 21 h 105"/>
                <a:gd name="T80" fmla="*/ 11 w 84"/>
                <a:gd name="T81" fmla="*/ 21 h 105"/>
                <a:gd name="T82" fmla="*/ 11 w 84"/>
                <a:gd name="T83" fmla="*/ 21 h 105"/>
                <a:gd name="T84" fmla="*/ 21 w 84"/>
                <a:gd name="T85" fmla="*/ 11 h 105"/>
                <a:gd name="T86" fmla="*/ 21 w 84"/>
                <a:gd name="T87" fmla="*/ 11 h 105"/>
                <a:gd name="T88" fmla="*/ 21 w 84"/>
                <a:gd name="T89" fmla="*/ 11 h 105"/>
                <a:gd name="T90" fmla="*/ 32 w 84"/>
                <a:gd name="T91" fmla="*/ 11 h 105"/>
                <a:gd name="T92" fmla="*/ 32 w 84"/>
                <a:gd name="T93" fmla="*/ 11 h 105"/>
                <a:gd name="T94" fmla="*/ 32 w 84"/>
                <a:gd name="T95" fmla="*/ 0 h 105"/>
                <a:gd name="T96" fmla="*/ 32 w 84"/>
                <a:gd name="T97" fmla="*/ 0 h 105"/>
                <a:gd name="T98" fmla="*/ 42 w 84"/>
                <a:gd name="T99" fmla="*/ 0 h 105"/>
                <a:gd name="T100" fmla="*/ 42 w 84"/>
                <a:gd name="T101" fmla="*/ 0 h 105"/>
                <a:gd name="T102" fmla="*/ 42 w 84"/>
                <a:gd name="T103" fmla="*/ 0 h 105"/>
                <a:gd name="T104" fmla="*/ 53 w 84"/>
                <a:gd name="T105" fmla="*/ 0 h 105"/>
                <a:gd name="T106" fmla="*/ 53 w 84"/>
                <a:gd name="T107" fmla="*/ 0 h 10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84"/>
                <a:gd name="T163" fmla="*/ 0 h 105"/>
                <a:gd name="T164" fmla="*/ 84 w 84"/>
                <a:gd name="T165" fmla="*/ 105 h 105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84" h="105">
                  <a:moveTo>
                    <a:pt x="84" y="95"/>
                  </a:moveTo>
                  <a:lnTo>
                    <a:pt x="74" y="95"/>
                  </a:lnTo>
                  <a:lnTo>
                    <a:pt x="74" y="105"/>
                  </a:lnTo>
                  <a:lnTo>
                    <a:pt x="63" y="105"/>
                  </a:lnTo>
                  <a:lnTo>
                    <a:pt x="53" y="105"/>
                  </a:lnTo>
                  <a:lnTo>
                    <a:pt x="42" y="105"/>
                  </a:lnTo>
                  <a:lnTo>
                    <a:pt x="32" y="105"/>
                  </a:lnTo>
                  <a:lnTo>
                    <a:pt x="32" y="95"/>
                  </a:lnTo>
                  <a:lnTo>
                    <a:pt x="21" y="95"/>
                  </a:lnTo>
                  <a:lnTo>
                    <a:pt x="11" y="84"/>
                  </a:lnTo>
                  <a:lnTo>
                    <a:pt x="11" y="74"/>
                  </a:lnTo>
                  <a:lnTo>
                    <a:pt x="0" y="74"/>
                  </a:lnTo>
                  <a:lnTo>
                    <a:pt x="0" y="63"/>
                  </a:lnTo>
                  <a:lnTo>
                    <a:pt x="0" y="53"/>
                  </a:lnTo>
                  <a:lnTo>
                    <a:pt x="0" y="42"/>
                  </a:lnTo>
                  <a:lnTo>
                    <a:pt x="0" y="32"/>
                  </a:lnTo>
                  <a:lnTo>
                    <a:pt x="11" y="32"/>
                  </a:lnTo>
                  <a:lnTo>
                    <a:pt x="11" y="21"/>
                  </a:lnTo>
                  <a:lnTo>
                    <a:pt x="21" y="11"/>
                  </a:lnTo>
                  <a:lnTo>
                    <a:pt x="32" y="11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53" y="0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47" name="Line 45"/>
            <p:cNvSpPr>
              <a:spLocks noChangeShapeType="1"/>
            </p:cNvSpPr>
            <p:nvPr/>
          </p:nvSpPr>
          <p:spPr bwMode="auto">
            <a:xfrm>
              <a:off x="1534" y="1459"/>
              <a:ext cx="788" cy="1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48" name="Line 46"/>
            <p:cNvSpPr>
              <a:spLocks noChangeShapeType="1"/>
            </p:cNvSpPr>
            <p:nvPr/>
          </p:nvSpPr>
          <p:spPr bwMode="auto">
            <a:xfrm>
              <a:off x="1534" y="1480"/>
              <a:ext cx="788" cy="1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49" name="Freeform 47"/>
            <p:cNvSpPr>
              <a:spLocks/>
            </p:cNvSpPr>
            <p:nvPr/>
          </p:nvSpPr>
          <p:spPr bwMode="auto">
            <a:xfrm>
              <a:off x="2322" y="1407"/>
              <a:ext cx="63" cy="126"/>
            </a:xfrm>
            <a:custGeom>
              <a:avLst/>
              <a:gdLst>
                <a:gd name="T0" fmla="*/ 0 w 63"/>
                <a:gd name="T1" fmla="*/ 52 h 126"/>
                <a:gd name="T2" fmla="*/ 0 w 63"/>
                <a:gd name="T3" fmla="*/ 0 h 126"/>
                <a:gd name="T4" fmla="*/ 63 w 63"/>
                <a:gd name="T5" fmla="*/ 63 h 126"/>
                <a:gd name="T6" fmla="*/ 0 w 63"/>
                <a:gd name="T7" fmla="*/ 126 h 126"/>
                <a:gd name="T8" fmla="*/ 0 w 63"/>
                <a:gd name="T9" fmla="*/ 73 h 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"/>
                <a:gd name="T16" fmla="*/ 0 h 126"/>
                <a:gd name="T17" fmla="*/ 63 w 63"/>
                <a:gd name="T18" fmla="*/ 126 h 1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" h="126">
                  <a:moveTo>
                    <a:pt x="0" y="52"/>
                  </a:moveTo>
                  <a:lnTo>
                    <a:pt x="0" y="0"/>
                  </a:lnTo>
                  <a:lnTo>
                    <a:pt x="63" y="63"/>
                  </a:lnTo>
                  <a:lnTo>
                    <a:pt x="0" y="126"/>
                  </a:lnTo>
                  <a:lnTo>
                    <a:pt x="0" y="73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50" name="Freeform 48"/>
            <p:cNvSpPr>
              <a:spLocks/>
            </p:cNvSpPr>
            <p:nvPr/>
          </p:nvSpPr>
          <p:spPr bwMode="auto">
            <a:xfrm>
              <a:off x="1870" y="1323"/>
              <a:ext cx="158" cy="52"/>
            </a:xfrm>
            <a:custGeom>
              <a:avLst/>
              <a:gdLst>
                <a:gd name="T0" fmla="*/ 95 w 158"/>
                <a:gd name="T1" fmla="*/ 21 h 52"/>
                <a:gd name="T2" fmla="*/ 95 w 158"/>
                <a:gd name="T3" fmla="*/ 52 h 52"/>
                <a:gd name="T4" fmla="*/ 63 w 158"/>
                <a:gd name="T5" fmla="*/ 52 h 52"/>
                <a:gd name="T6" fmla="*/ 63 w 158"/>
                <a:gd name="T7" fmla="*/ 21 h 52"/>
                <a:gd name="T8" fmla="*/ 0 w 158"/>
                <a:gd name="T9" fmla="*/ 21 h 52"/>
                <a:gd name="T10" fmla="*/ 0 w 158"/>
                <a:gd name="T11" fmla="*/ 10 h 52"/>
                <a:gd name="T12" fmla="*/ 0 w 158"/>
                <a:gd name="T13" fmla="*/ 21 h 52"/>
                <a:gd name="T14" fmla="*/ 158 w 158"/>
                <a:gd name="T15" fmla="*/ 21 h 52"/>
                <a:gd name="T16" fmla="*/ 158 w 158"/>
                <a:gd name="T17" fmla="*/ 10 h 52"/>
                <a:gd name="T18" fmla="*/ 147 w 158"/>
                <a:gd name="T19" fmla="*/ 0 h 52"/>
                <a:gd name="T20" fmla="*/ 11 w 158"/>
                <a:gd name="T21" fmla="*/ 0 h 52"/>
                <a:gd name="T22" fmla="*/ 0 w 158"/>
                <a:gd name="T23" fmla="*/ 10 h 5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58"/>
                <a:gd name="T37" fmla="*/ 0 h 52"/>
                <a:gd name="T38" fmla="*/ 158 w 158"/>
                <a:gd name="T39" fmla="*/ 52 h 5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58" h="52">
                  <a:moveTo>
                    <a:pt x="95" y="21"/>
                  </a:moveTo>
                  <a:lnTo>
                    <a:pt x="95" y="52"/>
                  </a:lnTo>
                  <a:lnTo>
                    <a:pt x="63" y="52"/>
                  </a:lnTo>
                  <a:lnTo>
                    <a:pt x="63" y="21"/>
                  </a:lnTo>
                  <a:lnTo>
                    <a:pt x="0" y="21"/>
                  </a:lnTo>
                  <a:lnTo>
                    <a:pt x="0" y="10"/>
                  </a:lnTo>
                  <a:lnTo>
                    <a:pt x="0" y="21"/>
                  </a:lnTo>
                  <a:lnTo>
                    <a:pt x="158" y="21"/>
                  </a:lnTo>
                  <a:lnTo>
                    <a:pt x="158" y="10"/>
                  </a:lnTo>
                  <a:lnTo>
                    <a:pt x="147" y="0"/>
                  </a:lnTo>
                  <a:lnTo>
                    <a:pt x="11" y="0"/>
                  </a:lnTo>
                  <a:lnTo>
                    <a:pt x="0" y="10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51" name="Oval 49"/>
            <p:cNvSpPr>
              <a:spLocks noChangeArrowheads="1"/>
            </p:cNvSpPr>
            <p:nvPr/>
          </p:nvSpPr>
          <p:spPr bwMode="auto">
            <a:xfrm>
              <a:off x="1870" y="1386"/>
              <a:ext cx="179" cy="178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AR" altLang="es-AR"/>
            </a:p>
          </p:txBody>
        </p:sp>
        <p:sp>
          <p:nvSpPr>
            <p:cNvPr id="152" name="Oval 50"/>
            <p:cNvSpPr>
              <a:spLocks noChangeArrowheads="1"/>
            </p:cNvSpPr>
            <p:nvPr/>
          </p:nvSpPr>
          <p:spPr bwMode="auto">
            <a:xfrm>
              <a:off x="1860" y="1375"/>
              <a:ext cx="189" cy="189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AR" altLang="es-AR"/>
            </a:p>
          </p:txBody>
        </p:sp>
        <p:sp>
          <p:nvSpPr>
            <p:cNvPr id="153" name="Text Box 51"/>
            <p:cNvSpPr txBox="1">
              <a:spLocks noChangeArrowheads="1"/>
            </p:cNvSpPr>
            <p:nvPr/>
          </p:nvSpPr>
          <p:spPr bwMode="auto">
            <a:xfrm>
              <a:off x="1485" y="1656"/>
              <a:ext cx="12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s-AR" altLang="es-AR" dirty="0" err="1" smtClean="0">
                  <a:latin typeface="Tahoma" panose="020B0604030504040204" pitchFamily="34" charset="0"/>
                </a:rPr>
                <a:t>SumoCostoPedido</a:t>
              </a:r>
              <a:endParaRPr lang="es-ES" altLang="es-AR" dirty="0">
                <a:latin typeface="Tahoma" panose="020B0604030504040204" pitchFamily="34" charset="0"/>
              </a:endParaRPr>
            </a:p>
          </p:txBody>
        </p:sp>
      </p:grpSp>
      <p:grpSp>
        <p:nvGrpSpPr>
          <p:cNvPr id="154" name="Group 52"/>
          <p:cNvGrpSpPr>
            <a:grpSpLocks/>
          </p:cNvGrpSpPr>
          <p:nvPr/>
        </p:nvGrpSpPr>
        <p:grpSpPr bwMode="auto">
          <a:xfrm>
            <a:off x="7335401" y="5013961"/>
            <a:ext cx="1343000" cy="1066800"/>
            <a:chOff x="2299" y="945"/>
            <a:chExt cx="703" cy="672"/>
          </a:xfrm>
        </p:grpSpPr>
        <p:sp>
          <p:nvSpPr>
            <p:cNvPr id="155" name="Rectangle 53"/>
            <p:cNvSpPr>
              <a:spLocks noChangeArrowheads="1"/>
            </p:cNvSpPr>
            <p:nvPr/>
          </p:nvSpPr>
          <p:spPr bwMode="auto">
            <a:xfrm>
              <a:off x="2395" y="1260"/>
              <a:ext cx="462" cy="35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AR" altLang="es-AR"/>
            </a:p>
          </p:txBody>
        </p:sp>
        <p:sp>
          <p:nvSpPr>
            <p:cNvPr id="156" name="Rectangle 54"/>
            <p:cNvSpPr>
              <a:spLocks noChangeArrowheads="1"/>
            </p:cNvSpPr>
            <p:nvPr/>
          </p:nvSpPr>
          <p:spPr bwMode="auto">
            <a:xfrm>
              <a:off x="2382" y="1253"/>
              <a:ext cx="462" cy="357"/>
            </a:xfrm>
            <a:prstGeom prst="rect">
              <a:avLst/>
            </a:prstGeom>
            <a:noFill/>
            <a:ln w="158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AR" altLang="es-AR"/>
            </a:p>
          </p:txBody>
        </p:sp>
        <p:sp>
          <p:nvSpPr>
            <p:cNvPr id="157" name="Text Box 55"/>
            <p:cNvSpPr txBox="1">
              <a:spLocks noChangeArrowheads="1"/>
            </p:cNvSpPr>
            <p:nvPr/>
          </p:nvSpPr>
          <p:spPr bwMode="auto">
            <a:xfrm>
              <a:off x="2299" y="945"/>
              <a:ext cx="70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s-AR" altLang="es-AR" dirty="0" err="1" smtClean="0">
                  <a:latin typeface="Tahoma" panose="020B0604030504040204" pitchFamily="34" charset="0"/>
                </a:rPr>
                <a:t>CostoEmitir</a:t>
              </a:r>
              <a:endParaRPr lang="es-ES" altLang="es-AR" dirty="0">
                <a:latin typeface="Tahoma" panose="020B0604030504040204" pitchFamily="34" charset="0"/>
              </a:endParaRPr>
            </a:p>
          </p:txBody>
        </p:sp>
      </p:grpSp>
      <p:cxnSp>
        <p:nvCxnSpPr>
          <p:cNvPr id="159" name="AutoShape 65"/>
          <p:cNvCxnSpPr>
            <a:cxnSpLocks noChangeShapeType="1"/>
            <a:stCxn id="112" idx="2"/>
            <a:endCxn id="108" idx="5"/>
          </p:cNvCxnSpPr>
          <p:nvPr/>
        </p:nvCxnSpPr>
        <p:spPr bwMode="auto">
          <a:xfrm rot="5400000" flipH="1">
            <a:off x="3442908" y="4297906"/>
            <a:ext cx="125027" cy="1015483"/>
          </a:xfrm>
          <a:prstGeom prst="curvedConnector3">
            <a:avLst>
              <a:gd name="adj1" fmla="val -182841"/>
            </a:avLst>
          </a:prstGeom>
          <a:noFill/>
          <a:ln w="28575" cap="sq">
            <a:solidFill>
              <a:schemeClr val="accent3">
                <a:lumMod val="75000"/>
              </a:schemeClr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0" name="AutoShape 65"/>
          <p:cNvCxnSpPr>
            <a:cxnSpLocks noChangeShapeType="1"/>
            <a:stCxn id="88" idx="4"/>
          </p:cNvCxnSpPr>
          <p:nvPr/>
        </p:nvCxnSpPr>
        <p:spPr bwMode="auto">
          <a:xfrm rot="5400000" flipH="1">
            <a:off x="3954027" y="2239010"/>
            <a:ext cx="14288" cy="746969"/>
          </a:xfrm>
          <a:prstGeom prst="curvedConnector4">
            <a:avLst>
              <a:gd name="adj1" fmla="val -1599944"/>
              <a:gd name="adj2" fmla="val 60042"/>
            </a:avLst>
          </a:prstGeom>
          <a:noFill/>
          <a:ln w="28575" cap="sq">
            <a:solidFill>
              <a:schemeClr val="accent3">
                <a:lumMod val="75000"/>
              </a:schemeClr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" name="AutoShape 59"/>
          <p:cNvCxnSpPr>
            <a:cxnSpLocks noChangeShapeType="1"/>
            <a:endCxn id="152" idx="3"/>
          </p:cNvCxnSpPr>
          <p:nvPr/>
        </p:nvCxnSpPr>
        <p:spPr bwMode="auto">
          <a:xfrm>
            <a:off x="2028020" y="5597901"/>
            <a:ext cx="4628403" cy="361506"/>
          </a:xfrm>
          <a:prstGeom prst="curvedConnector4">
            <a:avLst>
              <a:gd name="adj1" fmla="val 20410"/>
              <a:gd name="adj2" fmla="val 243111"/>
            </a:avLst>
          </a:prstGeom>
          <a:noFill/>
          <a:ln w="28575" cap="sq">
            <a:solidFill>
              <a:srgbClr val="FF00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" name="AutoShape 59"/>
          <p:cNvCxnSpPr>
            <a:cxnSpLocks noChangeShapeType="1"/>
            <a:stCxn id="112" idx="3"/>
            <a:endCxn id="152" idx="2"/>
          </p:cNvCxnSpPr>
          <p:nvPr/>
        </p:nvCxnSpPr>
        <p:spPr bwMode="auto">
          <a:xfrm>
            <a:off x="4454461" y="4584791"/>
            <a:ext cx="2158022" cy="1268537"/>
          </a:xfrm>
          <a:prstGeom prst="curvedConnector3">
            <a:avLst>
              <a:gd name="adj1" fmla="val 50000"/>
            </a:avLst>
          </a:prstGeom>
          <a:noFill/>
          <a:ln w="28575" cap="sq">
            <a:solidFill>
              <a:srgbClr val="FF00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5" name="AutoShape 59"/>
          <p:cNvCxnSpPr>
            <a:cxnSpLocks noChangeShapeType="1"/>
            <a:endCxn id="152" idx="1"/>
          </p:cNvCxnSpPr>
          <p:nvPr/>
        </p:nvCxnSpPr>
        <p:spPr bwMode="auto">
          <a:xfrm rot="16200000" flipH="1">
            <a:off x="3383625" y="2474450"/>
            <a:ext cx="3492735" cy="3052862"/>
          </a:xfrm>
          <a:prstGeom prst="curvedConnector3">
            <a:avLst>
              <a:gd name="adj1" fmla="val -8147"/>
            </a:avLst>
          </a:prstGeom>
          <a:noFill/>
          <a:ln w="28575" cap="sq">
            <a:solidFill>
              <a:srgbClr val="FF00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86483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500"/>
                            </p:stCondLst>
                            <p:childTnLst>
                              <p:par>
                                <p:cTn id="143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500"/>
                            </p:stCondLst>
                            <p:childTnLst>
                              <p:par>
                                <p:cTn id="14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4500"/>
                            </p:stCondLst>
                            <p:childTnLst>
                              <p:par>
                                <p:cTn id="16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/>
      <p:bldP spid="114" grpId="0" animBg="1"/>
      <p:bldP spid="115" grpId="0"/>
      <p:bldP spid="119" grpId="0" animBg="1"/>
      <p:bldP spid="120" grpId="0" animBg="1"/>
      <p:bldP spid="121" grpId="0"/>
      <p:bldP spid="124" grpId="0" animBg="1"/>
      <p:bldP spid="125" grpId="0" animBg="1"/>
      <p:bldP spid="1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11;p26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7" y="106767"/>
            <a:ext cx="2795588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954344" y="3397751"/>
            <a:ext cx="1901829" cy="898525"/>
            <a:chOff x="1366" y="1323"/>
            <a:chExt cx="1198" cy="566"/>
          </a:xfrm>
        </p:grpSpPr>
        <p:sp>
          <p:nvSpPr>
            <p:cNvPr id="4" name="Freeform 41"/>
            <p:cNvSpPr>
              <a:spLocks/>
            </p:cNvSpPr>
            <p:nvPr/>
          </p:nvSpPr>
          <p:spPr bwMode="auto">
            <a:xfrm>
              <a:off x="1366" y="1386"/>
              <a:ext cx="105" cy="84"/>
            </a:xfrm>
            <a:custGeom>
              <a:avLst/>
              <a:gdLst>
                <a:gd name="T0" fmla="*/ 11 w 105"/>
                <a:gd name="T1" fmla="*/ 84 h 84"/>
                <a:gd name="T2" fmla="*/ 11 w 105"/>
                <a:gd name="T3" fmla="*/ 73 h 84"/>
                <a:gd name="T4" fmla="*/ 0 w 105"/>
                <a:gd name="T5" fmla="*/ 73 h 84"/>
                <a:gd name="T6" fmla="*/ 0 w 105"/>
                <a:gd name="T7" fmla="*/ 73 h 84"/>
                <a:gd name="T8" fmla="*/ 0 w 105"/>
                <a:gd name="T9" fmla="*/ 63 h 84"/>
                <a:gd name="T10" fmla="*/ 0 w 105"/>
                <a:gd name="T11" fmla="*/ 63 h 84"/>
                <a:gd name="T12" fmla="*/ 0 w 105"/>
                <a:gd name="T13" fmla="*/ 63 h 84"/>
                <a:gd name="T14" fmla="*/ 0 w 105"/>
                <a:gd name="T15" fmla="*/ 52 h 84"/>
                <a:gd name="T16" fmla="*/ 0 w 105"/>
                <a:gd name="T17" fmla="*/ 52 h 84"/>
                <a:gd name="T18" fmla="*/ 0 w 105"/>
                <a:gd name="T19" fmla="*/ 42 h 84"/>
                <a:gd name="T20" fmla="*/ 0 w 105"/>
                <a:gd name="T21" fmla="*/ 42 h 84"/>
                <a:gd name="T22" fmla="*/ 0 w 105"/>
                <a:gd name="T23" fmla="*/ 42 h 84"/>
                <a:gd name="T24" fmla="*/ 0 w 105"/>
                <a:gd name="T25" fmla="*/ 31 h 84"/>
                <a:gd name="T26" fmla="*/ 0 w 105"/>
                <a:gd name="T27" fmla="*/ 31 h 84"/>
                <a:gd name="T28" fmla="*/ 11 w 105"/>
                <a:gd name="T29" fmla="*/ 31 h 84"/>
                <a:gd name="T30" fmla="*/ 11 w 105"/>
                <a:gd name="T31" fmla="*/ 31 h 84"/>
                <a:gd name="T32" fmla="*/ 11 w 105"/>
                <a:gd name="T33" fmla="*/ 21 h 84"/>
                <a:gd name="T34" fmla="*/ 11 w 105"/>
                <a:gd name="T35" fmla="*/ 21 h 84"/>
                <a:gd name="T36" fmla="*/ 11 w 105"/>
                <a:gd name="T37" fmla="*/ 21 h 84"/>
                <a:gd name="T38" fmla="*/ 21 w 105"/>
                <a:gd name="T39" fmla="*/ 10 h 84"/>
                <a:gd name="T40" fmla="*/ 21 w 105"/>
                <a:gd name="T41" fmla="*/ 10 h 84"/>
                <a:gd name="T42" fmla="*/ 21 w 105"/>
                <a:gd name="T43" fmla="*/ 10 h 84"/>
                <a:gd name="T44" fmla="*/ 21 w 105"/>
                <a:gd name="T45" fmla="*/ 10 h 84"/>
                <a:gd name="T46" fmla="*/ 32 w 105"/>
                <a:gd name="T47" fmla="*/ 10 h 84"/>
                <a:gd name="T48" fmla="*/ 32 w 105"/>
                <a:gd name="T49" fmla="*/ 0 h 84"/>
                <a:gd name="T50" fmla="*/ 32 w 105"/>
                <a:gd name="T51" fmla="*/ 0 h 84"/>
                <a:gd name="T52" fmla="*/ 42 w 105"/>
                <a:gd name="T53" fmla="*/ 0 h 84"/>
                <a:gd name="T54" fmla="*/ 42 w 105"/>
                <a:gd name="T55" fmla="*/ 0 h 84"/>
                <a:gd name="T56" fmla="*/ 42 w 105"/>
                <a:gd name="T57" fmla="*/ 0 h 84"/>
                <a:gd name="T58" fmla="*/ 53 w 105"/>
                <a:gd name="T59" fmla="*/ 0 h 84"/>
                <a:gd name="T60" fmla="*/ 53 w 105"/>
                <a:gd name="T61" fmla="*/ 0 h 84"/>
                <a:gd name="T62" fmla="*/ 53 w 105"/>
                <a:gd name="T63" fmla="*/ 0 h 84"/>
                <a:gd name="T64" fmla="*/ 63 w 105"/>
                <a:gd name="T65" fmla="*/ 0 h 84"/>
                <a:gd name="T66" fmla="*/ 63 w 105"/>
                <a:gd name="T67" fmla="*/ 0 h 84"/>
                <a:gd name="T68" fmla="*/ 63 w 105"/>
                <a:gd name="T69" fmla="*/ 0 h 84"/>
                <a:gd name="T70" fmla="*/ 74 w 105"/>
                <a:gd name="T71" fmla="*/ 0 h 84"/>
                <a:gd name="T72" fmla="*/ 74 w 105"/>
                <a:gd name="T73" fmla="*/ 0 h 84"/>
                <a:gd name="T74" fmla="*/ 74 w 105"/>
                <a:gd name="T75" fmla="*/ 10 h 84"/>
                <a:gd name="T76" fmla="*/ 84 w 105"/>
                <a:gd name="T77" fmla="*/ 10 h 84"/>
                <a:gd name="T78" fmla="*/ 84 w 105"/>
                <a:gd name="T79" fmla="*/ 10 h 84"/>
                <a:gd name="T80" fmla="*/ 84 w 105"/>
                <a:gd name="T81" fmla="*/ 10 h 84"/>
                <a:gd name="T82" fmla="*/ 84 w 105"/>
                <a:gd name="T83" fmla="*/ 10 h 84"/>
                <a:gd name="T84" fmla="*/ 95 w 105"/>
                <a:gd name="T85" fmla="*/ 21 h 84"/>
                <a:gd name="T86" fmla="*/ 95 w 105"/>
                <a:gd name="T87" fmla="*/ 21 h 84"/>
                <a:gd name="T88" fmla="*/ 95 w 105"/>
                <a:gd name="T89" fmla="*/ 21 h 84"/>
                <a:gd name="T90" fmla="*/ 95 w 105"/>
                <a:gd name="T91" fmla="*/ 31 h 84"/>
                <a:gd name="T92" fmla="*/ 95 w 105"/>
                <a:gd name="T93" fmla="*/ 31 h 84"/>
                <a:gd name="T94" fmla="*/ 105 w 105"/>
                <a:gd name="T95" fmla="*/ 31 h 84"/>
                <a:gd name="T96" fmla="*/ 105 w 105"/>
                <a:gd name="T97" fmla="*/ 31 h 84"/>
                <a:gd name="T98" fmla="*/ 105 w 105"/>
                <a:gd name="T99" fmla="*/ 42 h 84"/>
                <a:gd name="T100" fmla="*/ 105 w 105"/>
                <a:gd name="T101" fmla="*/ 42 h 84"/>
                <a:gd name="T102" fmla="*/ 105 w 105"/>
                <a:gd name="T103" fmla="*/ 42 h 84"/>
                <a:gd name="T104" fmla="*/ 105 w 105"/>
                <a:gd name="T105" fmla="*/ 52 h 84"/>
                <a:gd name="T106" fmla="*/ 105 w 105"/>
                <a:gd name="T107" fmla="*/ 52 h 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05"/>
                <a:gd name="T163" fmla="*/ 0 h 84"/>
                <a:gd name="T164" fmla="*/ 105 w 105"/>
                <a:gd name="T165" fmla="*/ 84 h 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05" h="84">
                  <a:moveTo>
                    <a:pt x="11" y="84"/>
                  </a:moveTo>
                  <a:lnTo>
                    <a:pt x="11" y="73"/>
                  </a:lnTo>
                  <a:lnTo>
                    <a:pt x="0" y="73"/>
                  </a:lnTo>
                  <a:lnTo>
                    <a:pt x="0" y="63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0" y="31"/>
                  </a:lnTo>
                  <a:lnTo>
                    <a:pt x="11" y="31"/>
                  </a:lnTo>
                  <a:lnTo>
                    <a:pt x="11" y="21"/>
                  </a:lnTo>
                  <a:lnTo>
                    <a:pt x="21" y="10"/>
                  </a:lnTo>
                  <a:lnTo>
                    <a:pt x="32" y="10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53" y="0"/>
                  </a:lnTo>
                  <a:lnTo>
                    <a:pt x="63" y="0"/>
                  </a:lnTo>
                  <a:lnTo>
                    <a:pt x="74" y="0"/>
                  </a:lnTo>
                  <a:lnTo>
                    <a:pt x="74" y="10"/>
                  </a:lnTo>
                  <a:lnTo>
                    <a:pt x="84" y="10"/>
                  </a:lnTo>
                  <a:lnTo>
                    <a:pt x="95" y="21"/>
                  </a:lnTo>
                  <a:lnTo>
                    <a:pt x="95" y="31"/>
                  </a:lnTo>
                  <a:lnTo>
                    <a:pt x="105" y="31"/>
                  </a:lnTo>
                  <a:lnTo>
                    <a:pt x="105" y="42"/>
                  </a:lnTo>
                  <a:lnTo>
                    <a:pt x="105" y="52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5" name="Freeform 42"/>
            <p:cNvSpPr>
              <a:spLocks/>
            </p:cNvSpPr>
            <p:nvPr/>
          </p:nvSpPr>
          <p:spPr bwMode="auto">
            <a:xfrm>
              <a:off x="1450" y="1386"/>
              <a:ext cx="74" cy="105"/>
            </a:xfrm>
            <a:custGeom>
              <a:avLst/>
              <a:gdLst>
                <a:gd name="T0" fmla="*/ 0 w 74"/>
                <a:gd name="T1" fmla="*/ 10 h 105"/>
                <a:gd name="T2" fmla="*/ 0 w 74"/>
                <a:gd name="T3" fmla="*/ 10 h 105"/>
                <a:gd name="T4" fmla="*/ 0 w 74"/>
                <a:gd name="T5" fmla="*/ 0 h 105"/>
                <a:gd name="T6" fmla="*/ 0 w 74"/>
                <a:gd name="T7" fmla="*/ 0 h 105"/>
                <a:gd name="T8" fmla="*/ 11 w 74"/>
                <a:gd name="T9" fmla="*/ 0 h 105"/>
                <a:gd name="T10" fmla="*/ 11 w 74"/>
                <a:gd name="T11" fmla="*/ 0 h 105"/>
                <a:gd name="T12" fmla="*/ 11 w 74"/>
                <a:gd name="T13" fmla="*/ 0 h 105"/>
                <a:gd name="T14" fmla="*/ 21 w 74"/>
                <a:gd name="T15" fmla="*/ 0 h 105"/>
                <a:gd name="T16" fmla="*/ 21 w 74"/>
                <a:gd name="T17" fmla="*/ 0 h 105"/>
                <a:gd name="T18" fmla="*/ 32 w 74"/>
                <a:gd name="T19" fmla="*/ 0 h 105"/>
                <a:gd name="T20" fmla="*/ 32 w 74"/>
                <a:gd name="T21" fmla="*/ 0 h 105"/>
                <a:gd name="T22" fmla="*/ 32 w 74"/>
                <a:gd name="T23" fmla="*/ 0 h 105"/>
                <a:gd name="T24" fmla="*/ 42 w 74"/>
                <a:gd name="T25" fmla="*/ 0 h 105"/>
                <a:gd name="T26" fmla="*/ 42 w 74"/>
                <a:gd name="T27" fmla="*/ 0 h 105"/>
                <a:gd name="T28" fmla="*/ 42 w 74"/>
                <a:gd name="T29" fmla="*/ 10 h 105"/>
                <a:gd name="T30" fmla="*/ 53 w 74"/>
                <a:gd name="T31" fmla="*/ 10 h 105"/>
                <a:gd name="T32" fmla="*/ 53 w 74"/>
                <a:gd name="T33" fmla="*/ 10 h 105"/>
                <a:gd name="T34" fmla="*/ 53 w 74"/>
                <a:gd name="T35" fmla="*/ 10 h 105"/>
                <a:gd name="T36" fmla="*/ 53 w 74"/>
                <a:gd name="T37" fmla="*/ 10 h 105"/>
                <a:gd name="T38" fmla="*/ 63 w 74"/>
                <a:gd name="T39" fmla="*/ 21 h 105"/>
                <a:gd name="T40" fmla="*/ 63 w 74"/>
                <a:gd name="T41" fmla="*/ 21 h 105"/>
                <a:gd name="T42" fmla="*/ 63 w 74"/>
                <a:gd name="T43" fmla="*/ 21 h 105"/>
                <a:gd name="T44" fmla="*/ 63 w 74"/>
                <a:gd name="T45" fmla="*/ 21 h 105"/>
                <a:gd name="T46" fmla="*/ 63 w 74"/>
                <a:gd name="T47" fmla="*/ 31 h 105"/>
                <a:gd name="T48" fmla="*/ 74 w 74"/>
                <a:gd name="T49" fmla="*/ 31 h 105"/>
                <a:gd name="T50" fmla="*/ 74 w 74"/>
                <a:gd name="T51" fmla="*/ 31 h 105"/>
                <a:gd name="T52" fmla="*/ 74 w 74"/>
                <a:gd name="T53" fmla="*/ 42 h 105"/>
                <a:gd name="T54" fmla="*/ 74 w 74"/>
                <a:gd name="T55" fmla="*/ 42 h 105"/>
                <a:gd name="T56" fmla="*/ 74 w 74"/>
                <a:gd name="T57" fmla="*/ 42 h 105"/>
                <a:gd name="T58" fmla="*/ 74 w 74"/>
                <a:gd name="T59" fmla="*/ 52 h 105"/>
                <a:gd name="T60" fmla="*/ 74 w 74"/>
                <a:gd name="T61" fmla="*/ 52 h 105"/>
                <a:gd name="T62" fmla="*/ 74 w 74"/>
                <a:gd name="T63" fmla="*/ 52 h 105"/>
                <a:gd name="T64" fmla="*/ 74 w 74"/>
                <a:gd name="T65" fmla="*/ 63 h 105"/>
                <a:gd name="T66" fmla="*/ 74 w 74"/>
                <a:gd name="T67" fmla="*/ 63 h 105"/>
                <a:gd name="T68" fmla="*/ 74 w 74"/>
                <a:gd name="T69" fmla="*/ 63 h 105"/>
                <a:gd name="T70" fmla="*/ 74 w 74"/>
                <a:gd name="T71" fmla="*/ 73 h 105"/>
                <a:gd name="T72" fmla="*/ 74 w 74"/>
                <a:gd name="T73" fmla="*/ 73 h 105"/>
                <a:gd name="T74" fmla="*/ 63 w 74"/>
                <a:gd name="T75" fmla="*/ 73 h 105"/>
                <a:gd name="T76" fmla="*/ 63 w 74"/>
                <a:gd name="T77" fmla="*/ 84 h 105"/>
                <a:gd name="T78" fmla="*/ 63 w 74"/>
                <a:gd name="T79" fmla="*/ 84 h 105"/>
                <a:gd name="T80" fmla="*/ 63 w 74"/>
                <a:gd name="T81" fmla="*/ 84 h 105"/>
                <a:gd name="T82" fmla="*/ 63 w 74"/>
                <a:gd name="T83" fmla="*/ 84 h 105"/>
                <a:gd name="T84" fmla="*/ 53 w 74"/>
                <a:gd name="T85" fmla="*/ 94 h 105"/>
                <a:gd name="T86" fmla="*/ 53 w 74"/>
                <a:gd name="T87" fmla="*/ 94 h 105"/>
                <a:gd name="T88" fmla="*/ 53 w 74"/>
                <a:gd name="T89" fmla="*/ 94 h 105"/>
                <a:gd name="T90" fmla="*/ 53 w 74"/>
                <a:gd name="T91" fmla="*/ 94 h 105"/>
                <a:gd name="T92" fmla="*/ 42 w 74"/>
                <a:gd name="T93" fmla="*/ 94 h 105"/>
                <a:gd name="T94" fmla="*/ 42 w 74"/>
                <a:gd name="T95" fmla="*/ 105 h 105"/>
                <a:gd name="T96" fmla="*/ 42 w 74"/>
                <a:gd name="T97" fmla="*/ 105 h 105"/>
                <a:gd name="T98" fmla="*/ 32 w 74"/>
                <a:gd name="T99" fmla="*/ 105 h 105"/>
                <a:gd name="T100" fmla="*/ 32 w 74"/>
                <a:gd name="T101" fmla="*/ 105 h 105"/>
                <a:gd name="T102" fmla="*/ 32 w 74"/>
                <a:gd name="T103" fmla="*/ 105 h 105"/>
                <a:gd name="T104" fmla="*/ 21 w 74"/>
                <a:gd name="T105" fmla="*/ 105 h 105"/>
                <a:gd name="T106" fmla="*/ 21 w 74"/>
                <a:gd name="T107" fmla="*/ 105 h 10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74"/>
                <a:gd name="T163" fmla="*/ 0 h 105"/>
                <a:gd name="T164" fmla="*/ 74 w 74"/>
                <a:gd name="T165" fmla="*/ 105 h 105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74" h="105">
                  <a:moveTo>
                    <a:pt x="0" y="10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11" y="0"/>
                  </a:lnTo>
                  <a:lnTo>
                    <a:pt x="21" y="0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42" y="10"/>
                  </a:lnTo>
                  <a:lnTo>
                    <a:pt x="53" y="10"/>
                  </a:lnTo>
                  <a:lnTo>
                    <a:pt x="63" y="21"/>
                  </a:lnTo>
                  <a:lnTo>
                    <a:pt x="63" y="31"/>
                  </a:lnTo>
                  <a:lnTo>
                    <a:pt x="74" y="31"/>
                  </a:lnTo>
                  <a:lnTo>
                    <a:pt x="74" y="42"/>
                  </a:lnTo>
                  <a:lnTo>
                    <a:pt x="74" y="52"/>
                  </a:lnTo>
                  <a:lnTo>
                    <a:pt x="74" y="63"/>
                  </a:lnTo>
                  <a:lnTo>
                    <a:pt x="74" y="73"/>
                  </a:lnTo>
                  <a:lnTo>
                    <a:pt x="63" y="73"/>
                  </a:lnTo>
                  <a:lnTo>
                    <a:pt x="63" y="84"/>
                  </a:lnTo>
                  <a:lnTo>
                    <a:pt x="53" y="94"/>
                  </a:lnTo>
                  <a:lnTo>
                    <a:pt x="42" y="94"/>
                  </a:lnTo>
                  <a:lnTo>
                    <a:pt x="42" y="105"/>
                  </a:lnTo>
                  <a:lnTo>
                    <a:pt x="32" y="105"/>
                  </a:lnTo>
                  <a:lnTo>
                    <a:pt x="21" y="105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6" name="Freeform 43"/>
            <p:cNvSpPr>
              <a:spLocks/>
            </p:cNvSpPr>
            <p:nvPr/>
          </p:nvSpPr>
          <p:spPr bwMode="auto">
            <a:xfrm>
              <a:off x="1419" y="1470"/>
              <a:ext cx="105" cy="73"/>
            </a:xfrm>
            <a:custGeom>
              <a:avLst/>
              <a:gdLst>
                <a:gd name="T0" fmla="*/ 94 w 105"/>
                <a:gd name="T1" fmla="*/ 0 h 73"/>
                <a:gd name="T2" fmla="*/ 94 w 105"/>
                <a:gd name="T3" fmla="*/ 0 h 73"/>
                <a:gd name="T4" fmla="*/ 105 w 105"/>
                <a:gd name="T5" fmla="*/ 0 h 73"/>
                <a:gd name="T6" fmla="*/ 105 w 105"/>
                <a:gd name="T7" fmla="*/ 0 h 73"/>
                <a:gd name="T8" fmla="*/ 105 w 105"/>
                <a:gd name="T9" fmla="*/ 10 h 73"/>
                <a:gd name="T10" fmla="*/ 105 w 105"/>
                <a:gd name="T11" fmla="*/ 10 h 73"/>
                <a:gd name="T12" fmla="*/ 105 w 105"/>
                <a:gd name="T13" fmla="*/ 10 h 73"/>
                <a:gd name="T14" fmla="*/ 105 w 105"/>
                <a:gd name="T15" fmla="*/ 21 h 73"/>
                <a:gd name="T16" fmla="*/ 105 w 105"/>
                <a:gd name="T17" fmla="*/ 21 h 73"/>
                <a:gd name="T18" fmla="*/ 105 w 105"/>
                <a:gd name="T19" fmla="*/ 31 h 73"/>
                <a:gd name="T20" fmla="*/ 105 w 105"/>
                <a:gd name="T21" fmla="*/ 31 h 73"/>
                <a:gd name="T22" fmla="*/ 105 w 105"/>
                <a:gd name="T23" fmla="*/ 31 h 73"/>
                <a:gd name="T24" fmla="*/ 105 w 105"/>
                <a:gd name="T25" fmla="*/ 42 h 73"/>
                <a:gd name="T26" fmla="*/ 105 w 105"/>
                <a:gd name="T27" fmla="*/ 42 h 73"/>
                <a:gd name="T28" fmla="*/ 94 w 105"/>
                <a:gd name="T29" fmla="*/ 42 h 73"/>
                <a:gd name="T30" fmla="*/ 94 w 105"/>
                <a:gd name="T31" fmla="*/ 52 h 73"/>
                <a:gd name="T32" fmla="*/ 94 w 105"/>
                <a:gd name="T33" fmla="*/ 52 h 73"/>
                <a:gd name="T34" fmla="*/ 94 w 105"/>
                <a:gd name="T35" fmla="*/ 52 h 73"/>
                <a:gd name="T36" fmla="*/ 94 w 105"/>
                <a:gd name="T37" fmla="*/ 52 h 73"/>
                <a:gd name="T38" fmla="*/ 84 w 105"/>
                <a:gd name="T39" fmla="*/ 63 h 73"/>
                <a:gd name="T40" fmla="*/ 84 w 105"/>
                <a:gd name="T41" fmla="*/ 63 h 73"/>
                <a:gd name="T42" fmla="*/ 84 w 105"/>
                <a:gd name="T43" fmla="*/ 63 h 73"/>
                <a:gd name="T44" fmla="*/ 84 w 105"/>
                <a:gd name="T45" fmla="*/ 63 h 73"/>
                <a:gd name="T46" fmla="*/ 73 w 105"/>
                <a:gd name="T47" fmla="*/ 63 h 73"/>
                <a:gd name="T48" fmla="*/ 73 w 105"/>
                <a:gd name="T49" fmla="*/ 73 h 73"/>
                <a:gd name="T50" fmla="*/ 73 w 105"/>
                <a:gd name="T51" fmla="*/ 73 h 73"/>
                <a:gd name="T52" fmla="*/ 63 w 105"/>
                <a:gd name="T53" fmla="*/ 73 h 73"/>
                <a:gd name="T54" fmla="*/ 63 w 105"/>
                <a:gd name="T55" fmla="*/ 73 h 73"/>
                <a:gd name="T56" fmla="*/ 63 w 105"/>
                <a:gd name="T57" fmla="*/ 73 h 73"/>
                <a:gd name="T58" fmla="*/ 52 w 105"/>
                <a:gd name="T59" fmla="*/ 73 h 73"/>
                <a:gd name="T60" fmla="*/ 52 w 105"/>
                <a:gd name="T61" fmla="*/ 73 h 73"/>
                <a:gd name="T62" fmla="*/ 52 w 105"/>
                <a:gd name="T63" fmla="*/ 73 h 73"/>
                <a:gd name="T64" fmla="*/ 42 w 105"/>
                <a:gd name="T65" fmla="*/ 73 h 73"/>
                <a:gd name="T66" fmla="*/ 42 w 105"/>
                <a:gd name="T67" fmla="*/ 73 h 73"/>
                <a:gd name="T68" fmla="*/ 42 w 105"/>
                <a:gd name="T69" fmla="*/ 73 h 73"/>
                <a:gd name="T70" fmla="*/ 31 w 105"/>
                <a:gd name="T71" fmla="*/ 73 h 73"/>
                <a:gd name="T72" fmla="*/ 31 w 105"/>
                <a:gd name="T73" fmla="*/ 73 h 73"/>
                <a:gd name="T74" fmla="*/ 31 w 105"/>
                <a:gd name="T75" fmla="*/ 63 h 73"/>
                <a:gd name="T76" fmla="*/ 21 w 105"/>
                <a:gd name="T77" fmla="*/ 63 h 73"/>
                <a:gd name="T78" fmla="*/ 21 w 105"/>
                <a:gd name="T79" fmla="*/ 63 h 73"/>
                <a:gd name="T80" fmla="*/ 21 w 105"/>
                <a:gd name="T81" fmla="*/ 63 h 73"/>
                <a:gd name="T82" fmla="*/ 21 w 105"/>
                <a:gd name="T83" fmla="*/ 63 h 73"/>
                <a:gd name="T84" fmla="*/ 10 w 105"/>
                <a:gd name="T85" fmla="*/ 52 h 73"/>
                <a:gd name="T86" fmla="*/ 10 w 105"/>
                <a:gd name="T87" fmla="*/ 52 h 73"/>
                <a:gd name="T88" fmla="*/ 10 w 105"/>
                <a:gd name="T89" fmla="*/ 52 h 73"/>
                <a:gd name="T90" fmla="*/ 10 w 105"/>
                <a:gd name="T91" fmla="*/ 52 h 73"/>
                <a:gd name="T92" fmla="*/ 10 w 105"/>
                <a:gd name="T93" fmla="*/ 42 h 73"/>
                <a:gd name="T94" fmla="*/ 0 w 105"/>
                <a:gd name="T95" fmla="*/ 42 h 73"/>
                <a:gd name="T96" fmla="*/ 0 w 105"/>
                <a:gd name="T97" fmla="*/ 42 h 73"/>
                <a:gd name="T98" fmla="*/ 0 w 105"/>
                <a:gd name="T99" fmla="*/ 31 h 73"/>
                <a:gd name="T100" fmla="*/ 0 w 105"/>
                <a:gd name="T101" fmla="*/ 31 h 73"/>
                <a:gd name="T102" fmla="*/ 0 w 105"/>
                <a:gd name="T103" fmla="*/ 31 h 73"/>
                <a:gd name="T104" fmla="*/ 0 w 105"/>
                <a:gd name="T105" fmla="*/ 21 h 73"/>
                <a:gd name="T106" fmla="*/ 0 w 105"/>
                <a:gd name="T107" fmla="*/ 21 h 7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05"/>
                <a:gd name="T163" fmla="*/ 0 h 73"/>
                <a:gd name="T164" fmla="*/ 105 w 105"/>
                <a:gd name="T165" fmla="*/ 73 h 73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05" h="73">
                  <a:moveTo>
                    <a:pt x="94" y="0"/>
                  </a:moveTo>
                  <a:lnTo>
                    <a:pt x="94" y="0"/>
                  </a:lnTo>
                  <a:lnTo>
                    <a:pt x="105" y="0"/>
                  </a:lnTo>
                  <a:lnTo>
                    <a:pt x="105" y="10"/>
                  </a:lnTo>
                  <a:lnTo>
                    <a:pt x="105" y="21"/>
                  </a:lnTo>
                  <a:lnTo>
                    <a:pt x="105" y="31"/>
                  </a:lnTo>
                  <a:lnTo>
                    <a:pt x="105" y="42"/>
                  </a:lnTo>
                  <a:lnTo>
                    <a:pt x="94" y="42"/>
                  </a:lnTo>
                  <a:lnTo>
                    <a:pt x="94" y="52"/>
                  </a:lnTo>
                  <a:lnTo>
                    <a:pt x="84" y="63"/>
                  </a:lnTo>
                  <a:lnTo>
                    <a:pt x="73" y="63"/>
                  </a:lnTo>
                  <a:lnTo>
                    <a:pt x="73" y="73"/>
                  </a:lnTo>
                  <a:lnTo>
                    <a:pt x="63" y="73"/>
                  </a:lnTo>
                  <a:lnTo>
                    <a:pt x="52" y="73"/>
                  </a:lnTo>
                  <a:lnTo>
                    <a:pt x="42" y="73"/>
                  </a:lnTo>
                  <a:lnTo>
                    <a:pt x="31" y="73"/>
                  </a:lnTo>
                  <a:lnTo>
                    <a:pt x="31" y="63"/>
                  </a:lnTo>
                  <a:lnTo>
                    <a:pt x="21" y="63"/>
                  </a:lnTo>
                  <a:lnTo>
                    <a:pt x="10" y="52"/>
                  </a:lnTo>
                  <a:lnTo>
                    <a:pt x="10" y="42"/>
                  </a:lnTo>
                  <a:lnTo>
                    <a:pt x="0" y="42"/>
                  </a:lnTo>
                  <a:lnTo>
                    <a:pt x="0" y="31"/>
                  </a:lnTo>
                  <a:lnTo>
                    <a:pt x="0" y="21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7" name="Freeform 44"/>
            <p:cNvSpPr>
              <a:spLocks/>
            </p:cNvSpPr>
            <p:nvPr/>
          </p:nvSpPr>
          <p:spPr bwMode="auto">
            <a:xfrm>
              <a:off x="1366" y="1438"/>
              <a:ext cx="84" cy="105"/>
            </a:xfrm>
            <a:custGeom>
              <a:avLst/>
              <a:gdLst>
                <a:gd name="T0" fmla="*/ 84 w 84"/>
                <a:gd name="T1" fmla="*/ 95 h 105"/>
                <a:gd name="T2" fmla="*/ 74 w 84"/>
                <a:gd name="T3" fmla="*/ 95 h 105"/>
                <a:gd name="T4" fmla="*/ 74 w 84"/>
                <a:gd name="T5" fmla="*/ 105 h 105"/>
                <a:gd name="T6" fmla="*/ 74 w 84"/>
                <a:gd name="T7" fmla="*/ 105 h 105"/>
                <a:gd name="T8" fmla="*/ 63 w 84"/>
                <a:gd name="T9" fmla="*/ 105 h 105"/>
                <a:gd name="T10" fmla="*/ 63 w 84"/>
                <a:gd name="T11" fmla="*/ 105 h 105"/>
                <a:gd name="T12" fmla="*/ 63 w 84"/>
                <a:gd name="T13" fmla="*/ 105 h 105"/>
                <a:gd name="T14" fmla="*/ 53 w 84"/>
                <a:gd name="T15" fmla="*/ 105 h 105"/>
                <a:gd name="T16" fmla="*/ 53 w 84"/>
                <a:gd name="T17" fmla="*/ 105 h 105"/>
                <a:gd name="T18" fmla="*/ 42 w 84"/>
                <a:gd name="T19" fmla="*/ 105 h 105"/>
                <a:gd name="T20" fmla="*/ 42 w 84"/>
                <a:gd name="T21" fmla="*/ 105 h 105"/>
                <a:gd name="T22" fmla="*/ 42 w 84"/>
                <a:gd name="T23" fmla="*/ 105 h 105"/>
                <a:gd name="T24" fmla="*/ 32 w 84"/>
                <a:gd name="T25" fmla="*/ 105 h 105"/>
                <a:gd name="T26" fmla="*/ 32 w 84"/>
                <a:gd name="T27" fmla="*/ 105 h 105"/>
                <a:gd name="T28" fmla="*/ 32 w 84"/>
                <a:gd name="T29" fmla="*/ 95 h 105"/>
                <a:gd name="T30" fmla="*/ 32 w 84"/>
                <a:gd name="T31" fmla="*/ 95 h 105"/>
                <a:gd name="T32" fmla="*/ 21 w 84"/>
                <a:gd name="T33" fmla="*/ 95 h 105"/>
                <a:gd name="T34" fmla="*/ 21 w 84"/>
                <a:gd name="T35" fmla="*/ 95 h 105"/>
                <a:gd name="T36" fmla="*/ 21 w 84"/>
                <a:gd name="T37" fmla="*/ 95 h 105"/>
                <a:gd name="T38" fmla="*/ 11 w 84"/>
                <a:gd name="T39" fmla="*/ 84 h 105"/>
                <a:gd name="T40" fmla="*/ 11 w 84"/>
                <a:gd name="T41" fmla="*/ 84 h 105"/>
                <a:gd name="T42" fmla="*/ 11 w 84"/>
                <a:gd name="T43" fmla="*/ 84 h 105"/>
                <a:gd name="T44" fmla="*/ 11 w 84"/>
                <a:gd name="T45" fmla="*/ 84 h 105"/>
                <a:gd name="T46" fmla="*/ 11 w 84"/>
                <a:gd name="T47" fmla="*/ 74 h 105"/>
                <a:gd name="T48" fmla="*/ 0 w 84"/>
                <a:gd name="T49" fmla="*/ 74 h 105"/>
                <a:gd name="T50" fmla="*/ 0 w 84"/>
                <a:gd name="T51" fmla="*/ 74 h 105"/>
                <a:gd name="T52" fmla="*/ 0 w 84"/>
                <a:gd name="T53" fmla="*/ 63 h 105"/>
                <a:gd name="T54" fmla="*/ 0 w 84"/>
                <a:gd name="T55" fmla="*/ 63 h 105"/>
                <a:gd name="T56" fmla="*/ 0 w 84"/>
                <a:gd name="T57" fmla="*/ 63 h 105"/>
                <a:gd name="T58" fmla="*/ 0 w 84"/>
                <a:gd name="T59" fmla="*/ 53 h 105"/>
                <a:gd name="T60" fmla="*/ 0 w 84"/>
                <a:gd name="T61" fmla="*/ 53 h 105"/>
                <a:gd name="T62" fmla="*/ 0 w 84"/>
                <a:gd name="T63" fmla="*/ 53 h 105"/>
                <a:gd name="T64" fmla="*/ 0 w 84"/>
                <a:gd name="T65" fmla="*/ 42 h 105"/>
                <a:gd name="T66" fmla="*/ 0 w 84"/>
                <a:gd name="T67" fmla="*/ 42 h 105"/>
                <a:gd name="T68" fmla="*/ 0 w 84"/>
                <a:gd name="T69" fmla="*/ 42 h 105"/>
                <a:gd name="T70" fmla="*/ 0 w 84"/>
                <a:gd name="T71" fmla="*/ 32 h 105"/>
                <a:gd name="T72" fmla="*/ 0 w 84"/>
                <a:gd name="T73" fmla="*/ 32 h 105"/>
                <a:gd name="T74" fmla="*/ 11 w 84"/>
                <a:gd name="T75" fmla="*/ 32 h 105"/>
                <a:gd name="T76" fmla="*/ 11 w 84"/>
                <a:gd name="T77" fmla="*/ 21 h 105"/>
                <a:gd name="T78" fmla="*/ 11 w 84"/>
                <a:gd name="T79" fmla="*/ 21 h 105"/>
                <a:gd name="T80" fmla="*/ 11 w 84"/>
                <a:gd name="T81" fmla="*/ 21 h 105"/>
                <a:gd name="T82" fmla="*/ 11 w 84"/>
                <a:gd name="T83" fmla="*/ 21 h 105"/>
                <a:gd name="T84" fmla="*/ 21 w 84"/>
                <a:gd name="T85" fmla="*/ 11 h 105"/>
                <a:gd name="T86" fmla="*/ 21 w 84"/>
                <a:gd name="T87" fmla="*/ 11 h 105"/>
                <a:gd name="T88" fmla="*/ 21 w 84"/>
                <a:gd name="T89" fmla="*/ 11 h 105"/>
                <a:gd name="T90" fmla="*/ 32 w 84"/>
                <a:gd name="T91" fmla="*/ 11 h 105"/>
                <a:gd name="T92" fmla="*/ 32 w 84"/>
                <a:gd name="T93" fmla="*/ 11 h 105"/>
                <a:gd name="T94" fmla="*/ 32 w 84"/>
                <a:gd name="T95" fmla="*/ 0 h 105"/>
                <a:gd name="T96" fmla="*/ 32 w 84"/>
                <a:gd name="T97" fmla="*/ 0 h 105"/>
                <a:gd name="T98" fmla="*/ 42 w 84"/>
                <a:gd name="T99" fmla="*/ 0 h 105"/>
                <a:gd name="T100" fmla="*/ 42 w 84"/>
                <a:gd name="T101" fmla="*/ 0 h 105"/>
                <a:gd name="T102" fmla="*/ 42 w 84"/>
                <a:gd name="T103" fmla="*/ 0 h 105"/>
                <a:gd name="T104" fmla="*/ 53 w 84"/>
                <a:gd name="T105" fmla="*/ 0 h 105"/>
                <a:gd name="T106" fmla="*/ 53 w 84"/>
                <a:gd name="T107" fmla="*/ 0 h 10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84"/>
                <a:gd name="T163" fmla="*/ 0 h 105"/>
                <a:gd name="T164" fmla="*/ 84 w 84"/>
                <a:gd name="T165" fmla="*/ 105 h 105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84" h="105">
                  <a:moveTo>
                    <a:pt x="84" y="95"/>
                  </a:moveTo>
                  <a:lnTo>
                    <a:pt x="74" y="95"/>
                  </a:lnTo>
                  <a:lnTo>
                    <a:pt x="74" y="105"/>
                  </a:lnTo>
                  <a:lnTo>
                    <a:pt x="63" y="105"/>
                  </a:lnTo>
                  <a:lnTo>
                    <a:pt x="53" y="105"/>
                  </a:lnTo>
                  <a:lnTo>
                    <a:pt x="42" y="105"/>
                  </a:lnTo>
                  <a:lnTo>
                    <a:pt x="32" y="105"/>
                  </a:lnTo>
                  <a:lnTo>
                    <a:pt x="32" y="95"/>
                  </a:lnTo>
                  <a:lnTo>
                    <a:pt x="21" y="95"/>
                  </a:lnTo>
                  <a:lnTo>
                    <a:pt x="11" y="84"/>
                  </a:lnTo>
                  <a:lnTo>
                    <a:pt x="11" y="74"/>
                  </a:lnTo>
                  <a:lnTo>
                    <a:pt x="0" y="74"/>
                  </a:lnTo>
                  <a:lnTo>
                    <a:pt x="0" y="63"/>
                  </a:lnTo>
                  <a:lnTo>
                    <a:pt x="0" y="53"/>
                  </a:lnTo>
                  <a:lnTo>
                    <a:pt x="0" y="42"/>
                  </a:lnTo>
                  <a:lnTo>
                    <a:pt x="0" y="32"/>
                  </a:lnTo>
                  <a:lnTo>
                    <a:pt x="11" y="32"/>
                  </a:lnTo>
                  <a:lnTo>
                    <a:pt x="11" y="21"/>
                  </a:lnTo>
                  <a:lnTo>
                    <a:pt x="21" y="11"/>
                  </a:lnTo>
                  <a:lnTo>
                    <a:pt x="32" y="11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53" y="0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8" name="Line 45"/>
            <p:cNvSpPr>
              <a:spLocks noChangeShapeType="1"/>
            </p:cNvSpPr>
            <p:nvPr/>
          </p:nvSpPr>
          <p:spPr bwMode="auto">
            <a:xfrm>
              <a:off x="1534" y="1459"/>
              <a:ext cx="788" cy="1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9" name="Line 46"/>
            <p:cNvSpPr>
              <a:spLocks noChangeShapeType="1"/>
            </p:cNvSpPr>
            <p:nvPr/>
          </p:nvSpPr>
          <p:spPr bwMode="auto">
            <a:xfrm>
              <a:off x="1534" y="1480"/>
              <a:ext cx="788" cy="1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" name="Freeform 47"/>
            <p:cNvSpPr>
              <a:spLocks/>
            </p:cNvSpPr>
            <p:nvPr/>
          </p:nvSpPr>
          <p:spPr bwMode="auto">
            <a:xfrm>
              <a:off x="2322" y="1407"/>
              <a:ext cx="63" cy="126"/>
            </a:xfrm>
            <a:custGeom>
              <a:avLst/>
              <a:gdLst>
                <a:gd name="T0" fmla="*/ 0 w 63"/>
                <a:gd name="T1" fmla="*/ 52 h 126"/>
                <a:gd name="T2" fmla="*/ 0 w 63"/>
                <a:gd name="T3" fmla="*/ 0 h 126"/>
                <a:gd name="T4" fmla="*/ 63 w 63"/>
                <a:gd name="T5" fmla="*/ 63 h 126"/>
                <a:gd name="T6" fmla="*/ 0 w 63"/>
                <a:gd name="T7" fmla="*/ 126 h 126"/>
                <a:gd name="T8" fmla="*/ 0 w 63"/>
                <a:gd name="T9" fmla="*/ 73 h 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"/>
                <a:gd name="T16" fmla="*/ 0 h 126"/>
                <a:gd name="T17" fmla="*/ 63 w 63"/>
                <a:gd name="T18" fmla="*/ 126 h 1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" h="126">
                  <a:moveTo>
                    <a:pt x="0" y="52"/>
                  </a:moveTo>
                  <a:lnTo>
                    <a:pt x="0" y="0"/>
                  </a:lnTo>
                  <a:lnTo>
                    <a:pt x="63" y="63"/>
                  </a:lnTo>
                  <a:lnTo>
                    <a:pt x="0" y="126"/>
                  </a:lnTo>
                  <a:lnTo>
                    <a:pt x="0" y="73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1" name="Freeform 48"/>
            <p:cNvSpPr>
              <a:spLocks/>
            </p:cNvSpPr>
            <p:nvPr/>
          </p:nvSpPr>
          <p:spPr bwMode="auto">
            <a:xfrm>
              <a:off x="1870" y="1323"/>
              <a:ext cx="158" cy="52"/>
            </a:xfrm>
            <a:custGeom>
              <a:avLst/>
              <a:gdLst>
                <a:gd name="T0" fmla="*/ 95 w 158"/>
                <a:gd name="T1" fmla="*/ 21 h 52"/>
                <a:gd name="T2" fmla="*/ 95 w 158"/>
                <a:gd name="T3" fmla="*/ 52 h 52"/>
                <a:gd name="T4" fmla="*/ 63 w 158"/>
                <a:gd name="T5" fmla="*/ 52 h 52"/>
                <a:gd name="T6" fmla="*/ 63 w 158"/>
                <a:gd name="T7" fmla="*/ 21 h 52"/>
                <a:gd name="T8" fmla="*/ 0 w 158"/>
                <a:gd name="T9" fmla="*/ 21 h 52"/>
                <a:gd name="T10" fmla="*/ 0 w 158"/>
                <a:gd name="T11" fmla="*/ 10 h 52"/>
                <a:gd name="T12" fmla="*/ 0 w 158"/>
                <a:gd name="T13" fmla="*/ 21 h 52"/>
                <a:gd name="T14" fmla="*/ 158 w 158"/>
                <a:gd name="T15" fmla="*/ 21 h 52"/>
                <a:gd name="T16" fmla="*/ 158 w 158"/>
                <a:gd name="T17" fmla="*/ 10 h 52"/>
                <a:gd name="T18" fmla="*/ 147 w 158"/>
                <a:gd name="T19" fmla="*/ 0 h 52"/>
                <a:gd name="T20" fmla="*/ 11 w 158"/>
                <a:gd name="T21" fmla="*/ 0 h 52"/>
                <a:gd name="T22" fmla="*/ 0 w 158"/>
                <a:gd name="T23" fmla="*/ 10 h 5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58"/>
                <a:gd name="T37" fmla="*/ 0 h 52"/>
                <a:gd name="T38" fmla="*/ 158 w 158"/>
                <a:gd name="T39" fmla="*/ 52 h 5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58" h="52">
                  <a:moveTo>
                    <a:pt x="95" y="21"/>
                  </a:moveTo>
                  <a:lnTo>
                    <a:pt x="95" y="52"/>
                  </a:lnTo>
                  <a:lnTo>
                    <a:pt x="63" y="52"/>
                  </a:lnTo>
                  <a:lnTo>
                    <a:pt x="63" y="21"/>
                  </a:lnTo>
                  <a:lnTo>
                    <a:pt x="0" y="21"/>
                  </a:lnTo>
                  <a:lnTo>
                    <a:pt x="0" y="10"/>
                  </a:lnTo>
                  <a:lnTo>
                    <a:pt x="0" y="21"/>
                  </a:lnTo>
                  <a:lnTo>
                    <a:pt x="158" y="21"/>
                  </a:lnTo>
                  <a:lnTo>
                    <a:pt x="158" y="10"/>
                  </a:lnTo>
                  <a:lnTo>
                    <a:pt x="147" y="0"/>
                  </a:lnTo>
                  <a:lnTo>
                    <a:pt x="11" y="0"/>
                  </a:lnTo>
                  <a:lnTo>
                    <a:pt x="0" y="10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2" name="Oval 49"/>
            <p:cNvSpPr>
              <a:spLocks noChangeArrowheads="1"/>
            </p:cNvSpPr>
            <p:nvPr/>
          </p:nvSpPr>
          <p:spPr bwMode="auto">
            <a:xfrm>
              <a:off x="1870" y="1386"/>
              <a:ext cx="179" cy="178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AR" altLang="es-AR"/>
            </a:p>
          </p:txBody>
        </p:sp>
        <p:sp>
          <p:nvSpPr>
            <p:cNvPr id="13" name="Oval 50"/>
            <p:cNvSpPr>
              <a:spLocks noChangeArrowheads="1"/>
            </p:cNvSpPr>
            <p:nvPr/>
          </p:nvSpPr>
          <p:spPr bwMode="auto">
            <a:xfrm>
              <a:off x="1860" y="1375"/>
              <a:ext cx="189" cy="189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AR" altLang="es-AR"/>
            </a:p>
          </p:txBody>
        </p:sp>
        <p:sp>
          <p:nvSpPr>
            <p:cNvPr id="14" name="Text Box 51"/>
            <p:cNvSpPr txBox="1">
              <a:spLocks noChangeArrowheads="1"/>
            </p:cNvSpPr>
            <p:nvPr/>
          </p:nvSpPr>
          <p:spPr bwMode="auto">
            <a:xfrm>
              <a:off x="1485" y="1656"/>
              <a:ext cx="107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s-AR" altLang="es-AR" dirty="0" err="1" smtClean="0">
                  <a:latin typeface="Tahoma" panose="020B0604030504040204" pitchFamily="34" charset="0"/>
                </a:rPr>
                <a:t>SumoCostoAlm</a:t>
              </a:r>
              <a:endParaRPr lang="es-ES" altLang="es-AR" dirty="0">
                <a:latin typeface="Tahoma" panose="020B0604030504040204" pitchFamily="34" charset="0"/>
              </a:endParaRPr>
            </a:p>
          </p:txBody>
        </p:sp>
      </p:grpSp>
      <p:grpSp>
        <p:nvGrpSpPr>
          <p:cNvPr id="15" name="Group 52"/>
          <p:cNvGrpSpPr>
            <a:grpSpLocks/>
          </p:cNvGrpSpPr>
          <p:nvPr/>
        </p:nvGrpSpPr>
        <p:grpSpPr bwMode="auto">
          <a:xfrm>
            <a:off x="2433340" y="2851248"/>
            <a:ext cx="1136679" cy="1066800"/>
            <a:chOff x="2299" y="945"/>
            <a:chExt cx="595" cy="672"/>
          </a:xfrm>
        </p:grpSpPr>
        <p:sp>
          <p:nvSpPr>
            <p:cNvPr id="16" name="Rectangle 53"/>
            <p:cNvSpPr>
              <a:spLocks noChangeArrowheads="1"/>
            </p:cNvSpPr>
            <p:nvPr/>
          </p:nvSpPr>
          <p:spPr bwMode="auto">
            <a:xfrm>
              <a:off x="2395" y="1260"/>
              <a:ext cx="462" cy="35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AR" altLang="es-AR"/>
            </a:p>
          </p:txBody>
        </p:sp>
        <p:sp>
          <p:nvSpPr>
            <p:cNvPr id="17" name="Rectangle 54"/>
            <p:cNvSpPr>
              <a:spLocks noChangeArrowheads="1"/>
            </p:cNvSpPr>
            <p:nvPr/>
          </p:nvSpPr>
          <p:spPr bwMode="auto">
            <a:xfrm>
              <a:off x="2382" y="1253"/>
              <a:ext cx="462" cy="357"/>
            </a:xfrm>
            <a:prstGeom prst="rect">
              <a:avLst/>
            </a:prstGeom>
            <a:noFill/>
            <a:ln w="158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AR" altLang="es-AR"/>
            </a:p>
          </p:txBody>
        </p:sp>
        <p:sp>
          <p:nvSpPr>
            <p:cNvPr id="18" name="Text Box 55"/>
            <p:cNvSpPr txBox="1">
              <a:spLocks noChangeArrowheads="1"/>
            </p:cNvSpPr>
            <p:nvPr/>
          </p:nvSpPr>
          <p:spPr bwMode="auto">
            <a:xfrm>
              <a:off x="2299" y="945"/>
              <a:ext cx="59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s-AR" altLang="es-AR" dirty="0" err="1" smtClean="0">
                  <a:latin typeface="Tahoma" panose="020B0604030504040204" pitchFamily="34" charset="0"/>
                </a:rPr>
                <a:t>CostoAlm</a:t>
              </a:r>
              <a:endParaRPr lang="es-ES" altLang="es-AR" dirty="0">
                <a:latin typeface="Tahoma" panose="020B0604030504040204" pitchFamily="34" charset="0"/>
              </a:endParaRPr>
            </a:p>
          </p:txBody>
        </p:sp>
      </p:grpSp>
      <p:grpSp>
        <p:nvGrpSpPr>
          <p:cNvPr id="39" name="Group 40"/>
          <p:cNvGrpSpPr>
            <a:grpSpLocks/>
          </p:cNvGrpSpPr>
          <p:nvPr/>
        </p:nvGrpSpPr>
        <p:grpSpPr bwMode="auto">
          <a:xfrm>
            <a:off x="5728876" y="3296895"/>
            <a:ext cx="1649417" cy="898525"/>
            <a:chOff x="1366" y="1323"/>
            <a:chExt cx="1039" cy="566"/>
          </a:xfrm>
        </p:grpSpPr>
        <p:sp>
          <p:nvSpPr>
            <p:cNvPr id="40" name="Freeform 41"/>
            <p:cNvSpPr>
              <a:spLocks/>
            </p:cNvSpPr>
            <p:nvPr/>
          </p:nvSpPr>
          <p:spPr bwMode="auto">
            <a:xfrm>
              <a:off x="1366" y="1386"/>
              <a:ext cx="105" cy="84"/>
            </a:xfrm>
            <a:custGeom>
              <a:avLst/>
              <a:gdLst>
                <a:gd name="T0" fmla="*/ 11 w 105"/>
                <a:gd name="T1" fmla="*/ 84 h 84"/>
                <a:gd name="T2" fmla="*/ 11 w 105"/>
                <a:gd name="T3" fmla="*/ 73 h 84"/>
                <a:gd name="T4" fmla="*/ 0 w 105"/>
                <a:gd name="T5" fmla="*/ 73 h 84"/>
                <a:gd name="T6" fmla="*/ 0 w 105"/>
                <a:gd name="T7" fmla="*/ 73 h 84"/>
                <a:gd name="T8" fmla="*/ 0 w 105"/>
                <a:gd name="T9" fmla="*/ 63 h 84"/>
                <a:gd name="T10" fmla="*/ 0 w 105"/>
                <a:gd name="T11" fmla="*/ 63 h 84"/>
                <a:gd name="T12" fmla="*/ 0 w 105"/>
                <a:gd name="T13" fmla="*/ 63 h 84"/>
                <a:gd name="T14" fmla="*/ 0 w 105"/>
                <a:gd name="T15" fmla="*/ 52 h 84"/>
                <a:gd name="T16" fmla="*/ 0 w 105"/>
                <a:gd name="T17" fmla="*/ 52 h 84"/>
                <a:gd name="T18" fmla="*/ 0 w 105"/>
                <a:gd name="T19" fmla="*/ 42 h 84"/>
                <a:gd name="T20" fmla="*/ 0 w 105"/>
                <a:gd name="T21" fmla="*/ 42 h 84"/>
                <a:gd name="T22" fmla="*/ 0 w 105"/>
                <a:gd name="T23" fmla="*/ 42 h 84"/>
                <a:gd name="T24" fmla="*/ 0 w 105"/>
                <a:gd name="T25" fmla="*/ 31 h 84"/>
                <a:gd name="T26" fmla="*/ 0 w 105"/>
                <a:gd name="T27" fmla="*/ 31 h 84"/>
                <a:gd name="T28" fmla="*/ 11 w 105"/>
                <a:gd name="T29" fmla="*/ 31 h 84"/>
                <a:gd name="T30" fmla="*/ 11 w 105"/>
                <a:gd name="T31" fmla="*/ 31 h 84"/>
                <a:gd name="T32" fmla="*/ 11 w 105"/>
                <a:gd name="T33" fmla="*/ 21 h 84"/>
                <a:gd name="T34" fmla="*/ 11 w 105"/>
                <a:gd name="T35" fmla="*/ 21 h 84"/>
                <a:gd name="T36" fmla="*/ 11 w 105"/>
                <a:gd name="T37" fmla="*/ 21 h 84"/>
                <a:gd name="T38" fmla="*/ 21 w 105"/>
                <a:gd name="T39" fmla="*/ 10 h 84"/>
                <a:gd name="T40" fmla="*/ 21 w 105"/>
                <a:gd name="T41" fmla="*/ 10 h 84"/>
                <a:gd name="T42" fmla="*/ 21 w 105"/>
                <a:gd name="T43" fmla="*/ 10 h 84"/>
                <a:gd name="T44" fmla="*/ 21 w 105"/>
                <a:gd name="T45" fmla="*/ 10 h 84"/>
                <a:gd name="T46" fmla="*/ 32 w 105"/>
                <a:gd name="T47" fmla="*/ 10 h 84"/>
                <a:gd name="T48" fmla="*/ 32 w 105"/>
                <a:gd name="T49" fmla="*/ 0 h 84"/>
                <a:gd name="T50" fmla="*/ 32 w 105"/>
                <a:gd name="T51" fmla="*/ 0 h 84"/>
                <a:gd name="T52" fmla="*/ 42 w 105"/>
                <a:gd name="T53" fmla="*/ 0 h 84"/>
                <a:gd name="T54" fmla="*/ 42 w 105"/>
                <a:gd name="T55" fmla="*/ 0 h 84"/>
                <a:gd name="T56" fmla="*/ 42 w 105"/>
                <a:gd name="T57" fmla="*/ 0 h 84"/>
                <a:gd name="T58" fmla="*/ 53 w 105"/>
                <a:gd name="T59" fmla="*/ 0 h 84"/>
                <a:gd name="T60" fmla="*/ 53 w 105"/>
                <a:gd name="T61" fmla="*/ 0 h 84"/>
                <a:gd name="T62" fmla="*/ 53 w 105"/>
                <a:gd name="T63" fmla="*/ 0 h 84"/>
                <a:gd name="T64" fmla="*/ 63 w 105"/>
                <a:gd name="T65" fmla="*/ 0 h 84"/>
                <a:gd name="T66" fmla="*/ 63 w 105"/>
                <a:gd name="T67" fmla="*/ 0 h 84"/>
                <a:gd name="T68" fmla="*/ 63 w 105"/>
                <a:gd name="T69" fmla="*/ 0 h 84"/>
                <a:gd name="T70" fmla="*/ 74 w 105"/>
                <a:gd name="T71" fmla="*/ 0 h 84"/>
                <a:gd name="T72" fmla="*/ 74 w 105"/>
                <a:gd name="T73" fmla="*/ 0 h 84"/>
                <a:gd name="T74" fmla="*/ 74 w 105"/>
                <a:gd name="T75" fmla="*/ 10 h 84"/>
                <a:gd name="T76" fmla="*/ 84 w 105"/>
                <a:gd name="T77" fmla="*/ 10 h 84"/>
                <a:gd name="T78" fmla="*/ 84 w 105"/>
                <a:gd name="T79" fmla="*/ 10 h 84"/>
                <a:gd name="T80" fmla="*/ 84 w 105"/>
                <a:gd name="T81" fmla="*/ 10 h 84"/>
                <a:gd name="T82" fmla="*/ 84 w 105"/>
                <a:gd name="T83" fmla="*/ 10 h 84"/>
                <a:gd name="T84" fmla="*/ 95 w 105"/>
                <a:gd name="T85" fmla="*/ 21 h 84"/>
                <a:gd name="T86" fmla="*/ 95 w 105"/>
                <a:gd name="T87" fmla="*/ 21 h 84"/>
                <a:gd name="T88" fmla="*/ 95 w 105"/>
                <a:gd name="T89" fmla="*/ 21 h 84"/>
                <a:gd name="T90" fmla="*/ 95 w 105"/>
                <a:gd name="T91" fmla="*/ 31 h 84"/>
                <a:gd name="T92" fmla="*/ 95 w 105"/>
                <a:gd name="T93" fmla="*/ 31 h 84"/>
                <a:gd name="T94" fmla="*/ 105 w 105"/>
                <a:gd name="T95" fmla="*/ 31 h 84"/>
                <a:gd name="T96" fmla="*/ 105 w 105"/>
                <a:gd name="T97" fmla="*/ 31 h 84"/>
                <a:gd name="T98" fmla="*/ 105 w 105"/>
                <a:gd name="T99" fmla="*/ 42 h 84"/>
                <a:gd name="T100" fmla="*/ 105 w 105"/>
                <a:gd name="T101" fmla="*/ 42 h 84"/>
                <a:gd name="T102" fmla="*/ 105 w 105"/>
                <a:gd name="T103" fmla="*/ 42 h 84"/>
                <a:gd name="T104" fmla="*/ 105 w 105"/>
                <a:gd name="T105" fmla="*/ 52 h 84"/>
                <a:gd name="T106" fmla="*/ 105 w 105"/>
                <a:gd name="T107" fmla="*/ 52 h 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05"/>
                <a:gd name="T163" fmla="*/ 0 h 84"/>
                <a:gd name="T164" fmla="*/ 105 w 105"/>
                <a:gd name="T165" fmla="*/ 84 h 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05" h="84">
                  <a:moveTo>
                    <a:pt x="11" y="84"/>
                  </a:moveTo>
                  <a:lnTo>
                    <a:pt x="11" y="73"/>
                  </a:lnTo>
                  <a:lnTo>
                    <a:pt x="0" y="73"/>
                  </a:lnTo>
                  <a:lnTo>
                    <a:pt x="0" y="63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0" y="31"/>
                  </a:lnTo>
                  <a:lnTo>
                    <a:pt x="11" y="31"/>
                  </a:lnTo>
                  <a:lnTo>
                    <a:pt x="11" y="21"/>
                  </a:lnTo>
                  <a:lnTo>
                    <a:pt x="21" y="10"/>
                  </a:lnTo>
                  <a:lnTo>
                    <a:pt x="32" y="10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53" y="0"/>
                  </a:lnTo>
                  <a:lnTo>
                    <a:pt x="63" y="0"/>
                  </a:lnTo>
                  <a:lnTo>
                    <a:pt x="74" y="0"/>
                  </a:lnTo>
                  <a:lnTo>
                    <a:pt x="74" y="10"/>
                  </a:lnTo>
                  <a:lnTo>
                    <a:pt x="84" y="10"/>
                  </a:lnTo>
                  <a:lnTo>
                    <a:pt x="95" y="21"/>
                  </a:lnTo>
                  <a:lnTo>
                    <a:pt x="95" y="31"/>
                  </a:lnTo>
                  <a:lnTo>
                    <a:pt x="105" y="31"/>
                  </a:lnTo>
                  <a:lnTo>
                    <a:pt x="105" y="42"/>
                  </a:lnTo>
                  <a:lnTo>
                    <a:pt x="105" y="52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41" name="Freeform 42"/>
            <p:cNvSpPr>
              <a:spLocks/>
            </p:cNvSpPr>
            <p:nvPr/>
          </p:nvSpPr>
          <p:spPr bwMode="auto">
            <a:xfrm>
              <a:off x="1450" y="1386"/>
              <a:ext cx="74" cy="105"/>
            </a:xfrm>
            <a:custGeom>
              <a:avLst/>
              <a:gdLst>
                <a:gd name="T0" fmla="*/ 0 w 74"/>
                <a:gd name="T1" fmla="*/ 10 h 105"/>
                <a:gd name="T2" fmla="*/ 0 w 74"/>
                <a:gd name="T3" fmla="*/ 10 h 105"/>
                <a:gd name="T4" fmla="*/ 0 w 74"/>
                <a:gd name="T5" fmla="*/ 0 h 105"/>
                <a:gd name="T6" fmla="*/ 0 w 74"/>
                <a:gd name="T7" fmla="*/ 0 h 105"/>
                <a:gd name="T8" fmla="*/ 11 w 74"/>
                <a:gd name="T9" fmla="*/ 0 h 105"/>
                <a:gd name="T10" fmla="*/ 11 w 74"/>
                <a:gd name="T11" fmla="*/ 0 h 105"/>
                <a:gd name="T12" fmla="*/ 11 w 74"/>
                <a:gd name="T13" fmla="*/ 0 h 105"/>
                <a:gd name="T14" fmla="*/ 21 w 74"/>
                <a:gd name="T15" fmla="*/ 0 h 105"/>
                <a:gd name="T16" fmla="*/ 21 w 74"/>
                <a:gd name="T17" fmla="*/ 0 h 105"/>
                <a:gd name="T18" fmla="*/ 32 w 74"/>
                <a:gd name="T19" fmla="*/ 0 h 105"/>
                <a:gd name="T20" fmla="*/ 32 w 74"/>
                <a:gd name="T21" fmla="*/ 0 h 105"/>
                <a:gd name="T22" fmla="*/ 32 w 74"/>
                <a:gd name="T23" fmla="*/ 0 h 105"/>
                <a:gd name="T24" fmla="*/ 42 w 74"/>
                <a:gd name="T25" fmla="*/ 0 h 105"/>
                <a:gd name="T26" fmla="*/ 42 w 74"/>
                <a:gd name="T27" fmla="*/ 0 h 105"/>
                <a:gd name="T28" fmla="*/ 42 w 74"/>
                <a:gd name="T29" fmla="*/ 10 h 105"/>
                <a:gd name="T30" fmla="*/ 53 w 74"/>
                <a:gd name="T31" fmla="*/ 10 h 105"/>
                <a:gd name="T32" fmla="*/ 53 w 74"/>
                <a:gd name="T33" fmla="*/ 10 h 105"/>
                <a:gd name="T34" fmla="*/ 53 w 74"/>
                <a:gd name="T35" fmla="*/ 10 h 105"/>
                <a:gd name="T36" fmla="*/ 53 w 74"/>
                <a:gd name="T37" fmla="*/ 10 h 105"/>
                <a:gd name="T38" fmla="*/ 63 w 74"/>
                <a:gd name="T39" fmla="*/ 21 h 105"/>
                <a:gd name="T40" fmla="*/ 63 w 74"/>
                <a:gd name="T41" fmla="*/ 21 h 105"/>
                <a:gd name="T42" fmla="*/ 63 w 74"/>
                <a:gd name="T43" fmla="*/ 21 h 105"/>
                <a:gd name="T44" fmla="*/ 63 w 74"/>
                <a:gd name="T45" fmla="*/ 21 h 105"/>
                <a:gd name="T46" fmla="*/ 63 w 74"/>
                <a:gd name="T47" fmla="*/ 31 h 105"/>
                <a:gd name="T48" fmla="*/ 74 w 74"/>
                <a:gd name="T49" fmla="*/ 31 h 105"/>
                <a:gd name="T50" fmla="*/ 74 w 74"/>
                <a:gd name="T51" fmla="*/ 31 h 105"/>
                <a:gd name="T52" fmla="*/ 74 w 74"/>
                <a:gd name="T53" fmla="*/ 42 h 105"/>
                <a:gd name="T54" fmla="*/ 74 w 74"/>
                <a:gd name="T55" fmla="*/ 42 h 105"/>
                <a:gd name="T56" fmla="*/ 74 w 74"/>
                <a:gd name="T57" fmla="*/ 42 h 105"/>
                <a:gd name="T58" fmla="*/ 74 w 74"/>
                <a:gd name="T59" fmla="*/ 52 h 105"/>
                <a:gd name="T60" fmla="*/ 74 w 74"/>
                <a:gd name="T61" fmla="*/ 52 h 105"/>
                <a:gd name="T62" fmla="*/ 74 w 74"/>
                <a:gd name="T63" fmla="*/ 52 h 105"/>
                <a:gd name="T64" fmla="*/ 74 w 74"/>
                <a:gd name="T65" fmla="*/ 63 h 105"/>
                <a:gd name="T66" fmla="*/ 74 w 74"/>
                <a:gd name="T67" fmla="*/ 63 h 105"/>
                <a:gd name="T68" fmla="*/ 74 w 74"/>
                <a:gd name="T69" fmla="*/ 63 h 105"/>
                <a:gd name="T70" fmla="*/ 74 w 74"/>
                <a:gd name="T71" fmla="*/ 73 h 105"/>
                <a:gd name="T72" fmla="*/ 74 w 74"/>
                <a:gd name="T73" fmla="*/ 73 h 105"/>
                <a:gd name="T74" fmla="*/ 63 w 74"/>
                <a:gd name="T75" fmla="*/ 73 h 105"/>
                <a:gd name="T76" fmla="*/ 63 w 74"/>
                <a:gd name="T77" fmla="*/ 84 h 105"/>
                <a:gd name="T78" fmla="*/ 63 w 74"/>
                <a:gd name="T79" fmla="*/ 84 h 105"/>
                <a:gd name="T80" fmla="*/ 63 w 74"/>
                <a:gd name="T81" fmla="*/ 84 h 105"/>
                <a:gd name="T82" fmla="*/ 63 w 74"/>
                <a:gd name="T83" fmla="*/ 84 h 105"/>
                <a:gd name="T84" fmla="*/ 53 w 74"/>
                <a:gd name="T85" fmla="*/ 94 h 105"/>
                <a:gd name="T86" fmla="*/ 53 w 74"/>
                <a:gd name="T87" fmla="*/ 94 h 105"/>
                <a:gd name="T88" fmla="*/ 53 w 74"/>
                <a:gd name="T89" fmla="*/ 94 h 105"/>
                <a:gd name="T90" fmla="*/ 53 w 74"/>
                <a:gd name="T91" fmla="*/ 94 h 105"/>
                <a:gd name="T92" fmla="*/ 42 w 74"/>
                <a:gd name="T93" fmla="*/ 94 h 105"/>
                <a:gd name="T94" fmla="*/ 42 w 74"/>
                <a:gd name="T95" fmla="*/ 105 h 105"/>
                <a:gd name="T96" fmla="*/ 42 w 74"/>
                <a:gd name="T97" fmla="*/ 105 h 105"/>
                <a:gd name="T98" fmla="*/ 32 w 74"/>
                <a:gd name="T99" fmla="*/ 105 h 105"/>
                <a:gd name="T100" fmla="*/ 32 w 74"/>
                <a:gd name="T101" fmla="*/ 105 h 105"/>
                <a:gd name="T102" fmla="*/ 32 w 74"/>
                <a:gd name="T103" fmla="*/ 105 h 105"/>
                <a:gd name="T104" fmla="*/ 21 w 74"/>
                <a:gd name="T105" fmla="*/ 105 h 105"/>
                <a:gd name="T106" fmla="*/ 21 w 74"/>
                <a:gd name="T107" fmla="*/ 105 h 10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74"/>
                <a:gd name="T163" fmla="*/ 0 h 105"/>
                <a:gd name="T164" fmla="*/ 74 w 74"/>
                <a:gd name="T165" fmla="*/ 105 h 105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74" h="105">
                  <a:moveTo>
                    <a:pt x="0" y="10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11" y="0"/>
                  </a:lnTo>
                  <a:lnTo>
                    <a:pt x="21" y="0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42" y="10"/>
                  </a:lnTo>
                  <a:lnTo>
                    <a:pt x="53" y="10"/>
                  </a:lnTo>
                  <a:lnTo>
                    <a:pt x="63" y="21"/>
                  </a:lnTo>
                  <a:lnTo>
                    <a:pt x="63" y="31"/>
                  </a:lnTo>
                  <a:lnTo>
                    <a:pt x="74" y="31"/>
                  </a:lnTo>
                  <a:lnTo>
                    <a:pt x="74" y="42"/>
                  </a:lnTo>
                  <a:lnTo>
                    <a:pt x="74" y="52"/>
                  </a:lnTo>
                  <a:lnTo>
                    <a:pt x="74" y="63"/>
                  </a:lnTo>
                  <a:lnTo>
                    <a:pt x="74" y="73"/>
                  </a:lnTo>
                  <a:lnTo>
                    <a:pt x="63" y="73"/>
                  </a:lnTo>
                  <a:lnTo>
                    <a:pt x="63" y="84"/>
                  </a:lnTo>
                  <a:lnTo>
                    <a:pt x="53" y="94"/>
                  </a:lnTo>
                  <a:lnTo>
                    <a:pt x="42" y="94"/>
                  </a:lnTo>
                  <a:lnTo>
                    <a:pt x="42" y="105"/>
                  </a:lnTo>
                  <a:lnTo>
                    <a:pt x="32" y="105"/>
                  </a:lnTo>
                  <a:lnTo>
                    <a:pt x="21" y="105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42" name="Freeform 43"/>
            <p:cNvSpPr>
              <a:spLocks/>
            </p:cNvSpPr>
            <p:nvPr/>
          </p:nvSpPr>
          <p:spPr bwMode="auto">
            <a:xfrm>
              <a:off x="1419" y="1470"/>
              <a:ext cx="105" cy="73"/>
            </a:xfrm>
            <a:custGeom>
              <a:avLst/>
              <a:gdLst>
                <a:gd name="T0" fmla="*/ 94 w 105"/>
                <a:gd name="T1" fmla="*/ 0 h 73"/>
                <a:gd name="T2" fmla="*/ 94 w 105"/>
                <a:gd name="T3" fmla="*/ 0 h 73"/>
                <a:gd name="T4" fmla="*/ 105 w 105"/>
                <a:gd name="T5" fmla="*/ 0 h 73"/>
                <a:gd name="T6" fmla="*/ 105 w 105"/>
                <a:gd name="T7" fmla="*/ 0 h 73"/>
                <a:gd name="T8" fmla="*/ 105 w 105"/>
                <a:gd name="T9" fmla="*/ 10 h 73"/>
                <a:gd name="T10" fmla="*/ 105 w 105"/>
                <a:gd name="T11" fmla="*/ 10 h 73"/>
                <a:gd name="T12" fmla="*/ 105 w 105"/>
                <a:gd name="T13" fmla="*/ 10 h 73"/>
                <a:gd name="T14" fmla="*/ 105 w 105"/>
                <a:gd name="T15" fmla="*/ 21 h 73"/>
                <a:gd name="T16" fmla="*/ 105 w 105"/>
                <a:gd name="T17" fmla="*/ 21 h 73"/>
                <a:gd name="T18" fmla="*/ 105 w 105"/>
                <a:gd name="T19" fmla="*/ 31 h 73"/>
                <a:gd name="T20" fmla="*/ 105 w 105"/>
                <a:gd name="T21" fmla="*/ 31 h 73"/>
                <a:gd name="T22" fmla="*/ 105 w 105"/>
                <a:gd name="T23" fmla="*/ 31 h 73"/>
                <a:gd name="T24" fmla="*/ 105 w 105"/>
                <a:gd name="T25" fmla="*/ 42 h 73"/>
                <a:gd name="T26" fmla="*/ 105 w 105"/>
                <a:gd name="T27" fmla="*/ 42 h 73"/>
                <a:gd name="T28" fmla="*/ 94 w 105"/>
                <a:gd name="T29" fmla="*/ 42 h 73"/>
                <a:gd name="T30" fmla="*/ 94 w 105"/>
                <a:gd name="T31" fmla="*/ 52 h 73"/>
                <a:gd name="T32" fmla="*/ 94 w 105"/>
                <a:gd name="T33" fmla="*/ 52 h 73"/>
                <a:gd name="T34" fmla="*/ 94 w 105"/>
                <a:gd name="T35" fmla="*/ 52 h 73"/>
                <a:gd name="T36" fmla="*/ 94 w 105"/>
                <a:gd name="T37" fmla="*/ 52 h 73"/>
                <a:gd name="T38" fmla="*/ 84 w 105"/>
                <a:gd name="T39" fmla="*/ 63 h 73"/>
                <a:gd name="T40" fmla="*/ 84 w 105"/>
                <a:gd name="T41" fmla="*/ 63 h 73"/>
                <a:gd name="T42" fmla="*/ 84 w 105"/>
                <a:gd name="T43" fmla="*/ 63 h 73"/>
                <a:gd name="T44" fmla="*/ 84 w 105"/>
                <a:gd name="T45" fmla="*/ 63 h 73"/>
                <a:gd name="T46" fmla="*/ 73 w 105"/>
                <a:gd name="T47" fmla="*/ 63 h 73"/>
                <a:gd name="T48" fmla="*/ 73 w 105"/>
                <a:gd name="T49" fmla="*/ 73 h 73"/>
                <a:gd name="T50" fmla="*/ 73 w 105"/>
                <a:gd name="T51" fmla="*/ 73 h 73"/>
                <a:gd name="T52" fmla="*/ 63 w 105"/>
                <a:gd name="T53" fmla="*/ 73 h 73"/>
                <a:gd name="T54" fmla="*/ 63 w 105"/>
                <a:gd name="T55" fmla="*/ 73 h 73"/>
                <a:gd name="T56" fmla="*/ 63 w 105"/>
                <a:gd name="T57" fmla="*/ 73 h 73"/>
                <a:gd name="T58" fmla="*/ 52 w 105"/>
                <a:gd name="T59" fmla="*/ 73 h 73"/>
                <a:gd name="T60" fmla="*/ 52 w 105"/>
                <a:gd name="T61" fmla="*/ 73 h 73"/>
                <a:gd name="T62" fmla="*/ 52 w 105"/>
                <a:gd name="T63" fmla="*/ 73 h 73"/>
                <a:gd name="T64" fmla="*/ 42 w 105"/>
                <a:gd name="T65" fmla="*/ 73 h 73"/>
                <a:gd name="T66" fmla="*/ 42 w 105"/>
                <a:gd name="T67" fmla="*/ 73 h 73"/>
                <a:gd name="T68" fmla="*/ 42 w 105"/>
                <a:gd name="T69" fmla="*/ 73 h 73"/>
                <a:gd name="T70" fmla="*/ 31 w 105"/>
                <a:gd name="T71" fmla="*/ 73 h 73"/>
                <a:gd name="T72" fmla="*/ 31 w 105"/>
                <a:gd name="T73" fmla="*/ 73 h 73"/>
                <a:gd name="T74" fmla="*/ 31 w 105"/>
                <a:gd name="T75" fmla="*/ 63 h 73"/>
                <a:gd name="T76" fmla="*/ 21 w 105"/>
                <a:gd name="T77" fmla="*/ 63 h 73"/>
                <a:gd name="T78" fmla="*/ 21 w 105"/>
                <a:gd name="T79" fmla="*/ 63 h 73"/>
                <a:gd name="T80" fmla="*/ 21 w 105"/>
                <a:gd name="T81" fmla="*/ 63 h 73"/>
                <a:gd name="T82" fmla="*/ 21 w 105"/>
                <a:gd name="T83" fmla="*/ 63 h 73"/>
                <a:gd name="T84" fmla="*/ 10 w 105"/>
                <a:gd name="T85" fmla="*/ 52 h 73"/>
                <a:gd name="T86" fmla="*/ 10 w 105"/>
                <a:gd name="T87" fmla="*/ 52 h 73"/>
                <a:gd name="T88" fmla="*/ 10 w 105"/>
                <a:gd name="T89" fmla="*/ 52 h 73"/>
                <a:gd name="T90" fmla="*/ 10 w 105"/>
                <a:gd name="T91" fmla="*/ 52 h 73"/>
                <a:gd name="T92" fmla="*/ 10 w 105"/>
                <a:gd name="T93" fmla="*/ 42 h 73"/>
                <a:gd name="T94" fmla="*/ 0 w 105"/>
                <a:gd name="T95" fmla="*/ 42 h 73"/>
                <a:gd name="T96" fmla="*/ 0 w 105"/>
                <a:gd name="T97" fmla="*/ 42 h 73"/>
                <a:gd name="T98" fmla="*/ 0 w 105"/>
                <a:gd name="T99" fmla="*/ 31 h 73"/>
                <a:gd name="T100" fmla="*/ 0 w 105"/>
                <a:gd name="T101" fmla="*/ 31 h 73"/>
                <a:gd name="T102" fmla="*/ 0 w 105"/>
                <a:gd name="T103" fmla="*/ 31 h 73"/>
                <a:gd name="T104" fmla="*/ 0 w 105"/>
                <a:gd name="T105" fmla="*/ 21 h 73"/>
                <a:gd name="T106" fmla="*/ 0 w 105"/>
                <a:gd name="T107" fmla="*/ 21 h 7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05"/>
                <a:gd name="T163" fmla="*/ 0 h 73"/>
                <a:gd name="T164" fmla="*/ 105 w 105"/>
                <a:gd name="T165" fmla="*/ 73 h 73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05" h="73">
                  <a:moveTo>
                    <a:pt x="94" y="0"/>
                  </a:moveTo>
                  <a:lnTo>
                    <a:pt x="94" y="0"/>
                  </a:lnTo>
                  <a:lnTo>
                    <a:pt x="105" y="0"/>
                  </a:lnTo>
                  <a:lnTo>
                    <a:pt x="105" y="10"/>
                  </a:lnTo>
                  <a:lnTo>
                    <a:pt x="105" y="21"/>
                  </a:lnTo>
                  <a:lnTo>
                    <a:pt x="105" y="31"/>
                  </a:lnTo>
                  <a:lnTo>
                    <a:pt x="105" y="42"/>
                  </a:lnTo>
                  <a:lnTo>
                    <a:pt x="94" y="42"/>
                  </a:lnTo>
                  <a:lnTo>
                    <a:pt x="94" y="52"/>
                  </a:lnTo>
                  <a:lnTo>
                    <a:pt x="84" y="63"/>
                  </a:lnTo>
                  <a:lnTo>
                    <a:pt x="73" y="63"/>
                  </a:lnTo>
                  <a:lnTo>
                    <a:pt x="73" y="73"/>
                  </a:lnTo>
                  <a:lnTo>
                    <a:pt x="63" y="73"/>
                  </a:lnTo>
                  <a:lnTo>
                    <a:pt x="52" y="73"/>
                  </a:lnTo>
                  <a:lnTo>
                    <a:pt x="42" y="73"/>
                  </a:lnTo>
                  <a:lnTo>
                    <a:pt x="31" y="73"/>
                  </a:lnTo>
                  <a:lnTo>
                    <a:pt x="31" y="63"/>
                  </a:lnTo>
                  <a:lnTo>
                    <a:pt x="21" y="63"/>
                  </a:lnTo>
                  <a:lnTo>
                    <a:pt x="10" y="52"/>
                  </a:lnTo>
                  <a:lnTo>
                    <a:pt x="10" y="42"/>
                  </a:lnTo>
                  <a:lnTo>
                    <a:pt x="0" y="42"/>
                  </a:lnTo>
                  <a:lnTo>
                    <a:pt x="0" y="31"/>
                  </a:lnTo>
                  <a:lnTo>
                    <a:pt x="0" y="21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43" name="Freeform 44"/>
            <p:cNvSpPr>
              <a:spLocks/>
            </p:cNvSpPr>
            <p:nvPr/>
          </p:nvSpPr>
          <p:spPr bwMode="auto">
            <a:xfrm>
              <a:off x="1366" y="1438"/>
              <a:ext cx="84" cy="105"/>
            </a:xfrm>
            <a:custGeom>
              <a:avLst/>
              <a:gdLst>
                <a:gd name="T0" fmla="*/ 84 w 84"/>
                <a:gd name="T1" fmla="*/ 95 h 105"/>
                <a:gd name="T2" fmla="*/ 74 w 84"/>
                <a:gd name="T3" fmla="*/ 95 h 105"/>
                <a:gd name="T4" fmla="*/ 74 w 84"/>
                <a:gd name="T5" fmla="*/ 105 h 105"/>
                <a:gd name="T6" fmla="*/ 74 w 84"/>
                <a:gd name="T7" fmla="*/ 105 h 105"/>
                <a:gd name="T8" fmla="*/ 63 w 84"/>
                <a:gd name="T9" fmla="*/ 105 h 105"/>
                <a:gd name="T10" fmla="*/ 63 w 84"/>
                <a:gd name="T11" fmla="*/ 105 h 105"/>
                <a:gd name="T12" fmla="*/ 63 w 84"/>
                <a:gd name="T13" fmla="*/ 105 h 105"/>
                <a:gd name="T14" fmla="*/ 53 w 84"/>
                <a:gd name="T15" fmla="*/ 105 h 105"/>
                <a:gd name="T16" fmla="*/ 53 w 84"/>
                <a:gd name="T17" fmla="*/ 105 h 105"/>
                <a:gd name="T18" fmla="*/ 42 w 84"/>
                <a:gd name="T19" fmla="*/ 105 h 105"/>
                <a:gd name="T20" fmla="*/ 42 w 84"/>
                <a:gd name="T21" fmla="*/ 105 h 105"/>
                <a:gd name="T22" fmla="*/ 42 w 84"/>
                <a:gd name="T23" fmla="*/ 105 h 105"/>
                <a:gd name="T24" fmla="*/ 32 w 84"/>
                <a:gd name="T25" fmla="*/ 105 h 105"/>
                <a:gd name="T26" fmla="*/ 32 w 84"/>
                <a:gd name="T27" fmla="*/ 105 h 105"/>
                <a:gd name="T28" fmla="*/ 32 w 84"/>
                <a:gd name="T29" fmla="*/ 95 h 105"/>
                <a:gd name="T30" fmla="*/ 32 w 84"/>
                <a:gd name="T31" fmla="*/ 95 h 105"/>
                <a:gd name="T32" fmla="*/ 21 w 84"/>
                <a:gd name="T33" fmla="*/ 95 h 105"/>
                <a:gd name="T34" fmla="*/ 21 w 84"/>
                <a:gd name="T35" fmla="*/ 95 h 105"/>
                <a:gd name="T36" fmla="*/ 21 w 84"/>
                <a:gd name="T37" fmla="*/ 95 h 105"/>
                <a:gd name="T38" fmla="*/ 11 w 84"/>
                <a:gd name="T39" fmla="*/ 84 h 105"/>
                <a:gd name="T40" fmla="*/ 11 w 84"/>
                <a:gd name="T41" fmla="*/ 84 h 105"/>
                <a:gd name="T42" fmla="*/ 11 w 84"/>
                <a:gd name="T43" fmla="*/ 84 h 105"/>
                <a:gd name="T44" fmla="*/ 11 w 84"/>
                <a:gd name="T45" fmla="*/ 84 h 105"/>
                <a:gd name="T46" fmla="*/ 11 w 84"/>
                <a:gd name="T47" fmla="*/ 74 h 105"/>
                <a:gd name="T48" fmla="*/ 0 w 84"/>
                <a:gd name="T49" fmla="*/ 74 h 105"/>
                <a:gd name="T50" fmla="*/ 0 w 84"/>
                <a:gd name="T51" fmla="*/ 74 h 105"/>
                <a:gd name="T52" fmla="*/ 0 w 84"/>
                <a:gd name="T53" fmla="*/ 63 h 105"/>
                <a:gd name="T54" fmla="*/ 0 w 84"/>
                <a:gd name="T55" fmla="*/ 63 h 105"/>
                <a:gd name="T56" fmla="*/ 0 w 84"/>
                <a:gd name="T57" fmla="*/ 63 h 105"/>
                <a:gd name="T58" fmla="*/ 0 w 84"/>
                <a:gd name="T59" fmla="*/ 53 h 105"/>
                <a:gd name="T60" fmla="*/ 0 w 84"/>
                <a:gd name="T61" fmla="*/ 53 h 105"/>
                <a:gd name="T62" fmla="*/ 0 w 84"/>
                <a:gd name="T63" fmla="*/ 53 h 105"/>
                <a:gd name="T64" fmla="*/ 0 w 84"/>
                <a:gd name="T65" fmla="*/ 42 h 105"/>
                <a:gd name="T66" fmla="*/ 0 w 84"/>
                <a:gd name="T67" fmla="*/ 42 h 105"/>
                <a:gd name="T68" fmla="*/ 0 w 84"/>
                <a:gd name="T69" fmla="*/ 42 h 105"/>
                <a:gd name="T70" fmla="*/ 0 w 84"/>
                <a:gd name="T71" fmla="*/ 32 h 105"/>
                <a:gd name="T72" fmla="*/ 0 w 84"/>
                <a:gd name="T73" fmla="*/ 32 h 105"/>
                <a:gd name="T74" fmla="*/ 11 w 84"/>
                <a:gd name="T75" fmla="*/ 32 h 105"/>
                <a:gd name="T76" fmla="*/ 11 w 84"/>
                <a:gd name="T77" fmla="*/ 21 h 105"/>
                <a:gd name="T78" fmla="*/ 11 w 84"/>
                <a:gd name="T79" fmla="*/ 21 h 105"/>
                <a:gd name="T80" fmla="*/ 11 w 84"/>
                <a:gd name="T81" fmla="*/ 21 h 105"/>
                <a:gd name="T82" fmla="*/ 11 w 84"/>
                <a:gd name="T83" fmla="*/ 21 h 105"/>
                <a:gd name="T84" fmla="*/ 21 w 84"/>
                <a:gd name="T85" fmla="*/ 11 h 105"/>
                <a:gd name="T86" fmla="*/ 21 w 84"/>
                <a:gd name="T87" fmla="*/ 11 h 105"/>
                <a:gd name="T88" fmla="*/ 21 w 84"/>
                <a:gd name="T89" fmla="*/ 11 h 105"/>
                <a:gd name="T90" fmla="*/ 32 w 84"/>
                <a:gd name="T91" fmla="*/ 11 h 105"/>
                <a:gd name="T92" fmla="*/ 32 w 84"/>
                <a:gd name="T93" fmla="*/ 11 h 105"/>
                <a:gd name="T94" fmla="*/ 32 w 84"/>
                <a:gd name="T95" fmla="*/ 0 h 105"/>
                <a:gd name="T96" fmla="*/ 32 w 84"/>
                <a:gd name="T97" fmla="*/ 0 h 105"/>
                <a:gd name="T98" fmla="*/ 42 w 84"/>
                <a:gd name="T99" fmla="*/ 0 h 105"/>
                <a:gd name="T100" fmla="*/ 42 w 84"/>
                <a:gd name="T101" fmla="*/ 0 h 105"/>
                <a:gd name="T102" fmla="*/ 42 w 84"/>
                <a:gd name="T103" fmla="*/ 0 h 105"/>
                <a:gd name="T104" fmla="*/ 53 w 84"/>
                <a:gd name="T105" fmla="*/ 0 h 105"/>
                <a:gd name="T106" fmla="*/ 53 w 84"/>
                <a:gd name="T107" fmla="*/ 0 h 10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84"/>
                <a:gd name="T163" fmla="*/ 0 h 105"/>
                <a:gd name="T164" fmla="*/ 84 w 84"/>
                <a:gd name="T165" fmla="*/ 105 h 105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84" h="105">
                  <a:moveTo>
                    <a:pt x="84" y="95"/>
                  </a:moveTo>
                  <a:lnTo>
                    <a:pt x="74" y="95"/>
                  </a:lnTo>
                  <a:lnTo>
                    <a:pt x="74" y="105"/>
                  </a:lnTo>
                  <a:lnTo>
                    <a:pt x="63" y="105"/>
                  </a:lnTo>
                  <a:lnTo>
                    <a:pt x="53" y="105"/>
                  </a:lnTo>
                  <a:lnTo>
                    <a:pt x="42" y="105"/>
                  </a:lnTo>
                  <a:lnTo>
                    <a:pt x="32" y="105"/>
                  </a:lnTo>
                  <a:lnTo>
                    <a:pt x="32" y="95"/>
                  </a:lnTo>
                  <a:lnTo>
                    <a:pt x="21" y="95"/>
                  </a:lnTo>
                  <a:lnTo>
                    <a:pt x="11" y="84"/>
                  </a:lnTo>
                  <a:lnTo>
                    <a:pt x="11" y="74"/>
                  </a:lnTo>
                  <a:lnTo>
                    <a:pt x="0" y="74"/>
                  </a:lnTo>
                  <a:lnTo>
                    <a:pt x="0" y="63"/>
                  </a:lnTo>
                  <a:lnTo>
                    <a:pt x="0" y="53"/>
                  </a:lnTo>
                  <a:lnTo>
                    <a:pt x="0" y="42"/>
                  </a:lnTo>
                  <a:lnTo>
                    <a:pt x="0" y="32"/>
                  </a:lnTo>
                  <a:lnTo>
                    <a:pt x="11" y="32"/>
                  </a:lnTo>
                  <a:lnTo>
                    <a:pt x="11" y="21"/>
                  </a:lnTo>
                  <a:lnTo>
                    <a:pt x="21" y="11"/>
                  </a:lnTo>
                  <a:lnTo>
                    <a:pt x="32" y="11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53" y="0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44" name="Line 45"/>
            <p:cNvSpPr>
              <a:spLocks noChangeShapeType="1"/>
            </p:cNvSpPr>
            <p:nvPr/>
          </p:nvSpPr>
          <p:spPr bwMode="auto">
            <a:xfrm>
              <a:off x="1534" y="1459"/>
              <a:ext cx="788" cy="1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45" name="Line 46"/>
            <p:cNvSpPr>
              <a:spLocks noChangeShapeType="1"/>
            </p:cNvSpPr>
            <p:nvPr/>
          </p:nvSpPr>
          <p:spPr bwMode="auto">
            <a:xfrm>
              <a:off x="1534" y="1480"/>
              <a:ext cx="788" cy="1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46" name="Freeform 47"/>
            <p:cNvSpPr>
              <a:spLocks/>
            </p:cNvSpPr>
            <p:nvPr/>
          </p:nvSpPr>
          <p:spPr bwMode="auto">
            <a:xfrm>
              <a:off x="2322" y="1407"/>
              <a:ext cx="63" cy="126"/>
            </a:xfrm>
            <a:custGeom>
              <a:avLst/>
              <a:gdLst>
                <a:gd name="T0" fmla="*/ 0 w 63"/>
                <a:gd name="T1" fmla="*/ 52 h 126"/>
                <a:gd name="T2" fmla="*/ 0 w 63"/>
                <a:gd name="T3" fmla="*/ 0 h 126"/>
                <a:gd name="T4" fmla="*/ 63 w 63"/>
                <a:gd name="T5" fmla="*/ 63 h 126"/>
                <a:gd name="T6" fmla="*/ 0 w 63"/>
                <a:gd name="T7" fmla="*/ 126 h 126"/>
                <a:gd name="T8" fmla="*/ 0 w 63"/>
                <a:gd name="T9" fmla="*/ 73 h 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"/>
                <a:gd name="T16" fmla="*/ 0 h 126"/>
                <a:gd name="T17" fmla="*/ 63 w 63"/>
                <a:gd name="T18" fmla="*/ 126 h 1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" h="126">
                  <a:moveTo>
                    <a:pt x="0" y="52"/>
                  </a:moveTo>
                  <a:lnTo>
                    <a:pt x="0" y="0"/>
                  </a:lnTo>
                  <a:lnTo>
                    <a:pt x="63" y="63"/>
                  </a:lnTo>
                  <a:lnTo>
                    <a:pt x="0" y="126"/>
                  </a:lnTo>
                  <a:lnTo>
                    <a:pt x="0" y="73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47" name="Freeform 48"/>
            <p:cNvSpPr>
              <a:spLocks/>
            </p:cNvSpPr>
            <p:nvPr/>
          </p:nvSpPr>
          <p:spPr bwMode="auto">
            <a:xfrm>
              <a:off x="1870" y="1323"/>
              <a:ext cx="158" cy="52"/>
            </a:xfrm>
            <a:custGeom>
              <a:avLst/>
              <a:gdLst>
                <a:gd name="T0" fmla="*/ 95 w 158"/>
                <a:gd name="T1" fmla="*/ 21 h 52"/>
                <a:gd name="T2" fmla="*/ 95 w 158"/>
                <a:gd name="T3" fmla="*/ 52 h 52"/>
                <a:gd name="T4" fmla="*/ 63 w 158"/>
                <a:gd name="T5" fmla="*/ 52 h 52"/>
                <a:gd name="T6" fmla="*/ 63 w 158"/>
                <a:gd name="T7" fmla="*/ 21 h 52"/>
                <a:gd name="T8" fmla="*/ 0 w 158"/>
                <a:gd name="T9" fmla="*/ 21 h 52"/>
                <a:gd name="T10" fmla="*/ 0 w 158"/>
                <a:gd name="T11" fmla="*/ 10 h 52"/>
                <a:gd name="T12" fmla="*/ 0 w 158"/>
                <a:gd name="T13" fmla="*/ 21 h 52"/>
                <a:gd name="T14" fmla="*/ 158 w 158"/>
                <a:gd name="T15" fmla="*/ 21 h 52"/>
                <a:gd name="T16" fmla="*/ 158 w 158"/>
                <a:gd name="T17" fmla="*/ 10 h 52"/>
                <a:gd name="T18" fmla="*/ 147 w 158"/>
                <a:gd name="T19" fmla="*/ 0 h 52"/>
                <a:gd name="T20" fmla="*/ 11 w 158"/>
                <a:gd name="T21" fmla="*/ 0 h 52"/>
                <a:gd name="T22" fmla="*/ 0 w 158"/>
                <a:gd name="T23" fmla="*/ 10 h 5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58"/>
                <a:gd name="T37" fmla="*/ 0 h 52"/>
                <a:gd name="T38" fmla="*/ 158 w 158"/>
                <a:gd name="T39" fmla="*/ 52 h 5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58" h="52">
                  <a:moveTo>
                    <a:pt x="95" y="21"/>
                  </a:moveTo>
                  <a:lnTo>
                    <a:pt x="95" y="52"/>
                  </a:lnTo>
                  <a:lnTo>
                    <a:pt x="63" y="52"/>
                  </a:lnTo>
                  <a:lnTo>
                    <a:pt x="63" y="21"/>
                  </a:lnTo>
                  <a:lnTo>
                    <a:pt x="0" y="21"/>
                  </a:lnTo>
                  <a:lnTo>
                    <a:pt x="0" y="10"/>
                  </a:lnTo>
                  <a:lnTo>
                    <a:pt x="0" y="21"/>
                  </a:lnTo>
                  <a:lnTo>
                    <a:pt x="158" y="21"/>
                  </a:lnTo>
                  <a:lnTo>
                    <a:pt x="158" y="10"/>
                  </a:lnTo>
                  <a:lnTo>
                    <a:pt x="147" y="0"/>
                  </a:lnTo>
                  <a:lnTo>
                    <a:pt x="11" y="0"/>
                  </a:lnTo>
                  <a:lnTo>
                    <a:pt x="0" y="10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48" name="Oval 49"/>
            <p:cNvSpPr>
              <a:spLocks noChangeArrowheads="1"/>
            </p:cNvSpPr>
            <p:nvPr/>
          </p:nvSpPr>
          <p:spPr bwMode="auto">
            <a:xfrm>
              <a:off x="1870" y="1386"/>
              <a:ext cx="179" cy="178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AR" altLang="es-AR"/>
            </a:p>
          </p:txBody>
        </p:sp>
        <p:sp>
          <p:nvSpPr>
            <p:cNvPr id="49" name="Oval 50"/>
            <p:cNvSpPr>
              <a:spLocks noChangeArrowheads="1"/>
            </p:cNvSpPr>
            <p:nvPr/>
          </p:nvSpPr>
          <p:spPr bwMode="auto">
            <a:xfrm>
              <a:off x="1860" y="1375"/>
              <a:ext cx="189" cy="189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AR" altLang="es-AR"/>
            </a:p>
          </p:txBody>
        </p:sp>
        <p:sp>
          <p:nvSpPr>
            <p:cNvPr id="50" name="Text Box 51"/>
            <p:cNvSpPr txBox="1">
              <a:spLocks noChangeArrowheads="1"/>
            </p:cNvSpPr>
            <p:nvPr/>
          </p:nvSpPr>
          <p:spPr bwMode="auto">
            <a:xfrm>
              <a:off x="1504" y="1656"/>
              <a:ext cx="90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s-AR" altLang="es-AR" dirty="0" err="1" smtClean="0">
                  <a:latin typeface="Tahoma" panose="020B0604030504040204" pitchFamily="34" charset="0"/>
                </a:rPr>
                <a:t>SumoCostos</a:t>
              </a:r>
              <a:endParaRPr lang="es-ES" altLang="es-AR" dirty="0">
                <a:latin typeface="Tahoma" panose="020B0604030504040204" pitchFamily="34" charset="0"/>
              </a:endParaRPr>
            </a:p>
          </p:txBody>
        </p:sp>
      </p:grpSp>
      <p:grpSp>
        <p:nvGrpSpPr>
          <p:cNvPr id="51" name="Group 52"/>
          <p:cNvGrpSpPr>
            <a:grpSpLocks/>
          </p:cNvGrpSpPr>
          <p:nvPr/>
        </p:nvGrpSpPr>
        <p:grpSpPr bwMode="auto">
          <a:xfrm>
            <a:off x="7324961" y="2775685"/>
            <a:ext cx="907433" cy="1006475"/>
            <a:chOff x="2382" y="983"/>
            <a:chExt cx="475" cy="634"/>
          </a:xfrm>
        </p:grpSpPr>
        <p:sp>
          <p:nvSpPr>
            <p:cNvPr id="52" name="Rectangle 53"/>
            <p:cNvSpPr>
              <a:spLocks noChangeArrowheads="1"/>
            </p:cNvSpPr>
            <p:nvPr/>
          </p:nvSpPr>
          <p:spPr bwMode="auto">
            <a:xfrm>
              <a:off x="2395" y="1260"/>
              <a:ext cx="462" cy="35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AR" altLang="es-AR"/>
            </a:p>
          </p:txBody>
        </p:sp>
        <p:sp>
          <p:nvSpPr>
            <p:cNvPr id="53" name="Rectangle 54"/>
            <p:cNvSpPr>
              <a:spLocks noChangeArrowheads="1"/>
            </p:cNvSpPr>
            <p:nvPr/>
          </p:nvSpPr>
          <p:spPr bwMode="auto">
            <a:xfrm>
              <a:off x="2382" y="1253"/>
              <a:ext cx="462" cy="357"/>
            </a:xfrm>
            <a:prstGeom prst="rect">
              <a:avLst/>
            </a:prstGeom>
            <a:noFill/>
            <a:ln w="158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AR" altLang="es-AR"/>
            </a:p>
          </p:txBody>
        </p:sp>
        <p:sp>
          <p:nvSpPr>
            <p:cNvPr id="54" name="Text Box 55"/>
            <p:cNvSpPr txBox="1">
              <a:spLocks noChangeArrowheads="1"/>
            </p:cNvSpPr>
            <p:nvPr/>
          </p:nvSpPr>
          <p:spPr bwMode="auto">
            <a:xfrm>
              <a:off x="2497" y="983"/>
              <a:ext cx="23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s-AR" altLang="es-AR" dirty="0" smtClean="0">
                  <a:latin typeface="Tahoma" panose="020B0604030504040204" pitchFamily="34" charset="0"/>
                </a:rPr>
                <a:t>CF</a:t>
              </a:r>
              <a:endParaRPr lang="es-ES" altLang="es-AR" dirty="0">
                <a:latin typeface="Tahoma" panose="020B0604030504040204" pitchFamily="34" charset="0"/>
              </a:endParaRPr>
            </a:p>
          </p:txBody>
        </p:sp>
      </p:grpSp>
      <p:sp>
        <p:nvSpPr>
          <p:cNvPr id="55" name="CuadroTexto 54"/>
          <p:cNvSpPr txBox="1"/>
          <p:nvPr/>
        </p:nvSpPr>
        <p:spPr>
          <a:xfrm>
            <a:off x="2652327" y="342805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>
                <a:solidFill>
                  <a:schemeClr val="accent4">
                    <a:lumMod val="75000"/>
                  </a:schemeClr>
                </a:solidFill>
              </a:rPr>
              <a:t>$ 800</a:t>
            </a:r>
            <a:endParaRPr lang="es-AR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1561293" y="433622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$ 200</a:t>
            </a:r>
            <a:endParaRPr lang="es-AR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7" name="CuadroTexto 56"/>
          <p:cNvSpPr txBox="1"/>
          <p:nvPr/>
        </p:nvSpPr>
        <p:spPr>
          <a:xfrm>
            <a:off x="1561293" y="1280752"/>
            <a:ext cx="33954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err="1" smtClean="0"/>
              <a:t>SumoCostoAlm</a:t>
            </a:r>
            <a:r>
              <a:rPr lang="es-AR" b="1" dirty="0" smtClean="0"/>
              <a:t>= Stock*Valor</a:t>
            </a:r>
          </a:p>
          <a:p>
            <a:r>
              <a:rPr lang="es-AR" b="1" dirty="0" err="1" smtClean="0"/>
              <a:t>SumoCostoAlm</a:t>
            </a:r>
            <a:r>
              <a:rPr lang="es-AR" b="1" dirty="0" smtClean="0"/>
              <a:t>=100*2</a:t>
            </a:r>
          </a:p>
          <a:p>
            <a:r>
              <a:rPr lang="es-AR" b="1" dirty="0" err="1" smtClean="0"/>
              <a:t>SumoCostoAlm</a:t>
            </a:r>
            <a:r>
              <a:rPr lang="es-AR" b="1" dirty="0" smtClean="0"/>
              <a:t>=200</a:t>
            </a:r>
          </a:p>
        </p:txBody>
      </p:sp>
      <p:cxnSp>
        <p:nvCxnSpPr>
          <p:cNvPr id="59" name="Conector recto 58"/>
          <p:cNvCxnSpPr/>
          <p:nvPr/>
        </p:nvCxnSpPr>
        <p:spPr>
          <a:xfrm flipV="1">
            <a:off x="2339722" y="3351311"/>
            <a:ext cx="1318145" cy="566738"/>
          </a:xfrm>
          <a:prstGeom prst="line">
            <a:avLst/>
          </a:prstGeom>
          <a:ln w="28575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/>
          <p:cNvSpPr txBox="1"/>
          <p:nvPr/>
        </p:nvSpPr>
        <p:spPr>
          <a:xfrm>
            <a:off x="3717641" y="3386386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$ 1.000</a:t>
            </a:r>
            <a:endParaRPr lang="es-AR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auto">
          <a:xfrm>
            <a:off x="2998795" y="4512173"/>
            <a:ext cx="792162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altLang="es-AR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</a:rPr>
              <a:t> </a:t>
            </a:r>
            <a:endParaRPr kumimoji="0" lang="es-AR" altLang="es-AR" sz="2000" b="1" i="0" u="none" strike="noStrike" kern="0" cap="none" spc="0" normalizeH="0" baseline="0" noProof="0" dirty="0" smtClean="0">
              <a:ln>
                <a:noFill/>
              </a:ln>
              <a:solidFill>
                <a:srgbClr val="66FFFF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altLang="es-AR" sz="20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</a:rPr>
              <a:t>CostoAlm</a:t>
            </a:r>
            <a:r>
              <a:rPr kumimoji="0" lang="es-AR" altLang="es-AR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</a:rPr>
              <a:t>(t) = </a:t>
            </a:r>
            <a:r>
              <a:rPr kumimoji="0" lang="es-AR" altLang="es-AR" sz="20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</a:rPr>
              <a:t>CostoAlm</a:t>
            </a:r>
            <a:r>
              <a:rPr kumimoji="0" lang="es-AR" altLang="es-AR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</a:rPr>
              <a:t>(t-</a:t>
            </a:r>
            <a:r>
              <a:rPr kumimoji="0" lang="es-AR" altLang="es-AR" sz="20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ymbol" panose="05050102010706020507" pitchFamily="18" charset="2"/>
              </a:rPr>
              <a:t>D</a:t>
            </a:r>
            <a:r>
              <a:rPr kumimoji="0" lang="es-AR" altLang="es-AR" sz="20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</a:rPr>
              <a:t>t</a:t>
            </a:r>
            <a:r>
              <a:rPr kumimoji="0" lang="es-AR" altLang="es-AR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</a:rPr>
              <a:t>) + </a:t>
            </a:r>
            <a:r>
              <a:rPr kumimoji="0" lang="es-AR" altLang="es-AR" sz="20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</a:rPr>
              <a:t>SumoCostoAlm</a:t>
            </a:r>
            <a:r>
              <a:rPr kumimoji="0" lang="es-AR" altLang="es-AR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</a:rPr>
              <a:t>*</a:t>
            </a:r>
            <a:r>
              <a:rPr kumimoji="0" lang="es-AR" altLang="es-AR" sz="20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ymbol" panose="05050102010706020507" pitchFamily="18" charset="2"/>
              </a:rPr>
              <a:t>d</a:t>
            </a:r>
            <a:r>
              <a:rPr kumimoji="0" lang="es-AR" altLang="es-AR" sz="20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</a:rPr>
              <a:t>t</a:t>
            </a:r>
            <a:endParaRPr kumimoji="0" lang="es-AR" altLang="es-AR" sz="20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altLang="es-AR" sz="20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</a:rPr>
              <a:t>Init</a:t>
            </a:r>
            <a:r>
              <a:rPr kumimoji="0" lang="es-AR" altLang="es-AR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</a:rPr>
              <a:t> </a:t>
            </a:r>
            <a:r>
              <a:rPr kumimoji="0" lang="es-AR" altLang="es-AR" sz="20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</a:rPr>
              <a:t>CostoAlm</a:t>
            </a:r>
            <a:r>
              <a:rPr kumimoji="0" lang="es-AR" altLang="es-AR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</a:rPr>
              <a:t> =</a:t>
            </a:r>
            <a:endParaRPr kumimoji="0" lang="es-AR" altLang="es-AR" sz="2000" b="1" i="0" u="none" strike="noStrike" kern="0" cap="none" spc="0" normalizeH="0" baseline="0" noProof="0" dirty="0" smtClean="0">
              <a:ln>
                <a:noFill/>
              </a:ln>
              <a:solidFill>
                <a:srgbClr val="66FFFF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altLang="es-AR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</a:rPr>
              <a:t>INFLOWS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altLang="es-AR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</a:rPr>
              <a:t>     </a:t>
            </a:r>
            <a:r>
              <a:rPr kumimoji="0" lang="es-AR" altLang="es-AR" sz="20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</a:rPr>
              <a:t>SumoCostoAlm</a:t>
            </a:r>
            <a:r>
              <a:rPr kumimoji="0" lang="es-AR" altLang="es-AR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</a:rPr>
              <a:t>= Stock*2</a:t>
            </a:r>
            <a:endParaRPr kumimoji="0" lang="es-AR" altLang="es-AR" sz="2000" b="1" i="0" u="none" strike="noStrike" kern="0" cap="none" spc="0" normalizeH="0" baseline="0" noProof="0" dirty="0" smtClean="0">
              <a:ln>
                <a:noFill/>
              </a:ln>
              <a:solidFill>
                <a:srgbClr val="66FFFF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altLang="es-AR" sz="20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pic>
        <p:nvPicPr>
          <p:cNvPr id="63" name="Picture 6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873" y="4927600"/>
            <a:ext cx="22860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6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974" y="5855505"/>
            <a:ext cx="3016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0" name="Conector curvado 69"/>
          <p:cNvCxnSpPr>
            <a:stCxn id="17" idx="3"/>
            <a:endCxn id="49" idx="3"/>
          </p:cNvCxnSpPr>
          <p:nvPr/>
        </p:nvCxnSpPr>
        <p:spPr>
          <a:xfrm>
            <a:off x="3474500" y="3623567"/>
            <a:ext cx="3082543" cy="11976"/>
          </a:xfrm>
          <a:prstGeom prst="curvedConnector4">
            <a:avLst>
              <a:gd name="adj1" fmla="val 10624"/>
              <a:gd name="adj2" fmla="val 2008818"/>
            </a:avLst>
          </a:prstGeom>
          <a:ln w="28575">
            <a:solidFill>
              <a:schemeClr val="accent6">
                <a:lumMod val="7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uadroTexto 80"/>
          <p:cNvSpPr txBox="1"/>
          <p:nvPr/>
        </p:nvSpPr>
        <p:spPr>
          <a:xfrm>
            <a:off x="7371378" y="330301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>
                <a:solidFill>
                  <a:schemeClr val="accent4">
                    <a:lumMod val="75000"/>
                  </a:schemeClr>
                </a:solidFill>
              </a:rPr>
              <a:t>$ 900</a:t>
            </a:r>
            <a:endParaRPr lang="es-AR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4443063" y="319217"/>
            <a:ext cx="669606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Cálculo de Costo de Funcionamiento</a:t>
            </a:r>
          </a:p>
          <a:p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Opción </a:t>
            </a:r>
            <a:r>
              <a:rPr lang="es-A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Nro</a:t>
            </a:r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504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57" grpId="0"/>
      <p:bldP spid="60" grpId="0"/>
      <p:bldP spid="62" grpId="0"/>
      <p:bldP spid="8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adroTexto 60"/>
          <p:cNvSpPr txBox="1"/>
          <p:nvPr/>
        </p:nvSpPr>
        <p:spPr>
          <a:xfrm>
            <a:off x="8226233" y="2623623"/>
            <a:ext cx="1376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$ 2.000</a:t>
            </a:r>
            <a:endParaRPr lang="es-AR" sz="2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Google Shape;111;p26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7" y="106767"/>
            <a:ext cx="2795588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1105424" y="3437702"/>
            <a:ext cx="1901829" cy="898525"/>
            <a:chOff x="1366" y="1323"/>
            <a:chExt cx="1198" cy="566"/>
          </a:xfrm>
        </p:grpSpPr>
        <p:sp>
          <p:nvSpPr>
            <p:cNvPr id="4" name="Freeform 41"/>
            <p:cNvSpPr>
              <a:spLocks/>
            </p:cNvSpPr>
            <p:nvPr/>
          </p:nvSpPr>
          <p:spPr bwMode="auto">
            <a:xfrm>
              <a:off x="1366" y="1386"/>
              <a:ext cx="105" cy="84"/>
            </a:xfrm>
            <a:custGeom>
              <a:avLst/>
              <a:gdLst>
                <a:gd name="T0" fmla="*/ 11 w 105"/>
                <a:gd name="T1" fmla="*/ 84 h 84"/>
                <a:gd name="T2" fmla="*/ 11 w 105"/>
                <a:gd name="T3" fmla="*/ 73 h 84"/>
                <a:gd name="T4" fmla="*/ 0 w 105"/>
                <a:gd name="T5" fmla="*/ 73 h 84"/>
                <a:gd name="T6" fmla="*/ 0 w 105"/>
                <a:gd name="T7" fmla="*/ 73 h 84"/>
                <a:gd name="T8" fmla="*/ 0 w 105"/>
                <a:gd name="T9" fmla="*/ 63 h 84"/>
                <a:gd name="T10" fmla="*/ 0 w 105"/>
                <a:gd name="T11" fmla="*/ 63 h 84"/>
                <a:gd name="T12" fmla="*/ 0 w 105"/>
                <a:gd name="T13" fmla="*/ 63 h 84"/>
                <a:gd name="T14" fmla="*/ 0 w 105"/>
                <a:gd name="T15" fmla="*/ 52 h 84"/>
                <a:gd name="T16" fmla="*/ 0 w 105"/>
                <a:gd name="T17" fmla="*/ 52 h 84"/>
                <a:gd name="T18" fmla="*/ 0 w 105"/>
                <a:gd name="T19" fmla="*/ 42 h 84"/>
                <a:gd name="T20" fmla="*/ 0 w 105"/>
                <a:gd name="T21" fmla="*/ 42 h 84"/>
                <a:gd name="T22" fmla="*/ 0 w 105"/>
                <a:gd name="T23" fmla="*/ 42 h 84"/>
                <a:gd name="T24" fmla="*/ 0 w 105"/>
                <a:gd name="T25" fmla="*/ 31 h 84"/>
                <a:gd name="T26" fmla="*/ 0 w 105"/>
                <a:gd name="T27" fmla="*/ 31 h 84"/>
                <a:gd name="T28" fmla="*/ 11 w 105"/>
                <a:gd name="T29" fmla="*/ 31 h 84"/>
                <a:gd name="T30" fmla="*/ 11 w 105"/>
                <a:gd name="T31" fmla="*/ 31 h 84"/>
                <a:gd name="T32" fmla="*/ 11 w 105"/>
                <a:gd name="T33" fmla="*/ 21 h 84"/>
                <a:gd name="T34" fmla="*/ 11 w 105"/>
                <a:gd name="T35" fmla="*/ 21 h 84"/>
                <a:gd name="T36" fmla="*/ 11 w 105"/>
                <a:gd name="T37" fmla="*/ 21 h 84"/>
                <a:gd name="T38" fmla="*/ 21 w 105"/>
                <a:gd name="T39" fmla="*/ 10 h 84"/>
                <a:gd name="T40" fmla="*/ 21 w 105"/>
                <a:gd name="T41" fmla="*/ 10 h 84"/>
                <a:gd name="T42" fmla="*/ 21 w 105"/>
                <a:gd name="T43" fmla="*/ 10 h 84"/>
                <a:gd name="T44" fmla="*/ 21 w 105"/>
                <a:gd name="T45" fmla="*/ 10 h 84"/>
                <a:gd name="T46" fmla="*/ 32 w 105"/>
                <a:gd name="T47" fmla="*/ 10 h 84"/>
                <a:gd name="T48" fmla="*/ 32 w 105"/>
                <a:gd name="T49" fmla="*/ 0 h 84"/>
                <a:gd name="T50" fmla="*/ 32 w 105"/>
                <a:gd name="T51" fmla="*/ 0 h 84"/>
                <a:gd name="T52" fmla="*/ 42 w 105"/>
                <a:gd name="T53" fmla="*/ 0 h 84"/>
                <a:gd name="T54" fmla="*/ 42 w 105"/>
                <a:gd name="T55" fmla="*/ 0 h 84"/>
                <a:gd name="T56" fmla="*/ 42 w 105"/>
                <a:gd name="T57" fmla="*/ 0 h 84"/>
                <a:gd name="T58" fmla="*/ 53 w 105"/>
                <a:gd name="T59" fmla="*/ 0 h 84"/>
                <a:gd name="T60" fmla="*/ 53 w 105"/>
                <a:gd name="T61" fmla="*/ 0 h 84"/>
                <a:gd name="T62" fmla="*/ 53 w 105"/>
                <a:gd name="T63" fmla="*/ 0 h 84"/>
                <a:gd name="T64" fmla="*/ 63 w 105"/>
                <a:gd name="T65" fmla="*/ 0 h 84"/>
                <a:gd name="T66" fmla="*/ 63 w 105"/>
                <a:gd name="T67" fmla="*/ 0 h 84"/>
                <a:gd name="T68" fmla="*/ 63 w 105"/>
                <a:gd name="T69" fmla="*/ 0 h 84"/>
                <a:gd name="T70" fmla="*/ 74 w 105"/>
                <a:gd name="T71" fmla="*/ 0 h 84"/>
                <a:gd name="T72" fmla="*/ 74 w 105"/>
                <a:gd name="T73" fmla="*/ 0 h 84"/>
                <a:gd name="T74" fmla="*/ 74 w 105"/>
                <a:gd name="T75" fmla="*/ 10 h 84"/>
                <a:gd name="T76" fmla="*/ 84 w 105"/>
                <a:gd name="T77" fmla="*/ 10 h 84"/>
                <a:gd name="T78" fmla="*/ 84 w 105"/>
                <a:gd name="T79" fmla="*/ 10 h 84"/>
                <a:gd name="T80" fmla="*/ 84 w 105"/>
                <a:gd name="T81" fmla="*/ 10 h 84"/>
                <a:gd name="T82" fmla="*/ 84 w 105"/>
                <a:gd name="T83" fmla="*/ 10 h 84"/>
                <a:gd name="T84" fmla="*/ 95 w 105"/>
                <a:gd name="T85" fmla="*/ 21 h 84"/>
                <a:gd name="T86" fmla="*/ 95 w 105"/>
                <a:gd name="T87" fmla="*/ 21 h 84"/>
                <a:gd name="T88" fmla="*/ 95 w 105"/>
                <a:gd name="T89" fmla="*/ 21 h 84"/>
                <a:gd name="T90" fmla="*/ 95 w 105"/>
                <a:gd name="T91" fmla="*/ 31 h 84"/>
                <a:gd name="T92" fmla="*/ 95 w 105"/>
                <a:gd name="T93" fmla="*/ 31 h 84"/>
                <a:gd name="T94" fmla="*/ 105 w 105"/>
                <a:gd name="T95" fmla="*/ 31 h 84"/>
                <a:gd name="T96" fmla="*/ 105 w 105"/>
                <a:gd name="T97" fmla="*/ 31 h 84"/>
                <a:gd name="T98" fmla="*/ 105 w 105"/>
                <a:gd name="T99" fmla="*/ 42 h 84"/>
                <a:gd name="T100" fmla="*/ 105 w 105"/>
                <a:gd name="T101" fmla="*/ 42 h 84"/>
                <a:gd name="T102" fmla="*/ 105 w 105"/>
                <a:gd name="T103" fmla="*/ 42 h 84"/>
                <a:gd name="T104" fmla="*/ 105 w 105"/>
                <a:gd name="T105" fmla="*/ 52 h 84"/>
                <a:gd name="T106" fmla="*/ 105 w 105"/>
                <a:gd name="T107" fmla="*/ 52 h 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05"/>
                <a:gd name="T163" fmla="*/ 0 h 84"/>
                <a:gd name="T164" fmla="*/ 105 w 105"/>
                <a:gd name="T165" fmla="*/ 84 h 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05" h="84">
                  <a:moveTo>
                    <a:pt x="11" y="84"/>
                  </a:moveTo>
                  <a:lnTo>
                    <a:pt x="11" y="73"/>
                  </a:lnTo>
                  <a:lnTo>
                    <a:pt x="0" y="73"/>
                  </a:lnTo>
                  <a:lnTo>
                    <a:pt x="0" y="63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0" y="31"/>
                  </a:lnTo>
                  <a:lnTo>
                    <a:pt x="11" y="31"/>
                  </a:lnTo>
                  <a:lnTo>
                    <a:pt x="11" y="21"/>
                  </a:lnTo>
                  <a:lnTo>
                    <a:pt x="21" y="10"/>
                  </a:lnTo>
                  <a:lnTo>
                    <a:pt x="32" y="10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53" y="0"/>
                  </a:lnTo>
                  <a:lnTo>
                    <a:pt x="63" y="0"/>
                  </a:lnTo>
                  <a:lnTo>
                    <a:pt x="74" y="0"/>
                  </a:lnTo>
                  <a:lnTo>
                    <a:pt x="74" y="10"/>
                  </a:lnTo>
                  <a:lnTo>
                    <a:pt x="84" y="10"/>
                  </a:lnTo>
                  <a:lnTo>
                    <a:pt x="95" y="21"/>
                  </a:lnTo>
                  <a:lnTo>
                    <a:pt x="95" y="31"/>
                  </a:lnTo>
                  <a:lnTo>
                    <a:pt x="105" y="31"/>
                  </a:lnTo>
                  <a:lnTo>
                    <a:pt x="105" y="42"/>
                  </a:lnTo>
                  <a:lnTo>
                    <a:pt x="105" y="52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5" name="Freeform 42"/>
            <p:cNvSpPr>
              <a:spLocks/>
            </p:cNvSpPr>
            <p:nvPr/>
          </p:nvSpPr>
          <p:spPr bwMode="auto">
            <a:xfrm>
              <a:off x="1450" y="1386"/>
              <a:ext cx="74" cy="105"/>
            </a:xfrm>
            <a:custGeom>
              <a:avLst/>
              <a:gdLst>
                <a:gd name="T0" fmla="*/ 0 w 74"/>
                <a:gd name="T1" fmla="*/ 10 h 105"/>
                <a:gd name="T2" fmla="*/ 0 w 74"/>
                <a:gd name="T3" fmla="*/ 10 h 105"/>
                <a:gd name="T4" fmla="*/ 0 w 74"/>
                <a:gd name="T5" fmla="*/ 0 h 105"/>
                <a:gd name="T6" fmla="*/ 0 w 74"/>
                <a:gd name="T7" fmla="*/ 0 h 105"/>
                <a:gd name="T8" fmla="*/ 11 w 74"/>
                <a:gd name="T9" fmla="*/ 0 h 105"/>
                <a:gd name="T10" fmla="*/ 11 w 74"/>
                <a:gd name="T11" fmla="*/ 0 h 105"/>
                <a:gd name="T12" fmla="*/ 11 w 74"/>
                <a:gd name="T13" fmla="*/ 0 h 105"/>
                <a:gd name="T14" fmla="*/ 21 w 74"/>
                <a:gd name="T15" fmla="*/ 0 h 105"/>
                <a:gd name="T16" fmla="*/ 21 w 74"/>
                <a:gd name="T17" fmla="*/ 0 h 105"/>
                <a:gd name="T18" fmla="*/ 32 w 74"/>
                <a:gd name="T19" fmla="*/ 0 h 105"/>
                <a:gd name="T20" fmla="*/ 32 w 74"/>
                <a:gd name="T21" fmla="*/ 0 h 105"/>
                <a:gd name="T22" fmla="*/ 32 w 74"/>
                <a:gd name="T23" fmla="*/ 0 h 105"/>
                <a:gd name="T24" fmla="*/ 42 w 74"/>
                <a:gd name="T25" fmla="*/ 0 h 105"/>
                <a:gd name="T26" fmla="*/ 42 w 74"/>
                <a:gd name="T27" fmla="*/ 0 h 105"/>
                <a:gd name="T28" fmla="*/ 42 w 74"/>
                <a:gd name="T29" fmla="*/ 10 h 105"/>
                <a:gd name="T30" fmla="*/ 53 w 74"/>
                <a:gd name="T31" fmla="*/ 10 h 105"/>
                <a:gd name="T32" fmla="*/ 53 w 74"/>
                <a:gd name="T33" fmla="*/ 10 h 105"/>
                <a:gd name="T34" fmla="*/ 53 w 74"/>
                <a:gd name="T35" fmla="*/ 10 h 105"/>
                <a:gd name="T36" fmla="*/ 53 w 74"/>
                <a:gd name="T37" fmla="*/ 10 h 105"/>
                <a:gd name="T38" fmla="*/ 63 w 74"/>
                <a:gd name="T39" fmla="*/ 21 h 105"/>
                <a:gd name="T40" fmla="*/ 63 w 74"/>
                <a:gd name="T41" fmla="*/ 21 h 105"/>
                <a:gd name="T42" fmla="*/ 63 w 74"/>
                <a:gd name="T43" fmla="*/ 21 h 105"/>
                <a:gd name="T44" fmla="*/ 63 w 74"/>
                <a:gd name="T45" fmla="*/ 21 h 105"/>
                <a:gd name="T46" fmla="*/ 63 w 74"/>
                <a:gd name="T47" fmla="*/ 31 h 105"/>
                <a:gd name="T48" fmla="*/ 74 w 74"/>
                <a:gd name="T49" fmla="*/ 31 h 105"/>
                <a:gd name="T50" fmla="*/ 74 w 74"/>
                <a:gd name="T51" fmla="*/ 31 h 105"/>
                <a:gd name="T52" fmla="*/ 74 w 74"/>
                <a:gd name="T53" fmla="*/ 42 h 105"/>
                <a:gd name="T54" fmla="*/ 74 w 74"/>
                <a:gd name="T55" fmla="*/ 42 h 105"/>
                <a:gd name="T56" fmla="*/ 74 w 74"/>
                <a:gd name="T57" fmla="*/ 42 h 105"/>
                <a:gd name="T58" fmla="*/ 74 w 74"/>
                <a:gd name="T59" fmla="*/ 52 h 105"/>
                <a:gd name="T60" fmla="*/ 74 w 74"/>
                <a:gd name="T61" fmla="*/ 52 h 105"/>
                <a:gd name="T62" fmla="*/ 74 w 74"/>
                <a:gd name="T63" fmla="*/ 52 h 105"/>
                <a:gd name="T64" fmla="*/ 74 w 74"/>
                <a:gd name="T65" fmla="*/ 63 h 105"/>
                <a:gd name="T66" fmla="*/ 74 w 74"/>
                <a:gd name="T67" fmla="*/ 63 h 105"/>
                <a:gd name="T68" fmla="*/ 74 w 74"/>
                <a:gd name="T69" fmla="*/ 63 h 105"/>
                <a:gd name="T70" fmla="*/ 74 w 74"/>
                <a:gd name="T71" fmla="*/ 73 h 105"/>
                <a:gd name="T72" fmla="*/ 74 w 74"/>
                <a:gd name="T73" fmla="*/ 73 h 105"/>
                <a:gd name="T74" fmla="*/ 63 w 74"/>
                <a:gd name="T75" fmla="*/ 73 h 105"/>
                <a:gd name="T76" fmla="*/ 63 w 74"/>
                <a:gd name="T77" fmla="*/ 84 h 105"/>
                <a:gd name="T78" fmla="*/ 63 w 74"/>
                <a:gd name="T79" fmla="*/ 84 h 105"/>
                <a:gd name="T80" fmla="*/ 63 w 74"/>
                <a:gd name="T81" fmla="*/ 84 h 105"/>
                <a:gd name="T82" fmla="*/ 63 w 74"/>
                <a:gd name="T83" fmla="*/ 84 h 105"/>
                <a:gd name="T84" fmla="*/ 53 w 74"/>
                <a:gd name="T85" fmla="*/ 94 h 105"/>
                <a:gd name="T86" fmla="*/ 53 w 74"/>
                <a:gd name="T87" fmla="*/ 94 h 105"/>
                <a:gd name="T88" fmla="*/ 53 w 74"/>
                <a:gd name="T89" fmla="*/ 94 h 105"/>
                <a:gd name="T90" fmla="*/ 53 w 74"/>
                <a:gd name="T91" fmla="*/ 94 h 105"/>
                <a:gd name="T92" fmla="*/ 42 w 74"/>
                <a:gd name="T93" fmla="*/ 94 h 105"/>
                <a:gd name="T94" fmla="*/ 42 w 74"/>
                <a:gd name="T95" fmla="*/ 105 h 105"/>
                <a:gd name="T96" fmla="*/ 42 w 74"/>
                <a:gd name="T97" fmla="*/ 105 h 105"/>
                <a:gd name="T98" fmla="*/ 32 w 74"/>
                <a:gd name="T99" fmla="*/ 105 h 105"/>
                <a:gd name="T100" fmla="*/ 32 w 74"/>
                <a:gd name="T101" fmla="*/ 105 h 105"/>
                <a:gd name="T102" fmla="*/ 32 w 74"/>
                <a:gd name="T103" fmla="*/ 105 h 105"/>
                <a:gd name="T104" fmla="*/ 21 w 74"/>
                <a:gd name="T105" fmla="*/ 105 h 105"/>
                <a:gd name="T106" fmla="*/ 21 w 74"/>
                <a:gd name="T107" fmla="*/ 105 h 10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74"/>
                <a:gd name="T163" fmla="*/ 0 h 105"/>
                <a:gd name="T164" fmla="*/ 74 w 74"/>
                <a:gd name="T165" fmla="*/ 105 h 105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74" h="105">
                  <a:moveTo>
                    <a:pt x="0" y="10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11" y="0"/>
                  </a:lnTo>
                  <a:lnTo>
                    <a:pt x="21" y="0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42" y="10"/>
                  </a:lnTo>
                  <a:lnTo>
                    <a:pt x="53" y="10"/>
                  </a:lnTo>
                  <a:lnTo>
                    <a:pt x="63" y="21"/>
                  </a:lnTo>
                  <a:lnTo>
                    <a:pt x="63" y="31"/>
                  </a:lnTo>
                  <a:lnTo>
                    <a:pt x="74" y="31"/>
                  </a:lnTo>
                  <a:lnTo>
                    <a:pt x="74" y="42"/>
                  </a:lnTo>
                  <a:lnTo>
                    <a:pt x="74" y="52"/>
                  </a:lnTo>
                  <a:lnTo>
                    <a:pt x="74" y="63"/>
                  </a:lnTo>
                  <a:lnTo>
                    <a:pt x="74" y="73"/>
                  </a:lnTo>
                  <a:lnTo>
                    <a:pt x="63" y="73"/>
                  </a:lnTo>
                  <a:lnTo>
                    <a:pt x="63" y="84"/>
                  </a:lnTo>
                  <a:lnTo>
                    <a:pt x="53" y="94"/>
                  </a:lnTo>
                  <a:lnTo>
                    <a:pt x="42" y="94"/>
                  </a:lnTo>
                  <a:lnTo>
                    <a:pt x="42" y="105"/>
                  </a:lnTo>
                  <a:lnTo>
                    <a:pt x="32" y="105"/>
                  </a:lnTo>
                  <a:lnTo>
                    <a:pt x="21" y="105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6" name="Freeform 43"/>
            <p:cNvSpPr>
              <a:spLocks/>
            </p:cNvSpPr>
            <p:nvPr/>
          </p:nvSpPr>
          <p:spPr bwMode="auto">
            <a:xfrm>
              <a:off x="1419" y="1470"/>
              <a:ext cx="105" cy="73"/>
            </a:xfrm>
            <a:custGeom>
              <a:avLst/>
              <a:gdLst>
                <a:gd name="T0" fmla="*/ 94 w 105"/>
                <a:gd name="T1" fmla="*/ 0 h 73"/>
                <a:gd name="T2" fmla="*/ 94 w 105"/>
                <a:gd name="T3" fmla="*/ 0 h 73"/>
                <a:gd name="T4" fmla="*/ 105 w 105"/>
                <a:gd name="T5" fmla="*/ 0 h 73"/>
                <a:gd name="T6" fmla="*/ 105 w 105"/>
                <a:gd name="T7" fmla="*/ 0 h 73"/>
                <a:gd name="T8" fmla="*/ 105 w 105"/>
                <a:gd name="T9" fmla="*/ 10 h 73"/>
                <a:gd name="T10" fmla="*/ 105 w 105"/>
                <a:gd name="T11" fmla="*/ 10 h 73"/>
                <a:gd name="T12" fmla="*/ 105 w 105"/>
                <a:gd name="T13" fmla="*/ 10 h 73"/>
                <a:gd name="T14" fmla="*/ 105 w 105"/>
                <a:gd name="T15" fmla="*/ 21 h 73"/>
                <a:gd name="T16" fmla="*/ 105 w 105"/>
                <a:gd name="T17" fmla="*/ 21 h 73"/>
                <a:gd name="T18" fmla="*/ 105 w 105"/>
                <a:gd name="T19" fmla="*/ 31 h 73"/>
                <a:gd name="T20" fmla="*/ 105 w 105"/>
                <a:gd name="T21" fmla="*/ 31 h 73"/>
                <a:gd name="T22" fmla="*/ 105 w 105"/>
                <a:gd name="T23" fmla="*/ 31 h 73"/>
                <a:gd name="T24" fmla="*/ 105 w 105"/>
                <a:gd name="T25" fmla="*/ 42 h 73"/>
                <a:gd name="T26" fmla="*/ 105 w 105"/>
                <a:gd name="T27" fmla="*/ 42 h 73"/>
                <a:gd name="T28" fmla="*/ 94 w 105"/>
                <a:gd name="T29" fmla="*/ 42 h 73"/>
                <a:gd name="T30" fmla="*/ 94 w 105"/>
                <a:gd name="T31" fmla="*/ 52 h 73"/>
                <a:gd name="T32" fmla="*/ 94 w 105"/>
                <a:gd name="T33" fmla="*/ 52 h 73"/>
                <a:gd name="T34" fmla="*/ 94 w 105"/>
                <a:gd name="T35" fmla="*/ 52 h 73"/>
                <a:gd name="T36" fmla="*/ 94 w 105"/>
                <a:gd name="T37" fmla="*/ 52 h 73"/>
                <a:gd name="T38" fmla="*/ 84 w 105"/>
                <a:gd name="T39" fmla="*/ 63 h 73"/>
                <a:gd name="T40" fmla="*/ 84 w 105"/>
                <a:gd name="T41" fmla="*/ 63 h 73"/>
                <a:gd name="T42" fmla="*/ 84 w 105"/>
                <a:gd name="T43" fmla="*/ 63 h 73"/>
                <a:gd name="T44" fmla="*/ 84 w 105"/>
                <a:gd name="T45" fmla="*/ 63 h 73"/>
                <a:gd name="T46" fmla="*/ 73 w 105"/>
                <a:gd name="T47" fmla="*/ 63 h 73"/>
                <a:gd name="T48" fmla="*/ 73 w 105"/>
                <a:gd name="T49" fmla="*/ 73 h 73"/>
                <a:gd name="T50" fmla="*/ 73 w 105"/>
                <a:gd name="T51" fmla="*/ 73 h 73"/>
                <a:gd name="T52" fmla="*/ 63 w 105"/>
                <a:gd name="T53" fmla="*/ 73 h 73"/>
                <a:gd name="T54" fmla="*/ 63 w 105"/>
                <a:gd name="T55" fmla="*/ 73 h 73"/>
                <a:gd name="T56" fmla="*/ 63 w 105"/>
                <a:gd name="T57" fmla="*/ 73 h 73"/>
                <a:gd name="T58" fmla="*/ 52 w 105"/>
                <a:gd name="T59" fmla="*/ 73 h 73"/>
                <a:gd name="T60" fmla="*/ 52 w 105"/>
                <a:gd name="T61" fmla="*/ 73 h 73"/>
                <a:gd name="T62" fmla="*/ 52 w 105"/>
                <a:gd name="T63" fmla="*/ 73 h 73"/>
                <a:gd name="T64" fmla="*/ 42 w 105"/>
                <a:gd name="T65" fmla="*/ 73 h 73"/>
                <a:gd name="T66" fmla="*/ 42 w 105"/>
                <a:gd name="T67" fmla="*/ 73 h 73"/>
                <a:gd name="T68" fmla="*/ 42 w 105"/>
                <a:gd name="T69" fmla="*/ 73 h 73"/>
                <a:gd name="T70" fmla="*/ 31 w 105"/>
                <a:gd name="T71" fmla="*/ 73 h 73"/>
                <a:gd name="T72" fmla="*/ 31 w 105"/>
                <a:gd name="T73" fmla="*/ 73 h 73"/>
                <a:gd name="T74" fmla="*/ 31 w 105"/>
                <a:gd name="T75" fmla="*/ 63 h 73"/>
                <a:gd name="T76" fmla="*/ 21 w 105"/>
                <a:gd name="T77" fmla="*/ 63 h 73"/>
                <a:gd name="T78" fmla="*/ 21 w 105"/>
                <a:gd name="T79" fmla="*/ 63 h 73"/>
                <a:gd name="T80" fmla="*/ 21 w 105"/>
                <a:gd name="T81" fmla="*/ 63 h 73"/>
                <a:gd name="T82" fmla="*/ 21 w 105"/>
                <a:gd name="T83" fmla="*/ 63 h 73"/>
                <a:gd name="T84" fmla="*/ 10 w 105"/>
                <a:gd name="T85" fmla="*/ 52 h 73"/>
                <a:gd name="T86" fmla="*/ 10 w 105"/>
                <a:gd name="T87" fmla="*/ 52 h 73"/>
                <a:gd name="T88" fmla="*/ 10 w 105"/>
                <a:gd name="T89" fmla="*/ 52 h 73"/>
                <a:gd name="T90" fmla="*/ 10 w 105"/>
                <a:gd name="T91" fmla="*/ 52 h 73"/>
                <a:gd name="T92" fmla="*/ 10 w 105"/>
                <a:gd name="T93" fmla="*/ 42 h 73"/>
                <a:gd name="T94" fmla="*/ 0 w 105"/>
                <a:gd name="T95" fmla="*/ 42 h 73"/>
                <a:gd name="T96" fmla="*/ 0 w 105"/>
                <a:gd name="T97" fmla="*/ 42 h 73"/>
                <a:gd name="T98" fmla="*/ 0 w 105"/>
                <a:gd name="T99" fmla="*/ 31 h 73"/>
                <a:gd name="T100" fmla="*/ 0 w 105"/>
                <a:gd name="T101" fmla="*/ 31 h 73"/>
                <a:gd name="T102" fmla="*/ 0 w 105"/>
                <a:gd name="T103" fmla="*/ 31 h 73"/>
                <a:gd name="T104" fmla="*/ 0 w 105"/>
                <a:gd name="T105" fmla="*/ 21 h 73"/>
                <a:gd name="T106" fmla="*/ 0 w 105"/>
                <a:gd name="T107" fmla="*/ 21 h 7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05"/>
                <a:gd name="T163" fmla="*/ 0 h 73"/>
                <a:gd name="T164" fmla="*/ 105 w 105"/>
                <a:gd name="T165" fmla="*/ 73 h 73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05" h="73">
                  <a:moveTo>
                    <a:pt x="94" y="0"/>
                  </a:moveTo>
                  <a:lnTo>
                    <a:pt x="94" y="0"/>
                  </a:lnTo>
                  <a:lnTo>
                    <a:pt x="105" y="0"/>
                  </a:lnTo>
                  <a:lnTo>
                    <a:pt x="105" y="10"/>
                  </a:lnTo>
                  <a:lnTo>
                    <a:pt x="105" y="21"/>
                  </a:lnTo>
                  <a:lnTo>
                    <a:pt x="105" y="31"/>
                  </a:lnTo>
                  <a:lnTo>
                    <a:pt x="105" y="42"/>
                  </a:lnTo>
                  <a:lnTo>
                    <a:pt x="94" y="42"/>
                  </a:lnTo>
                  <a:lnTo>
                    <a:pt x="94" y="52"/>
                  </a:lnTo>
                  <a:lnTo>
                    <a:pt x="84" y="63"/>
                  </a:lnTo>
                  <a:lnTo>
                    <a:pt x="73" y="63"/>
                  </a:lnTo>
                  <a:lnTo>
                    <a:pt x="73" y="73"/>
                  </a:lnTo>
                  <a:lnTo>
                    <a:pt x="63" y="73"/>
                  </a:lnTo>
                  <a:lnTo>
                    <a:pt x="52" y="73"/>
                  </a:lnTo>
                  <a:lnTo>
                    <a:pt x="42" y="73"/>
                  </a:lnTo>
                  <a:lnTo>
                    <a:pt x="31" y="73"/>
                  </a:lnTo>
                  <a:lnTo>
                    <a:pt x="31" y="63"/>
                  </a:lnTo>
                  <a:lnTo>
                    <a:pt x="21" y="63"/>
                  </a:lnTo>
                  <a:lnTo>
                    <a:pt x="10" y="52"/>
                  </a:lnTo>
                  <a:lnTo>
                    <a:pt x="10" y="42"/>
                  </a:lnTo>
                  <a:lnTo>
                    <a:pt x="0" y="42"/>
                  </a:lnTo>
                  <a:lnTo>
                    <a:pt x="0" y="31"/>
                  </a:lnTo>
                  <a:lnTo>
                    <a:pt x="0" y="21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7" name="Freeform 44"/>
            <p:cNvSpPr>
              <a:spLocks/>
            </p:cNvSpPr>
            <p:nvPr/>
          </p:nvSpPr>
          <p:spPr bwMode="auto">
            <a:xfrm>
              <a:off x="1366" y="1438"/>
              <a:ext cx="84" cy="105"/>
            </a:xfrm>
            <a:custGeom>
              <a:avLst/>
              <a:gdLst>
                <a:gd name="T0" fmla="*/ 84 w 84"/>
                <a:gd name="T1" fmla="*/ 95 h 105"/>
                <a:gd name="T2" fmla="*/ 74 w 84"/>
                <a:gd name="T3" fmla="*/ 95 h 105"/>
                <a:gd name="T4" fmla="*/ 74 w 84"/>
                <a:gd name="T5" fmla="*/ 105 h 105"/>
                <a:gd name="T6" fmla="*/ 74 w 84"/>
                <a:gd name="T7" fmla="*/ 105 h 105"/>
                <a:gd name="T8" fmla="*/ 63 w 84"/>
                <a:gd name="T9" fmla="*/ 105 h 105"/>
                <a:gd name="T10" fmla="*/ 63 w 84"/>
                <a:gd name="T11" fmla="*/ 105 h 105"/>
                <a:gd name="T12" fmla="*/ 63 w 84"/>
                <a:gd name="T13" fmla="*/ 105 h 105"/>
                <a:gd name="T14" fmla="*/ 53 w 84"/>
                <a:gd name="T15" fmla="*/ 105 h 105"/>
                <a:gd name="T16" fmla="*/ 53 w 84"/>
                <a:gd name="T17" fmla="*/ 105 h 105"/>
                <a:gd name="T18" fmla="*/ 42 w 84"/>
                <a:gd name="T19" fmla="*/ 105 h 105"/>
                <a:gd name="T20" fmla="*/ 42 w 84"/>
                <a:gd name="T21" fmla="*/ 105 h 105"/>
                <a:gd name="T22" fmla="*/ 42 w 84"/>
                <a:gd name="T23" fmla="*/ 105 h 105"/>
                <a:gd name="T24" fmla="*/ 32 w 84"/>
                <a:gd name="T25" fmla="*/ 105 h 105"/>
                <a:gd name="T26" fmla="*/ 32 w 84"/>
                <a:gd name="T27" fmla="*/ 105 h 105"/>
                <a:gd name="T28" fmla="*/ 32 w 84"/>
                <a:gd name="T29" fmla="*/ 95 h 105"/>
                <a:gd name="T30" fmla="*/ 32 w 84"/>
                <a:gd name="T31" fmla="*/ 95 h 105"/>
                <a:gd name="T32" fmla="*/ 21 w 84"/>
                <a:gd name="T33" fmla="*/ 95 h 105"/>
                <a:gd name="T34" fmla="*/ 21 w 84"/>
                <a:gd name="T35" fmla="*/ 95 h 105"/>
                <a:gd name="T36" fmla="*/ 21 w 84"/>
                <a:gd name="T37" fmla="*/ 95 h 105"/>
                <a:gd name="T38" fmla="*/ 11 w 84"/>
                <a:gd name="T39" fmla="*/ 84 h 105"/>
                <a:gd name="T40" fmla="*/ 11 w 84"/>
                <a:gd name="T41" fmla="*/ 84 h 105"/>
                <a:gd name="T42" fmla="*/ 11 w 84"/>
                <a:gd name="T43" fmla="*/ 84 h 105"/>
                <a:gd name="T44" fmla="*/ 11 w 84"/>
                <a:gd name="T45" fmla="*/ 84 h 105"/>
                <a:gd name="T46" fmla="*/ 11 w 84"/>
                <a:gd name="T47" fmla="*/ 74 h 105"/>
                <a:gd name="T48" fmla="*/ 0 w 84"/>
                <a:gd name="T49" fmla="*/ 74 h 105"/>
                <a:gd name="T50" fmla="*/ 0 w 84"/>
                <a:gd name="T51" fmla="*/ 74 h 105"/>
                <a:gd name="T52" fmla="*/ 0 w 84"/>
                <a:gd name="T53" fmla="*/ 63 h 105"/>
                <a:gd name="T54" fmla="*/ 0 w 84"/>
                <a:gd name="T55" fmla="*/ 63 h 105"/>
                <a:gd name="T56" fmla="*/ 0 w 84"/>
                <a:gd name="T57" fmla="*/ 63 h 105"/>
                <a:gd name="T58" fmla="*/ 0 w 84"/>
                <a:gd name="T59" fmla="*/ 53 h 105"/>
                <a:gd name="T60" fmla="*/ 0 w 84"/>
                <a:gd name="T61" fmla="*/ 53 h 105"/>
                <a:gd name="T62" fmla="*/ 0 w 84"/>
                <a:gd name="T63" fmla="*/ 53 h 105"/>
                <a:gd name="T64" fmla="*/ 0 w 84"/>
                <a:gd name="T65" fmla="*/ 42 h 105"/>
                <a:gd name="T66" fmla="*/ 0 w 84"/>
                <a:gd name="T67" fmla="*/ 42 h 105"/>
                <a:gd name="T68" fmla="*/ 0 w 84"/>
                <a:gd name="T69" fmla="*/ 42 h 105"/>
                <a:gd name="T70" fmla="*/ 0 w 84"/>
                <a:gd name="T71" fmla="*/ 32 h 105"/>
                <a:gd name="T72" fmla="*/ 0 w 84"/>
                <a:gd name="T73" fmla="*/ 32 h 105"/>
                <a:gd name="T74" fmla="*/ 11 w 84"/>
                <a:gd name="T75" fmla="*/ 32 h 105"/>
                <a:gd name="T76" fmla="*/ 11 w 84"/>
                <a:gd name="T77" fmla="*/ 21 h 105"/>
                <a:gd name="T78" fmla="*/ 11 w 84"/>
                <a:gd name="T79" fmla="*/ 21 h 105"/>
                <a:gd name="T80" fmla="*/ 11 w 84"/>
                <a:gd name="T81" fmla="*/ 21 h 105"/>
                <a:gd name="T82" fmla="*/ 11 w 84"/>
                <a:gd name="T83" fmla="*/ 21 h 105"/>
                <a:gd name="T84" fmla="*/ 21 w 84"/>
                <a:gd name="T85" fmla="*/ 11 h 105"/>
                <a:gd name="T86" fmla="*/ 21 w 84"/>
                <a:gd name="T87" fmla="*/ 11 h 105"/>
                <a:gd name="T88" fmla="*/ 21 w 84"/>
                <a:gd name="T89" fmla="*/ 11 h 105"/>
                <a:gd name="T90" fmla="*/ 32 w 84"/>
                <a:gd name="T91" fmla="*/ 11 h 105"/>
                <a:gd name="T92" fmla="*/ 32 w 84"/>
                <a:gd name="T93" fmla="*/ 11 h 105"/>
                <a:gd name="T94" fmla="*/ 32 w 84"/>
                <a:gd name="T95" fmla="*/ 0 h 105"/>
                <a:gd name="T96" fmla="*/ 32 w 84"/>
                <a:gd name="T97" fmla="*/ 0 h 105"/>
                <a:gd name="T98" fmla="*/ 42 w 84"/>
                <a:gd name="T99" fmla="*/ 0 h 105"/>
                <a:gd name="T100" fmla="*/ 42 w 84"/>
                <a:gd name="T101" fmla="*/ 0 h 105"/>
                <a:gd name="T102" fmla="*/ 42 w 84"/>
                <a:gd name="T103" fmla="*/ 0 h 105"/>
                <a:gd name="T104" fmla="*/ 53 w 84"/>
                <a:gd name="T105" fmla="*/ 0 h 105"/>
                <a:gd name="T106" fmla="*/ 53 w 84"/>
                <a:gd name="T107" fmla="*/ 0 h 10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84"/>
                <a:gd name="T163" fmla="*/ 0 h 105"/>
                <a:gd name="T164" fmla="*/ 84 w 84"/>
                <a:gd name="T165" fmla="*/ 105 h 105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84" h="105">
                  <a:moveTo>
                    <a:pt x="84" y="95"/>
                  </a:moveTo>
                  <a:lnTo>
                    <a:pt x="74" y="95"/>
                  </a:lnTo>
                  <a:lnTo>
                    <a:pt x="74" y="105"/>
                  </a:lnTo>
                  <a:lnTo>
                    <a:pt x="63" y="105"/>
                  </a:lnTo>
                  <a:lnTo>
                    <a:pt x="53" y="105"/>
                  </a:lnTo>
                  <a:lnTo>
                    <a:pt x="42" y="105"/>
                  </a:lnTo>
                  <a:lnTo>
                    <a:pt x="32" y="105"/>
                  </a:lnTo>
                  <a:lnTo>
                    <a:pt x="32" y="95"/>
                  </a:lnTo>
                  <a:lnTo>
                    <a:pt x="21" y="95"/>
                  </a:lnTo>
                  <a:lnTo>
                    <a:pt x="11" y="84"/>
                  </a:lnTo>
                  <a:lnTo>
                    <a:pt x="11" y="74"/>
                  </a:lnTo>
                  <a:lnTo>
                    <a:pt x="0" y="74"/>
                  </a:lnTo>
                  <a:lnTo>
                    <a:pt x="0" y="63"/>
                  </a:lnTo>
                  <a:lnTo>
                    <a:pt x="0" y="53"/>
                  </a:lnTo>
                  <a:lnTo>
                    <a:pt x="0" y="42"/>
                  </a:lnTo>
                  <a:lnTo>
                    <a:pt x="0" y="32"/>
                  </a:lnTo>
                  <a:lnTo>
                    <a:pt x="11" y="32"/>
                  </a:lnTo>
                  <a:lnTo>
                    <a:pt x="11" y="21"/>
                  </a:lnTo>
                  <a:lnTo>
                    <a:pt x="21" y="11"/>
                  </a:lnTo>
                  <a:lnTo>
                    <a:pt x="32" y="11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53" y="0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8" name="Line 45"/>
            <p:cNvSpPr>
              <a:spLocks noChangeShapeType="1"/>
            </p:cNvSpPr>
            <p:nvPr/>
          </p:nvSpPr>
          <p:spPr bwMode="auto">
            <a:xfrm>
              <a:off x="1534" y="1459"/>
              <a:ext cx="788" cy="1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9" name="Line 46"/>
            <p:cNvSpPr>
              <a:spLocks noChangeShapeType="1"/>
            </p:cNvSpPr>
            <p:nvPr/>
          </p:nvSpPr>
          <p:spPr bwMode="auto">
            <a:xfrm>
              <a:off x="1534" y="1480"/>
              <a:ext cx="788" cy="1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" name="Freeform 47"/>
            <p:cNvSpPr>
              <a:spLocks/>
            </p:cNvSpPr>
            <p:nvPr/>
          </p:nvSpPr>
          <p:spPr bwMode="auto">
            <a:xfrm>
              <a:off x="2322" y="1407"/>
              <a:ext cx="63" cy="126"/>
            </a:xfrm>
            <a:custGeom>
              <a:avLst/>
              <a:gdLst>
                <a:gd name="T0" fmla="*/ 0 w 63"/>
                <a:gd name="T1" fmla="*/ 52 h 126"/>
                <a:gd name="T2" fmla="*/ 0 w 63"/>
                <a:gd name="T3" fmla="*/ 0 h 126"/>
                <a:gd name="T4" fmla="*/ 63 w 63"/>
                <a:gd name="T5" fmla="*/ 63 h 126"/>
                <a:gd name="T6" fmla="*/ 0 w 63"/>
                <a:gd name="T7" fmla="*/ 126 h 126"/>
                <a:gd name="T8" fmla="*/ 0 w 63"/>
                <a:gd name="T9" fmla="*/ 73 h 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"/>
                <a:gd name="T16" fmla="*/ 0 h 126"/>
                <a:gd name="T17" fmla="*/ 63 w 63"/>
                <a:gd name="T18" fmla="*/ 126 h 1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" h="126">
                  <a:moveTo>
                    <a:pt x="0" y="52"/>
                  </a:moveTo>
                  <a:lnTo>
                    <a:pt x="0" y="0"/>
                  </a:lnTo>
                  <a:lnTo>
                    <a:pt x="63" y="63"/>
                  </a:lnTo>
                  <a:lnTo>
                    <a:pt x="0" y="126"/>
                  </a:lnTo>
                  <a:lnTo>
                    <a:pt x="0" y="73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1" name="Freeform 48"/>
            <p:cNvSpPr>
              <a:spLocks/>
            </p:cNvSpPr>
            <p:nvPr/>
          </p:nvSpPr>
          <p:spPr bwMode="auto">
            <a:xfrm>
              <a:off x="1870" y="1323"/>
              <a:ext cx="158" cy="52"/>
            </a:xfrm>
            <a:custGeom>
              <a:avLst/>
              <a:gdLst>
                <a:gd name="T0" fmla="*/ 95 w 158"/>
                <a:gd name="T1" fmla="*/ 21 h 52"/>
                <a:gd name="T2" fmla="*/ 95 w 158"/>
                <a:gd name="T3" fmla="*/ 52 h 52"/>
                <a:gd name="T4" fmla="*/ 63 w 158"/>
                <a:gd name="T5" fmla="*/ 52 h 52"/>
                <a:gd name="T6" fmla="*/ 63 w 158"/>
                <a:gd name="T7" fmla="*/ 21 h 52"/>
                <a:gd name="T8" fmla="*/ 0 w 158"/>
                <a:gd name="T9" fmla="*/ 21 h 52"/>
                <a:gd name="T10" fmla="*/ 0 w 158"/>
                <a:gd name="T11" fmla="*/ 10 h 52"/>
                <a:gd name="T12" fmla="*/ 0 w 158"/>
                <a:gd name="T13" fmla="*/ 21 h 52"/>
                <a:gd name="T14" fmla="*/ 158 w 158"/>
                <a:gd name="T15" fmla="*/ 21 h 52"/>
                <a:gd name="T16" fmla="*/ 158 w 158"/>
                <a:gd name="T17" fmla="*/ 10 h 52"/>
                <a:gd name="T18" fmla="*/ 147 w 158"/>
                <a:gd name="T19" fmla="*/ 0 h 52"/>
                <a:gd name="T20" fmla="*/ 11 w 158"/>
                <a:gd name="T21" fmla="*/ 0 h 52"/>
                <a:gd name="T22" fmla="*/ 0 w 158"/>
                <a:gd name="T23" fmla="*/ 10 h 5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58"/>
                <a:gd name="T37" fmla="*/ 0 h 52"/>
                <a:gd name="T38" fmla="*/ 158 w 158"/>
                <a:gd name="T39" fmla="*/ 52 h 5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58" h="52">
                  <a:moveTo>
                    <a:pt x="95" y="21"/>
                  </a:moveTo>
                  <a:lnTo>
                    <a:pt x="95" y="52"/>
                  </a:lnTo>
                  <a:lnTo>
                    <a:pt x="63" y="52"/>
                  </a:lnTo>
                  <a:lnTo>
                    <a:pt x="63" y="21"/>
                  </a:lnTo>
                  <a:lnTo>
                    <a:pt x="0" y="21"/>
                  </a:lnTo>
                  <a:lnTo>
                    <a:pt x="0" y="10"/>
                  </a:lnTo>
                  <a:lnTo>
                    <a:pt x="0" y="21"/>
                  </a:lnTo>
                  <a:lnTo>
                    <a:pt x="158" y="21"/>
                  </a:lnTo>
                  <a:lnTo>
                    <a:pt x="158" y="10"/>
                  </a:lnTo>
                  <a:lnTo>
                    <a:pt x="147" y="0"/>
                  </a:lnTo>
                  <a:lnTo>
                    <a:pt x="11" y="0"/>
                  </a:lnTo>
                  <a:lnTo>
                    <a:pt x="0" y="10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2" name="Oval 49"/>
            <p:cNvSpPr>
              <a:spLocks noChangeArrowheads="1"/>
            </p:cNvSpPr>
            <p:nvPr/>
          </p:nvSpPr>
          <p:spPr bwMode="auto">
            <a:xfrm>
              <a:off x="1870" y="1386"/>
              <a:ext cx="179" cy="178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AR" altLang="es-AR"/>
            </a:p>
          </p:txBody>
        </p:sp>
        <p:sp>
          <p:nvSpPr>
            <p:cNvPr id="13" name="Oval 50"/>
            <p:cNvSpPr>
              <a:spLocks noChangeArrowheads="1"/>
            </p:cNvSpPr>
            <p:nvPr/>
          </p:nvSpPr>
          <p:spPr bwMode="auto">
            <a:xfrm>
              <a:off x="1860" y="1375"/>
              <a:ext cx="189" cy="189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AR" altLang="es-AR"/>
            </a:p>
          </p:txBody>
        </p:sp>
        <p:sp>
          <p:nvSpPr>
            <p:cNvPr id="14" name="Text Box 51"/>
            <p:cNvSpPr txBox="1">
              <a:spLocks noChangeArrowheads="1"/>
            </p:cNvSpPr>
            <p:nvPr/>
          </p:nvSpPr>
          <p:spPr bwMode="auto">
            <a:xfrm>
              <a:off x="1485" y="1656"/>
              <a:ext cx="107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s-AR" altLang="es-AR" dirty="0" err="1" smtClean="0">
                  <a:latin typeface="Tahoma" panose="020B0604030504040204" pitchFamily="34" charset="0"/>
                </a:rPr>
                <a:t>SumoCostoAlm</a:t>
              </a:r>
              <a:endParaRPr lang="es-ES" altLang="es-AR" dirty="0">
                <a:latin typeface="Tahoma" panose="020B0604030504040204" pitchFamily="34" charset="0"/>
              </a:endParaRPr>
            </a:p>
          </p:txBody>
        </p:sp>
      </p:grpSp>
      <p:grpSp>
        <p:nvGrpSpPr>
          <p:cNvPr id="15" name="Group 52"/>
          <p:cNvGrpSpPr>
            <a:grpSpLocks/>
          </p:cNvGrpSpPr>
          <p:nvPr/>
        </p:nvGrpSpPr>
        <p:grpSpPr bwMode="auto">
          <a:xfrm>
            <a:off x="2627823" y="2923040"/>
            <a:ext cx="1136679" cy="1066800"/>
            <a:chOff x="2299" y="945"/>
            <a:chExt cx="595" cy="672"/>
          </a:xfrm>
        </p:grpSpPr>
        <p:sp>
          <p:nvSpPr>
            <p:cNvPr id="16" name="Rectangle 53"/>
            <p:cNvSpPr>
              <a:spLocks noChangeArrowheads="1"/>
            </p:cNvSpPr>
            <p:nvPr/>
          </p:nvSpPr>
          <p:spPr bwMode="auto">
            <a:xfrm>
              <a:off x="2395" y="1260"/>
              <a:ext cx="462" cy="35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AR" altLang="es-AR"/>
            </a:p>
          </p:txBody>
        </p:sp>
        <p:sp>
          <p:nvSpPr>
            <p:cNvPr id="17" name="Rectangle 54"/>
            <p:cNvSpPr>
              <a:spLocks noChangeArrowheads="1"/>
            </p:cNvSpPr>
            <p:nvPr/>
          </p:nvSpPr>
          <p:spPr bwMode="auto">
            <a:xfrm>
              <a:off x="2382" y="1253"/>
              <a:ext cx="462" cy="357"/>
            </a:xfrm>
            <a:prstGeom prst="rect">
              <a:avLst/>
            </a:prstGeom>
            <a:noFill/>
            <a:ln w="158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AR" altLang="es-AR"/>
            </a:p>
          </p:txBody>
        </p:sp>
        <p:sp>
          <p:nvSpPr>
            <p:cNvPr id="18" name="Text Box 55"/>
            <p:cNvSpPr txBox="1">
              <a:spLocks noChangeArrowheads="1"/>
            </p:cNvSpPr>
            <p:nvPr/>
          </p:nvSpPr>
          <p:spPr bwMode="auto">
            <a:xfrm>
              <a:off x="2299" y="945"/>
              <a:ext cx="59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s-AR" altLang="es-AR" dirty="0" err="1" smtClean="0">
                  <a:latin typeface="Tahoma" panose="020B0604030504040204" pitchFamily="34" charset="0"/>
                </a:rPr>
                <a:t>CostoAlm</a:t>
              </a:r>
              <a:endParaRPr lang="es-ES" altLang="es-AR" dirty="0">
                <a:latin typeface="Tahoma" panose="020B0604030504040204" pitchFamily="34" charset="0"/>
              </a:endParaRPr>
            </a:p>
          </p:txBody>
        </p:sp>
      </p:grpSp>
      <p:grpSp>
        <p:nvGrpSpPr>
          <p:cNvPr id="39" name="Group 40"/>
          <p:cNvGrpSpPr>
            <a:grpSpLocks/>
          </p:cNvGrpSpPr>
          <p:nvPr/>
        </p:nvGrpSpPr>
        <p:grpSpPr bwMode="auto">
          <a:xfrm>
            <a:off x="5728876" y="3296895"/>
            <a:ext cx="1649417" cy="898525"/>
            <a:chOff x="1366" y="1323"/>
            <a:chExt cx="1039" cy="566"/>
          </a:xfrm>
        </p:grpSpPr>
        <p:sp>
          <p:nvSpPr>
            <p:cNvPr id="40" name="Freeform 41"/>
            <p:cNvSpPr>
              <a:spLocks/>
            </p:cNvSpPr>
            <p:nvPr/>
          </p:nvSpPr>
          <p:spPr bwMode="auto">
            <a:xfrm>
              <a:off x="1366" y="1386"/>
              <a:ext cx="105" cy="84"/>
            </a:xfrm>
            <a:custGeom>
              <a:avLst/>
              <a:gdLst>
                <a:gd name="T0" fmla="*/ 11 w 105"/>
                <a:gd name="T1" fmla="*/ 84 h 84"/>
                <a:gd name="T2" fmla="*/ 11 w 105"/>
                <a:gd name="T3" fmla="*/ 73 h 84"/>
                <a:gd name="T4" fmla="*/ 0 w 105"/>
                <a:gd name="T5" fmla="*/ 73 h 84"/>
                <a:gd name="T6" fmla="*/ 0 w 105"/>
                <a:gd name="T7" fmla="*/ 73 h 84"/>
                <a:gd name="T8" fmla="*/ 0 w 105"/>
                <a:gd name="T9" fmla="*/ 63 h 84"/>
                <a:gd name="T10" fmla="*/ 0 w 105"/>
                <a:gd name="T11" fmla="*/ 63 h 84"/>
                <a:gd name="T12" fmla="*/ 0 w 105"/>
                <a:gd name="T13" fmla="*/ 63 h 84"/>
                <a:gd name="T14" fmla="*/ 0 w 105"/>
                <a:gd name="T15" fmla="*/ 52 h 84"/>
                <a:gd name="T16" fmla="*/ 0 w 105"/>
                <a:gd name="T17" fmla="*/ 52 h 84"/>
                <a:gd name="T18" fmla="*/ 0 w 105"/>
                <a:gd name="T19" fmla="*/ 42 h 84"/>
                <a:gd name="T20" fmla="*/ 0 w 105"/>
                <a:gd name="T21" fmla="*/ 42 h 84"/>
                <a:gd name="T22" fmla="*/ 0 w 105"/>
                <a:gd name="T23" fmla="*/ 42 h 84"/>
                <a:gd name="T24" fmla="*/ 0 w 105"/>
                <a:gd name="T25" fmla="*/ 31 h 84"/>
                <a:gd name="T26" fmla="*/ 0 w 105"/>
                <a:gd name="T27" fmla="*/ 31 h 84"/>
                <a:gd name="T28" fmla="*/ 11 w 105"/>
                <a:gd name="T29" fmla="*/ 31 h 84"/>
                <a:gd name="T30" fmla="*/ 11 w 105"/>
                <a:gd name="T31" fmla="*/ 31 h 84"/>
                <a:gd name="T32" fmla="*/ 11 w 105"/>
                <a:gd name="T33" fmla="*/ 21 h 84"/>
                <a:gd name="T34" fmla="*/ 11 w 105"/>
                <a:gd name="T35" fmla="*/ 21 h 84"/>
                <a:gd name="T36" fmla="*/ 11 w 105"/>
                <a:gd name="T37" fmla="*/ 21 h 84"/>
                <a:gd name="T38" fmla="*/ 21 w 105"/>
                <a:gd name="T39" fmla="*/ 10 h 84"/>
                <a:gd name="T40" fmla="*/ 21 w 105"/>
                <a:gd name="T41" fmla="*/ 10 h 84"/>
                <a:gd name="T42" fmla="*/ 21 w 105"/>
                <a:gd name="T43" fmla="*/ 10 h 84"/>
                <a:gd name="T44" fmla="*/ 21 w 105"/>
                <a:gd name="T45" fmla="*/ 10 h 84"/>
                <a:gd name="T46" fmla="*/ 32 w 105"/>
                <a:gd name="T47" fmla="*/ 10 h 84"/>
                <a:gd name="T48" fmla="*/ 32 w 105"/>
                <a:gd name="T49" fmla="*/ 0 h 84"/>
                <a:gd name="T50" fmla="*/ 32 w 105"/>
                <a:gd name="T51" fmla="*/ 0 h 84"/>
                <a:gd name="T52" fmla="*/ 42 w 105"/>
                <a:gd name="T53" fmla="*/ 0 h 84"/>
                <a:gd name="T54" fmla="*/ 42 w 105"/>
                <a:gd name="T55" fmla="*/ 0 h 84"/>
                <a:gd name="T56" fmla="*/ 42 w 105"/>
                <a:gd name="T57" fmla="*/ 0 h 84"/>
                <a:gd name="T58" fmla="*/ 53 w 105"/>
                <a:gd name="T59" fmla="*/ 0 h 84"/>
                <a:gd name="T60" fmla="*/ 53 w 105"/>
                <a:gd name="T61" fmla="*/ 0 h 84"/>
                <a:gd name="T62" fmla="*/ 53 w 105"/>
                <a:gd name="T63" fmla="*/ 0 h 84"/>
                <a:gd name="T64" fmla="*/ 63 w 105"/>
                <a:gd name="T65" fmla="*/ 0 h 84"/>
                <a:gd name="T66" fmla="*/ 63 w 105"/>
                <a:gd name="T67" fmla="*/ 0 h 84"/>
                <a:gd name="T68" fmla="*/ 63 w 105"/>
                <a:gd name="T69" fmla="*/ 0 h 84"/>
                <a:gd name="T70" fmla="*/ 74 w 105"/>
                <a:gd name="T71" fmla="*/ 0 h 84"/>
                <a:gd name="T72" fmla="*/ 74 w 105"/>
                <a:gd name="T73" fmla="*/ 0 h 84"/>
                <a:gd name="T74" fmla="*/ 74 w 105"/>
                <a:gd name="T75" fmla="*/ 10 h 84"/>
                <a:gd name="T76" fmla="*/ 84 w 105"/>
                <a:gd name="T77" fmla="*/ 10 h 84"/>
                <a:gd name="T78" fmla="*/ 84 w 105"/>
                <a:gd name="T79" fmla="*/ 10 h 84"/>
                <a:gd name="T80" fmla="*/ 84 w 105"/>
                <a:gd name="T81" fmla="*/ 10 h 84"/>
                <a:gd name="T82" fmla="*/ 84 w 105"/>
                <a:gd name="T83" fmla="*/ 10 h 84"/>
                <a:gd name="T84" fmla="*/ 95 w 105"/>
                <a:gd name="T85" fmla="*/ 21 h 84"/>
                <a:gd name="T86" fmla="*/ 95 w 105"/>
                <a:gd name="T87" fmla="*/ 21 h 84"/>
                <a:gd name="T88" fmla="*/ 95 w 105"/>
                <a:gd name="T89" fmla="*/ 21 h 84"/>
                <a:gd name="T90" fmla="*/ 95 w 105"/>
                <a:gd name="T91" fmla="*/ 31 h 84"/>
                <a:gd name="T92" fmla="*/ 95 w 105"/>
                <a:gd name="T93" fmla="*/ 31 h 84"/>
                <a:gd name="T94" fmla="*/ 105 w 105"/>
                <a:gd name="T95" fmla="*/ 31 h 84"/>
                <a:gd name="T96" fmla="*/ 105 w 105"/>
                <a:gd name="T97" fmla="*/ 31 h 84"/>
                <a:gd name="T98" fmla="*/ 105 w 105"/>
                <a:gd name="T99" fmla="*/ 42 h 84"/>
                <a:gd name="T100" fmla="*/ 105 w 105"/>
                <a:gd name="T101" fmla="*/ 42 h 84"/>
                <a:gd name="T102" fmla="*/ 105 w 105"/>
                <a:gd name="T103" fmla="*/ 42 h 84"/>
                <a:gd name="T104" fmla="*/ 105 w 105"/>
                <a:gd name="T105" fmla="*/ 52 h 84"/>
                <a:gd name="T106" fmla="*/ 105 w 105"/>
                <a:gd name="T107" fmla="*/ 52 h 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05"/>
                <a:gd name="T163" fmla="*/ 0 h 84"/>
                <a:gd name="T164" fmla="*/ 105 w 105"/>
                <a:gd name="T165" fmla="*/ 84 h 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05" h="84">
                  <a:moveTo>
                    <a:pt x="11" y="84"/>
                  </a:moveTo>
                  <a:lnTo>
                    <a:pt x="11" y="73"/>
                  </a:lnTo>
                  <a:lnTo>
                    <a:pt x="0" y="73"/>
                  </a:lnTo>
                  <a:lnTo>
                    <a:pt x="0" y="63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0" y="31"/>
                  </a:lnTo>
                  <a:lnTo>
                    <a:pt x="11" y="31"/>
                  </a:lnTo>
                  <a:lnTo>
                    <a:pt x="11" y="21"/>
                  </a:lnTo>
                  <a:lnTo>
                    <a:pt x="21" y="10"/>
                  </a:lnTo>
                  <a:lnTo>
                    <a:pt x="32" y="10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53" y="0"/>
                  </a:lnTo>
                  <a:lnTo>
                    <a:pt x="63" y="0"/>
                  </a:lnTo>
                  <a:lnTo>
                    <a:pt x="74" y="0"/>
                  </a:lnTo>
                  <a:lnTo>
                    <a:pt x="74" y="10"/>
                  </a:lnTo>
                  <a:lnTo>
                    <a:pt x="84" y="10"/>
                  </a:lnTo>
                  <a:lnTo>
                    <a:pt x="95" y="21"/>
                  </a:lnTo>
                  <a:lnTo>
                    <a:pt x="95" y="31"/>
                  </a:lnTo>
                  <a:lnTo>
                    <a:pt x="105" y="31"/>
                  </a:lnTo>
                  <a:lnTo>
                    <a:pt x="105" y="42"/>
                  </a:lnTo>
                  <a:lnTo>
                    <a:pt x="105" y="52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41" name="Freeform 42"/>
            <p:cNvSpPr>
              <a:spLocks/>
            </p:cNvSpPr>
            <p:nvPr/>
          </p:nvSpPr>
          <p:spPr bwMode="auto">
            <a:xfrm>
              <a:off x="1450" y="1386"/>
              <a:ext cx="74" cy="105"/>
            </a:xfrm>
            <a:custGeom>
              <a:avLst/>
              <a:gdLst>
                <a:gd name="T0" fmla="*/ 0 w 74"/>
                <a:gd name="T1" fmla="*/ 10 h 105"/>
                <a:gd name="T2" fmla="*/ 0 w 74"/>
                <a:gd name="T3" fmla="*/ 10 h 105"/>
                <a:gd name="T4" fmla="*/ 0 w 74"/>
                <a:gd name="T5" fmla="*/ 0 h 105"/>
                <a:gd name="T6" fmla="*/ 0 w 74"/>
                <a:gd name="T7" fmla="*/ 0 h 105"/>
                <a:gd name="T8" fmla="*/ 11 w 74"/>
                <a:gd name="T9" fmla="*/ 0 h 105"/>
                <a:gd name="T10" fmla="*/ 11 w 74"/>
                <a:gd name="T11" fmla="*/ 0 h 105"/>
                <a:gd name="T12" fmla="*/ 11 w 74"/>
                <a:gd name="T13" fmla="*/ 0 h 105"/>
                <a:gd name="T14" fmla="*/ 21 w 74"/>
                <a:gd name="T15" fmla="*/ 0 h 105"/>
                <a:gd name="T16" fmla="*/ 21 w 74"/>
                <a:gd name="T17" fmla="*/ 0 h 105"/>
                <a:gd name="T18" fmla="*/ 32 w 74"/>
                <a:gd name="T19" fmla="*/ 0 h 105"/>
                <a:gd name="T20" fmla="*/ 32 w 74"/>
                <a:gd name="T21" fmla="*/ 0 h 105"/>
                <a:gd name="T22" fmla="*/ 32 w 74"/>
                <a:gd name="T23" fmla="*/ 0 h 105"/>
                <a:gd name="T24" fmla="*/ 42 w 74"/>
                <a:gd name="T25" fmla="*/ 0 h 105"/>
                <a:gd name="T26" fmla="*/ 42 w 74"/>
                <a:gd name="T27" fmla="*/ 0 h 105"/>
                <a:gd name="T28" fmla="*/ 42 w 74"/>
                <a:gd name="T29" fmla="*/ 10 h 105"/>
                <a:gd name="T30" fmla="*/ 53 w 74"/>
                <a:gd name="T31" fmla="*/ 10 h 105"/>
                <a:gd name="T32" fmla="*/ 53 w 74"/>
                <a:gd name="T33" fmla="*/ 10 h 105"/>
                <a:gd name="T34" fmla="*/ 53 w 74"/>
                <a:gd name="T35" fmla="*/ 10 h 105"/>
                <a:gd name="T36" fmla="*/ 53 w 74"/>
                <a:gd name="T37" fmla="*/ 10 h 105"/>
                <a:gd name="T38" fmla="*/ 63 w 74"/>
                <a:gd name="T39" fmla="*/ 21 h 105"/>
                <a:gd name="T40" fmla="*/ 63 w 74"/>
                <a:gd name="T41" fmla="*/ 21 h 105"/>
                <a:gd name="T42" fmla="*/ 63 w 74"/>
                <a:gd name="T43" fmla="*/ 21 h 105"/>
                <a:gd name="T44" fmla="*/ 63 w 74"/>
                <a:gd name="T45" fmla="*/ 21 h 105"/>
                <a:gd name="T46" fmla="*/ 63 w 74"/>
                <a:gd name="T47" fmla="*/ 31 h 105"/>
                <a:gd name="T48" fmla="*/ 74 w 74"/>
                <a:gd name="T49" fmla="*/ 31 h 105"/>
                <a:gd name="T50" fmla="*/ 74 w 74"/>
                <a:gd name="T51" fmla="*/ 31 h 105"/>
                <a:gd name="T52" fmla="*/ 74 w 74"/>
                <a:gd name="T53" fmla="*/ 42 h 105"/>
                <a:gd name="T54" fmla="*/ 74 w 74"/>
                <a:gd name="T55" fmla="*/ 42 h 105"/>
                <a:gd name="T56" fmla="*/ 74 w 74"/>
                <a:gd name="T57" fmla="*/ 42 h 105"/>
                <a:gd name="T58" fmla="*/ 74 w 74"/>
                <a:gd name="T59" fmla="*/ 52 h 105"/>
                <a:gd name="T60" fmla="*/ 74 w 74"/>
                <a:gd name="T61" fmla="*/ 52 h 105"/>
                <a:gd name="T62" fmla="*/ 74 w 74"/>
                <a:gd name="T63" fmla="*/ 52 h 105"/>
                <a:gd name="T64" fmla="*/ 74 w 74"/>
                <a:gd name="T65" fmla="*/ 63 h 105"/>
                <a:gd name="T66" fmla="*/ 74 w 74"/>
                <a:gd name="T67" fmla="*/ 63 h 105"/>
                <a:gd name="T68" fmla="*/ 74 w 74"/>
                <a:gd name="T69" fmla="*/ 63 h 105"/>
                <a:gd name="T70" fmla="*/ 74 w 74"/>
                <a:gd name="T71" fmla="*/ 73 h 105"/>
                <a:gd name="T72" fmla="*/ 74 w 74"/>
                <a:gd name="T73" fmla="*/ 73 h 105"/>
                <a:gd name="T74" fmla="*/ 63 w 74"/>
                <a:gd name="T75" fmla="*/ 73 h 105"/>
                <a:gd name="T76" fmla="*/ 63 w 74"/>
                <a:gd name="T77" fmla="*/ 84 h 105"/>
                <a:gd name="T78" fmla="*/ 63 w 74"/>
                <a:gd name="T79" fmla="*/ 84 h 105"/>
                <a:gd name="T80" fmla="*/ 63 w 74"/>
                <a:gd name="T81" fmla="*/ 84 h 105"/>
                <a:gd name="T82" fmla="*/ 63 w 74"/>
                <a:gd name="T83" fmla="*/ 84 h 105"/>
                <a:gd name="T84" fmla="*/ 53 w 74"/>
                <a:gd name="T85" fmla="*/ 94 h 105"/>
                <a:gd name="T86" fmla="*/ 53 w 74"/>
                <a:gd name="T87" fmla="*/ 94 h 105"/>
                <a:gd name="T88" fmla="*/ 53 w 74"/>
                <a:gd name="T89" fmla="*/ 94 h 105"/>
                <a:gd name="T90" fmla="*/ 53 w 74"/>
                <a:gd name="T91" fmla="*/ 94 h 105"/>
                <a:gd name="T92" fmla="*/ 42 w 74"/>
                <a:gd name="T93" fmla="*/ 94 h 105"/>
                <a:gd name="T94" fmla="*/ 42 w 74"/>
                <a:gd name="T95" fmla="*/ 105 h 105"/>
                <a:gd name="T96" fmla="*/ 42 w 74"/>
                <a:gd name="T97" fmla="*/ 105 h 105"/>
                <a:gd name="T98" fmla="*/ 32 w 74"/>
                <a:gd name="T99" fmla="*/ 105 h 105"/>
                <a:gd name="T100" fmla="*/ 32 w 74"/>
                <a:gd name="T101" fmla="*/ 105 h 105"/>
                <a:gd name="T102" fmla="*/ 32 w 74"/>
                <a:gd name="T103" fmla="*/ 105 h 105"/>
                <a:gd name="T104" fmla="*/ 21 w 74"/>
                <a:gd name="T105" fmla="*/ 105 h 105"/>
                <a:gd name="T106" fmla="*/ 21 w 74"/>
                <a:gd name="T107" fmla="*/ 105 h 10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74"/>
                <a:gd name="T163" fmla="*/ 0 h 105"/>
                <a:gd name="T164" fmla="*/ 74 w 74"/>
                <a:gd name="T165" fmla="*/ 105 h 105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74" h="105">
                  <a:moveTo>
                    <a:pt x="0" y="10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11" y="0"/>
                  </a:lnTo>
                  <a:lnTo>
                    <a:pt x="21" y="0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42" y="10"/>
                  </a:lnTo>
                  <a:lnTo>
                    <a:pt x="53" y="10"/>
                  </a:lnTo>
                  <a:lnTo>
                    <a:pt x="63" y="21"/>
                  </a:lnTo>
                  <a:lnTo>
                    <a:pt x="63" y="31"/>
                  </a:lnTo>
                  <a:lnTo>
                    <a:pt x="74" y="31"/>
                  </a:lnTo>
                  <a:lnTo>
                    <a:pt x="74" y="42"/>
                  </a:lnTo>
                  <a:lnTo>
                    <a:pt x="74" y="52"/>
                  </a:lnTo>
                  <a:lnTo>
                    <a:pt x="74" y="63"/>
                  </a:lnTo>
                  <a:lnTo>
                    <a:pt x="74" y="73"/>
                  </a:lnTo>
                  <a:lnTo>
                    <a:pt x="63" y="73"/>
                  </a:lnTo>
                  <a:lnTo>
                    <a:pt x="63" y="84"/>
                  </a:lnTo>
                  <a:lnTo>
                    <a:pt x="53" y="94"/>
                  </a:lnTo>
                  <a:lnTo>
                    <a:pt x="42" y="94"/>
                  </a:lnTo>
                  <a:lnTo>
                    <a:pt x="42" y="105"/>
                  </a:lnTo>
                  <a:lnTo>
                    <a:pt x="32" y="105"/>
                  </a:lnTo>
                  <a:lnTo>
                    <a:pt x="21" y="105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42" name="Freeform 43"/>
            <p:cNvSpPr>
              <a:spLocks/>
            </p:cNvSpPr>
            <p:nvPr/>
          </p:nvSpPr>
          <p:spPr bwMode="auto">
            <a:xfrm>
              <a:off x="1419" y="1470"/>
              <a:ext cx="105" cy="73"/>
            </a:xfrm>
            <a:custGeom>
              <a:avLst/>
              <a:gdLst>
                <a:gd name="T0" fmla="*/ 94 w 105"/>
                <a:gd name="T1" fmla="*/ 0 h 73"/>
                <a:gd name="T2" fmla="*/ 94 w 105"/>
                <a:gd name="T3" fmla="*/ 0 h 73"/>
                <a:gd name="T4" fmla="*/ 105 w 105"/>
                <a:gd name="T5" fmla="*/ 0 h 73"/>
                <a:gd name="T6" fmla="*/ 105 w 105"/>
                <a:gd name="T7" fmla="*/ 0 h 73"/>
                <a:gd name="T8" fmla="*/ 105 w 105"/>
                <a:gd name="T9" fmla="*/ 10 h 73"/>
                <a:gd name="T10" fmla="*/ 105 w 105"/>
                <a:gd name="T11" fmla="*/ 10 h 73"/>
                <a:gd name="T12" fmla="*/ 105 w 105"/>
                <a:gd name="T13" fmla="*/ 10 h 73"/>
                <a:gd name="T14" fmla="*/ 105 w 105"/>
                <a:gd name="T15" fmla="*/ 21 h 73"/>
                <a:gd name="T16" fmla="*/ 105 w 105"/>
                <a:gd name="T17" fmla="*/ 21 h 73"/>
                <a:gd name="T18" fmla="*/ 105 w 105"/>
                <a:gd name="T19" fmla="*/ 31 h 73"/>
                <a:gd name="T20" fmla="*/ 105 w 105"/>
                <a:gd name="T21" fmla="*/ 31 h 73"/>
                <a:gd name="T22" fmla="*/ 105 w 105"/>
                <a:gd name="T23" fmla="*/ 31 h 73"/>
                <a:gd name="T24" fmla="*/ 105 w 105"/>
                <a:gd name="T25" fmla="*/ 42 h 73"/>
                <a:gd name="T26" fmla="*/ 105 w 105"/>
                <a:gd name="T27" fmla="*/ 42 h 73"/>
                <a:gd name="T28" fmla="*/ 94 w 105"/>
                <a:gd name="T29" fmla="*/ 42 h 73"/>
                <a:gd name="T30" fmla="*/ 94 w 105"/>
                <a:gd name="T31" fmla="*/ 52 h 73"/>
                <a:gd name="T32" fmla="*/ 94 w 105"/>
                <a:gd name="T33" fmla="*/ 52 h 73"/>
                <a:gd name="T34" fmla="*/ 94 w 105"/>
                <a:gd name="T35" fmla="*/ 52 h 73"/>
                <a:gd name="T36" fmla="*/ 94 w 105"/>
                <a:gd name="T37" fmla="*/ 52 h 73"/>
                <a:gd name="T38" fmla="*/ 84 w 105"/>
                <a:gd name="T39" fmla="*/ 63 h 73"/>
                <a:gd name="T40" fmla="*/ 84 w 105"/>
                <a:gd name="T41" fmla="*/ 63 h 73"/>
                <a:gd name="T42" fmla="*/ 84 w 105"/>
                <a:gd name="T43" fmla="*/ 63 h 73"/>
                <a:gd name="T44" fmla="*/ 84 w 105"/>
                <a:gd name="T45" fmla="*/ 63 h 73"/>
                <a:gd name="T46" fmla="*/ 73 w 105"/>
                <a:gd name="T47" fmla="*/ 63 h 73"/>
                <a:gd name="T48" fmla="*/ 73 w 105"/>
                <a:gd name="T49" fmla="*/ 73 h 73"/>
                <a:gd name="T50" fmla="*/ 73 w 105"/>
                <a:gd name="T51" fmla="*/ 73 h 73"/>
                <a:gd name="T52" fmla="*/ 63 w 105"/>
                <a:gd name="T53" fmla="*/ 73 h 73"/>
                <a:gd name="T54" fmla="*/ 63 w 105"/>
                <a:gd name="T55" fmla="*/ 73 h 73"/>
                <a:gd name="T56" fmla="*/ 63 w 105"/>
                <a:gd name="T57" fmla="*/ 73 h 73"/>
                <a:gd name="T58" fmla="*/ 52 w 105"/>
                <a:gd name="T59" fmla="*/ 73 h 73"/>
                <a:gd name="T60" fmla="*/ 52 w 105"/>
                <a:gd name="T61" fmla="*/ 73 h 73"/>
                <a:gd name="T62" fmla="*/ 52 w 105"/>
                <a:gd name="T63" fmla="*/ 73 h 73"/>
                <a:gd name="T64" fmla="*/ 42 w 105"/>
                <a:gd name="T65" fmla="*/ 73 h 73"/>
                <a:gd name="T66" fmla="*/ 42 w 105"/>
                <a:gd name="T67" fmla="*/ 73 h 73"/>
                <a:gd name="T68" fmla="*/ 42 w 105"/>
                <a:gd name="T69" fmla="*/ 73 h 73"/>
                <a:gd name="T70" fmla="*/ 31 w 105"/>
                <a:gd name="T71" fmla="*/ 73 h 73"/>
                <a:gd name="T72" fmla="*/ 31 w 105"/>
                <a:gd name="T73" fmla="*/ 73 h 73"/>
                <a:gd name="T74" fmla="*/ 31 w 105"/>
                <a:gd name="T75" fmla="*/ 63 h 73"/>
                <a:gd name="T76" fmla="*/ 21 w 105"/>
                <a:gd name="T77" fmla="*/ 63 h 73"/>
                <a:gd name="T78" fmla="*/ 21 w 105"/>
                <a:gd name="T79" fmla="*/ 63 h 73"/>
                <a:gd name="T80" fmla="*/ 21 w 105"/>
                <a:gd name="T81" fmla="*/ 63 h 73"/>
                <a:gd name="T82" fmla="*/ 21 w 105"/>
                <a:gd name="T83" fmla="*/ 63 h 73"/>
                <a:gd name="T84" fmla="*/ 10 w 105"/>
                <a:gd name="T85" fmla="*/ 52 h 73"/>
                <a:gd name="T86" fmla="*/ 10 w 105"/>
                <a:gd name="T87" fmla="*/ 52 h 73"/>
                <a:gd name="T88" fmla="*/ 10 w 105"/>
                <a:gd name="T89" fmla="*/ 52 h 73"/>
                <a:gd name="T90" fmla="*/ 10 w 105"/>
                <a:gd name="T91" fmla="*/ 52 h 73"/>
                <a:gd name="T92" fmla="*/ 10 w 105"/>
                <a:gd name="T93" fmla="*/ 42 h 73"/>
                <a:gd name="T94" fmla="*/ 0 w 105"/>
                <a:gd name="T95" fmla="*/ 42 h 73"/>
                <a:gd name="T96" fmla="*/ 0 w 105"/>
                <a:gd name="T97" fmla="*/ 42 h 73"/>
                <a:gd name="T98" fmla="*/ 0 w 105"/>
                <a:gd name="T99" fmla="*/ 31 h 73"/>
                <a:gd name="T100" fmla="*/ 0 w 105"/>
                <a:gd name="T101" fmla="*/ 31 h 73"/>
                <a:gd name="T102" fmla="*/ 0 w 105"/>
                <a:gd name="T103" fmla="*/ 31 h 73"/>
                <a:gd name="T104" fmla="*/ 0 w 105"/>
                <a:gd name="T105" fmla="*/ 21 h 73"/>
                <a:gd name="T106" fmla="*/ 0 w 105"/>
                <a:gd name="T107" fmla="*/ 21 h 7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05"/>
                <a:gd name="T163" fmla="*/ 0 h 73"/>
                <a:gd name="T164" fmla="*/ 105 w 105"/>
                <a:gd name="T165" fmla="*/ 73 h 73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05" h="73">
                  <a:moveTo>
                    <a:pt x="94" y="0"/>
                  </a:moveTo>
                  <a:lnTo>
                    <a:pt x="94" y="0"/>
                  </a:lnTo>
                  <a:lnTo>
                    <a:pt x="105" y="0"/>
                  </a:lnTo>
                  <a:lnTo>
                    <a:pt x="105" y="10"/>
                  </a:lnTo>
                  <a:lnTo>
                    <a:pt x="105" y="21"/>
                  </a:lnTo>
                  <a:lnTo>
                    <a:pt x="105" y="31"/>
                  </a:lnTo>
                  <a:lnTo>
                    <a:pt x="105" y="42"/>
                  </a:lnTo>
                  <a:lnTo>
                    <a:pt x="94" y="42"/>
                  </a:lnTo>
                  <a:lnTo>
                    <a:pt x="94" y="52"/>
                  </a:lnTo>
                  <a:lnTo>
                    <a:pt x="84" y="63"/>
                  </a:lnTo>
                  <a:lnTo>
                    <a:pt x="73" y="63"/>
                  </a:lnTo>
                  <a:lnTo>
                    <a:pt x="73" y="73"/>
                  </a:lnTo>
                  <a:lnTo>
                    <a:pt x="63" y="73"/>
                  </a:lnTo>
                  <a:lnTo>
                    <a:pt x="52" y="73"/>
                  </a:lnTo>
                  <a:lnTo>
                    <a:pt x="42" y="73"/>
                  </a:lnTo>
                  <a:lnTo>
                    <a:pt x="31" y="73"/>
                  </a:lnTo>
                  <a:lnTo>
                    <a:pt x="31" y="63"/>
                  </a:lnTo>
                  <a:lnTo>
                    <a:pt x="21" y="63"/>
                  </a:lnTo>
                  <a:lnTo>
                    <a:pt x="10" y="52"/>
                  </a:lnTo>
                  <a:lnTo>
                    <a:pt x="10" y="42"/>
                  </a:lnTo>
                  <a:lnTo>
                    <a:pt x="0" y="42"/>
                  </a:lnTo>
                  <a:lnTo>
                    <a:pt x="0" y="31"/>
                  </a:lnTo>
                  <a:lnTo>
                    <a:pt x="0" y="21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43" name="Freeform 44"/>
            <p:cNvSpPr>
              <a:spLocks/>
            </p:cNvSpPr>
            <p:nvPr/>
          </p:nvSpPr>
          <p:spPr bwMode="auto">
            <a:xfrm>
              <a:off x="1366" y="1438"/>
              <a:ext cx="84" cy="105"/>
            </a:xfrm>
            <a:custGeom>
              <a:avLst/>
              <a:gdLst>
                <a:gd name="T0" fmla="*/ 84 w 84"/>
                <a:gd name="T1" fmla="*/ 95 h 105"/>
                <a:gd name="T2" fmla="*/ 74 w 84"/>
                <a:gd name="T3" fmla="*/ 95 h 105"/>
                <a:gd name="T4" fmla="*/ 74 w 84"/>
                <a:gd name="T5" fmla="*/ 105 h 105"/>
                <a:gd name="T6" fmla="*/ 74 w 84"/>
                <a:gd name="T7" fmla="*/ 105 h 105"/>
                <a:gd name="T8" fmla="*/ 63 w 84"/>
                <a:gd name="T9" fmla="*/ 105 h 105"/>
                <a:gd name="T10" fmla="*/ 63 w 84"/>
                <a:gd name="T11" fmla="*/ 105 h 105"/>
                <a:gd name="T12" fmla="*/ 63 w 84"/>
                <a:gd name="T13" fmla="*/ 105 h 105"/>
                <a:gd name="T14" fmla="*/ 53 w 84"/>
                <a:gd name="T15" fmla="*/ 105 h 105"/>
                <a:gd name="T16" fmla="*/ 53 w 84"/>
                <a:gd name="T17" fmla="*/ 105 h 105"/>
                <a:gd name="T18" fmla="*/ 42 w 84"/>
                <a:gd name="T19" fmla="*/ 105 h 105"/>
                <a:gd name="T20" fmla="*/ 42 w 84"/>
                <a:gd name="T21" fmla="*/ 105 h 105"/>
                <a:gd name="T22" fmla="*/ 42 w 84"/>
                <a:gd name="T23" fmla="*/ 105 h 105"/>
                <a:gd name="T24" fmla="*/ 32 w 84"/>
                <a:gd name="T25" fmla="*/ 105 h 105"/>
                <a:gd name="T26" fmla="*/ 32 w 84"/>
                <a:gd name="T27" fmla="*/ 105 h 105"/>
                <a:gd name="T28" fmla="*/ 32 w 84"/>
                <a:gd name="T29" fmla="*/ 95 h 105"/>
                <a:gd name="T30" fmla="*/ 32 w 84"/>
                <a:gd name="T31" fmla="*/ 95 h 105"/>
                <a:gd name="T32" fmla="*/ 21 w 84"/>
                <a:gd name="T33" fmla="*/ 95 h 105"/>
                <a:gd name="T34" fmla="*/ 21 w 84"/>
                <a:gd name="T35" fmla="*/ 95 h 105"/>
                <a:gd name="T36" fmla="*/ 21 w 84"/>
                <a:gd name="T37" fmla="*/ 95 h 105"/>
                <a:gd name="T38" fmla="*/ 11 w 84"/>
                <a:gd name="T39" fmla="*/ 84 h 105"/>
                <a:gd name="T40" fmla="*/ 11 w 84"/>
                <a:gd name="T41" fmla="*/ 84 h 105"/>
                <a:gd name="T42" fmla="*/ 11 w 84"/>
                <a:gd name="T43" fmla="*/ 84 h 105"/>
                <a:gd name="T44" fmla="*/ 11 w 84"/>
                <a:gd name="T45" fmla="*/ 84 h 105"/>
                <a:gd name="T46" fmla="*/ 11 w 84"/>
                <a:gd name="T47" fmla="*/ 74 h 105"/>
                <a:gd name="T48" fmla="*/ 0 w 84"/>
                <a:gd name="T49" fmla="*/ 74 h 105"/>
                <a:gd name="T50" fmla="*/ 0 w 84"/>
                <a:gd name="T51" fmla="*/ 74 h 105"/>
                <a:gd name="T52" fmla="*/ 0 w 84"/>
                <a:gd name="T53" fmla="*/ 63 h 105"/>
                <a:gd name="T54" fmla="*/ 0 w 84"/>
                <a:gd name="T55" fmla="*/ 63 h 105"/>
                <a:gd name="T56" fmla="*/ 0 w 84"/>
                <a:gd name="T57" fmla="*/ 63 h 105"/>
                <a:gd name="T58" fmla="*/ 0 w 84"/>
                <a:gd name="T59" fmla="*/ 53 h 105"/>
                <a:gd name="T60" fmla="*/ 0 w 84"/>
                <a:gd name="T61" fmla="*/ 53 h 105"/>
                <a:gd name="T62" fmla="*/ 0 w 84"/>
                <a:gd name="T63" fmla="*/ 53 h 105"/>
                <a:gd name="T64" fmla="*/ 0 w 84"/>
                <a:gd name="T65" fmla="*/ 42 h 105"/>
                <a:gd name="T66" fmla="*/ 0 w 84"/>
                <a:gd name="T67" fmla="*/ 42 h 105"/>
                <a:gd name="T68" fmla="*/ 0 w 84"/>
                <a:gd name="T69" fmla="*/ 42 h 105"/>
                <a:gd name="T70" fmla="*/ 0 w 84"/>
                <a:gd name="T71" fmla="*/ 32 h 105"/>
                <a:gd name="T72" fmla="*/ 0 w 84"/>
                <a:gd name="T73" fmla="*/ 32 h 105"/>
                <a:gd name="T74" fmla="*/ 11 w 84"/>
                <a:gd name="T75" fmla="*/ 32 h 105"/>
                <a:gd name="T76" fmla="*/ 11 w 84"/>
                <a:gd name="T77" fmla="*/ 21 h 105"/>
                <a:gd name="T78" fmla="*/ 11 w 84"/>
                <a:gd name="T79" fmla="*/ 21 h 105"/>
                <a:gd name="T80" fmla="*/ 11 w 84"/>
                <a:gd name="T81" fmla="*/ 21 h 105"/>
                <a:gd name="T82" fmla="*/ 11 w 84"/>
                <a:gd name="T83" fmla="*/ 21 h 105"/>
                <a:gd name="T84" fmla="*/ 21 w 84"/>
                <a:gd name="T85" fmla="*/ 11 h 105"/>
                <a:gd name="T86" fmla="*/ 21 w 84"/>
                <a:gd name="T87" fmla="*/ 11 h 105"/>
                <a:gd name="T88" fmla="*/ 21 w 84"/>
                <a:gd name="T89" fmla="*/ 11 h 105"/>
                <a:gd name="T90" fmla="*/ 32 w 84"/>
                <a:gd name="T91" fmla="*/ 11 h 105"/>
                <a:gd name="T92" fmla="*/ 32 w 84"/>
                <a:gd name="T93" fmla="*/ 11 h 105"/>
                <a:gd name="T94" fmla="*/ 32 w 84"/>
                <a:gd name="T95" fmla="*/ 0 h 105"/>
                <a:gd name="T96" fmla="*/ 32 w 84"/>
                <a:gd name="T97" fmla="*/ 0 h 105"/>
                <a:gd name="T98" fmla="*/ 42 w 84"/>
                <a:gd name="T99" fmla="*/ 0 h 105"/>
                <a:gd name="T100" fmla="*/ 42 w 84"/>
                <a:gd name="T101" fmla="*/ 0 h 105"/>
                <a:gd name="T102" fmla="*/ 42 w 84"/>
                <a:gd name="T103" fmla="*/ 0 h 105"/>
                <a:gd name="T104" fmla="*/ 53 w 84"/>
                <a:gd name="T105" fmla="*/ 0 h 105"/>
                <a:gd name="T106" fmla="*/ 53 w 84"/>
                <a:gd name="T107" fmla="*/ 0 h 10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84"/>
                <a:gd name="T163" fmla="*/ 0 h 105"/>
                <a:gd name="T164" fmla="*/ 84 w 84"/>
                <a:gd name="T165" fmla="*/ 105 h 105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84" h="105">
                  <a:moveTo>
                    <a:pt x="84" y="95"/>
                  </a:moveTo>
                  <a:lnTo>
                    <a:pt x="74" y="95"/>
                  </a:lnTo>
                  <a:lnTo>
                    <a:pt x="74" y="105"/>
                  </a:lnTo>
                  <a:lnTo>
                    <a:pt x="63" y="105"/>
                  </a:lnTo>
                  <a:lnTo>
                    <a:pt x="53" y="105"/>
                  </a:lnTo>
                  <a:lnTo>
                    <a:pt x="42" y="105"/>
                  </a:lnTo>
                  <a:lnTo>
                    <a:pt x="32" y="105"/>
                  </a:lnTo>
                  <a:lnTo>
                    <a:pt x="32" y="95"/>
                  </a:lnTo>
                  <a:lnTo>
                    <a:pt x="21" y="95"/>
                  </a:lnTo>
                  <a:lnTo>
                    <a:pt x="11" y="84"/>
                  </a:lnTo>
                  <a:lnTo>
                    <a:pt x="11" y="74"/>
                  </a:lnTo>
                  <a:lnTo>
                    <a:pt x="0" y="74"/>
                  </a:lnTo>
                  <a:lnTo>
                    <a:pt x="0" y="63"/>
                  </a:lnTo>
                  <a:lnTo>
                    <a:pt x="0" y="53"/>
                  </a:lnTo>
                  <a:lnTo>
                    <a:pt x="0" y="42"/>
                  </a:lnTo>
                  <a:lnTo>
                    <a:pt x="0" y="32"/>
                  </a:lnTo>
                  <a:lnTo>
                    <a:pt x="11" y="32"/>
                  </a:lnTo>
                  <a:lnTo>
                    <a:pt x="11" y="21"/>
                  </a:lnTo>
                  <a:lnTo>
                    <a:pt x="21" y="11"/>
                  </a:lnTo>
                  <a:lnTo>
                    <a:pt x="32" y="11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53" y="0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44" name="Line 45"/>
            <p:cNvSpPr>
              <a:spLocks noChangeShapeType="1"/>
            </p:cNvSpPr>
            <p:nvPr/>
          </p:nvSpPr>
          <p:spPr bwMode="auto">
            <a:xfrm>
              <a:off x="1534" y="1459"/>
              <a:ext cx="788" cy="1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45" name="Line 46"/>
            <p:cNvSpPr>
              <a:spLocks noChangeShapeType="1"/>
            </p:cNvSpPr>
            <p:nvPr/>
          </p:nvSpPr>
          <p:spPr bwMode="auto">
            <a:xfrm>
              <a:off x="1534" y="1480"/>
              <a:ext cx="788" cy="1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46" name="Freeform 47"/>
            <p:cNvSpPr>
              <a:spLocks/>
            </p:cNvSpPr>
            <p:nvPr/>
          </p:nvSpPr>
          <p:spPr bwMode="auto">
            <a:xfrm>
              <a:off x="2322" y="1407"/>
              <a:ext cx="63" cy="126"/>
            </a:xfrm>
            <a:custGeom>
              <a:avLst/>
              <a:gdLst>
                <a:gd name="T0" fmla="*/ 0 w 63"/>
                <a:gd name="T1" fmla="*/ 52 h 126"/>
                <a:gd name="T2" fmla="*/ 0 w 63"/>
                <a:gd name="T3" fmla="*/ 0 h 126"/>
                <a:gd name="T4" fmla="*/ 63 w 63"/>
                <a:gd name="T5" fmla="*/ 63 h 126"/>
                <a:gd name="T6" fmla="*/ 0 w 63"/>
                <a:gd name="T7" fmla="*/ 126 h 126"/>
                <a:gd name="T8" fmla="*/ 0 w 63"/>
                <a:gd name="T9" fmla="*/ 73 h 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"/>
                <a:gd name="T16" fmla="*/ 0 h 126"/>
                <a:gd name="T17" fmla="*/ 63 w 63"/>
                <a:gd name="T18" fmla="*/ 126 h 1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" h="126">
                  <a:moveTo>
                    <a:pt x="0" y="52"/>
                  </a:moveTo>
                  <a:lnTo>
                    <a:pt x="0" y="0"/>
                  </a:lnTo>
                  <a:lnTo>
                    <a:pt x="63" y="63"/>
                  </a:lnTo>
                  <a:lnTo>
                    <a:pt x="0" y="126"/>
                  </a:lnTo>
                  <a:lnTo>
                    <a:pt x="0" y="73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47" name="Freeform 48"/>
            <p:cNvSpPr>
              <a:spLocks/>
            </p:cNvSpPr>
            <p:nvPr/>
          </p:nvSpPr>
          <p:spPr bwMode="auto">
            <a:xfrm>
              <a:off x="1870" y="1323"/>
              <a:ext cx="158" cy="52"/>
            </a:xfrm>
            <a:custGeom>
              <a:avLst/>
              <a:gdLst>
                <a:gd name="T0" fmla="*/ 95 w 158"/>
                <a:gd name="T1" fmla="*/ 21 h 52"/>
                <a:gd name="T2" fmla="*/ 95 w 158"/>
                <a:gd name="T3" fmla="*/ 52 h 52"/>
                <a:gd name="T4" fmla="*/ 63 w 158"/>
                <a:gd name="T5" fmla="*/ 52 h 52"/>
                <a:gd name="T6" fmla="*/ 63 w 158"/>
                <a:gd name="T7" fmla="*/ 21 h 52"/>
                <a:gd name="T8" fmla="*/ 0 w 158"/>
                <a:gd name="T9" fmla="*/ 21 h 52"/>
                <a:gd name="T10" fmla="*/ 0 w 158"/>
                <a:gd name="T11" fmla="*/ 10 h 52"/>
                <a:gd name="T12" fmla="*/ 0 w 158"/>
                <a:gd name="T13" fmla="*/ 21 h 52"/>
                <a:gd name="T14" fmla="*/ 158 w 158"/>
                <a:gd name="T15" fmla="*/ 21 h 52"/>
                <a:gd name="T16" fmla="*/ 158 w 158"/>
                <a:gd name="T17" fmla="*/ 10 h 52"/>
                <a:gd name="T18" fmla="*/ 147 w 158"/>
                <a:gd name="T19" fmla="*/ 0 h 52"/>
                <a:gd name="T20" fmla="*/ 11 w 158"/>
                <a:gd name="T21" fmla="*/ 0 h 52"/>
                <a:gd name="T22" fmla="*/ 0 w 158"/>
                <a:gd name="T23" fmla="*/ 10 h 5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58"/>
                <a:gd name="T37" fmla="*/ 0 h 52"/>
                <a:gd name="T38" fmla="*/ 158 w 158"/>
                <a:gd name="T39" fmla="*/ 52 h 5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58" h="52">
                  <a:moveTo>
                    <a:pt x="95" y="21"/>
                  </a:moveTo>
                  <a:lnTo>
                    <a:pt x="95" y="52"/>
                  </a:lnTo>
                  <a:lnTo>
                    <a:pt x="63" y="52"/>
                  </a:lnTo>
                  <a:lnTo>
                    <a:pt x="63" y="21"/>
                  </a:lnTo>
                  <a:lnTo>
                    <a:pt x="0" y="21"/>
                  </a:lnTo>
                  <a:lnTo>
                    <a:pt x="0" y="10"/>
                  </a:lnTo>
                  <a:lnTo>
                    <a:pt x="0" y="21"/>
                  </a:lnTo>
                  <a:lnTo>
                    <a:pt x="158" y="21"/>
                  </a:lnTo>
                  <a:lnTo>
                    <a:pt x="158" y="10"/>
                  </a:lnTo>
                  <a:lnTo>
                    <a:pt x="147" y="0"/>
                  </a:lnTo>
                  <a:lnTo>
                    <a:pt x="11" y="0"/>
                  </a:lnTo>
                  <a:lnTo>
                    <a:pt x="0" y="10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48" name="Oval 49"/>
            <p:cNvSpPr>
              <a:spLocks noChangeArrowheads="1"/>
            </p:cNvSpPr>
            <p:nvPr/>
          </p:nvSpPr>
          <p:spPr bwMode="auto">
            <a:xfrm>
              <a:off x="1870" y="1386"/>
              <a:ext cx="179" cy="178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AR" altLang="es-AR"/>
            </a:p>
          </p:txBody>
        </p:sp>
        <p:sp>
          <p:nvSpPr>
            <p:cNvPr id="49" name="Oval 50"/>
            <p:cNvSpPr>
              <a:spLocks noChangeArrowheads="1"/>
            </p:cNvSpPr>
            <p:nvPr/>
          </p:nvSpPr>
          <p:spPr bwMode="auto">
            <a:xfrm>
              <a:off x="1860" y="1375"/>
              <a:ext cx="189" cy="189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AR" altLang="es-AR"/>
            </a:p>
          </p:txBody>
        </p:sp>
        <p:sp>
          <p:nvSpPr>
            <p:cNvPr id="50" name="Text Box 51"/>
            <p:cNvSpPr txBox="1">
              <a:spLocks noChangeArrowheads="1"/>
            </p:cNvSpPr>
            <p:nvPr/>
          </p:nvSpPr>
          <p:spPr bwMode="auto">
            <a:xfrm>
              <a:off x="1504" y="1656"/>
              <a:ext cx="90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s-AR" altLang="es-AR" dirty="0" err="1" smtClean="0">
                  <a:latin typeface="Tahoma" panose="020B0604030504040204" pitchFamily="34" charset="0"/>
                </a:rPr>
                <a:t>SumoCostos</a:t>
              </a:r>
              <a:endParaRPr lang="es-ES" altLang="es-AR" dirty="0">
                <a:latin typeface="Tahoma" panose="020B0604030504040204" pitchFamily="34" charset="0"/>
              </a:endParaRPr>
            </a:p>
          </p:txBody>
        </p:sp>
      </p:grpSp>
      <p:grpSp>
        <p:nvGrpSpPr>
          <p:cNvPr id="51" name="Group 52"/>
          <p:cNvGrpSpPr>
            <a:grpSpLocks/>
          </p:cNvGrpSpPr>
          <p:nvPr/>
        </p:nvGrpSpPr>
        <p:grpSpPr bwMode="auto">
          <a:xfrm>
            <a:off x="7358995" y="2780478"/>
            <a:ext cx="907433" cy="1006475"/>
            <a:chOff x="2382" y="983"/>
            <a:chExt cx="475" cy="634"/>
          </a:xfrm>
        </p:grpSpPr>
        <p:sp>
          <p:nvSpPr>
            <p:cNvPr id="52" name="Rectangle 53"/>
            <p:cNvSpPr>
              <a:spLocks noChangeArrowheads="1"/>
            </p:cNvSpPr>
            <p:nvPr/>
          </p:nvSpPr>
          <p:spPr bwMode="auto">
            <a:xfrm>
              <a:off x="2395" y="1260"/>
              <a:ext cx="462" cy="35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AR" altLang="es-AR"/>
            </a:p>
          </p:txBody>
        </p:sp>
        <p:sp>
          <p:nvSpPr>
            <p:cNvPr id="53" name="Rectangle 54"/>
            <p:cNvSpPr>
              <a:spLocks noChangeArrowheads="1"/>
            </p:cNvSpPr>
            <p:nvPr/>
          </p:nvSpPr>
          <p:spPr bwMode="auto">
            <a:xfrm>
              <a:off x="2382" y="1253"/>
              <a:ext cx="462" cy="357"/>
            </a:xfrm>
            <a:prstGeom prst="rect">
              <a:avLst/>
            </a:prstGeom>
            <a:noFill/>
            <a:ln w="158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AR" altLang="es-AR"/>
            </a:p>
          </p:txBody>
        </p:sp>
        <p:sp>
          <p:nvSpPr>
            <p:cNvPr id="54" name="Text Box 55"/>
            <p:cNvSpPr txBox="1">
              <a:spLocks noChangeArrowheads="1"/>
            </p:cNvSpPr>
            <p:nvPr/>
          </p:nvSpPr>
          <p:spPr bwMode="auto">
            <a:xfrm>
              <a:off x="2497" y="983"/>
              <a:ext cx="23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s-AR" altLang="es-AR" dirty="0" smtClean="0">
                  <a:latin typeface="Tahoma" panose="020B0604030504040204" pitchFamily="34" charset="0"/>
                </a:rPr>
                <a:t>CF</a:t>
              </a:r>
              <a:endParaRPr lang="es-ES" altLang="es-AR" dirty="0">
                <a:latin typeface="Tahoma" panose="020B0604030504040204" pitchFamily="34" charset="0"/>
              </a:endParaRPr>
            </a:p>
          </p:txBody>
        </p:sp>
      </p:grpSp>
      <p:sp>
        <p:nvSpPr>
          <p:cNvPr id="55" name="CuadroTexto 54"/>
          <p:cNvSpPr txBox="1"/>
          <p:nvPr/>
        </p:nvSpPr>
        <p:spPr>
          <a:xfrm>
            <a:off x="7325510" y="328427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>
                <a:solidFill>
                  <a:schemeClr val="accent4">
                    <a:lumMod val="75000"/>
                  </a:schemeClr>
                </a:solidFill>
              </a:rPr>
              <a:t>$ 900</a:t>
            </a:r>
            <a:endParaRPr lang="es-AR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7" name="CuadroTexto 56"/>
          <p:cNvSpPr txBox="1"/>
          <p:nvPr/>
        </p:nvSpPr>
        <p:spPr>
          <a:xfrm>
            <a:off x="3845283" y="1399002"/>
            <a:ext cx="44085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err="1" smtClean="0"/>
              <a:t>SumoCostos</a:t>
            </a:r>
            <a:r>
              <a:rPr lang="es-AR" b="1" dirty="0" smtClean="0"/>
              <a:t> = </a:t>
            </a:r>
            <a:r>
              <a:rPr lang="es-AR" b="1" dirty="0" err="1" smtClean="0"/>
              <a:t>CostoAlm</a:t>
            </a:r>
            <a:r>
              <a:rPr lang="es-AR" b="1" dirty="0" smtClean="0"/>
              <a:t> + </a:t>
            </a:r>
            <a:r>
              <a:rPr lang="es-AR" b="1" dirty="0" err="1" smtClean="0"/>
              <a:t>CestoEmitir</a:t>
            </a:r>
            <a:endParaRPr lang="es-AR" b="1" dirty="0" smtClean="0"/>
          </a:p>
          <a:p>
            <a:r>
              <a:rPr lang="es-AR" b="1" dirty="0" err="1" smtClean="0"/>
              <a:t>SumoCostos</a:t>
            </a:r>
            <a:r>
              <a:rPr lang="es-AR" b="1" dirty="0" smtClean="0"/>
              <a:t> = 1.000 + 100</a:t>
            </a:r>
          </a:p>
          <a:p>
            <a:r>
              <a:rPr lang="es-AR" b="1" dirty="0" err="1" smtClean="0"/>
              <a:t>SumoCostos</a:t>
            </a:r>
            <a:r>
              <a:rPr lang="es-AR" b="1" dirty="0" smtClean="0"/>
              <a:t> = 1.100</a:t>
            </a:r>
          </a:p>
          <a:p>
            <a:endParaRPr lang="es-AR" b="1" dirty="0" smtClean="0"/>
          </a:p>
        </p:txBody>
      </p:sp>
      <p:cxnSp>
        <p:nvCxnSpPr>
          <p:cNvPr id="59" name="Conector recto 58"/>
          <p:cNvCxnSpPr/>
          <p:nvPr/>
        </p:nvCxnSpPr>
        <p:spPr>
          <a:xfrm flipV="1">
            <a:off x="8097950" y="2439643"/>
            <a:ext cx="1348607" cy="667874"/>
          </a:xfrm>
          <a:prstGeom prst="line">
            <a:avLst/>
          </a:prstGeom>
          <a:ln w="28575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/>
          <p:cNvSpPr txBox="1"/>
          <p:nvPr/>
        </p:nvSpPr>
        <p:spPr>
          <a:xfrm>
            <a:off x="2762854" y="3478977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>
                <a:solidFill>
                  <a:schemeClr val="accent3"/>
                </a:solidFill>
              </a:rPr>
              <a:t>$ 1.000</a:t>
            </a:r>
            <a:endParaRPr lang="es-AR" b="1" dirty="0">
              <a:solidFill>
                <a:schemeClr val="accent3"/>
              </a:solidFill>
            </a:endParaRPr>
          </a:p>
        </p:txBody>
      </p:sp>
      <p:cxnSp>
        <p:nvCxnSpPr>
          <p:cNvPr id="70" name="Conector curvado 69"/>
          <p:cNvCxnSpPr>
            <a:stCxn id="17" idx="3"/>
            <a:endCxn id="49" idx="3"/>
          </p:cNvCxnSpPr>
          <p:nvPr/>
        </p:nvCxnSpPr>
        <p:spPr>
          <a:xfrm flipV="1">
            <a:off x="3668983" y="3635543"/>
            <a:ext cx="2888060" cy="59816"/>
          </a:xfrm>
          <a:prstGeom prst="curvedConnector2">
            <a:avLst/>
          </a:prstGeom>
          <a:ln w="28575">
            <a:solidFill>
              <a:schemeClr val="accent6">
                <a:lumMod val="7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/>
          <p:cNvSpPr txBox="1"/>
          <p:nvPr/>
        </p:nvSpPr>
        <p:spPr>
          <a:xfrm>
            <a:off x="1561293" y="433622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$ 200</a:t>
            </a:r>
            <a:endParaRPr lang="es-AR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64" name="Group 40"/>
          <p:cNvGrpSpPr>
            <a:grpSpLocks/>
          </p:cNvGrpSpPr>
          <p:nvPr/>
        </p:nvGrpSpPr>
        <p:grpSpPr bwMode="auto">
          <a:xfrm>
            <a:off x="1050768" y="5589938"/>
            <a:ext cx="2193930" cy="898525"/>
            <a:chOff x="1366" y="1323"/>
            <a:chExt cx="1382" cy="566"/>
          </a:xfrm>
        </p:grpSpPr>
        <p:sp>
          <p:nvSpPr>
            <p:cNvPr id="65" name="Freeform 41"/>
            <p:cNvSpPr>
              <a:spLocks/>
            </p:cNvSpPr>
            <p:nvPr/>
          </p:nvSpPr>
          <p:spPr bwMode="auto">
            <a:xfrm>
              <a:off x="1366" y="1386"/>
              <a:ext cx="105" cy="84"/>
            </a:xfrm>
            <a:custGeom>
              <a:avLst/>
              <a:gdLst>
                <a:gd name="T0" fmla="*/ 11 w 105"/>
                <a:gd name="T1" fmla="*/ 84 h 84"/>
                <a:gd name="T2" fmla="*/ 11 w 105"/>
                <a:gd name="T3" fmla="*/ 73 h 84"/>
                <a:gd name="T4" fmla="*/ 0 w 105"/>
                <a:gd name="T5" fmla="*/ 73 h 84"/>
                <a:gd name="T6" fmla="*/ 0 w 105"/>
                <a:gd name="T7" fmla="*/ 73 h 84"/>
                <a:gd name="T8" fmla="*/ 0 w 105"/>
                <a:gd name="T9" fmla="*/ 63 h 84"/>
                <a:gd name="T10" fmla="*/ 0 w 105"/>
                <a:gd name="T11" fmla="*/ 63 h 84"/>
                <a:gd name="T12" fmla="*/ 0 w 105"/>
                <a:gd name="T13" fmla="*/ 63 h 84"/>
                <a:gd name="T14" fmla="*/ 0 w 105"/>
                <a:gd name="T15" fmla="*/ 52 h 84"/>
                <a:gd name="T16" fmla="*/ 0 w 105"/>
                <a:gd name="T17" fmla="*/ 52 h 84"/>
                <a:gd name="T18" fmla="*/ 0 w 105"/>
                <a:gd name="T19" fmla="*/ 42 h 84"/>
                <a:gd name="T20" fmla="*/ 0 w 105"/>
                <a:gd name="T21" fmla="*/ 42 h 84"/>
                <a:gd name="T22" fmla="*/ 0 w 105"/>
                <a:gd name="T23" fmla="*/ 42 h 84"/>
                <a:gd name="T24" fmla="*/ 0 w 105"/>
                <a:gd name="T25" fmla="*/ 31 h 84"/>
                <a:gd name="T26" fmla="*/ 0 w 105"/>
                <a:gd name="T27" fmla="*/ 31 h 84"/>
                <a:gd name="T28" fmla="*/ 11 w 105"/>
                <a:gd name="T29" fmla="*/ 31 h 84"/>
                <a:gd name="T30" fmla="*/ 11 w 105"/>
                <a:gd name="T31" fmla="*/ 31 h 84"/>
                <a:gd name="T32" fmla="*/ 11 w 105"/>
                <a:gd name="T33" fmla="*/ 21 h 84"/>
                <a:gd name="T34" fmla="*/ 11 w 105"/>
                <a:gd name="T35" fmla="*/ 21 h 84"/>
                <a:gd name="T36" fmla="*/ 11 w 105"/>
                <a:gd name="T37" fmla="*/ 21 h 84"/>
                <a:gd name="T38" fmla="*/ 21 w 105"/>
                <a:gd name="T39" fmla="*/ 10 h 84"/>
                <a:gd name="T40" fmla="*/ 21 w 105"/>
                <a:gd name="T41" fmla="*/ 10 h 84"/>
                <a:gd name="T42" fmla="*/ 21 w 105"/>
                <a:gd name="T43" fmla="*/ 10 h 84"/>
                <a:gd name="T44" fmla="*/ 21 w 105"/>
                <a:gd name="T45" fmla="*/ 10 h 84"/>
                <a:gd name="T46" fmla="*/ 32 w 105"/>
                <a:gd name="T47" fmla="*/ 10 h 84"/>
                <a:gd name="T48" fmla="*/ 32 w 105"/>
                <a:gd name="T49" fmla="*/ 0 h 84"/>
                <a:gd name="T50" fmla="*/ 32 w 105"/>
                <a:gd name="T51" fmla="*/ 0 h 84"/>
                <a:gd name="T52" fmla="*/ 42 w 105"/>
                <a:gd name="T53" fmla="*/ 0 h 84"/>
                <a:gd name="T54" fmla="*/ 42 w 105"/>
                <a:gd name="T55" fmla="*/ 0 h 84"/>
                <a:gd name="T56" fmla="*/ 42 w 105"/>
                <a:gd name="T57" fmla="*/ 0 h 84"/>
                <a:gd name="T58" fmla="*/ 53 w 105"/>
                <a:gd name="T59" fmla="*/ 0 h 84"/>
                <a:gd name="T60" fmla="*/ 53 w 105"/>
                <a:gd name="T61" fmla="*/ 0 h 84"/>
                <a:gd name="T62" fmla="*/ 53 w 105"/>
                <a:gd name="T63" fmla="*/ 0 h 84"/>
                <a:gd name="T64" fmla="*/ 63 w 105"/>
                <a:gd name="T65" fmla="*/ 0 h 84"/>
                <a:gd name="T66" fmla="*/ 63 w 105"/>
                <a:gd name="T67" fmla="*/ 0 h 84"/>
                <a:gd name="T68" fmla="*/ 63 w 105"/>
                <a:gd name="T69" fmla="*/ 0 h 84"/>
                <a:gd name="T70" fmla="*/ 74 w 105"/>
                <a:gd name="T71" fmla="*/ 0 h 84"/>
                <a:gd name="T72" fmla="*/ 74 w 105"/>
                <a:gd name="T73" fmla="*/ 0 h 84"/>
                <a:gd name="T74" fmla="*/ 74 w 105"/>
                <a:gd name="T75" fmla="*/ 10 h 84"/>
                <a:gd name="T76" fmla="*/ 84 w 105"/>
                <a:gd name="T77" fmla="*/ 10 h 84"/>
                <a:gd name="T78" fmla="*/ 84 w 105"/>
                <a:gd name="T79" fmla="*/ 10 h 84"/>
                <a:gd name="T80" fmla="*/ 84 w 105"/>
                <a:gd name="T81" fmla="*/ 10 h 84"/>
                <a:gd name="T82" fmla="*/ 84 w 105"/>
                <a:gd name="T83" fmla="*/ 10 h 84"/>
                <a:gd name="T84" fmla="*/ 95 w 105"/>
                <a:gd name="T85" fmla="*/ 21 h 84"/>
                <a:gd name="T86" fmla="*/ 95 w 105"/>
                <a:gd name="T87" fmla="*/ 21 h 84"/>
                <a:gd name="T88" fmla="*/ 95 w 105"/>
                <a:gd name="T89" fmla="*/ 21 h 84"/>
                <a:gd name="T90" fmla="*/ 95 w 105"/>
                <a:gd name="T91" fmla="*/ 31 h 84"/>
                <a:gd name="T92" fmla="*/ 95 w 105"/>
                <a:gd name="T93" fmla="*/ 31 h 84"/>
                <a:gd name="T94" fmla="*/ 105 w 105"/>
                <a:gd name="T95" fmla="*/ 31 h 84"/>
                <a:gd name="T96" fmla="*/ 105 w 105"/>
                <a:gd name="T97" fmla="*/ 31 h 84"/>
                <a:gd name="T98" fmla="*/ 105 w 105"/>
                <a:gd name="T99" fmla="*/ 42 h 84"/>
                <a:gd name="T100" fmla="*/ 105 w 105"/>
                <a:gd name="T101" fmla="*/ 42 h 84"/>
                <a:gd name="T102" fmla="*/ 105 w 105"/>
                <a:gd name="T103" fmla="*/ 42 h 84"/>
                <a:gd name="T104" fmla="*/ 105 w 105"/>
                <a:gd name="T105" fmla="*/ 52 h 84"/>
                <a:gd name="T106" fmla="*/ 105 w 105"/>
                <a:gd name="T107" fmla="*/ 52 h 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05"/>
                <a:gd name="T163" fmla="*/ 0 h 84"/>
                <a:gd name="T164" fmla="*/ 105 w 105"/>
                <a:gd name="T165" fmla="*/ 84 h 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05" h="84">
                  <a:moveTo>
                    <a:pt x="11" y="84"/>
                  </a:moveTo>
                  <a:lnTo>
                    <a:pt x="11" y="73"/>
                  </a:lnTo>
                  <a:lnTo>
                    <a:pt x="0" y="73"/>
                  </a:lnTo>
                  <a:lnTo>
                    <a:pt x="0" y="63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0" y="31"/>
                  </a:lnTo>
                  <a:lnTo>
                    <a:pt x="11" y="31"/>
                  </a:lnTo>
                  <a:lnTo>
                    <a:pt x="11" y="21"/>
                  </a:lnTo>
                  <a:lnTo>
                    <a:pt x="21" y="10"/>
                  </a:lnTo>
                  <a:lnTo>
                    <a:pt x="32" y="10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53" y="0"/>
                  </a:lnTo>
                  <a:lnTo>
                    <a:pt x="63" y="0"/>
                  </a:lnTo>
                  <a:lnTo>
                    <a:pt x="74" y="0"/>
                  </a:lnTo>
                  <a:lnTo>
                    <a:pt x="74" y="10"/>
                  </a:lnTo>
                  <a:lnTo>
                    <a:pt x="84" y="10"/>
                  </a:lnTo>
                  <a:lnTo>
                    <a:pt x="95" y="21"/>
                  </a:lnTo>
                  <a:lnTo>
                    <a:pt x="95" y="31"/>
                  </a:lnTo>
                  <a:lnTo>
                    <a:pt x="105" y="31"/>
                  </a:lnTo>
                  <a:lnTo>
                    <a:pt x="105" y="42"/>
                  </a:lnTo>
                  <a:lnTo>
                    <a:pt x="105" y="52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67" name="Freeform 42"/>
            <p:cNvSpPr>
              <a:spLocks/>
            </p:cNvSpPr>
            <p:nvPr/>
          </p:nvSpPr>
          <p:spPr bwMode="auto">
            <a:xfrm>
              <a:off x="1450" y="1386"/>
              <a:ext cx="74" cy="105"/>
            </a:xfrm>
            <a:custGeom>
              <a:avLst/>
              <a:gdLst>
                <a:gd name="T0" fmla="*/ 0 w 74"/>
                <a:gd name="T1" fmla="*/ 10 h 105"/>
                <a:gd name="T2" fmla="*/ 0 w 74"/>
                <a:gd name="T3" fmla="*/ 10 h 105"/>
                <a:gd name="T4" fmla="*/ 0 w 74"/>
                <a:gd name="T5" fmla="*/ 0 h 105"/>
                <a:gd name="T6" fmla="*/ 0 w 74"/>
                <a:gd name="T7" fmla="*/ 0 h 105"/>
                <a:gd name="T8" fmla="*/ 11 w 74"/>
                <a:gd name="T9" fmla="*/ 0 h 105"/>
                <a:gd name="T10" fmla="*/ 11 w 74"/>
                <a:gd name="T11" fmla="*/ 0 h 105"/>
                <a:gd name="T12" fmla="*/ 11 w 74"/>
                <a:gd name="T13" fmla="*/ 0 h 105"/>
                <a:gd name="T14" fmla="*/ 21 w 74"/>
                <a:gd name="T15" fmla="*/ 0 h 105"/>
                <a:gd name="T16" fmla="*/ 21 w 74"/>
                <a:gd name="T17" fmla="*/ 0 h 105"/>
                <a:gd name="T18" fmla="*/ 32 w 74"/>
                <a:gd name="T19" fmla="*/ 0 h 105"/>
                <a:gd name="T20" fmla="*/ 32 w 74"/>
                <a:gd name="T21" fmla="*/ 0 h 105"/>
                <a:gd name="T22" fmla="*/ 32 w 74"/>
                <a:gd name="T23" fmla="*/ 0 h 105"/>
                <a:gd name="T24" fmla="*/ 42 w 74"/>
                <a:gd name="T25" fmla="*/ 0 h 105"/>
                <a:gd name="T26" fmla="*/ 42 w 74"/>
                <a:gd name="T27" fmla="*/ 0 h 105"/>
                <a:gd name="T28" fmla="*/ 42 w 74"/>
                <a:gd name="T29" fmla="*/ 10 h 105"/>
                <a:gd name="T30" fmla="*/ 53 w 74"/>
                <a:gd name="T31" fmla="*/ 10 h 105"/>
                <a:gd name="T32" fmla="*/ 53 w 74"/>
                <a:gd name="T33" fmla="*/ 10 h 105"/>
                <a:gd name="T34" fmla="*/ 53 w 74"/>
                <a:gd name="T35" fmla="*/ 10 h 105"/>
                <a:gd name="T36" fmla="*/ 53 w 74"/>
                <a:gd name="T37" fmla="*/ 10 h 105"/>
                <a:gd name="T38" fmla="*/ 63 w 74"/>
                <a:gd name="T39" fmla="*/ 21 h 105"/>
                <a:gd name="T40" fmla="*/ 63 w 74"/>
                <a:gd name="T41" fmla="*/ 21 h 105"/>
                <a:gd name="T42" fmla="*/ 63 w 74"/>
                <a:gd name="T43" fmla="*/ 21 h 105"/>
                <a:gd name="T44" fmla="*/ 63 w 74"/>
                <a:gd name="T45" fmla="*/ 21 h 105"/>
                <a:gd name="T46" fmla="*/ 63 w 74"/>
                <a:gd name="T47" fmla="*/ 31 h 105"/>
                <a:gd name="T48" fmla="*/ 74 w 74"/>
                <a:gd name="T49" fmla="*/ 31 h 105"/>
                <a:gd name="T50" fmla="*/ 74 w 74"/>
                <a:gd name="T51" fmla="*/ 31 h 105"/>
                <a:gd name="T52" fmla="*/ 74 w 74"/>
                <a:gd name="T53" fmla="*/ 42 h 105"/>
                <a:gd name="T54" fmla="*/ 74 w 74"/>
                <a:gd name="T55" fmla="*/ 42 h 105"/>
                <a:gd name="T56" fmla="*/ 74 w 74"/>
                <a:gd name="T57" fmla="*/ 42 h 105"/>
                <a:gd name="T58" fmla="*/ 74 w 74"/>
                <a:gd name="T59" fmla="*/ 52 h 105"/>
                <a:gd name="T60" fmla="*/ 74 w 74"/>
                <a:gd name="T61" fmla="*/ 52 h 105"/>
                <a:gd name="T62" fmla="*/ 74 w 74"/>
                <a:gd name="T63" fmla="*/ 52 h 105"/>
                <a:gd name="T64" fmla="*/ 74 w 74"/>
                <a:gd name="T65" fmla="*/ 63 h 105"/>
                <a:gd name="T66" fmla="*/ 74 w 74"/>
                <a:gd name="T67" fmla="*/ 63 h 105"/>
                <a:gd name="T68" fmla="*/ 74 w 74"/>
                <a:gd name="T69" fmla="*/ 63 h 105"/>
                <a:gd name="T70" fmla="*/ 74 w 74"/>
                <a:gd name="T71" fmla="*/ 73 h 105"/>
                <a:gd name="T72" fmla="*/ 74 w 74"/>
                <a:gd name="T73" fmla="*/ 73 h 105"/>
                <a:gd name="T74" fmla="*/ 63 w 74"/>
                <a:gd name="T75" fmla="*/ 73 h 105"/>
                <a:gd name="T76" fmla="*/ 63 w 74"/>
                <a:gd name="T77" fmla="*/ 84 h 105"/>
                <a:gd name="T78" fmla="*/ 63 w 74"/>
                <a:gd name="T79" fmla="*/ 84 h 105"/>
                <a:gd name="T80" fmla="*/ 63 w 74"/>
                <a:gd name="T81" fmla="*/ 84 h 105"/>
                <a:gd name="T82" fmla="*/ 63 w 74"/>
                <a:gd name="T83" fmla="*/ 84 h 105"/>
                <a:gd name="T84" fmla="*/ 53 w 74"/>
                <a:gd name="T85" fmla="*/ 94 h 105"/>
                <a:gd name="T86" fmla="*/ 53 w 74"/>
                <a:gd name="T87" fmla="*/ 94 h 105"/>
                <a:gd name="T88" fmla="*/ 53 w 74"/>
                <a:gd name="T89" fmla="*/ 94 h 105"/>
                <a:gd name="T90" fmla="*/ 53 w 74"/>
                <a:gd name="T91" fmla="*/ 94 h 105"/>
                <a:gd name="T92" fmla="*/ 42 w 74"/>
                <a:gd name="T93" fmla="*/ 94 h 105"/>
                <a:gd name="T94" fmla="*/ 42 w 74"/>
                <a:gd name="T95" fmla="*/ 105 h 105"/>
                <a:gd name="T96" fmla="*/ 42 w 74"/>
                <a:gd name="T97" fmla="*/ 105 h 105"/>
                <a:gd name="T98" fmla="*/ 32 w 74"/>
                <a:gd name="T99" fmla="*/ 105 h 105"/>
                <a:gd name="T100" fmla="*/ 32 w 74"/>
                <a:gd name="T101" fmla="*/ 105 h 105"/>
                <a:gd name="T102" fmla="*/ 32 w 74"/>
                <a:gd name="T103" fmla="*/ 105 h 105"/>
                <a:gd name="T104" fmla="*/ 21 w 74"/>
                <a:gd name="T105" fmla="*/ 105 h 105"/>
                <a:gd name="T106" fmla="*/ 21 w 74"/>
                <a:gd name="T107" fmla="*/ 105 h 10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74"/>
                <a:gd name="T163" fmla="*/ 0 h 105"/>
                <a:gd name="T164" fmla="*/ 74 w 74"/>
                <a:gd name="T165" fmla="*/ 105 h 105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74" h="105">
                  <a:moveTo>
                    <a:pt x="0" y="10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11" y="0"/>
                  </a:lnTo>
                  <a:lnTo>
                    <a:pt x="21" y="0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42" y="10"/>
                  </a:lnTo>
                  <a:lnTo>
                    <a:pt x="53" y="10"/>
                  </a:lnTo>
                  <a:lnTo>
                    <a:pt x="63" y="21"/>
                  </a:lnTo>
                  <a:lnTo>
                    <a:pt x="63" y="31"/>
                  </a:lnTo>
                  <a:lnTo>
                    <a:pt x="74" y="31"/>
                  </a:lnTo>
                  <a:lnTo>
                    <a:pt x="74" y="42"/>
                  </a:lnTo>
                  <a:lnTo>
                    <a:pt x="74" y="52"/>
                  </a:lnTo>
                  <a:lnTo>
                    <a:pt x="74" y="63"/>
                  </a:lnTo>
                  <a:lnTo>
                    <a:pt x="74" y="73"/>
                  </a:lnTo>
                  <a:lnTo>
                    <a:pt x="63" y="73"/>
                  </a:lnTo>
                  <a:lnTo>
                    <a:pt x="63" y="84"/>
                  </a:lnTo>
                  <a:lnTo>
                    <a:pt x="53" y="94"/>
                  </a:lnTo>
                  <a:lnTo>
                    <a:pt x="42" y="94"/>
                  </a:lnTo>
                  <a:lnTo>
                    <a:pt x="42" y="105"/>
                  </a:lnTo>
                  <a:lnTo>
                    <a:pt x="32" y="105"/>
                  </a:lnTo>
                  <a:lnTo>
                    <a:pt x="21" y="105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68" name="Freeform 43"/>
            <p:cNvSpPr>
              <a:spLocks/>
            </p:cNvSpPr>
            <p:nvPr/>
          </p:nvSpPr>
          <p:spPr bwMode="auto">
            <a:xfrm>
              <a:off x="1419" y="1470"/>
              <a:ext cx="105" cy="73"/>
            </a:xfrm>
            <a:custGeom>
              <a:avLst/>
              <a:gdLst>
                <a:gd name="T0" fmla="*/ 94 w 105"/>
                <a:gd name="T1" fmla="*/ 0 h 73"/>
                <a:gd name="T2" fmla="*/ 94 w 105"/>
                <a:gd name="T3" fmla="*/ 0 h 73"/>
                <a:gd name="T4" fmla="*/ 105 w 105"/>
                <a:gd name="T5" fmla="*/ 0 h 73"/>
                <a:gd name="T6" fmla="*/ 105 w 105"/>
                <a:gd name="T7" fmla="*/ 0 h 73"/>
                <a:gd name="T8" fmla="*/ 105 w 105"/>
                <a:gd name="T9" fmla="*/ 10 h 73"/>
                <a:gd name="T10" fmla="*/ 105 w 105"/>
                <a:gd name="T11" fmla="*/ 10 h 73"/>
                <a:gd name="T12" fmla="*/ 105 w 105"/>
                <a:gd name="T13" fmla="*/ 10 h 73"/>
                <a:gd name="T14" fmla="*/ 105 w 105"/>
                <a:gd name="T15" fmla="*/ 21 h 73"/>
                <a:gd name="T16" fmla="*/ 105 w 105"/>
                <a:gd name="T17" fmla="*/ 21 h 73"/>
                <a:gd name="T18" fmla="*/ 105 w 105"/>
                <a:gd name="T19" fmla="*/ 31 h 73"/>
                <a:gd name="T20" fmla="*/ 105 w 105"/>
                <a:gd name="T21" fmla="*/ 31 h 73"/>
                <a:gd name="T22" fmla="*/ 105 w 105"/>
                <a:gd name="T23" fmla="*/ 31 h 73"/>
                <a:gd name="T24" fmla="*/ 105 w 105"/>
                <a:gd name="T25" fmla="*/ 42 h 73"/>
                <a:gd name="T26" fmla="*/ 105 w 105"/>
                <a:gd name="T27" fmla="*/ 42 h 73"/>
                <a:gd name="T28" fmla="*/ 94 w 105"/>
                <a:gd name="T29" fmla="*/ 42 h 73"/>
                <a:gd name="T30" fmla="*/ 94 w 105"/>
                <a:gd name="T31" fmla="*/ 52 h 73"/>
                <a:gd name="T32" fmla="*/ 94 w 105"/>
                <a:gd name="T33" fmla="*/ 52 h 73"/>
                <a:gd name="T34" fmla="*/ 94 w 105"/>
                <a:gd name="T35" fmla="*/ 52 h 73"/>
                <a:gd name="T36" fmla="*/ 94 w 105"/>
                <a:gd name="T37" fmla="*/ 52 h 73"/>
                <a:gd name="T38" fmla="*/ 84 w 105"/>
                <a:gd name="T39" fmla="*/ 63 h 73"/>
                <a:gd name="T40" fmla="*/ 84 w 105"/>
                <a:gd name="T41" fmla="*/ 63 h 73"/>
                <a:gd name="T42" fmla="*/ 84 w 105"/>
                <a:gd name="T43" fmla="*/ 63 h 73"/>
                <a:gd name="T44" fmla="*/ 84 w 105"/>
                <a:gd name="T45" fmla="*/ 63 h 73"/>
                <a:gd name="T46" fmla="*/ 73 w 105"/>
                <a:gd name="T47" fmla="*/ 63 h 73"/>
                <a:gd name="T48" fmla="*/ 73 w 105"/>
                <a:gd name="T49" fmla="*/ 73 h 73"/>
                <a:gd name="T50" fmla="*/ 73 w 105"/>
                <a:gd name="T51" fmla="*/ 73 h 73"/>
                <a:gd name="T52" fmla="*/ 63 w 105"/>
                <a:gd name="T53" fmla="*/ 73 h 73"/>
                <a:gd name="T54" fmla="*/ 63 w 105"/>
                <a:gd name="T55" fmla="*/ 73 h 73"/>
                <a:gd name="T56" fmla="*/ 63 w 105"/>
                <a:gd name="T57" fmla="*/ 73 h 73"/>
                <a:gd name="T58" fmla="*/ 52 w 105"/>
                <a:gd name="T59" fmla="*/ 73 h 73"/>
                <a:gd name="T60" fmla="*/ 52 w 105"/>
                <a:gd name="T61" fmla="*/ 73 h 73"/>
                <a:gd name="T62" fmla="*/ 52 w 105"/>
                <a:gd name="T63" fmla="*/ 73 h 73"/>
                <a:gd name="T64" fmla="*/ 42 w 105"/>
                <a:gd name="T65" fmla="*/ 73 h 73"/>
                <a:gd name="T66" fmla="*/ 42 w 105"/>
                <a:gd name="T67" fmla="*/ 73 h 73"/>
                <a:gd name="T68" fmla="*/ 42 w 105"/>
                <a:gd name="T69" fmla="*/ 73 h 73"/>
                <a:gd name="T70" fmla="*/ 31 w 105"/>
                <a:gd name="T71" fmla="*/ 73 h 73"/>
                <a:gd name="T72" fmla="*/ 31 w 105"/>
                <a:gd name="T73" fmla="*/ 73 h 73"/>
                <a:gd name="T74" fmla="*/ 31 w 105"/>
                <a:gd name="T75" fmla="*/ 63 h 73"/>
                <a:gd name="T76" fmla="*/ 21 w 105"/>
                <a:gd name="T77" fmla="*/ 63 h 73"/>
                <a:gd name="T78" fmla="*/ 21 w 105"/>
                <a:gd name="T79" fmla="*/ 63 h 73"/>
                <a:gd name="T80" fmla="*/ 21 w 105"/>
                <a:gd name="T81" fmla="*/ 63 h 73"/>
                <a:gd name="T82" fmla="*/ 21 w 105"/>
                <a:gd name="T83" fmla="*/ 63 h 73"/>
                <a:gd name="T84" fmla="*/ 10 w 105"/>
                <a:gd name="T85" fmla="*/ 52 h 73"/>
                <a:gd name="T86" fmla="*/ 10 w 105"/>
                <a:gd name="T87" fmla="*/ 52 h 73"/>
                <a:gd name="T88" fmla="*/ 10 w 105"/>
                <a:gd name="T89" fmla="*/ 52 h 73"/>
                <a:gd name="T90" fmla="*/ 10 w 105"/>
                <a:gd name="T91" fmla="*/ 52 h 73"/>
                <a:gd name="T92" fmla="*/ 10 w 105"/>
                <a:gd name="T93" fmla="*/ 42 h 73"/>
                <a:gd name="T94" fmla="*/ 0 w 105"/>
                <a:gd name="T95" fmla="*/ 42 h 73"/>
                <a:gd name="T96" fmla="*/ 0 w 105"/>
                <a:gd name="T97" fmla="*/ 42 h 73"/>
                <a:gd name="T98" fmla="*/ 0 w 105"/>
                <a:gd name="T99" fmla="*/ 31 h 73"/>
                <a:gd name="T100" fmla="*/ 0 w 105"/>
                <a:gd name="T101" fmla="*/ 31 h 73"/>
                <a:gd name="T102" fmla="*/ 0 w 105"/>
                <a:gd name="T103" fmla="*/ 31 h 73"/>
                <a:gd name="T104" fmla="*/ 0 w 105"/>
                <a:gd name="T105" fmla="*/ 21 h 73"/>
                <a:gd name="T106" fmla="*/ 0 w 105"/>
                <a:gd name="T107" fmla="*/ 21 h 7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05"/>
                <a:gd name="T163" fmla="*/ 0 h 73"/>
                <a:gd name="T164" fmla="*/ 105 w 105"/>
                <a:gd name="T165" fmla="*/ 73 h 73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05" h="73">
                  <a:moveTo>
                    <a:pt x="94" y="0"/>
                  </a:moveTo>
                  <a:lnTo>
                    <a:pt x="94" y="0"/>
                  </a:lnTo>
                  <a:lnTo>
                    <a:pt x="105" y="0"/>
                  </a:lnTo>
                  <a:lnTo>
                    <a:pt x="105" y="10"/>
                  </a:lnTo>
                  <a:lnTo>
                    <a:pt x="105" y="21"/>
                  </a:lnTo>
                  <a:lnTo>
                    <a:pt x="105" y="31"/>
                  </a:lnTo>
                  <a:lnTo>
                    <a:pt x="105" y="42"/>
                  </a:lnTo>
                  <a:lnTo>
                    <a:pt x="94" y="42"/>
                  </a:lnTo>
                  <a:lnTo>
                    <a:pt x="94" y="52"/>
                  </a:lnTo>
                  <a:lnTo>
                    <a:pt x="84" y="63"/>
                  </a:lnTo>
                  <a:lnTo>
                    <a:pt x="73" y="63"/>
                  </a:lnTo>
                  <a:lnTo>
                    <a:pt x="73" y="73"/>
                  </a:lnTo>
                  <a:lnTo>
                    <a:pt x="63" y="73"/>
                  </a:lnTo>
                  <a:lnTo>
                    <a:pt x="52" y="73"/>
                  </a:lnTo>
                  <a:lnTo>
                    <a:pt x="42" y="73"/>
                  </a:lnTo>
                  <a:lnTo>
                    <a:pt x="31" y="73"/>
                  </a:lnTo>
                  <a:lnTo>
                    <a:pt x="31" y="63"/>
                  </a:lnTo>
                  <a:lnTo>
                    <a:pt x="21" y="63"/>
                  </a:lnTo>
                  <a:lnTo>
                    <a:pt x="10" y="52"/>
                  </a:lnTo>
                  <a:lnTo>
                    <a:pt x="10" y="42"/>
                  </a:lnTo>
                  <a:lnTo>
                    <a:pt x="0" y="42"/>
                  </a:lnTo>
                  <a:lnTo>
                    <a:pt x="0" y="31"/>
                  </a:lnTo>
                  <a:lnTo>
                    <a:pt x="0" y="21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69" name="Freeform 44"/>
            <p:cNvSpPr>
              <a:spLocks/>
            </p:cNvSpPr>
            <p:nvPr/>
          </p:nvSpPr>
          <p:spPr bwMode="auto">
            <a:xfrm>
              <a:off x="1366" y="1438"/>
              <a:ext cx="84" cy="105"/>
            </a:xfrm>
            <a:custGeom>
              <a:avLst/>
              <a:gdLst>
                <a:gd name="T0" fmla="*/ 84 w 84"/>
                <a:gd name="T1" fmla="*/ 95 h 105"/>
                <a:gd name="T2" fmla="*/ 74 w 84"/>
                <a:gd name="T3" fmla="*/ 95 h 105"/>
                <a:gd name="T4" fmla="*/ 74 w 84"/>
                <a:gd name="T5" fmla="*/ 105 h 105"/>
                <a:gd name="T6" fmla="*/ 74 w 84"/>
                <a:gd name="T7" fmla="*/ 105 h 105"/>
                <a:gd name="T8" fmla="*/ 63 w 84"/>
                <a:gd name="T9" fmla="*/ 105 h 105"/>
                <a:gd name="T10" fmla="*/ 63 w 84"/>
                <a:gd name="T11" fmla="*/ 105 h 105"/>
                <a:gd name="T12" fmla="*/ 63 w 84"/>
                <a:gd name="T13" fmla="*/ 105 h 105"/>
                <a:gd name="T14" fmla="*/ 53 w 84"/>
                <a:gd name="T15" fmla="*/ 105 h 105"/>
                <a:gd name="T16" fmla="*/ 53 w 84"/>
                <a:gd name="T17" fmla="*/ 105 h 105"/>
                <a:gd name="T18" fmla="*/ 42 w 84"/>
                <a:gd name="T19" fmla="*/ 105 h 105"/>
                <a:gd name="T20" fmla="*/ 42 w 84"/>
                <a:gd name="T21" fmla="*/ 105 h 105"/>
                <a:gd name="T22" fmla="*/ 42 w 84"/>
                <a:gd name="T23" fmla="*/ 105 h 105"/>
                <a:gd name="T24" fmla="*/ 32 w 84"/>
                <a:gd name="T25" fmla="*/ 105 h 105"/>
                <a:gd name="T26" fmla="*/ 32 w 84"/>
                <a:gd name="T27" fmla="*/ 105 h 105"/>
                <a:gd name="T28" fmla="*/ 32 w 84"/>
                <a:gd name="T29" fmla="*/ 95 h 105"/>
                <a:gd name="T30" fmla="*/ 32 w 84"/>
                <a:gd name="T31" fmla="*/ 95 h 105"/>
                <a:gd name="T32" fmla="*/ 21 w 84"/>
                <a:gd name="T33" fmla="*/ 95 h 105"/>
                <a:gd name="T34" fmla="*/ 21 w 84"/>
                <a:gd name="T35" fmla="*/ 95 h 105"/>
                <a:gd name="T36" fmla="*/ 21 w 84"/>
                <a:gd name="T37" fmla="*/ 95 h 105"/>
                <a:gd name="T38" fmla="*/ 11 w 84"/>
                <a:gd name="T39" fmla="*/ 84 h 105"/>
                <a:gd name="T40" fmla="*/ 11 w 84"/>
                <a:gd name="T41" fmla="*/ 84 h 105"/>
                <a:gd name="T42" fmla="*/ 11 w 84"/>
                <a:gd name="T43" fmla="*/ 84 h 105"/>
                <a:gd name="T44" fmla="*/ 11 w 84"/>
                <a:gd name="T45" fmla="*/ 84 h 105"/>
                <a:gd name="T46" fmla="*/ 11 w 84"/>
                <a:gd name="T47" fmla="*/ 74 h 105"/>
                <a:gd name="T48" fmla="*/ 0 w 84"/>
                <a:gd name="T49" fmla="*/ 74 h 105"/>
                <a:gd name="T50" fmla="*/ 0 w 84"/>
                <a:gd name="T51" fmla="*/ 74 h 105"/>
                <a:gd name="T52" fmla="*/ 0 w 84"/>
                <a:gd name="T53" fmla="*/ 63 h 105"/>
                <a:gd name="T54" fmla="*/ 0 w 84"/>
                <a:gd name="T55" fmla="*/ 63 h 105"/>
                <a:gd name="T56" fmla="*/ 0 w 84"/>
                <a:gd name="T57" fmla="*/ 63 h 105"/>
                <a:gd name="T58" fmla="*/ 0 w 84"/>
                <a:gd name="T59" fmla="*/ 53 h 105"/>
                <a:gd name="T60" fmla="*/ 0 w 84"/>
                <a:gd name="T61" fmla="*/ 53 h 105"/>
                <a:gd name="T62" fmla="*/ 0 w 84"/>
                <a:gd name="T63" fmla="*/ 53 h 105"/>
                <a:gd name="T64" fmla="*/ 0 w 84"/>
                <a:gd name="T65" fmla="*/ 42 h 105"/>
                <a:gd name="T66" fmla="*/ 0 w 84"/>
                <a:gd name="T67" fmla="*/ 42 h 105"/>
                <a:gd name="T68" fmla="*/ 0 w 84"/>
                <a:gd name="T69" fmla="*/ 42 h 105"/>
                <a:gd name="T70" fmla="*/ 0 w 84"/>
                <a:gd name="T71" fmla="*/ 32 h 105"/>
                <a:gd name="T72" fmla="*/ 0 w 84"/>
                <a:gd name="T73" fmla="*/ 32 h 105"/>
                <a:gd name="T74" fmla="*/ 11 w 84"/>
                <a:gd name="T75" fmla="*/ 32 h 105"/>
                <a:gd name="T76" fmla="*/ 11 w 84"/>
                <a:gd name="T77" fmla="*/ 21 h 105"/>
                <a:gd name="T78" fmla="*/ 11 w 84"/>
                <a:gd name="T79" fmla="*/ 21 h 105"/>
                <a:gd name="T80" fmla="*/ 11 w 84"/>
                <a:gd name="T81" fmla="*/ 21 h 105"/>
                <a:gd name="T82" fmla="*/ 11 w 84"/>
                <a:gd name="T83" fmla="*/ 21 h 105"/>
                <a:gd name="T84" fmla="*/ 21 w 84"/>
                <a:gd name="T85" fmla="*/ 11 h 105"/>
                <a:gd name="T86" fmla="*/ 21 w 84"/>
                <a:gd name="T87" fmla="*/ 11 h 105"/>
                <a:gd name="T88" fmla="*/ 21 w 84"/>
                <a:gd name="T89" fmla="*/ 11 h 105"/>
                <a:gd name="T90" fmla="*/ 32 w 84"/>
                <a:gd name="T91" fmla="*/ 11 h 105"/>
                <a:gd name="T92" fmla="*/ 32 w 84"/>
                <a:gd name="T93" fmla="*/ 11 h 105"/>
                <a:gd name="T94" fmla="*/ 32 w 84"/>
                <a:gd name="T95" fmla="*/ 0 h 105"/>
                <a:gd name="T96" fmla="*/ 32 w 84"/>
                <a:gd name="T97" fmla="*/ 0 h 105"/>
                <a:gd name="T98" fmla="*/ 42 w 84"/>
                <a:gd name="T99" fmla="*/ 0 h 105"/>
                <a:gd name="T100" fmla="*/ 42 w 84"/>
                <a:gd name="T101" fmla="*/ 0 h 105"/>
                <a:gd name="T102" fmla="*/ 42 w 84"/>
                <a:gd name="T103" fmla="*/ 0 h 105"/>
                <a:gd name="T104" fmla="*/ 53 w 84"/>
                <a:gd name="T105" fmla="*/ 0 h 105"/>
                <a:gd name="T106" fmla="*/ 53 w 84"/>
                <a:gd name="T107" fmla="*/ 0 h 10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84"/>
                <a:gd name="T163" fmla="*/ 0 h 105"/>
                <a:gd name="T164" fmla="*/ 84 w 84"/>
                <a:gd name="T165" fmla="*/ 105 h 105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84" h="105">
                  <a:moveTo>
                    <a:pt x="84" y="95"/>
                  </a:moveTo>
                  <a:lnTo>
                    <a:pt x="74" y="95"/>
                  </a:lnTo>
                  <a:lnTo>
                    <a:pt x="74" y="105"/>
                  </a:lnTo>
                  <a:lnTo>
                    <a:pt x="63" y="105"/>
                  </a:lnTo>
                  <a:lnTo>
                    <a:pt x="53" y="105"/>
                  </a:lnTo>
                  <a:lnTo>
                    <a:pt x="42" y="105"/>
                  </a:lnTo>
                  <a:lnTo>
                    <a:pt x="32" y="105"/>
                  </a:lnTo>
                  <a:lnTo>
                    <a:pt x="32" y="95"/>
                  </a:lnTo>
                  <a:lnTo>
                    <a:pt x="21" y="95"/>
                  </a:lnTo>
                  <a:lnTo>
                    <a:pt x="11" y="84"/>
                  </a:lnTo>
                  <a:lnTo>
                    <a:pt x="11" y="74"/>
                  </a:lnTo>
                  <a:lnTo>
                    <a:pt x="0" y="74"/>
                  </a:lnTo>
                  <a:lnTo>
                    <a:pt x="0" y="63"/>
                  </a:lnTo>
                  <a:lnTo>
                    <a:pt x="0" y="53"/>
                  </a:lnTo>
                  <a:lnTo>
                    <a:pt x="0" y="42"/>
                  </a:lnTo>
                  <a:lnTo>
                    <a:pt x="0" y="32"/>
                  </a:lnTo>
                  <a:lnTo>
                    <a:pt x="11" y="32"/>
                  </a:lnTo>
                  <a:lnTo>
                    <a:pt x="11" y="21"/>
                  </a:lnTo>
                  <a:lnTo>
                    <a:pt x="21" y="11"/>
                  </a:lnTo>
                  <a:lnTo>
                    <a:pt x="32" y="11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53" y="0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71" name="Line 45"/>
            <p:cNvSpPr>
              <a:spLocks noChangeShapeType="1"/>
            </p:cNvSpPr>
            <p:nvPr/>
          </p:nvSpPr>
          <p:spPr bwMode="auto">
            <a:xfrm>
              <a:off x="1534" y="1459"/>
              <a:ext cx="788" cy="1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72" name="Line 46"/>
            <p:cNvSpPr>
              <a:spLocks noChangeShapeType="1"/>
            </p:cNvSpPr>
            <p:nvPr/>
          </p:nvSpPr>
          <p:spPr bwMode="auto">
            <a:xfrm>
              <a:off x="1534" y="1480"/>
              <a:ext cx="788" cy="1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73" name="Freeform 47"/>
            <p:cNvSpPr>
              <a:spLocks/>
            </p:cNvSpPr>
            <p:nvPr/>
          </p:nvSpPr>
          <p:spPr bwMode="auto">
            <a:xfrm>
              <a:off x="2322" y="1407"/>
              <a:ext cx="63" cy="126"/>
            </a:xfrm>
            <a:custGeom>
              <a:avLst/>
              <a:gdLst>
                <a:gd name="T0" fmla="*/ 0 w 63"/>
                <a:gd name="T1" fmla="*/ 52 h 126"/>
                <a:gd name="T2" fmla="*/ 0 w 63"/>
                <a:gd name="T3" fmla="*/ 0 h 126"/>
                <a:gd name="T4" fmla="*/ 63 w 63"/>
                <a:gd name="T5" fmla="*/ 63 h 126"/>
                <a:gd name="T6" fmla="*/ 0 w 63"/>
                <a:gd name="T7" fmla="*/ 126 h 126"/>
                <a:gd name="T8" fmla="*/ 0 w 63"/>
                <a:gd name="T9" fmla="*/ 73 h 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"/>
                <a:gd name="T16" fmla="*/ 0 h 126"/>
                <a:gd name="T17" fmla="*/ 63 w 63"/>
                <a:gd name="T18" fmla="*/ 126 h 1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" h="126">
                  <a:moveTo>
                    <a:pt x="0" y="52"/>
                  </a:moveTo>
                  <a:lnTo>
                    <a:pt x="0" y="0"/>
                  </a:lnTo>
                  <a:lnTo>
                    <a:pt x="63" y="63"/>
                  </a:lnTo>
                  <a:lnTo>
                    <a:pt x="0" y="126"/>
                  </a:lnTo>
                  <a:lnTo>
                    <a:pt x="0" y="73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74" name="Freeform 48"/>
            <p:cNvSpPr>
              <a:spLocks/>
            </p:cNvSpPr>
            <p:nvPr/>
          </p:nvSpPr>
          <p:spPr bwMode="auto">
            <a:xfrm>
              <a:off x="1870" y="1323"/>
              <a:ext cx="158" cy="52"/>
            </a:xfrm>
            <a:custGeom>
              <a:avLst/>
              <a:gdLst>
                <a:gd name="T0" fmla="*/ 95 w 158"/>
                <a:gd name="T1" fmla="*/ 21 h 52"/>
                <a:gd name="T2" fmla="*/ 95 w 158"/>
                <a:gd name="T3" fmla="*/ 52 h 52"/>
                <a:gd name="T4" fmla="*/ 63 w 158"/>
                <a:gd name="T5" fmla="*/ 52 h 52"/>
                <a:gd name="T6" fmla="*/ 63 w 158"/>
                <a:gd name="T7" fmla="*/ 21 h 52"/>
                <a:gd name="T8" fmla="*/ 0 w 158"/>
                <a:gd name="T9" fmla="*/ 21 h 52"/>
                <a:gd name="T10" fmla="*/ 0 w 158"/>
                <a:gd name="T11" fmla="*/ 10 h 52"/>
                <a:gd name="T12" fmla="*/ 0 w 158"/>
                <a:gd name="T13" fmla="*/ 21 h 52"/>
                <a:gd name="T14" fmla="*/ 158 w 158"/>
                <a:gd name="T15" fmla="*/ 21 h 52"/>
                <a:gd name="T16" fmla="*/ 158 w 158"/>
                <a:gd name="T17" fmla="*/ 10 h 52"/>
                <a:gd name="T18" fmla="*/ 147 w 158"/>
                <a:gd name="T19" fmla="*/ 0 h 52"/>
                <a:gd name="T20" fmla="*/ 11 w 158"/>
                <a:gd name="T21" fmla="*/ 0 h 52"/>
                <a:gd name="T22" fmla="*/ 0 w 158"/>
                <a:gd name="T23" fmla="*/ 10 h 5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58"/>
                <a:gd name="T37" fmla="*/ 0 h 52"/>
                <a:gd name="T38" fmla="*/ 158 w 158"/>
                <a:gd name="T39" fmla="*/ 52 h 5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58" h="52">
                  <a:moveTo>
                    <a:pt x="95" y="21"/>
                  </a:moveTo>
                  <a:lnTo>
                    <a:pt x="95" y="52"/>
                  </a:lnTo>
                  <a:lnTo>
                    <a:pt x="63" y="52"/>
                  </a:lnTo>
                  <a:lnTo>
                    <a:pt x="63" y="21"/>
                  </a:lnTo>
                  <a:lnTo>
                    <a:pt x="0" y="21"/>
                  </a:lnTo>
                  <a:lnTo>
                    <a:pt x="0" y="10"/>
                  </a:lnTo>
                  <a:lnTo>
                    <a:pt x="0" y="21"/>
                  </a:lnTo>
                  <a:lnTo>
                    <a:pt x="158" y="21"/>
                  </a:lnTo>
                  <a:lnTo>
                    <a:pt x="158" y="10"/>
                  </a:lnTo>
                  <a:lnTo>
                    <a:pt x="147" y="0"/>
                  </a:lnTo>
                  <a:lnTo>
                    <a:pt x="11" y="0"/>
                  </a:lnTo>
                  <a:lnTo>
                    <a:pt x="0" y="10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75" name="Oval 49"/>
            <p:cNvSpPr>
              <a:spLocks noChangeArrowheads="1"/>
            </p:cNvSpPr>
            <p:nvPr/>
          </p:nvSpPr>
          <p:spPr bwMode="auto">
            <a:xfrm>
              <a:off x="1870" y="1386"/>
              <a:ext cx="179" cy="178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AR" altLang="es-AR"/>
            </a:p>
          </p:txBody>
        </p:sp>
        <p:sp>
          <p:nvSpPr>
            <p:cNvPr id="76" name="Oval 50"/>
            <p:cNvSpPr>
              <a:spLocks noChangeArrowheads="1"/>
            </p:cNvSpPr>
            <p:nvPr/>
          </p:nvSpPr>
          <p:spPr bwMode="auto">
            <a:xfrm>
              <a:off x="1860" y="1375"/>
              <a:ext cx="189" cy="189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AR" altLang="es-AR"/>
            </a:p>
          </p:txBody>
        </p:sp>
        <p:sp>
          <p:nvSpPr>
            <p:cNvPr id="77" name="Text Box 51"/>
            <p:cNvSpPr txBox="1">
              <a:spLocks noChangeArrowheads="1"/>
            </p:cNvSpPr>
            <p:nvPr/>
          </p:nvSpPr>
          <p:spPr bwMode="auto">
            <a:xfrm>
              <a:off x="1485" y="1656"/>
              <a:ext cx="12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s-AR" altLang="es-AR" dirty="0" err="1" smtClean="0">
                  <a:latin typeface="Tahoma" panose="020B0604030504040204" pitchFamily="34" charset="0"/>
                </a:rPr>
                <a:t>SumoCostoPedido</a:t>
              </a:r>
              <a:endParaRPr lang="es-ES" altLang="es-AR" dirty="0">
                <a:latin typeface="Tahoma" panose="020B0604030504040204" pitchFamily="34" charset="0"/>
              </a:endParaRPr>
            </a:p>
          </p:txBody>
        </p:sp>
      </p:grpSp>
      <p:grpSp>
        <p:nvGrpSpPr>
          <p:cNvPr id="78" name="Group 52"/>
          <p:cNvGrpSpPr>
            <a:grpSpLocks/>
          </p:cNvGrpSpPr>
          <p:nvPr/>
        </p:nvGrpSpPr>
        <p:grpSpPr bwMode="auto">
          <a:xfrm>
            <a:off x="2502283" y="5056538"/>
            <a:ext cx="1343000" cy="1066800"/>
            <a:chOff x="2299" y="945"/>
            <a:chExt cx="703" cy="672"/>
          </a:xfrm>
        </p:grpSpPr>
        <p:sp>
          <p:nvSpPr>
            <p:cNvPr id="79" name="Rectangle 53"/>
            <p:cNvSpPr>
              <a:spLocks noChangeArrowheads="1"/>
            </p:cNvSpPr>
            <p:nvPr/>
          </p:nvSpPr>
          <p:spPr bwMode="auto">
            <a:xfrm>
              <a:off x="2395" y="1260"/>
              <a:ext cx="462" cy="35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AR" altLang="es-AR"/>
            </a:p>
          </p:txBody>
        </p:sp>
        <p:sp>
          <p:nvSpPr>
            <p:cNvPr id="80" name="Rectangle 54"/>
            <p:cNvSpPr>
              <a:spLocks noChangeArrowheads="1"/>
            </p:cNvSpPr>
            <p:nvPr/>
          </p:nvSpPr>
          <p:spPr bwMode="auto">
            <a:xfrm>
              <a:off x="2382" y="1253"/>
              <a:ext cx="462" cy="357"/>
            </a:xfrm>
            <a:prstGeom prst="rect">
              <a:avLst/>
            </a:prstGeom>
            <a:noFill/>
            <a:ln w="158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AR" altLang="es-AR"/>
            </a:p>
          </p:txBody>
        </p:sp>
        <p:sp>
          <p:nvSpPr>
            <p:cNvPr id="81" name="Text Box 55"/>
            <p:cNvSpPr txBox="1">
              <a:spLocks noChangeArrowheads="1"/>
            </p:cNvSpPr>
            <p:nvPr/>
          </p:nvSpPr>
          <p:spPr bwMode="auto">
            <a:xfrm>
              <a:off x="2299" y="945"/>
              <a:ext cx="70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s-AR" altLang="es-AR" dirty="0" err="1" smtClean="0">
                  <a:latin typeface="Tahoma" panose="020B0604030504040204" pitchFamily="34" charset="0"/>
                </a:rPr>
                <a:t>CostoEmitir</a:t>
              </a:r>
              <a:endParaRPr lang="es-ES" altLang="es-AR" dirty="0">
                <a:latin typeface="Tahoma" panose="020B0604030504040204" pitchFamily="34" charset="0"/>
              </a:endParaRPr>
            </a:p>
          </p:txBody>
        </p:sp>
      </p:grpSp>
      <p:cxnSp>
        <p:nvCxnSpPr>
          <p:cNvPr id="82" name="Conector curvado 81"/>
          <p:cNvCxnSpPr>
            <a:stCxn id="80" idx="3"/>
          </p:cNvCxnSpPr>
          <p:nvPr/>
        </p:nvCxnSpPr>
        <p:spPr>
          <a:xfrm flipV="1">
            <a:off x="3543442" y="3599187"/>
            <a:ext cx="3093262" cy="2229670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6">
                <a:lumMod val="7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uadroTexto 82"/>
          <p:cNvSpPr txBox="1"/>
          <p:nvPr/>
        </p:nvSpPr>
        <p:spPr>
          <a:xfrm>
            <a:off x="2665310" y="561033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>
                <a:solidFill>
                  <a:schemeClr val="accent4"/>
                </a:solidFill>
              </a:rPr>
              <a:t>$ 100</a:t>
            </a:r>
            <a:endParaRPr lang="es-AR" b="1" dirty="0">
              <a:solidFill>
                <a:schemeClr val="accent4"/>
              </a:solidFill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1708444" y="592676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$ 0</a:t>
            </a:r>
            <a:endParaRPr lang="es-AR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3" name="Conector recto 62"/>
          <p:cNvCxnSpPr/>
          <p:nvPr/>
        </p:nvCxnSpPr>
        <p:spPr>
          <a:xfrm flipV="1">
            <a:off x="7170105" y="3131809"/>
            <a:ext cx="1318145" cy="566738"/>
          </a:xfrm>
          <a:prstGeom prst="line">
            <a:avLst/>
          </a:prstGeom>
          <a:ln w="28575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6974215" y="2315717"/>
            <a:ext cx="1250663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AR" b="1" dirty="0" smtClean="0">
                <a:solidFill>
                  <a:schemeClr val="bg1"/>
                </a:solidFill>
              </a:rPr>
              <a:t>$ 1.100</a:t>
            </a:r>
            <a:endParaRPr lang="es-AR" b="1" dirty="0">
              <a:solidFill>
                <a:schemeClr val="bg1"/>
              </a:solidFill>
            </a:endParaRPr>
          </a:p>
        </p:txBody>
      </p:sp>
      <p:sp>
        <p:nvSpPr>
          <p:cNvPr id="66" name="CuadroTexto 65"/>
          <p:cNvSpPr txBox="1"/>
          <p:nvPr/>
        </p:nvSpPr>
        <p:spPr>
          <a:xfrm>
            <a:off x="4749918" y="156272"/>
            <a:ext cx="669606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Cálculo de Costo de Funcionamiento</a:t>
            </a:r>
          </a:p>
          <a:p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Opción </a:t>
            </a:r>
            <a:r>
              <a:rPr lang="es-A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Nro</a:t>
            </a:r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864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55" grpId="0"/>
      <p:bldP spid="57" grpId="0"/>
      <p:bldP spid="60" grpId="0"/>
      <p:bldP spid="58" grpId="0"/>
      <p:bldP spid="83" grpId="0"/>
      <p:bldP spid="62" grpId="0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11;p26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7" y="106767"/>
            <a:ext cx="2795588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1105424" y="3437702"/>
            <a:ext cx="1901829" cy="898525"/>
            <a:chOff x="1366" y="1323"/>
            <a:chExt cx="1198" cy="566"/>
          </a:xfrm>
        </p:grpSpPr>
        <p:sp>
          <p:nvSpPr>
            <p:cNvPr id="4" name="Freeform 41"/>
            <p:cNvSpPr>
              <a:spLocks/>
            </p:cNvSpPr>
            <p:nvPr/>
          </p:nvSpPr>
          <p:spPr bwMode="auto">
            <a:xfrm>
              <a:off x="1366" y="1386"/>
              <a:ext cx="105" cy="84"/>
            </a:xfrm>
            <a:custGeom>
              <a:avLst/>
              <a:gdLst>
                <a:gd name="T0" fmla="*/ 11 w 105"/>
                <a:gd name="T1" fmla="*/ 84 h 84"/>
                <a:gd name="T2" fmla="*/ 11 w 105"/>
                <a:gd name="T3" fmla="*/ 73 h 84"/>
                <a:gd name="T4" fmla="*/ 0 w 105"/>
                <a:gd name="T5" fmla="*/ 73 h 84"/>
                <a:gd name="T6" fmla="*/ 0 w 105"/>
                <a:gd name="T7" fmla="*/ 73 h 84"/>
                <a:gd name="T8" fmla="*/ 0 w 105"/>
                <a:gd name="T9" fmla="*/ 63 h 84"/>
                <a:gd name="T10" fmla="*/ 0 w 105"/>
                <a:gd name="T11" fmla="*/ 63 h 84"/>
                <a:gd name="T12" fmla="*/ 0 w 105"/>
                <a:gd name="T13" fmla="*/ 63 h 84"/>
                <a:gd name="T14" fmla="*/ 0 w 105"/>
                <a:gd name="T15" fmla="*/ 52 h 84"/>
                <a:gd name="T16" fmla="*/ 0 w 105"/>
                <a:gd name="T17" fmla="*/ 52 h 84"/>
                <a:gd name="T18" fmla="*/ 0 w 105"/>
                <a:gd name="T19" fmla="*/ 42 h 84"/>
                <a:gd name="T20" fmla="*/ 0 w 105"/>
                <a:gd name="T21" fmla="*/ 42 h 84"/>
                <a:gd name="T22" fmla="*/ 0 w 105"/>
                <a:gd name="T23" fmla="*/ 42 h 84"/>
                <a:gd name="T24" fmla="*/ 0 w 105"/>
                <a:gd name="T25" fmla="*/ 31 h 84"/>
                <a:gd name="T26" fmla="*/ 0 w 105"/>
                <a:gd name="T27" fmla="*/ 31 h 84"/>
                <a:gd name="T28" fmla="*/ 11 w 105"/>
                <a:gd name="T29" fmla="*/ 31 h 84"/>
                <a:gd name="T30" fmla="*/ 11 w 105"/>
                <a:gd name="T31" fmla="*/ 31 h 84"/>
                <a:gd name="T32" fmla="*/ 11 w 105"/>
                <a:gd name="T33" fmla="*/ 21 h 84"/>
                <a:gd name="T34" fmla="*/ 11 w 105"/>
                <a:gd name="T35" fmla="*/ 21 h 84"/>
                <a:gd name="T36" fmla="*/ 11 w 105"/>
                <a:gd name="T37" fmla="*/ 21 h 84"/>
                <a:gd name="T38" fmla="*/ 21 w 105"/>
                <a:gd name="T39" fmla="*/ 10 h 84"/>
                <a:gd name="T40" fmla="*/ 21 w 105"/>
                <a:gd name="T41" fmla="*/ 10 h 84"/>
                <a:gd name="T42" fmla="*/ 21 w 105"/>
                <a:gd name="T43" fmla="*/ 10 h 84"/>
                <a:gd name="T44" fmla="*/ 21 w 105"/>
                <a:gd name="T45" fmla="*/ 10 h 84"/>
                <a:gd name="T46" fmla="*/ 32 w 105"/>
                <a:gd name="T47" fmla="*/ 10 h 84"/>
                <a:gd name="T48" fmla="*/ 32 w 105"/>
                <a:gd name="T49" fmla="*/ 0 h 84"/>
                <a:gd name="T50" fmla="*/ 32 w 105"/>
                <a:gd name="T51" fmla="*/ 0 h 84"/>
                <a:gd name="T52" fmla="*/ 42 w 105"/>
                <a:gd name="T53" fmla="*/ 0 h 84"/>
                <a:gd name="T54" fmla="*/ 42 w 105"/>
                <a:gd name="T55" fmla="*/ 0 h 84"/>
                <a:gd name="T56" fmla="*/ 42 w 105"/>
                <a:gd name="T57" fmla="*/ 0 h 84"/>
                <a:gd name="T58" fmla="*/ 53 w 105"/>
                <a:gd name="T59" fmla="*/ 0 h 84"/>
                <a:gd name="T60" fmla="*/ 53 w 105"/>
                <a:gd name="T61" fmla="*/ 0 h 84"/>
                <a:gd name="T62" fmla="*/ 53 w 105"/>
                <a:gd name="T63" fmla="*/ 0 h 84"/>
                <a:gd name="T64" fmla="*/ 63 w 105"/>
                <a:gd name="T65" fmla="*/ 0 h 84"/>
                <a:gd name="T66" fmla="*/ 63 w 105"/>
                <a:gd name="T67" fmla="*/ 0 h 84"/>
                <a:gd name="T68" fmla="*/ 63 w 105"/>
                <a:gd name="T69" fmla="*/ 0 h 84"/>
                <a:gd name="T70" fmla="*/ 74 w 105"/>
                <a:gd name="T71" fmla="*/ 0 h 84"/>
                <a:gd name="T72" fmla="*/ 74 w 105"/>
                <a:gd name="T73" fmla="*/ 0 h 84"/>
                <a:gd name="T74" fmla="*/ 74 w 105"/>
                <a:gd name="T75" fmla="*/ 10 h 84"/>
                <a:gd name="T76" fmla="*/ 84 w 105"/>
                <a:gd name="T77" fmla="*/ 10 h 84"/>
                <a:gd name="T78" fmla="*/ 84 w 105"/>
                <a:gd name="T79" fmla="*/ 10 h 84"/>
                <a:gd name="T80" fmla="*/ 84 w 105"/>
                <a:gd name="T81" fmla="*/ 10 h 84"/>
                <a:gd name="T82" fmla="*/ 84 w 105"/>
                <a:gd name="T83" fmla="*/ 10 h 84"/>
                <a:gd name="T84" fmla="*/ 95 w 105"/>
                <a:gd name="T85" fmla="*/ 21 h 84"/>
                <a:gd name="T86" fmla="*/ 95 w 105"/>
                <a:gd name="T87" fmla="*/ 21 h 84"/>
                <a:gd name="T88" fmla="*/ 95 w 105"/>
                <a:gd name="T89" fmla="*/ 21 h 84"/>
                <a:gd name="T90" fmla="*/ 95 w 105"/>
                <a:gd name="T91" fmla="*/ 31 h 84"/>
                <a:gd name="T92" fmla="*/ 95 w 105"/>
                <a:gd name="T93" fmla="*/ 31 h 84"/>
                <a:gd name="T94" fmla="*/ 105 w 105"/>
                <a:gd name="T95" fmla="*/ 31 h 84"/>
                <a:gd name="T96" fmla="*/ 105 w 105"/>
                <a:gd name="T97" fmla="*/ 31 h 84"/>
                <a:gd name="T98" fmla="*/ 105 w 105"/>
                <a:gd name="T99" fmla="*/ 42 h 84"/>
                <a:gd name="T100" fmla="*/ 105 w 105"/>
                <a:gd name="T101" fmla="*/ 42 h 84"/>
                <a:gd name="T102" fmla="*/ 105 w 105"/>
                <a:gd name="T103" fmla="*/ 42 h 84"/>
                <a:gd name="T104" fmla="*/ 105 w 105"/>
                <a:gd name="T105" fmla="*/ 52 h 84"/>
                <a:gd name="T106" fmla="*/ 105 w 105"/>
                <a:gd name="T107" fmla="*/ 52 h 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05"/>
                <a:gd name="T163" fmla="*/ 0 h 84"/>
                <a:gd name="T164" fmla="*/ 105 w 105"/>
                <a:gd name="T165" fmla="*/ 84 h 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05" h="84">
                  <a:moveTo>
                    <a:pt x="11" y="84"/>
                  </a:moveTo>
                  <a:lnTo>
                    <a:pt x="11" y="73"/>
                  </a:lnTo>
                  <a:lnTo>
                    <a:pt x="0" y="73"/>
                  </a:lnTo>
                  <a:lnTo>
                    <a:pt x="0" y="63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0" y="31"/>
                  </a:lnTo>
                  <a:lnTo>
                    <a:pt x="11" y="31"/>
                  </a:lnTo>
                  <a:lnTo>
                    <a:pt x="11" y="21"/>
                  </a:lnTo>
                  <a:lnTo>
                    <a:pt x="21" y="10"/>
                  </a:lnTo>
                  <a:lnTo>
                    <a:pt x="32" y="10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53" y="0"/>
                  </a:lnTo>
                  <a:lnTo>
                    <a:pt x="63" y="0"/>
                  </a:lnTo>
                  <a:lnTo>
                    <a:pt x="74" y="0"/>
                  </a:lnTo>
                  <a:lnTo>
                    <a:pt x="74" y="10"/>
                  </a:lnTo>
                  <a:lnTo>
                    <a:pt x="84" y="10"/>
                  </a:lnTo>
                  <a:lnTo>
                    <a:pt x="95" y="21"/>
                  </a:lnTo>
                  <a:lnTo>
                    <a:pt x="95" y="31"/>
                  </a:lnTo>
                  <a:lnTo>
                    <a:pt x="105" y="31"/>
                  </a:lnTo>
                  <a:lnTo>
                    <a:pt x="105" y="42"/>
                  </a:lnTo>
                  <a:lnTo>
                    <a:pt x="105" y="52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5" name="Freeform 42"/>
            <p:cNvSpPr>
              <a:spLocks/>
            </p:cNvSpPr>
            <p:nvPr/>
          </p:nvSpPr>
          <p:spPr bwMode="auto">
            <a:xfrm>
              <a:off x="1450" y="1386"/>
              <a:ext cx="74" cy="105"/>
            </a:xfrm>
            <a:custGeom>
              <a:avLst/>
              <a:gdLst>
                <a:gd name="T0" fmla="*/ 0 w 74"/>
                <a:gd name="T1" fmla="*/ 10 h 105"/>
                <a:gd name="T2" fmla="*/ 0 w 74"/>
                <a:gd name="T3" fmla="*/ 10 h 105"/>
                <a:gd name="T4" fmla="*/ 0 w 74"/>
                <a:gd name="T5" fmla="*/ 0 h 105"/>
                <a:gd name="T6" fmla="*/ 0 w 74"/>
                <a:gd name="T7" fmla="*/ 0 h 105"/>
                <a:gd name="T8" fmla="*/ 11 w 74"/>
                <a:gd name="T9" fmla="*/ 0 h 105"/>
                <a:gd name="T10" fmla="*/ 11 w 74"/>
                <a:gd name="T11" fmla="*/ 0 h 105"/>
                <a:gd name="T12" fmla="*/ 11 w 74"/>
                <a:gd name="T13" fmla="*/ 0 h 105"/>
                <a:gd name="T14" fmla="*/ 21 w 74"/>
                <a:gd name="T15" fmla="*/ 0 h 105"/>
                <a:gd name="T16" fmla="*/ 21 w 74"/>
                <a:gd name="T17" fmla="*/ 0 h 105"/>
                <a:gd name="T18" fmla="*/ 32 w 74"/>
                <a:gd name="T19" fmla="*/ 0 h 105"/>
                <a:gd name="T20" fmla="*/ 32 w 74"/>
                <a:gd name="T21" fmla="*/ 0 h 105"/>
                <a:gd name="T22" fmla="*/ 32 w 74"/>
                <a:gd name="T23" fmla="*/ 0 h 105"/>
                <a:gd name="T24" fmla="*/ 42 w 74"/>
                <a:gd name="T25" fmla="*/ 0 h 105"/>
                <a:gd name="T26" fmla="*/ 42 w 74"/>
                <a:gd name="T27" fmla="*/ 0 h 105"/>
                <a:gd name="T28" fmla="*/ 42 w 74"/>
                <a:gd name="T29" fmla="*/ 10 h 105"/>
                <a:gd name="T30" fmla="*/ 53 w 74"/>
                <a:gd name="T31" fmla="*/ 10 h 105"/>
                <a:gd name="T32" fmla="*/ 53 w 74"/>
                <a:gd name="T33" fmla="*/ 10 h 105"/>
                <a:gd name="T34" fmla="*/ 53 w 74"/>
                <a:gd name="T35" fmla="*/ 10 h 105"/>
                <a:gd name="T36" fmla="*/ 53 w 74"/>
                <a:gd name="T37" fmla="*/ 10 h 105"/>
                <a:gd name="T38" fmla="*/ 63 w 74"/>
                <a:gd name="T39" fmla="*/ 21 h 105"/>
                <a:gd name="T40" fmla="*/ 63 w 74"/>
                <a:gd name="T41" fmla="*/ 21 h 105"/>
                <a:gd name="T42" fmla="*/ 63 w 74"/>
                <a:gd name="T43" fmla="*/ 21 h 105"/>
                <a:gd name="T44" fmla="*/ 63 w 74"/>
                <a:gd name="T45" fmla="*/ 21 h 105"/>
                <a:gd name="T46" fmla="*/ 63 w 74"/>
                <a:gd name="T47" fmla="*/ 31 h 105"/>
                <a:gd name="T48" fmla="*/ 74 w 74"/>
                <a:gd name="T49" fmla="*/ 31 h 105"/>
                <a:gd name="T50" fmla="*/ 74 w 74"/>
                <a:gd name="T51" fmla="*/ 31 h 105"/>
                <a:gd name="T52" fmla="*/ 74 w 74"/>
                <a:gd name="T53" fmla="*/ 42 h 105"/>
                <a:gd name="T54" fmla="*/ 74 w 74"/>
                <a:gd name="T55" fmla="*/ 42 h 105"/>
                <a:gd name="T56" fmla="*/ 74 w 74"/>
                <a:gd name="T57" fmla="*/ 42 h 105"/>
                <a:gd name="T58" fmla="*/ 74 w 74"/>
                <a:gd name="T59" fmla="*/ 52 h 105"/>
                <a:gd name="T60" fmla="*/ 74 w 74"/>
                <a:gd name="T61" fmla="*/ 52 h 105"/>
                <a:gd name="T62" fmla="*/ 74 w 74"/>
                <a:gd name="T63" fmla="*/ 52 h 105"/>
                <a:gd name="T64" fmla="*/ 74 w 74"/>
                <a:gd name="T65" fmla="*/ 63 h 105"/>
                <a:gd name="T66" fmla="*/ 74 w 74"/>
                <a:gd name="T67" fmla="*/ 63 h 105"/>
                <a:gd name="T68" fmla="*/ 74 w 74"/>
                <a:gd name="T69" fmla="*/ 63 h 105"/>
                <a:gd name="T70" fmla="*/ 74 w 74"/>
                <a:gd name="T71" fmla="*/ 73 h 105"/>
                <a:gd name="T72" fmla="*/ 74 w 74"/>
                <a:gd name="T73" fmla="*/ 73 h 105"/>
                <a:gd name="T74" fmla="*/ 63 w 74"/>
                <a:gd name="T75" fmla="*/ 73 h 105"/>
                <a:gd name="T76" fmla="*/ 63 w 74"/>
                <a:gd name="T77" fmla="*/ 84 h 105"/>
                <a:gd name="T78" fmla="*/ 63 w 74"/>
                <a:gd name="T79" fmla="*/ 84 h 105"/>
                <a:gd name="T80" fmla="*/ 63 w 74"/>
                <a:gd name="T81" fmla="*/ 84 h 105"/>
                <a:gd name="T82" fmla="*/ 63 w 74"/>
                <a:gd name="T83" fmla="*/ 84 h 105"/>
                <a:gd name="T84" fmla="*/ 53 w 74"/>
                <a:gd name="T85" fmla="*/ 94 h 105"/>
                <a:gd name="T86" fmla="*/ 53 w 74"/>
                <a:gd name="T87" fmla="*/ 94 h 105"/>
                <a:gd name="T88" fmla="*/ 53 w 74"/>
                <a:gd name="T89" fmla="*/ 94 h 105"/>
                <a:gd name="T90" fmla="*/ 53 w 74"/>
                <a:gd name="T91" fmla="*/ 94 h 105"/>
                <a:gd name="T92" fmla="*/ 42 w 74"/>
                <a:gd name="T93" fmla="*/ 94 h 105"/>
                <a:gd name="T94" fmla="*/ 42 w 74"/>
                <a:gd name="T95" fmla="*/ 105 h 105"/>
                <a:gd name="T96" fmla="*/ 42 w 74"/>
                <a:gd name="T97" fmla="*/ 105 h 105"/>
                <a:gd name="T98" fmla="*/ 32 w 74"/>
                <a:gd name="T99" fmla="*/ 105 h 105"/>
                <a:gd name="T100" fmla="*/ 32 w 74"/>
                <a:gd name="T101" fmla="*/ 105 h 105"/>
                <a:gd name="T102" fmla="*/ 32 w 74"/>
                <a:gd name="T103" fmla="*/ 105 h 105"/>
                <a:gd name="T104" fmla="*/ 21 w 74"/>
                <a:gd name="T105" fmla="*/ 105 h 105"/>
                <a:gd name="T106" fmla="*/ 21 w 74"/>
                <a:gd name="T107" fmla="*/ 105 h 10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74"/>
                <a:gd name="T163" fmla="*/ 0 h 105"/>
                <a:gd name="T164" fmla="*/ 74 w 74"/>
                <a:gd name="T165" fmla="*/ 105 h 105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74" h="105">
                  <a:moveTo>
                    <a:pt x="0" y="10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11" y="0"/>
                  </a:lnTo>
                  <a:lnTo>
                    <a:pt x="21" y="0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42" y="10"/>
                  </a:lnTo>
                  <a:lnTo>
                    <a:pt x="53" y="10"/>
                  </a:lnTo>
                  <a:lnTo>
                    <a:pt x="63" y="21"/>
                  </a:lnTo>
                  <a:lnTo>
                    <a:pt x="63" y="31"/>
                  </a:lnTo>
                  <a:lnTo>
                    <a:pt x="74" y="31"/>
                  </a:lnTo>
                  <a:lnTo>
                    <a:pt x="74" y="42"/>
                  </a:lnTo>
                  <a:lnTo>
                    <a:pt x="74" y="52"/>
                  </a:lnTo>
                  <a:lnTo>
                    <a:pt x="74" y="63"/>
                  </a:lnTo>
                  <a:lnTo>
                    <a:pt x="74" y="73"/>
                  </a:lnTo>
                  <a:lnTo>
                    <a:pt x="63" y="73"/>
                  </a:lnTo>
                  <a:lnTo>
                    <a:pt x="63" y="84"/>
                  </a:lnTo>
                  <a:lnTo>
                    <a:pt x="53" y="94"/>
                  </a:lnTo>
                  <a:lnTo>
                    <a:pt x="42" y="94"/>
                  </a:lnTo>
                  <a:lnTo>
                    <a:pt x="42" y="105"/>
                  </a:lnTo>
                  <a:lnTo>
                    <a:pt x="32" y="105"/>
                  </a:lnTo>
                  <a:lnTo>
                    <a:pt x="21" y="105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6" name="Freeform 43"/>
            <p:cNvSpPr>
              <a:spLocks/>
            </p:cNvSpPr>
            <p:nvPr/>
          </p:nvSpPr>
          <p:spPr bwMode="auto">
            <a:xfrm>
              <a:off x="1419" y="1470"/>
              <a:ext cx="105" cy="73"/>
            </a:xfrm>
            <a:custGeom>
              <a:avLst/>
              <a:gdLst>
                <a:gd name="T0" fmla="*/ 94 w 105"/>
                <a:gd name="T1" fmla="*/ 0 h 73"/>
                <a:gd name="T2" fmla="*/ 94 w 105"/>
                <a:gd name="T3" fmla="*/ 0 h 73"/>
                <a:gd name="T4" fmla="*/ 105 w 105"/>
                <a:gd name="T5" fmla="*/ 0 h 73"/>
                <a:gd name="T6" fmla="*/ 105 w 105"/>
                <a:gd name="T7" fmla="*/ 0 h 73"/>
                <a:gd name="T8" fmla="*/ 105 w 105"/>
                <a:gd name="T9" fmla="*/ 10 h 73"/>
                <a:gd name="T10" fmla="*/ 105 w 105"/>
                <a:gd name="T11" fmla="*/ 10 h 73"/>
                <a:gd name="T12" fmla="*/ 105 w 105"/>
                <a:gd name="T13" fmla="*/ 10 h 73"/>
                <a:gd name="T14" fmla="*/ 105 w 105"/>
                <a:gd name="T15" fmla="*/ 21 h 73"/>
                <a:gd name="T16" fmla="*/ 105 w 105"/>
                <a:gd name="T17" fmla="*/ 21 h 73"/>
                <a:gd name="T18" fmla="*/ 105 w 105"/>
                <a:gd name="T19" fmla="*/ 31 h 73"/>
                <a:gd name="T20" fmla="*/ 105 w 105"/>
                <a:gd name="T21" fmla="*/ 31 h 73"/>
                <a:gd name="T22" fmla="*/ 105 w 105"/>
                <a:gd name="T23" fmla="*/ 31 h 73"/>
                <a:gd name="T24" fmla="*/ 105 w 105"/>
                <a:gd name="T25" fmla="*/ 42 h 73"/>
                <a:gd name="T26" fmla="*/ 105 w 105"/>
                <a:gd name="T27" fmla="*/ 42 h 73"/>
                <a:gd name="T28" fmla="*/ 94 w 105"/>
                <a:gd name="T29" fmla="*/ 42 h 73"/>
                <a:gd name="T30" fmla="*/ 94 w 105"/>
                <a:gd name="T31" fmla="*/ 52 h 73"/>
                <a:gd name="T32" fmla="*/ 94 w 105"/>
                <a:gd name="T33" fmla="*/ 52 h 73"/>
                <a:gd name="T34" fmla="*/ 94 w 105"/>
                <a:gd name="T35" fmla="*/ 52 h 73"/>
                <a:gd name="T36" fmla="*/ 94 w 105"/>
                <a:gd name="T37" fmla="*/ 52 h 73"/>
                <a:gd name="T38" fmla="*/ 84 w 105"/>
                <a:gd name="T39" fmla="*/ 63 h 73"/>
                <a:gd name="T40" fmla="*/ 84 w 105"/>
                <a:gd name="T41" fmla="*/ 63 h 73"/>
                <a:gd name="T42" fmla="*/ 84 w 105"/>
                <a:gd name="T43" fmla="*/ 63 h 73"/>
                <a:gd name="T44" fmla="*/ 84 w 105"/>
                <a:gd name="T45" fmla="*/ 63 h 73"/>
                <a:gd name="T46" fmla="*/ 73 w 105"/>
                <a:gd name="T47" fmla="*/ 63 h 73"/>
                <a:gd name="T48" fmla="*/ 73 w 105"/>
                <a:gd name="T49" fmla="*/ 73 h 73"/>
                <a:gd name="T50" fmla="*/ 73 w 105"/>
                <a:gd name="T51" fmla="*/ 73 h 73"/>
                <a:gd name="T52" fmla="*/ 63 w 105"/>
                <a:gd name="T53" fmla="*/ 73 h 73"/>
                <a:gd name="T54" fmla="*/ 63 w 105"/>
                <a:gd name="T55" fmla="*/ 73 h 73"/>
                <a:gd name="T56" fmla="*/ 63 w 105"/>
                <a:gd name="T57" fmla="*/ 73 h 73"/>
                <a:gd name="T58" fmla="*/ 52 w 105"/>
                <a:gd name="T59" fmla="*/ 73 h 73"/>
                <a:gd name="T60" fmla="*/ 52 w 105"/>
                <a:gd name="T61" fmla="*/ 73 h 73"/>
                <a:gd name="T62" fmla="*/ 52 w 105"/>
                <a:gd name="T63" fmla="*/ 73 h 73"/>
                <a:gd name="T64" fmla="*/ 42 w 105"/>
                <a:gd name="T65" fmla="*/ 73 h 73"/>
                <a:gd name="T66" fmla="*/ 42 w 105"/>
                <a:gd name="T67" fmla="*/ 73 h 73"/>
                <a:gd name="T68" fmla="*/ 42 w 105"/>
                <a:gd name="T69" fmla="*/ 73 h 73"/>
                <a:gd name="T70" fmla="*/ 31 w 105"/>
                <a:gd name="T71" fmla="*/ 73 h 73"/>
                <a:gd name="T72" fmla="*/ 31 w 105"/>
                <a:gd name="T73" fmla="*/ 73 h 73"/>
                <a:gd name="T74" fmla="*/ 31 w 105"/>
                <a:gd name="T75" fmla="*/ 63 h 73"/>
                <a:gd name="T76" fmla="*/ 21 w 105"/>
                <a:gd name="T77" fmla="*/ 63 h 73"/>
                <a:gd name="T78" fmla="*/ 21 w 105"/>
                <a:gd name="T79" fmla="*/ 63 h 73"/>
                <a:gd name="T80" fmla="*/ 21 w 105"/>
                <a:gd name="T81" fmla="*/ 63 h 73"/>
                <a:gd name="T82" fmla="*/ 21 w 105"/>
                <a:gd name="T83" fmla="*/ 63 h 73"/>
                <a:gd name="T84" fmla="*/ 10 w 105"/>
                <a:gd name="T85" fmla="*/ 52 h 73"/>
                <a:gd name="T86" fmla="*/ 10 w 105"/>
                <a:gd name="T87" fmla="*/ 52 h 73"/>
                <a:gd name="T88" fmla="*/ 10 w 105"/>
                <a:gd name="T89" fmla="*/ 52 h 73"/>
                <a:gd name="T90" fmla="*/ 10 w 105"/>
                <a:gd name="T91" fmla="*/ 52 h 73"/>
                <a:gd name="T92" fmla="*/ 10 w 105"/>
                <a:gd name="T93" fmla="*/ 42 h 73"/>
                <a:gd name="T94" fmla="*/ 0 w 105"/>
                <a:gd name="T95" fmla="*/ 42 h 73"/>
                <a:gd name="T96" fmla="*/ 0 w 105"/>
                <a:gd name="T97" fmla="*/ 42 h 73"/>
                <a:gd name="T98" fmla="*/ 0 w 105"/>
                <a:gd name="T99" fmla="*/ 31 h 73"/>
                <a:gd name="T100" fmla="*/ 0 w 105"/>
                <a:gd name="T101" fmla="*/ 31 h 73"/>
                <a:gd name="T102" fmla="*/ 0 w 105"/>
                <a:gd name="T103" fmla="*/ 31 h 73"/>
                <a:gd name="T104" fmla="*/ 0 w 105"/>
                <a:gd name="T105" fmla="*/ 21 h 73"/>
                <a:gd name="T106" fmla="*/ 0 w 105"/>
                <a:gd name="T107" fmla="*/ 21 h 7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05"/>
                <a:gd name="T163" fmla="*/ 0 h 73"/>
                <a:gd name="T164" fmla="*/ 105 w 105"/>
                <a:gd name="T165" fmla="*/ 73 h 73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05" h="73">
                  <a:moveTo>
                    <a:pt x="94" y="0"/>
                  </a:moveTo>
                  <a:lnTo>
                    <a:pt x="94" y="0"/>
                  </a:lnTo>
                  <a:lnTo>
                    <a:pt x="105" y="0"/>
                  </a:lnTo>
                  <a:lnTo>
                    <a:pt x="105" y="10"/>
                  </a:lnTo>
                  <a:lnTo>
                    <a:pt x="105" y="21"/>
                  </a:lnTo>
                  <a:lnTo>
                    <a:pt x="105" y="31"/>
                  </a:lnTo>
                  <a:lnTo>
                    <a:pt x="105" y="42"/>
                  </a:lnTo>
                  <a:lnTo>
                    <a:pt x="94" y="42"/>
                  </a:lnTo>
                  <a:lnTo>
                    <a:pt x="94" y="52"/>
                  </a:lnTo>
                  <a:lnTo>
                    <a:pt x="84" y="63"/>
                  </a:lnTo>
                  <a:lnTo>
                    <a:pt x="73" y="63"/>
                  </a:lnTo>
                  <a:lnTo>
                    <a:pt x="73" y="73"/>
                  </a:lnTo>
                  <a:lnTo>
                    <a:pt x="63" y="73"/>
                  </a:lnTo>
                  <a:lnTo>
                    <a:pt x="52" y="73"/>
                  </a:lnTo>
                  <a:lnTo>
                    <a:pt x="42" y="73"/>
                  </a:lnTo>
                  <a:lnTo>
                    <a:pt x="31" y="73"/>
                  </a:lnTo>
                  <a:lnTo>
                    <a:pt x="31" y="63"/>
                  </a:lnTo>
                  <a:lnTo>
                    <a:pt x="21" y="63"/>
                  </a:lnTo>
                  <a:lnTo>
                    <a:pt x="10" y="52"/>
                  </a:lnTo>
                  <a:lnTo>
                    <a:pt x="10" y="42"/>
                  </a:lnTo>
                  <a:lnTo>
                    <a:pt x="0" y="42"/>
                  </a:lnTo>
                  <a:lnTo>
                    <a:pt x="0" y="31"/>
                  </a:lnTo>
                  <a:lnTo>
                    <a:pt x="0" y="21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7" name="Freeform 44"/>
            <p:cNvSpPr>
              <a:spLocks/>
            </p:cNvSpPr>
            <p:nvPr/>
          </p:nvSpPr>
          <p:spPr bwMode="auto">
            <a:xfrm>
              <a:off x="1366" y="1438"/>
              <a:ext cx="84" cy="105"/>
            </a:xfrm>
            <a:custGeom>
              <a:avLst/>
              <a:gdLst>
                <a:gd name="T0" fmla="*/ 84 w 84"/>
                <a:gd name="T1" fmla="*/ 95 h 105"/>
                <a:gd name="T2" fmla="*/ 74 w 84"/>
                <a:gd name="T3" fmla="*/ 95 h 105"/>
                <a:gd name="T4" fmla="*/ 74 w 84"/>
                <a:gd name="T5" fmla="*/ 105 h 105"/>
                <a:gd name="T6" fmla="*/ 74 w 84"/>
                <a:gd name="T7" fmla="*/ 105 h 105"/>
                <a:gd name="T8" fmla="*/ 63 w 84"/>
                <a:gd name="T9" fmla="*/ 105 h 105"/>
                <a:gd name="T10" fmla="*/ 63 w 84"/>
                <a:gd name="T11" fmla="*/ 105 h 105"/>
                <a:gd name="T12" fmla="*/ 63 w 84"/>
                <a:gd name="T13" fmla="*/ 105 h 105"/>
                <a:gd name="T14" fmla="*/ 53 w 84"/>
                <a:gd name="T15" fmla="*/ 105 h 105"/>
                <a:gd name="T16" fmla="*/ 53 w 84"/>
                <a:gd name="T17" fmla="*/ 105 h 105"/>
                <a:gd name="T18" fmla="*/ 42 w 84"/>
                <a:gd name="T19" fmla="*/ 105 h 105"/>
                <a:gd name="T20" fmla="*/ 42 w 84"/>
                <a:gd name="T21" fmla="*/ 105 h 105"/>
                <a:gd name="T22" fmla="*/ 42 w 84"/>
                <a:gd name="T23" fmla="*/ 105 h 105"/>
                <a:gd name="T24" fmla="*/ 32 w 84"/>
                <a:gd name="T25" fmla="*/ 105 h 105"/>
                <a:gd name="T26" fmla="*/ 32 w 84"/>
                <a:gd name="T27" fmla="*/ 105 h 105"/>
                <a:gd name="T28" fmla="*/ 32 w 84"/>
                <a:gd name="T29" fmla="*/ 95 h 105"/>
                <a:gd name="T30" fmla="*/ 32 w 84"/>
                <a:gd name="T31" fmla="*/ 95 h 105"/>
                <a:gd name="T32" fmla="*/ 21 w 84"/>
                <a:gd name="T33" fmla="*/ 95 h 105"/>
                <a:gd name="T34" fmla="*/ 21 w 84"/>
                <a:gd name="T35" fmla="*/ 95 h 105"/>
                <a:gd name="T36" fmla="*/ 21 w 84"/>
                <a:gd name="T37" fmla="*/ 95 h 105"/>
                <a:gd name="T38" fmla="*/ 11 w 84"/>
                <a:gd name="T39" fmla="*/ 84 h 105"/>
                <a:gd name="T40" fmla="*/ 11 w 84"/>
                <a:gd name="T41" fmla="*/ 84 h 105"/>
                <a:gd name="T42" fmla="*/ 11 w 84"/>
                <a:gd name="T43" fmla="*/ 84 h 105"/>
                <a:gd name="T44" fmla="*/ 11 w 84"/>
                <a:gd name="T45" fmla="*/ 84 h 105"/>
                <a:gd name="T46" fmla="*/ 11 w 84"/>
                <a:gd name="T47" fmla="*/ 74 h 105"/>
                <a:gd name="T48" fmla="*/ 0 w 84"/>
                <a:gd name="T49" fmla="*/ 74 h 105"/>
                <a:gd name="T50" fmla="*/ 0 w 84"/>
                <a:gd name="T51" fmla="*/ 74 h 105"/>
                <a:gd name="T52" fmla="*/ 0 w 84"/>
                <a:gd name="T53" fmla="*/ 63 h 105"/>
                <a:gd name="T54" fmla="*/ 0 w 84"/>
                <a:gd name="T55" fmla="*/ 63 h 105"/>
                <a:gd name="T56" fmla="*/ 0 w 84"/>
                <a:gd name="T57" fmla="*/ 63 h 105"/>
                <a:gd name="T58" fmla="*/ 0 w 84"/>
                <a:gd name="T59" fmla="*/ 53 h 105"/>
                <a:gd name="T60" fmla="*/ 0 w 84"/>
                <a:gd name="T61" fmla="*/ 53 h 105"/>
                <a:gd name="T62" fmla="*/ 0 w 84"/>
                <a:gd name="T63" fmla="*/ 53 h 105"/>
                <a:gd name="T64" fmla="*/ 0 w 84"/>
                <a:gd name="T65" fmla="*/ 42 h 105"/>
                <a:gd name="T66" fmla="*/ 0 w 84"/>
                <a:gd name="T67" fmla="*/ 42 h 105"/>
                <a:gd name="T68" fmla="*/ 0 w 84"/>
                <a:gd name="T69" fmla="*/ 42 h 105"/>
                <a:gd name="T70" fmla="*/ 0 w 84"/>
                <a:gd name="T71" fmla="*/ 32 h 105"/>
                <a:gd name="T72" fmla="*/ 0 w 84"/>
                <a:gd name="T73" fmla="*/ 32 h 105"/>
                <a:gd name="T74" fmla="*/ 11 w 84"/>
                <a:gd name="T75" fmla="*/ 32 h 105"/>
                <a:gd name="T76" fmla="*/ 11 w 84"/>
                <a:gd name="T77" fmla="*/ 21 h 105"/>
                <a:gd name="T78" fmla="*/ 11 w 84"/>
                <a:gd name="T79" fmla="*/ 21 h 105"/>
                <a:gd name="T80" fmla="*/ 11 w 84"/>
                <a:gd name="T81" fmla="*/ 21 h 105"/>
                <a:gd name="T82" fmla="*/ 11 w 84"/>
                <a:gd name="T83" fmla="*/ 21 h 105"/>
                <a:gd name="T84" fmla="*/ 21 w 84"/>
                <a:gd name="T85" fmla="*/ 11 h 105"/>
                <a:gd name="T86" fmla="*/ 21 w 84"/>
                <a:gd name="T87" fmla="*/ 11 h 105"/>
                <a:gd name="T88" fmla="*/ 21 w 84"/>
                <a:gd name="T89" fmla="*/ 11 h 105"/>
                <a:gd name="T90" fmla="*/ 32 w 84"/>
                <a:gd name="T91" fmla="*/ 11 h 105"/>
                <a:gd name="T92" fmla="*/ 32 w 84"/>
                <a:gd name="T93" fmla="*/ 11 h 105"/>
                <a:gd name="T94" fmla="*/ 32 w 84"/>
                <a:gd name="T95" fmla="*/ 0 h 105"/>
                <a:gd name="T96" fmla="*/ 32 w 84"/>
                <a:gd name="T97" fmla="*/ 0 h 105"/>
                <a:gd name="T98" fmla="*/ 42 w 84"/>
                <a:gd name="T99" fmla="*/ 0 h 105"/>
                <a:gd name="T100" fmla="*/ 42 w 84"/>
                <a:gd name="T101" fmla="*/ 0 h 105"/>
                <a:gd name="T102" fmla="*/ 42 w 84"/>
                <a:gd name="T103" fmla="*/ 0 h 105"/>
                <a:gd name="T104" fmla="*/ 53 w 84"/>
                <a:gd name="T105" fmla="*/ 0 h 105"/>
                <a:gd name="T106" fmla="*/ 53 w 84"/>
                <a:gd name="T107" fmla="*/ 0 h 10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84"/>
                <a:gd name="T163" fmla="*/ 0 h 105"/>
                <a:gd name="T164" fmla="*/ 84 w 84"/>
                <a:gd name="T165" fmla="*/ 105 h 105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84" h="105">
                  <a:moveTo>
                    <a:pt x="84" y="95"/>
                  </a:moveTo>
                  <a:lnTo>
                    <a:pt x="74" y="95"/>
                  </a:lnTo>
                  <a:lnTo>
                    <a:pt x="74" y="105"/>
                  </a:lnTo>
                  <a:lnTo>
                    <a:pt x="63" y="105"/>
                  </a:lnTo>
                  <a:lnTo>
                    <a:pt x="53" y="105"/>
                  </a:lnTo>
                  <a:lnTo>
                    <a:pt x="42" y="105"/>
                  </a:lnTo>
                  <a:lnTo>
                    <a:pt x="32" y="105"/>
                  </a:lnTo>
                  <a:lnTo>
                    <a:pt x="32" y="95"/>
                  </a:lnTo>
                  <a:lnTo>
                    <a:pt x="21" y="95"/>
                  </a:lnTo>
                  <a:lnTo>
                    <a:pt x="11" y="84"/>
                  </a:lnTo>
                  <a:lnTo>
                    <a:pt x="11" y="74"/>
                  </a:lnTo>
                  <a:lnTo>
                    <a:pt x="0" y="74"/>
                  </a:lnTo>
                  <a:lnTo>
                    <a:pt x="0" y="63"/>
                  </a:lnTo>
                  <a:lnTo>
                    <a:pt x="0" y="53"/>
                  </a:lnTo>
                  <a:lnTo>
                    <a:pt x="0" y="42"/>
                  </a:lnTo>
                  <a:lnTo>
                    <a:pt x="0" y="32"/>
                  </a:lnTo>
                  <a:lnTo>
                    <a:pt x="11" y="32"/>
                  </a:lnTo>
                  <a:lnTo>
                    <a:pt x="11" y="21"/>
                  </a:lnTo>
                  <a:lnTo>
                    <a:pt x="21" y="11"/>
                  </a:lnTo>
                  <a:lnTo>
                    <a:pt x="32" y="11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53" y="0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8" name="Line 45"/>
            <p:cNvSpPr>
              <a:spLocks noChangeShapeType="1"/>
            </p:cNvSpPr>
            <p:nvPr/>
          </p:nvSpPr>
          <p:spPr bwMode="auto">
            <a:xfrm>
              <a:off x="1534" y="1459"/>
              <a:ext cx="788" cy="1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9" name="Line 46"/>
            <p:cNvSpPr>
              <a:spLocks noChangeShapeType="1"/>
            </p:cNvSpPr>
            <p:nvPr/>
          </p:nvSpPr>
          <p:spPr bwMode="auto">
            <a:xfrm>
              <a:off x="1534" y="1480"/>
              <a:ext cx="788" cy="1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" name="Freeform 47"/>
            <p:cNvSpPr>
              <a:spLocks/>
            </p:cNvSpPr>
            <p:nvPr/>
          </p:nvSpPr>
          <p:spPr bwMode="auto">
            <a:xfrm>
              <a:off x="2322" y="1407"/>
              <a:ext cx="63" cy="126"/>
            </a:xfrm>
            <a:custGeom>
              <a:avLst/>
              <a:gdLst>
                <a:gd name="T0" fmla="*/ 0 w 63"/>
                <a:gd name="T1" fmla="*/ 52 h 126"/>
                <a:gd name="T2" fmla="*/ 0 w 63"/>
                <a:gd name="T3" fmla="*/ 0 h 126"/>
                <a:gd name="T4" fmla="*/ 63 w 63"/>
                <a:gd name="T5" fmla="*/ 63 h 126"/>
                <a:gd name="T6" fmla="*/ 0 w 63"/>
                <a:gd name="T7" fmla="*/ 126 h 126"/>
                <a:gd name="T8" fmla="*/ 0 w 63"/>
                <a:gd name="T9" fmla="*/ 73 h 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"/>
                <a:gd name="T16" fmla="*/ 0 h 126"/>
                <a:gd name="T17" fmla="*/ 63 w 63"/>
                <a:gd name="T18" fmla="*/ 126 h 1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" h="126">
                  <a:moveTo>
                    <a:pt x="0" y="52"/>
                  </a:moveTo>
                  <a:lnTo>
                    <a:pt x="0" y="0"/>
                  </a:lnTo>
                  <a:lnTo>
                    <a:pt x="63" y="63"/>
                  </a:lnTo>
                  <a:lnTo>
                    <a:pt x="0" y="126"/>
                  </a:lnTo>
                  <a:lnTo>
                    <a:pt x="0" y="73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1" name="Freeform 48"/>
            <p:cNvSpPr>
              <a:spLocks/>
            </p:cNvSpPr>
            <p:nvPr/>
          </p:nvSpPr>
          <p:spPr bwMode="auto">
            <a:xfrm>
              <a:off x="1870" y="1323"/>
              <a:ext cx="158" cy="52"/>
            </a:xfrm>
            <a:custGeom>
              <a:avLst/>
              <a:gdLst>
                <a:gd name="T0" fmla="*/ 95 w 158"/>
                <a:gd name="T1" fmla="*/ 21 h 52"/>
                <a:gd name="T2" fmla="*/ 95 w 158"/>
                <a:gd name="T3" fmla="*/ 52 h 52"/>
                <a:gd name="T4" fmla="*/ 63 w 158"/>
                <a:gd name="T5" fmla="*/ 52 h 52"/>
                <a:gd name="T6" fmla="*/ 63 w 158"/>
                <a:gd name="T7" fmla="*/ 21 h 52"/>
                <a:gd name="T8" fmla="*/ 0 w 158"/>
                <a:gd name="T9" fmla="*/ 21 h 52"/>
                <a:gd name="T10" fmla="*/ 0 w 158"/>
                <a:gd name="T11" fmla="*/ 10 h 52"/>
                <a:gd name="T12" fmla="*/ 0 w 158"/>
                <a:gd name="T13" fmla="*/ 21 h 52"/>
                <a:gd name="T14" fmla="*/ 158 w 158"/>
                <a:gd name="T15" fmla="*/ 21 h 52"/>
                <a:gd name="T16" fmla="*/ 158 w 158"/>
                <a:gd name="T17" fmla="*/ 10 h 52"/>
                <a:gd name="T18" fmla="*/ 147 w 158"/>
                <a:gd name="T19" fmla="*/ 0 h 52"/>
                <a:gd name="T20" fmla="*/ 11 w 158"/>
                <a:gd name="T21" fmla="*/ 0 h 52"/>
                <a:gd name="T22" fmla="*/ 0 w 158"/>
                <a:gd name="T23" fmla="*/ 10 h 5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58"/>
                <a:gd name="T37" fmla="*/ 0 h 52"/>
                <a:gd name="T38" fmla="*/ 158 w 158"/>
                <a:gd name="T39" fmla="*/ 52 h 5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58" h="52">
                  <a:moveTo>
                    <a:pt x="95" y="21"/>
                  </a:moveTo>
                  <a:lnTo>
                    <a:pt x="95" y="52"/>
                  </a:lnTo>
                  <a:lnTo>
                    <a:pt x="63" y="52"/>
                  </a:lnTo>
                  <a:lnTo>
                    <a:pt x="63" y="21"/>
                  </a:lnTo>
                  <a:lnTo>
                    <a:pt x="0" y="21"/>
                  </a:lnTo>
                  <a:lnTo>
                    <a:pt x="0" y="10"/>
                  </a:lnTo>
                  <a:lnTo>
                    <a:pt x="0" y="21"/>
                  </a:lnTo>
                  <a:lnTo>
                    <a:pt x="158" y="21"/>
                  </a:lnTo>
                  <a:lnTo>
                    <a:pt x="158" y="10"/>
                  </a:lnTo>
                  <a:lnTo>
                    <a:pt x="147" y="0"/>
                  </a:lnTo>
                  <a:lnTo>
                    <a:pt x="11" y="0"/>
                  </a:lnTo>
                  <a:lnTo>
                    <a:pt x="0" y="10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2" name="Oval 49"/>
            <p:cNvSpPr>
              <a:spLocks noChangeArrowheads="1"/>
            </p:cNvSpPr>
            <p:nvPr/>
          </p:nvSpPr>
          <p:spPr bwMode="auto">
            <a:xfrm>
              <a:off x="1870" y="1386"/>
              <a:ext cx="179" cy="178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AR" altLang="es-AR"/>
            </a:p>
          </p:txBody>
        </p:sp>
        <p:sp>
          <p:nvSpPr>
            <p:cNvPr id="13" name="Oval 50"/>
            <p:cNvSpPr>
              <a:spLocks noChangeArrowheads="1"/>
            </p:cNvSpPr>
            <p:nvPr/>
          </p:nvSpPr>
          <p:spPr bwMode="auto">
            <a:xfrm>
              <a:off x="1860" y="1375"/>
              <a:ext cx="189" cy="189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AR" altLang="es-AR"/>
            </a:p>
          </p:txBody>
        </p:sp>
        <p:sp>
          <p:nvSpPr>
            <p:cNvPr id="14" name="Text Box 51"/>
            <p:cNvSpPr txBox="1">
              <a:spLocks noChangeArrowheads="1"/>
            </p:cNvSpPr>
            <p:nvPr/>
          </p:nvSpPr>
          <p:spPr bwMode="auto">
            <a:xfrm>
              <a:off x="1485" y="1656"/>
              <a:ext cx="107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s-AR" altLang="es-AR" dirty="0" err="1" smtClean="0">
                  <a:latin typeface="Tahoma" panose="020B0604030504040204" pitchFamily="34" charset="0"/>
                </a:rPr>
                <a:t>SumoCostoAlm</a:t>
              </a:r>
              <a:endParaRPr lang="es-ES" altLang="es-AR" dirty="0">
                <a:latin typeface="Tahoma" panose="020B0604030504040204" pitchFamily="34" charset="0"/>
              </a:endParaRPr>
            </a:p>
          </p:txBody>
        </p:sp>
      </p:grpSp>
      <p:grpSp>
        <p:nvGrpSpPr>
          <p:cNvPr id="15" name="Group 52"/>
          <p:cNvGrpSpPr>
            <a:grpSpLocks/>
          </p:cNvGrpSpPr>
          <p:nvPr/>
        </p:nvGrpSpPr>
        <p:grpSpPr bwMode="auto">
          <a:xfrm>
            <a:off x="2627823" y="2923040"/>
            <a:ext cx="1136679" cy="1066800"/>
            <a:chOff x="2299" y="945"/>
            <a:chExt cx="595" cy="672"/>
          </a:xfrm>
        </p:grpSpPr>
        <p:sp>
          <p:nvSpPr>
            <p:cNvPr id="16" name="Rectangle 53"/>
            <p:cNvSpPr>
              <a:spLocks noChangeArrowheads="1"/>
            </p:cNvSpPr>
            <p:nvPr/>
          </p:nvSpPr>
          <p:spPr bwMode="auto">
            <a:xfrm>
              <a:off x="2395" y="1260"/>
              <a:ext cx="462" cy="35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AR" altLang="es-AR"/>
            </a:p>
          </p:txBody>
        </p:sp>
        <p:sp>
          <p:nvSpPr>
            <p:cNvPr id="17" name="Rectangle 54"/>
            <p:cNvSpPr>
              <a:spLocks noChangeArrowheads="1"/>
            </p:cNvSpPr>
            <p:nvPr/>
          </p:nvSpPr>
          <p:spPr bwMode="auto">
            <a:xfrm>
              <a:off x="2382" y="1253"/>
              <a:ext cx="462" cy="357"/>
            </a:xfrm>
            <a:prstGeom prst="rect">
              <a:avLst/>
            </a:prstGeom>
            <a:noFill/>
            <a:ln w="158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AR" altLang="es-AR"/>
            </a:p>
          </p:txBody>
        </p:sp>
        <p:sp>
          <p:nvSpPr>
            <p:cNvPr id="18" name="Text Box 55"/>
            <p:cNvSpPr txBox="1">
              <a:spLocks noChangeArrowheads="1"/>
            </p:cNvSpPr>
            <p:nvPr/>
          </p:nvSpPr>
          <p:spPr bwMode="auto">
            <a:xfrm>
              <a:off x="2299" y="945"/>
              <a:ext cx="59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s-AR" altLang="es-AR" dirty="0" err="1" smtClean="0">
                  <a:latin typeface="Tahoma" panose="020B0604030504040204" pitchFamily="34" charset="0"/>
                </a:rPr>
                <a:t>CostoAlm</a:t>
              </a:r>
              <a:endParaRPr lang="es-ES" altLang="es-AR" dirty="0">
                <a:latin typeface="Tahoma" panose="020B0604030504040204" pitchFamily="34" charset="0"/>
              </a:endParaRPr>
            </a:p>
          </p:txBody>
        </p:sp>
      </p:grpSp>
      <p:grpSp>
        <p:nvGrpSpPr>
          <p:cNvPr id="39" name="Group 40"/>
          <p:cNvGrpSpPr>
            <a:grpSpLocks/>
          </p:cNvGrpSpPr>
          <p:nvPr/>
        </p:nvGrpSpPr>
        <p:grpSpPr bwMode="auto">
          <a:xfrm>
            <a:off x="5597094" y="3204339"/>
            <a:ext cx="1649417" cy="898525"/>
            <a:chOff x="1366" y="1323"/>
            <a:chExt cx="1039" cy="566"/>
          </a:xfrm>
        </p:grpSpPr>
        <p:sp>
          <p:nvSpPr>
            <p:cNvPr id="40" name="Freeform 41"/>
            <p:cNvSpPr>
              <a:spLocks/>
            </p:cNvSpPr>
            <p:nvPr/>
          </p:nvSpPr>
          <p:spPr bwMode="auto">
            <a:xfrm>
              <a:off x="1366" y="1386"/>
              <a:ext cx="105" cy="84"/>
            </a:xfrm>
            <a:custGeom>
              <a:avLst/>
              <a:gdLst>
                <a:gd name="T0" fmla="*/ 11 w 105"/>
                <a:gd name="T1" fmla="*/ 84 h 84"/>
                <a:gd name="T2" fmla="*/ 11 w 105"/>
                <a:gd name="T3" fmla="*/ 73 h 84"/>
                <a:gd name="T4" fmla="*/ 0 w 105"/>
                <a:gd name="T5" fmla="*/ 73 h 84"/>
                <a:gd name="T6" fmla="*/ 0 w 105"/>
                <a:gd name="T7" fmla="*/ 73 h 84"/>
                <a:gd name="T8" fmla="*/ 0 w 105"/>
                <a:gd name="T9" fmla="*/ 63 h 84"/>
                <a:gd name="T10" fmla="*/ 0 w 105"/>
                <a:gd name="T11" fmla="*/ 63 h 84"/>
                <a:gd name="T12" fmla="*/ 0 w 105"/>
                <a:gd name="T13" fmla="*/ 63 h 84"/>
                <a:gd name="T14" fmla="*/ 0 w 105"/>
                <a:gd name="T15" fmla="*/ 52 h 84"/>
                <a:gd name="T16" fmla="*/ 0 w 105"/>
                <a:gd name="T17" fmla="*/ 52 h 84"/>
                <a:gd name="T18" fmla="*/ 0 w 105"/>
                <a:gd name="T19" fmla="*/ 42 h 84"/>
                <a:gd name="T20" fmla="*/ 0 w 105"/>
                <a:gd name="T21" fmla="*/ 42 h 84"/>
                <a:gd name="T22" fmla="*/ 0 w 105"/>
                <a:gd name="T23" fmla="*/ 42 h 84"/>
                <a:gd name="T24" fmla="*/ 0 w 105"/>
                <a:gd name="T25" fmla="*/ 31 h 84"/>
                <a:gd name="T26" fmla="*/ 0 w 105"/>
                <a:gd name="T27" fmla="*/ 31 h 84"/>
                <a:gd name="T28" fmla="*/ 11 w 105"/>
                <a:gd name="T29" fmla="*/ 31 h 84"/>
                <a:gd name="T30" fmla="*/ 11 w 105"/>
                <a:gd name="T31" fmla="*/ 31 h 84"/>
                <a:gd name="T32" fmla="*/ 11 w 105"/>
                <a:gd name="T33" fmla="*/ 21 h 84"/>
                <a:gd name="T34" fmla="*/ 11 w 105"/>
                <a:gd name="T35" fmla="*/ 21 h 84"/>
                <a:gd name="T36" fmla="*/ 11 w 105"/>
                <a:gd name="T37" fmla="*/ 21 h 84"/>
                <a:gd name="T38" fmla="*/ 21 w 105"/>
                <a:gd name="T39" fmla="*/ 10 h 84"/>
                <a:gd name="T40" fmla="*/ 21 w 105"/>
                <a:gd name="T41" fmla="*/ 10 h 84"/>
                <a:gd name="T42" fmla="*/ 21 w 105"/>
                <a:gd name="T43" fmla="*/ 10 h 84"/>
                <a:gd name="T44" fmla="*/ 21 w 105"/>
                <a:gd name="T45" fmla="*/ 10 h 84"/>
                <a:gd name="T46" fmla="*/ 32 w 105"/>
                <a:gd name="T47" fmla="*/ 10 h 84"/>
                <a:gd name="T48" fmla="*/ 32 w 105"/>
                <a:gd name="T49" fmla="*/ 0 h 84"/>
                <a:gd name="T50" fmla="*/ 32 w 105"/>
                <a:gd name="T51" fmla="*/ 0 h 84"/>
                <a:gd name="T52" fmla="*/ 42 w 105"/>
                <a:gd name="T53" fmla="*/ 0 h 84"/>
                <a:gd name="T54" fmla="*/ 42 w 105"/>
                <a:gd name="T55" fmla="*/ 0 h 84"/>
                <a:gd name="T56" fmla="*/ 42 w 105"/>
                <a:gd name="T57" fmla="*/ 0 h 84"/>
                <a:gd name="T58" fmla="*/ 53 w 105"/>
                <a:gd name="T59" fmla="*/ 0 h 84"/>
                <a:gd name="T60" fmla="*/ 53 w 105"/>
                <a:gd name="T61" fmla="*/ 0 h 84"/>
                <a:gd name="T62" fmla="*/ 53 w 105"/>
                <a:gd name="T63" fmla="*/ 0 h 84"/>
                <a:gd name="T64" fmla="*/ 63 w 105"/>
                <a:gd name="T65" fmla="*/ 0 h 84"/>
                <a:gd name="T66" fmla="*/ 63 w 105"/>
                <a:gd name="T67" fmla="*/ 0 h 84"/>
                <a:gd name="T68" fmla="*/ 63 w 105"/>
                <a:gd name="T69" fmla="*/ 0 h 84"/>
                <a:gd name="T70" fmla="*/ 74 w 105"/>
                <a:gd name="T71" fmla="*/ 0 h 84"/>
                <a:gd name="T72" fmla="*/ 74 w 105"/>
                <a:gd name="T73" fmla="*/ 0 h 84"/>
                <a:gd name="T74" fmla="*/ 74 w 105"/>
                <a:gd name="T75" fmla="*/ 10 h 84"/>
                <a:gd name="T76" fmla="*/ 84 w 105"/>
                <a:gd name="T77" fmla="*/ 10 h 84"/>
                <a:gd name="T78" fmla="*/ 84 w 105"/>
                <a:gd name="T79" fmla="*/ 10 h 84"/>
                <a:gd name="T80" fmla="*/ 84 w 105"/>
                <a:gd name="T81" fmla="*/ 10 h 84"/>
                <a:gd name="T82" fmla="*/ 84 w 105"/>
                <a:gd name="T83" fmla="*/ 10 h 84"/>
                <a:gd name="T84" fmla="*/ 95 w 105"/>
                <a:gd name="T85" fmla="*/ 21 h 84"/>
                <a:gd name="T86" fmla="*/ 95 w 105"/>
                <a:gd name="T87" fmla="*/ 21 h 84"/>
                <a:gd name="T88" fmla="*/ 95 w 105"/>
                <a:gd name="T89" fmla="*/ 21 h 84"/>
                <a:gd name="T90" fmla="*/ 95 w 105"/>
                <a:gd name="T91" fmla="*/ 31 h 84"/>
                <a:gd name="T92" fmla="*/ 95 w 105"/>
                <a:gd name="T93" fmla="*/ 31 h 84"/>
                <a:gd name="T94" fmla="*/ 105 w 105"/>
                <a:gd name="T95" fmla="*/ 31 h 84"/>
                <a:gd name="T96" fmla="*/ 105 w 105"/>
                <a:gd name="T97" fmla="*/ 31 h 84"/>
                <a:gd name="T98" fmla="*/ 105 w 105"/>
                <a:gd name="T99" fmla="*/ 42 h 84"/>
                <a:gd name="T100" fmla="*/ 105 w 105"/>
                <a:gd name="T101" fmla="*/ 42 h 84"/>
                <a:gd name="T102" fmla="*/ 105 w 105"/>
                <a:gd name="T103" fmla="*/ 42 h 84"/>
                <a:gd name="T104" fmla="*/ 105 w 105"/>
                <a:gd name="T105" fmla="*/ 52 h 84"/>
                <a:gd name="T106" fmla="*/ 105 w 105"/>
                <a:gd name="T107" fmla="*/ 52 h 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05"/>
                <a:gd name="T163" fmla="*/ 0 h 84"/>
                <a:gd name="T164" fmla="*/ 105 w 105"/>
                <a:gd name="T165" fmla="*/ 84 h 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05" h="84">
                  <a:moveTo>
                    <a:pt x="11" y="84"/>
                  </a:moveTo>
                  <a:lnTo>
                    <a:pt x="11" y="73"/>
                  </a:lnTo>
                  <a:lnTo>
                    <a:pt x="0" y="73"/>
                  </a:lnTo>
                  <a:lnTo>
                    <a:pt x="0" y="63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0" y="31"/>
                  </a:lnTo>
                  <a:lnTo>
                    <a:pt x="11" y="31"/>
                  </a:lnTo>
                  <a:lnTo>
                    <a:pt x="11" y="21"/>
                  </a:lnTo>
                  <a:lnTo>
                    <a:pt x="21" y="10"/>
                  </a:lnTo>
                  <a:lnTo>
                    <a:pt x="32" y="10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53" y="0"/>
                  </a:lnTo>
                  <a:lnTo>
                    <a:pt x="63" y="0"/>
                  </a:lnTo>
                  <a:lnTo>
                    <a:pt x="74" y="0"/>
                  </a:lnTo>
                  <a:lnTo>
                    <a:pt x="74" y="10"/>
                  </a:lnTo>
                  <a:lnTo>
                    <a:pt x="84" y="10"/>
                  </a:lnTo>
                  <a:lnTo>
                    <a:pt x="95" y="21"/>
                  </a:lnTo>
                  <a:lnTo>
                    <a:pt x="95" y="31"/>
                  </a:lnTo>
                  <a:lnTo>
                    <a:pt x="105" y="31"/>
                  </a:lnTo>
                  <a:lnTo>
                    <a:pt x="105" y="42"/>
                  </a:lnTo>
                  <a:lnTo>
                    <a:pt x="105" y="52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41" name="Freeform 42"/>
            <p:cNvSpPr>
              <a:spLocks/>
            </p:cNvSpPr>
            <p:nvPr/>
          </p:nvSpPr>
          <p:spPr bwMode="auto">
            <a:xfrm>
              <a:off x="1450" y="1386"/>
              <a:ext cx="74" cy="105"/>
            </a:xfrm>
            <a:custGeom>
              <a:avLst/>
              <a:gdLst>
                <a:gd name="T0" fmla="*/ 0 w 74"/>
                <a:gd name="T1" fmla="*/ 10 h 105"/>
                <a:gd name="T2" fmla="*/ 0 w 74"/>
                <a:gd name="T3" fmla="*/ 10 h 105"/>
                <a:gd name="T4" fmla="*/ 0 w 74"/>
                <a:gd name="T5" fmla="*/ 0 h 105"/>
                <a:gd name="T6" fmla="*/ 0 w 74"/>
                <a:gd name="T7" fmla="*/ 0 h 105"/>
                <a:gd name="T8" fmla="*/ 11 w 74"/>
                <a:gd name="T9" fmla="*/ 0 h 105"/>
                <a:gd name="T10" fmla="*/ 11 w 74"/>
                <a:gd name="T11" fmla="*/ 0 h 105"/>
                <a:gd name="T12" fmla="*/ 11 w 74"/>
                <a:gd name="T13" fmla="*/ 0 h 105"/>
                <a:gd name="T14" fmla="*/ 21 w 74"/>
                <a:gd name="T15" fmla="*/ 0 h 105"/>
                <a:gd name="T16" fmla="*/ 21 w 74"/>
                <a:gd name="T17" fmla="*/ 0 h 105"/>
                <a:gd name="T18" fmla="*/ 32 w 74"/>
                <a:gd name="T19" fmla="*/ 0 h 105"/>
                <a:gd name="T20" fmla="*/ 32 w 74"/>
                <a:gd name="T21" fmla="*/ 0 h 105"/>
                <a:gd name="T22" fmla="*/ 32 w 74"/>
                <a:gd name="T23" fmla="*/ 0 h 105"/>
                <a:gd name="T24" fmla="*/ 42 w 74"/>
                <a:gd name="T25" fmla="*/ 0 h 105"/>
                <a:gd name="T26" fmla="*/ 42 w 74"/>
                <a:gd name="T27" fmla="*/ 0 h 105"/>
                <a:gd name="T28" fmla="*/ 42 w 74"/>
                <a:gd name="T29" fmla="*/ 10 h 105"/>
                <a:gd name="T30" fmla="*/ 53 w 74"/>
                <a:gd name="T31" fmla="*/ 10 h 105"/>
                <a:gd name="T32" fmla="*/ 53 w 74"/>
                <a:gd name="T33" fmla="*/ 10 h 105"/>
                <a:gd name="T34" fmla="*/ 53 w 74"/>
                <a:gd name="T35" fmla="*/ 10 h 105"/>
                <a:gd name="T36" fmla="*/ 53 w 74"/>
                <a:gd name="T37" fmla="*/ 10 h 105"/>
                <a:gd name="T38" fmla="*/ 63 w 74"/>
                <a:gd name="T39" fmla="*/ 21 h 105"/>
                <a:gd name="T40" fmla="*/ 63 w 74"/>
                <a:gd name="T41" fmla="*/ 21 h 105"/>
                <a:gd name="T42" fmla="*/ 63 w 74"/>
                <a:gd name="T43" fmla="*/ 21 h 105"/>
                <a:gd name="T44" fmla="*/ 63 w 74"/>
                <a:gd name="T45" fmla="*/ 21 h 105"/>
                <a:gd name="T46" fmla="*/ 63 w 74"/>
                <a:gd name="T47" fmla="*/ 31 h 105"/>
                <a:gd name="T48" fmla="*/ 74 w 74"/>
                <a:gd name="T49" fmla="*/ 31 h 105"/>
                <a:gd name="T50" fmla="*/ 74 w 74"/>
                <a:gd name="T51" fmla="*/ 31 h 105"/>
                <a:gd name="T52" fmla="*/ 74 w 74"/>
                <a:gd name="T53" fmla="*/ 42 h 105"/>
                <a:gd name="T54" fmla="*/ 74 w 74"/>
                <a:gd name="T55" fmla="*/ 42 h 105"/>
                <a:gd name="T56" fmla="*/ 74 w 74"/>
                <a:gd name="T57" fmla="*/ 42 h 105"/>
                <a:gd name="T58" fmla="*/ 74 w 74"/>
                <a:gd name="T59" fmla="*/ 52 h 105"/>
                <a:gd name="T60" fmla="*/ 74 w 74"/>
                <a:gd name="T61" fmla="*/ 52 h 105"/>
                <a:gd name="T62" fmla="*/ 74 w 74"/>
                <a:gd name="T63" fmla="*/ 52 h 105"/>
                <a:gd name="T64" fmla="*/ 74 w 74"/>
                <a:gd name="T65" fmla="*/ 63 h 105"/>
                <a:gd name="T66" fmla="*/ 74 w 74"/>
                <a:gd name="T67" fmla="*/ 63 h 105"/>
                <a:gd name="T68" fmla="*/ 74 w 74"/>
                <a:gd name="T69" fmla="*/ 63 h 105"/>
                <a:gd name="T70" fmla="*/ 74 w 74"/>
                <a:gd name="T71" fmla="*/ 73 h 105"/>
                <a:gd name="T72" fmla="*/ 74 w 74"/>
                <a:gd name="T73" fmla="*/ 73 h 105"/>
                <a:gd name="T74" fmla="*/ 63 w 74"/>
                <a:gd name="T75" fmla="*/ 73 h 105"/>
                <a:gd name="T76" fmla="*/ 63 w 74"/>
                <a:gd name="T77" fmla="*/ 84 h 105"/>
                <a:gd name="T78" fmla="*/ 63 w 74"/>
                <a:gd name="T79" fmla="*/ 84 h 105"/>
                <a:gd name="T80" fmla="*/ 63 w 74"/>
                <a:gd name="T81" fmla="*/ 84 h 105"/>
                <a:gd name="T82" fmla="*/ 63 w 74"/>
                <a:gd name="T83" fmla="*/ 84 h 105"/>
                <a:gd name="T84" fmla="*/ 53 w 74"/>
                <a:gd name="T85" fmla="*/ 94 h 105"/>
                <a:gd name="T86" fmla="*/ 53 w 74"/>
                <a:gd name="T87" fmla="*/ 94 h 105"/>
                <a:gd name="T88" fmla="*/ 53 w 74"/>
                <a:gd name="T89" fmla="*/ 94 h 105"/>
                <a:gd name="T90" fmla="*/ 53 w 74"/>
                <a:gd name="T91" fmla="*/ 94 h 105"/>
                <a:gd name="T92" fmla="*/ 42 w 74"/>
                <a:gd name="T93" fmla="*/ 94 h 105"/>
                <a:gd name="T94" fmla="*/ 42 w 74"/>
                <a:gd name="T95" fmla="*/ 105 h 105"/>
                <a:gd name="T96" fmla="*/ 42 w 74"/>
                <a:gd name="T97" fmla="*/ 105 h 105"/>
                <a:gd name="T98" fmla="*/ 32 w 74"/>
                <a:gd name="T99" fmla="*/ 105 h 105"/>
                <a:gd name="T100" fmla="*/ 32 w 74"/>
                <a:gd name="T101" fmla="*/ 105 h 105"/>
                <a:gd name="T102" fmla="*/ 32 w 74"/>
                <a:gd name="T103" fmla="*/ 105 h 105"/>
                <a:gd name="T104" fmla="*/ 21 w 74"/>
                <a:gd name="T105" fmla="*/ 105 h 105"/>
                <a:gd name="T106" fmla="*/ 21 w 74"/>
                <a:gd name="T107" fmla="*/ 105 h 10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74"/>
                <a:gd name="T163" fmla="*/ 0 h 105"/>
                <a:gd name="T164" fmla="*/ 74 w 74"/>
                <a:gd name="T165" fmla="*/ 105 h 105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74" h="105">
                  <a:moveTo>
                    <a:pt x="0" y="10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11" y="0"/>
                  </a:lnTo>
                  <a:lnTo>
                    <a:pt x="21" y="0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42" y="10"/>
                  </a:lnTo>
                  <a:lnTo>
                    <a:pt x="53" y="10"/>
                  </a:lnTo>
                  <a:lnTo>
                    <a:pt x="63" y="21"/>
                  </a:lnTo>
                  <a:lnTo>
                    <a:pt x="63" y="31"/>
                  </a:lnTo>
                  <a:lnTo>
                    <a:pt x="74" y="31"/>
                  </a:lnTo>
                  <a:lnTo>
                    <a:pt x="74" y="42"/>
                  </a:lnTo>
                  <a:lnTo>
                    <a:pt x="74" y="52"/>
                  </a:lnTo>
                  <a:lnTo>
                    <a:pt x="74" y="63"/>
                  </a:lnTo>
                  <a:lnTo>
                    <a:pt x="74" y="73"/>
                  </a:lnTo>
                  <a:lnTo>
                    <a:pt x="63" y="73"/>
                  </a:lnTo>
                  <a:lnTo>
                    <a:pt x="63" y="84"/>
                  </a:lnTo>
                  <a:lnTo>
                    <a:pt x="53" y="94"/>
                  </a:lnTo>
                  <a:lnTo>
                    <a:pt x="42" y="94"/>
                  </a:lnTo>
                  <a:lnTo>
                    <a:pt x="42" y="105"/>
                  </a:lnTo>
                  <a:lnTo>
                    <a:pt x="32" y="105"/>
                  </a:lnTo>
                  <a:lnTo>
                    <a:pt x="21" y="105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42" name="Freeform 43"/>
            <p:cNvSpPr>
              <a:spLocks/>
            </p:cNvSpPr>
            <p:nvPr/>
          </p:nvSpPr>
          <p:spPr bwMode="auto">
            <a:xfrm>
              <a:off x="1419" y="1470"/>
              <a:ext cx="105" cy="73"/>
            </a:xfrm>
            <a:custGeom>
              <a:avLst/>
              <a:gdLst>
                <a:gd name="T0" fmla="*/ 94 w 105"/>
                <a:gd name="T1" fmla="*/ 0 h 73"/>
                <a:gd name="T2" fmla="*/ 94 w 105"/>
                <a:gd name="T3" fmla="*/ 0 h 73"/>
                <a:gd name="T4" fmla="*/ 105 w 105"/>
                <a:gd name="T5" fmla="*/ 0 h 73"/>
                <a:gd name="T6" fmla="*/ 105 w 105"/>
                <a:gd name="T7" fmla="*/ 0 h 73"/>
                <a:gd name="T8" fmla="*/ 105 w 105"/>
                <a:gd name="T9" fmla="*/ 10 h 73"/>
                <a:gd name="T10" fmla="*/ 105 w 105"/>
                <a:gd name="T11" fmla="*/ 10 h 73"/>
                <a:gd name="T12" fmla="*/ 105 w 105"/>
                <a:gd name="T13" fmla="*/ 10 h 73"/>
                <a:gd name="T14" fmla="*/ 105 w 105"/>
                <a:gd name="T15" fmla="*/ 21 h 73"/>
                <a:gd name="T16" fmla="*/ 105 w 105"/>
                <a:gd name="T17" fmla="*/ 21 h 73"/>
                <a:gd name="T18" fmla="*/ 105 w 105"/>
                <a:gd name="T19" fmla="*/ 31 h 73"/>
                <a:gd name="T20" fmla="*/ 105 w 105"/>
                <a:gd name="T21" fmla="*/ 31 h 73"/>
                <a:gd name="T22" fmla="*/ 105 w 105"/>
                <a:gd name="T23" fmla="*/ 31 h 73"/>
                <a:gd name="T24" fmla="*/ 105 w 105"/>
                <a:gd name="T25" fmla="*/ 42 h 73"/>
                <a:gd name="T26" fmla="*/ 105 w 105"/>
                <a:gd name="T27" fmla="*/ 42 h 73"/>
                <a:gd name="T28" fmla="*/ 94 w 105"/>
                <a:gd name="T29" fmla="*/ 42 h 73"/>
                <a:gd name="T30" fmla="*/ 94 w 105"/>
                <a:gd name="T31" fmla="*/ 52 h 73"/>
                <a:gd name="T32" fmla="*/ 94 w 105"/>
                <a:gd name="T33" fmla="*/ 52 h 73"/>
                <a:gd name="T34" fmla="*/ 94 w 105"/>
                <a:gd name="T35" fmla="*/ 52 h 73"/>
                <a:gd name="T36" fmla="*/ 94 w 105"/>
                <a:gd name="T37" fmla="*/ 52 h 73"/>
                <a:gd name="T38" fmla="*/ 84 w 105"/>
                <a:gd name="T39" fmla="*/ 63 h 73"/>
                <a:gd name="T40" fmla="*/ 84 w 105"/>
                <a:gd name="T41" fmla="*/ 63 h 73"/>
                <a:gd name="T42" fmla="*/ 84 w 105"/>
                <a:gd name="T43" fmla="*/ 63 h 73"/>
                <a:gd name="T44" fmla="*/ 84 w 105"/>
                <a:gd name="T45" fmla="*/ 63 h 73"/>
                <a:gd name="T46" fmla="*/ 73 w 105"/>
                <a:gd name="T47" fmla="*/ 63 h 73"/>
                <a:gd name="T48" fmla="*/ 73 w 105"/>
                <a:gd name="T49" fmla="*/ 73 h 73"/>
                <a:gd name="T50" fmla="*/ 73 w 105"/>
                <a:gd name="T51" fmla="*/ 73 h 73"/>
                <a:gd name="T52" fmla="*/ 63 w 105"/>
                <a:gd name="T53" fmla="*/ 73 h 73"/>
                <a:gd name="T54" fmla="*/ 63 w 105"/>
                <a:gd name="T55" fmla="*/ 73 h 73"/>
                <a:gd name="T56" fmla="*/ 63 w 105"/>
                <a:gd name="T57" fmla="*/ 73 h 73"/>
                <a:gd name="T58" fmla="*/ 52 w 105"/>
                <a:gd name="T59" fmla="*/ 73 h 73"/>
                <a:gd name="T60" fmla="*/ 52 w 105"/>
                <a:gd name="T61" fmla="*/ 73 h 73"/>
                <a:gd name="T62" fmla="*/ 52 w 105"/>
                <a:gd name="T63" fmla="*/ 73 h 73"/>
                <a:gd name="T64" fmla="*/ 42 w 105"/>
                <a:gd name="T65" fmla="*/ 73 h 73"/>
                <a:gd name="T66" fmla="*/ 42 w 105"/>
                <a:gd name="T67" fmla="*/ 73 h 73"/>
                <a:gd name="T68" fmla="*/ 42 w 105"/>
                <a:gd name="T69" fmla="*/ 73 h 73"/>
                <a:gd name="T70" fmla="*/ 31 w 105"/>
                <a:gd name="T71" fmla="*/ 73 h 73"/>
                <a:gd name="T72" fmla="*/ 31 w 105"/>
                <a:gd name="T73" fmla="*/ 73 h 73"/>
                <a:gd name="T74" fmla="*/ 31 w 105"/>
                <a:gd name="T75" fmla="*/ 63 h 73"/>
                <a:gd name="T76" fmla="*/ 21 w 105"/>
                <a:gd name="T77" fmla="*/ 63 h 73"/>
                <a:gd name="T78" fmla="*/ 21 w 105"/>
                <a:gd name="T79" fmla="*/ 63 h 73"/>
                <a:gd name="T80" fmla="*/ 21 w 105"/>
                <a:gd name="T81" fmla="*/ 63 h 73"/>
                <a:gd name="T82" fmla="*/ 21 w 105"/>
                <a:gd name="T83" fmla="*/ 63 h 73"/>
                <a:gd name="T84" fmla="*/ 10 w 105"/>
                <a:gd name="T85" fmla="*/ 52 h 73"/>
                <a:gd name="T86" fmla="*/ 10 w 105"/>
                <a:gd name="T87" fmla="*/ 52 h 73"/>
                <a:gd name="T88" fmla="*/ 10 w 105"/>
                <a:gd name="T89" fmla="*/ 52 h 73"/>
                <a:gd name="T90" fmla="*/ 10 w 105"/>
                <a:gd name="T91" fmla="*/ 52 h 73"/>
                <a:gd name="T92" fmla="*/ 10 w 105"/>
                <a:gd name="T93" fmla="*/ 42 h 73"/>
                <a:gd name="T94" fmla="*/ 0 w 105"/>
                <a:gd name="T95" fmla="*/ 42 h 73"/>
                <a:gd name="T96" fmla="*/ 0 w 105"/>
                <a:gd name="T97" fmla="*/ 42 h 73"/>
                <a:gd name="T98" fmla="*/ 0 w 105"/>
                <a:gd name="T99" fmla="*/ 31 h 73"/>
                <a:gd name="T100" fmla="*/ 0 w 105"/>
                <a:gd name="T101" fmla="*/ 31 h 73"/>
                <a:gd name="T102" fmla="*/ 0 w 105"/>
                <a:gd name="T103" fmla="*/ 31 h 73"/>
                <a:gd name="T104" fmla="*/ 0 w 105"/>
                <a:gd name="T105" fmla="*/ 21 h 73"/>
                <a:gd name="T106" fmla="*/ 0 w 105"/>
                <a:gd name="T107" fmla="*/ 21 h 7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05"/>
                <a:gd name="T163" fmla="*/ 0 h 73"/>
                <a:gd name="T164" fmla="*/ 105 w 105"/>
                <a:gd name="T165" fmla="*/ 73 h 73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05" h="73">
                  <a:moveTo>
                    <a:pt x="94" y="0"/>
                  </a:moveTo>
                  <a:lnTo>
                    <a:pt x="94" y="0"/>
                  </a:lnTo>
                  <a:lnTo>
                    <a:pt x="105" y="0"/>
                  </a:lnTo>
                  <a:lnTo>
                    <a:pt x="105" y="10"/>
                  </a:lnTo>
                  <a:lnTo>
                    <a:pt x="105" y="21"/>
                  </a:lnTo>
                  <a:lnTo>
                    <a:pt x="105" y="31"/>
                  </a:lnTo>
                  <a:lnTo>
                    <a:pt x="105" y="42"/>
                  </a:lnTo>
                  <a:lnTo>
                    <a:pt x="94" y="42"/>
                  </a:lnTo>
                  <a:lnTo>
                    <a:pt x="94" y="52"/>
                  </a:lnTo>
                  <a:lnTo>
                    <a:pt x="84" y="63"/>
                  </a:lnTo>
                  <a:lnTo>
                    <a:pt x="73" y="63"/>
                  </a:lnTo>
                  <a:lnTo>
                    <a:pt x="73" y="73"/>
                  </a:lnTo>
                  <a:lnTo>
                    <a:pt x="63" y="73"/>
                  </a:lnTo>
                  <a:lnTo>
                    <a:pt x="52" y="73"/>
                  </a:lnTo>
                  <a:lnTo>
                    <a:pt x="42" y="73"/>
                  </a:lnTo>
                  <a:lnTo>
                    <a:pt x="31" y="73"/>
                  </a:lnTo>
                  <a:lnTo>
                    <a:pt x="31" y="63"/>
                  </a:lnTo>
                  <a:lnTo>
                    <a:pt x="21" y="63"/>
                  </a:lnTo>
                  <a:lnTo>
                    <a:pt x="10" y="52"/>
                  </a:lnTo>
                  <a:lnTo>
                    <a:pt x="10" y="42"/>
                  </a:lnTo>
                  <a:lnTo>
                    <a:pt x="0" y="42"/>
                  </a:lnTo>
                  <a:lnTo>
                    <a:pt x="0" y="31"/>
                  </a:lnTo>
                  <a:lnTo>
                    <a:pt x="0" y="21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43" name="Freeform 44"/>
            <p:cNvSpPr>
              <a:spLocks/>
            </p:cNvSpPr>
            <p:nvPr/>
          </p:nvSpPr>
          <p:spPr bwMode="auto">
            <a:xfrm>
              <a:off x="1366" y="1438"/>
              <a:ext cx="84" cy="105"/>
            </a:xfrm>
            <a:custGeom>
              <a:avLst/>
              <a:gdLst>
                <a:gd name="T0" fmla="*/ 84 w 84"/>
                <a:gd name="T1" fmla="*/ 95 h 105"/>
                <a:gd name="T2" fmla="*/ 74 w 84"/>
                <a:gd name="T3" fmla="*/ 95 h 105"/>
                <a:gd name="T4" fmla="*/ 74 w 84"/>
                <a:gd name="T5" fmla="*/ 105 h 105"/>
                <a:gd name="T6" fmla="*/ 74 w 84"/>
                <a:gd name="T7" fmla="*/ 105 h 105"/>
                <a:gd name="T8" fmla="*/ 63 w 84"/>
                <a:gd name="T9" fmla="*/ 105 h 105"/>
                <a:gd name="T10" fmla="*/ 63 w 84"/>
                <a:gd name="T11" fmla="*/ 105 h 105"/>
                <a:gd name="T12" fmla="*/ 63 w 84"/>
                <a:gd name="T13" fmla="*/ 105 h 105"/>
                <a:gd name="T14" fmla="*/ 53 w 84"/>
                <a:gd name="T15" fmla="*/ 105 h 105"/>
                <a:gd name="T16" fmla="*/ 53 w 84"/>
                <a:gd name="T17" fmla="*/ 105 h 105"/>
                <a:gd name="T18" fmla="*/ 42 w 84"/>
                <a:gd name="T19" fmla="*/ 105 h 105"/>
                <a:gd name="T20" fmla="*/ 42 w 84"/>
                <a:gd name="T21" fmla="*/ 105 h 105"/>
                <a:gd name="T22" fmla="*/ 42 w 84"/>
                <a:gd name="T23" fmla="*/ 105 h 105"/>
                <a:gd name="T24" fmla="*/ 32 w 84"/>
                <a:gd name="T25" fmla="*/ 105 h 105"/>
                <a:gd name="T26" fmla="*/ 32 w 84"/>
                <a:gd name="T27" fmla="*/ 105 h 105"/>
                <a:gd name="T28" fmla="*/ 32 w 84"/>
                <a:gd name="T29" fmla="*/ 95 h 105"/>
                <a:gd name="T30" fmla="*/ 32 w 84"/>
                <a:gd name="T31" fmla="*/ 95 h 105"/>
                <a:gd name="T32" fmla="*/ 21 w 84"/>
                <a:gd name="T33" fmla="*/ 95 h 105"/>
                <a:gd name="T34" fmla="*/ 21 w 84"/>
                <a:gd name="T35" fmla="*/ 95 h 105"/>
                <a:gd name="T36" fmla="*/ 21 w 84"/>
                <a:gd name="T37" fmla="*/ 95 h 105"/>
                <a:gd name="T38" fmla="*/ 11 w 84"/>
                <a:gd name="T39" fmla="*/ 84 h 105"/>
                <a:gd name="T40" fmla="*/ 11 w 84"/>
                <a:gd name="T41" fmla="*/ 84 h 105"/>
                <a:gd name="T42" fmla="*/ 11 w 84"/>
                <a:gd name="T43" fmla="*/ 84 h 105"/>
                <a:gd name="T44" fmla="*/ 11 w 84"/>
                <a:gd name="T45" fmla="*/ 84 h 105"/>
                <a:gd name="T46" fmla="*/ 11 w 84"/>
                <a:gd name="T47" fmla="*/ 74 h 105"/>
                <a:gd name="T48" fmla="*/ 0 w 84"/>
                <a:gd name="T49" fmla="*/ 74 h 105"/>
                <a:gd name="T50" fmla="*/ 0 w 84"/>
                <a:gd name="T51" fmla="*/ 74 h 105"/>
                <a:gd name="T52" fmla="*/ 0 w 84"/>
                <a:gd name="T53" fmla="*/ 63 h 105"/>
                <a:gd name="T54" fmla="*/ 0 w 84"/>
                <a:gd name="T55" fmla="*/ 63 h 105"/>
                <a:gd name="T56" fmla="*/ 0 w 84"/>
                <a:gd name="T57" fmla="*/ 63 h 105"/>
                <a:gd name="T58" fmla="*/ 0 w 84"/>
                <a:gd name="T59" fmla="*/ 53 h 105"/>
                <a:gd name="T60" fmla="*/ 0 w 84"/>
                <a:gd name="T61" fmla="*/ 53 h 105"/>
                <a:gd name="T62" fmla="*/ 0 w 84"/>
                <a:gd name="T63" fmla="*/ 53 h 105"/>
                <a:gd name="T64" fmla="*/ 0 w 84"/>
                <a:gd name="T65" fmla="*/ 42 h 105"/>
                <a:gd name="T66" fmla="*/ 0 w 84"/>
                <a:gd name="T67" fmla="*/ 42 h 105"/>
                <a:gd name="T68" fmla="*/ 0 w 84"/>
                <a:gd name="T69" fmla="*/ 42 h 105"/>
                <a:gd name="T70" fmla="*/ 0 w 84"/>
                <a:gd name="T71" fmla="*/ 32 h 105"/>
                <a:gd name="T72" fmla="*/ 0 w 84"/>
                <a:gd name="T73" fmla="*/ 32 h 105"/>
                <a:gd name="T74" fmla="*/ 11 w 84"/>
                <a:gd name="T75" fmla="*/ 32 h 105"/>
                <a:gd name="T76" fmla="*/ 11 w 84"/>
                <a:gd name="T77" fmla="*/ 21 h 105"/>
                <a:gd name="T78" fmla="*/ 11 w 84"/>
                <a:gd name="T79" fmla="*/ 21 h 105"/>
                <a:gd name="T80" fmla="*/ 11 w 84"/>
                <a:gd name="T81" fmla="*/ 21 h 105"/>
                <a:gd name="T82" fmla="*/ 11 w 84"/>
                <a:gd name="T83" fmla="*/ 21 h 105"/>
                <a:gd name="T84" fmla="*/ 21 w 84"/>
                <a:gd name="T85" fmla="*/ 11 h 105"/>
                <a:gd name="T86" fmla="*/ 21 w 84"/>
                <a:gd name="T87" fmla="*/ 11 h 105"/>
                <a:gd name="T88" fmla="*/ 21 w 84"/>
                <a:gd name="T89" fmla="*/ 11 h 105"/>
                <a:gd name="T90" fmla="*/ 32 w 84"/>
                <a:gd name="T91" fmla="*/ 11 h 105"/>
                <a:gd name="T92" fmla="*/ 32 w 84"/>
                <a:gd name="T93" fmla="*/ 11 h 105"/>
                <a:gd name="T94" fmla="*/ 32 w 84"/>
                <a:gd name="T95" fmla="*/ 0 h 105"/>
                <a:gd name="T96" fmla="*/ 32 w 84"/>
                <a:gd name="T97" fmla="*/ 0 h 105"/>
                <a:gd name="T98" fmla="*/ 42 w 84"/>
                <a:gd name="T99" fmla="*/ 0 h 105"/>
                <a:gd name="T100" fmla="*/ 42 w 84"/>
                <a:gd name="T101" fmla="*/ 0 h 105"/>
                <a:gd name="T102" fmla="*/ 42 w 84"/>
                <a:gd name="T103" fmla="*/ 0 h 105"/>
                <a:gd name="T104" fmla="*/ 53 w 84"/>
                <a:gd name="T105" fmla="*/ 0 h 105"/>
                <a:gd name="T106" fmla="*/ 53 w 84"/>
                <a:gd name="T107" fmla="*/ 0 h 10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84"/>
                <a:gd name="T163" fmla="*/ 0 h 105"/>
                <a:gd name="T164" fmla="*/ 84 w 84"/>
                <a:gd name="T165" fmla="*/ 105 h 105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84" h="105">
                  <a:moveTo>
                    <a:pt x="84" y="95"/>
                  </a:moveTo>
                  <a:lnTo>
                    <a:pt x="74" y="95"/>
                  </a:lnTo>
                  <a:lnTo>
                    <a:pt x="74" y="105"/>
                  </a:lnTo>
                  <a:lnTo>
                    <a:pt x="63" y="105"/>
                  </a:lnTo>
                  <a:lnTo>
                    <a:pt x="53" y="105"/>
                  </a:lnTo>
                  <a:lnTo>
                    <a:pt x="42" y="105"/>
                  </a:lnTo>
                  <a:lnTo>
                    <a:pt x="32" y="105"/>
                  </a:lnTo>
                  <a:lnTo>
                    <a:pt x="32" y="95"/>
                  </a:lnTo>
                  <a:lnTo>
                    <a:pt x="21" y="95"/>
                  </a:lnTo>
                  <a:lnTo>
                    <a:pt x="11" y="84"/>
                  </a:lnTo>
                  <a:lnTo>
                    <a:pt x="11" y="74"/>
                  </a:lnTo>
                  <a:lnTo>
                    <a:pt x="0" y="74"/>
                  </a:lnTo>
                  <a:lnTo>
                    <a:pt x="0" y="63"/>
                  </a:lnTo>
                  <a:lnTo>
                    <a:pt x="0" y="53"/>
                  </a:lnTo>
                  <a:lnTo>
                    <a:pt x="0" y="42"/>
                  </a:lnTo>
                  <a:lnTo>
                    <a:pt x="0" y="32"/>
                  </a:lnTo>
                  <a:lnTo>
                    <a:pt x="11" y="32"/>
                  </a:lnTo>
                  <a:lnTo>
                    <a:pt x="11" y="21"/>
                  </a:lnTo>
                  <a:lnTo>
                    <a:pt x="21" y="11"/>
                  </a:lnTo>
                  <a:lnTo>
                    <a:pt x="32" y="11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53" y="0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44" name="Line 45"/>
            <p:cNvSpPr>
              <a:spLocks noChangeShapeType="1"/>
            </p:cNvSpPr>
            <p:nvPr/>
          </p:nvSpPr>
          <p:spPr bwMode="auto">
            <a:xfrm>
              <a:off x="1534" y="1459"/>
              <a:ext cx="788" cy="1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45" name="Line 46"/>
            <p:cNvSpPr>
              <a:spLocks noChangeShapeType="1"/>
            </p:cNvSpPr>
            <p:nvPr/>
          </p:nvSpPr>
          <p:spPr bwMode="auto">
            <a:xfrm>
              <a:off x="1534" y="1480"/>
              <a:ext cx="788" cy="1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46" name="Freeform 47"/>
            <p:cNvSpPr>
              <a:spLocks/>
            </p:cNvSpPr>
            <p:nvPr/>
          </p:nvSpPr>
          <p:spPr bwMode="auto">
            <a:xfrm>
              <a:off x="2322" y="1407"/>
              <a:ext cx="63" cy="126"/>
            </a:xfrm>
            <a:custGeom>
              <a:avLst/>
              <a:gdLst>
                <a:gd name="T0" fmla="*/ 0 w 63"/>
                <a:gd name="T1" fmla="*/ 52 h 126"/>
                <a:gd name="T2" fmla="*/ 0 w 63"/>
                <a:gd name="T3" fmla="*/ 0 h 126"/>
                <a:gd name="T4" fmla="*/ 63 w 63"/>
                <a:gd name="T5" fmla="*/ 63 h 126"/>
                <a:gd name="T6" fmla="*/ 0 w 63"/>
                <a:gd name="T7" fmla="*/ 126 h 126"/>
                <a:gd name="T8" fmla="*/ 0 w 63"/>
                <a:gd name="T9" fmla="*/ 73 h 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"/>
                <a:gd name="T16" fmla="*/ 0 h 126"/>
                <a:gd name="T17" fmla="*/ 63 w 63"/>
                <a:gd name="T18" fmla="*/ 126 h 1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" h="126">
                  <a:moveTo>
                    <a:pt x="0" y="52"/>
                  </a:moveTo>
                  <a:lnTo>
                    <a:pt x="0" y="0"/>
                  </a:lnTo>
                  <a:lnTo>
                    <a:pt x="63" y="63"/>
                  </a:lnTo>
                  <a:lnTo>
                    <a:pt x="0" y="126"/>
                  </a:lnTo>
                  <a:lnTo>
                    <a:pt x="0" y="73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47" name="Freeform 48"/>
            <p:cNvSpPr>
              <a:spLocks/>
            </p:cNvSpPr>
            <p:nvPr/>
          </p:nvSpPr>
          <p:spPr bwMode="auto">
            <a:xfrm>
              <a:off x="1870" y="1323"/>
              <a:ext cx="158" cy="52"/>
            </a:xfrm>
            <a:custGeom>
              <a:avLst/>
              <a:gdLst>
                <a:gd name="T0" fmla="*/ 95 w 158"/>
                <a:gd name="T1" fmla="*/ 21 h 52"/>
                <a:gd name="T2" fmla="*/ 95 w 158"/>
                <a:gd name="T3" fmla="*/ 52 h 52"/>
                <a:gd name="T4" fmla="*/ 63 w 158"/>
                <a:gd name="T5" fmla="*/ 52 h 52"/>
                <a:gd name="T6" fmla="*/ 63 w 158"/>
                <a:gd name="T7" fmla="*/ 21 h 52"/>
                <a:gd name="T8" fmla="*/ 0 w 158"/>
                <a:gd name="T9" fmla="*/ 21 h 52"/>
                <a:gd name="T10" fmla="*/ 0 w 158"/>
                <a:gd name="T11" fmla="*/ 10 h 52"/>
                <a:gd name="T12" fmla="*/ 0 w 158"/>
                <a:gd name="T13" fmla="*/ 21 h 52"/>
                <a:gd name="T14" fmla="*/ 158 w 158"/>
                <a:gd name="T15" fmla="*/ 21 h 52"/>
                <a:gd name="T16" fmla="*/ 158 w 158"/>
                <a:gd name="T17" fmla="*/ 10 h 52"/>
                <a:gd name="T18" fmla="*/ 147 w 158"/>
                <a:gd name="T19" fmla="*/ 0 h 52"/>
                <a:gd name="T20" fmla="*/ 11 w 158"/>
                <a:gd name="T21" fmla="*/ 0 h 52"/>
                <a:gd name="T22" fmla="*/ 0 w 158"/>
                <a:gd name="T23" fmla="*/ 10 h 5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58"/>
                <a:gd name="T37" fmla="*/ 0 h 52"/>
                <a:gd name="T38" fmla="*/ 158 w 158"/>
                <a:gd name="T39" fmla="*/ 52 h 5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58" h="52">
                  <a:moveTo>
                    <a:pt x="95" y="21"/>
                  </a:moveTo>
                  <a:lnTo>
                    <a:pt x="95" y="52"/>
                  </a:lnTo>
                  <a:lnTo>
                    <a:pt x="63" y="52"/>
                  </a:lnTo>
                  <a:lnTo>
                    <a:pt x="63" y="21"/>
                  </a:lnTo>
                  <a:lnTo>
                    <a:pt x="0" y="21"/>
                  </a:lnTo>
                  <a:lnTo>
                    <a:pt x="0" y="10"/>
                  </a:lnTo>
                  <a:lnTo>
                    <a:pt x="0" y="21"/>
                  </a:lnTo>
                  <a:lnTo>
                    <a:pt x="158" y="21"/>
                  </a:lnTo>
                  <a:lnTo>
                    <a:pt x="158" y="10"/>
                  </a:lnTo>
                  <a:lnTo>
                    <a:pt x="147" y="0"/>
                  </a:lnTo>
                  <a:lnTo>
                    <a:pt x="11" y="0"/>
                  </a:lnTo>
                  <a:lnTo>
                    <a:pt x="0" y="10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48" name="Oval 49"/>
            <p:cNvSpPr>
              <a:spLocks noChangeArrowheads="1"/>
            </p:cNvSpPr>
            <p:nvPr/>
          </p:nvSpPr>
          <p:spPr bwMode="auto">
            <a:xfrm>
              <a:off x="1870" y="1386"/>
              <a:ext cx="179" cy="178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AR" altLang="es-AR"/>
            </a:p>
          </p:txBody>
        </p:sp>
        <p:sp>
          <p:nvSpPr>
            <p:cNvPr id="49" name="Oval 50"/>
            <p:cNvSpPr>
              <a:spLocks noChangeArrowheads="1"/>
            </p:cNvSpPr>
            <p:nvPr/>
          </p:nvSpPr>
          <p:spPr bwMode="auto">
            <a:xfrm>
              <a:off x="1860" y="1375"/>
              <a:ext cx="189" cy="189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AR" altLang="es-AR"/>
            </a:p>
          </p:txBody>
        </p:sp>
        <p:sp>
          <p:nvSpPr>
            <p:cNvPr id="50" name="Text Box 51"/>
            <p:cNvSpPr txBox="1">
              <a:spLocks noChangeArrowheads="1"/>
            </p:cNvSpPr>
            <p:nvPr/>
          </p:nvSpPr>
          <p:spPr bwMode="auto">
            <a:xfrm>
              <a:off x="1504" y="1656"/>
              <a:ext cx="90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s-AR" altLang="es-AR" dirty="0" err="1" smtClean="0">
                  <a:latin typeface="Tahoma" panose="020B0604030504040204" pitchFamily="34" charset="0"/>
                </a:rPr>
                <a:t>SumoCostos</a:t>
              </a:r>
              <a:endParaRPr lang="es-ES" altLang="es-AR" dirty="0">
                <a:latin typeface="Tahoma" panose="020B0604030504040204" pitchFamily="34" charset="0"/>
              </a:endParaRPr>
            </a:p>
          </p:txBody>
        </p:sp>
      </p:grpSp>
      <p:grpSp>
        <p:nvGrpSpPr>
          <p:cNvPr id="51" name="Group 52"/>
          <p:cNvGrpSpPr>
            <a:grpSpLocks/>
          </p:cNvGrpSpPr>
          <p:nvPr/>
        </p:nvGrpSpPr>
        <p:grpSpPr bwMode="auto">
          <a:xfrm>
            <a:off x="7215352" y="2770766"/>
            <a:ext cx="907433" cy="1006475"/>
            <a:chOff x="2382" y="983"/>
            <a:chExt cx="475" cy="634"/>
          </a:xfrm>
        </p:grpSpPr>
        <p:sp>
          <p:nvSpPr>
            <p:cNvPr id="52" name="Rectangle 53"/>
            <p:cNvSpPr>
              <a:spLocks noChangeArrowheads="1"/>
            </p:cNvSpPr>
            <p:nvPr/>
          </p:nvSpPr>
          <p:spPr bwMode="auto">
            <a:xfrm>
              <a:off x="2395" y="1260"/>
              <a:ext cx="462" cy="35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AR" altLang="es-AR"/>
            </a:p>
          </p:txBody>
        </p:sp>
        <p:sp>
          <p:nvSpPr>
            <p:cNvPr id="53" name="Rectangle 54"/>
            <p:cNvSpPr>
              <a:spLocks noChangeArrowheads="1"/>
            </p:cNvSpPr>
            <p:nvPr/>
          </p:nvSpPr>
          <p:spPr bwMode="auto">
            <a:xfrm>
              <a:off x="2382" y="1253"/>
              <a:ext cx="462" cy="357"/>
            </a:xfrm>
            <a:prstGeom prst="rect">
              <a:avLst/>
            </a:prstGeom>
            <a:noFill/>
            <a:ln w="158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AR" altLang="es-AR"/>
            </a:p>
          </p:txBody>
        </p:sp>
        <p:sp>
          <p:nvSpPr>
            <p:cNvPr id="54" name="Text Box 55"/>
            <p:cNvSpPr txBox="1">
              <a:spLocks noChangeArrowheads="1"/>
            </p:cNvSpPr>
            <p:nvPr/>
          </p:nvSpPr>
          <p:spPr bwMode="auto">
            <a:xfrm>
              <a:off x="2497" y="983"/>
              <a:ext cx="23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s-AR" altLang="es-AR" dirty="0" smtClean="0">
                  <a:latin typeface="Tahoma" panose="020B0604030504040204" pitchFamily="34" charset="0"/>
                </a:rPr>
                <a:t>CF</a:t>
              </a:r>
              <a:endParaRPr lang="es-ES" altLang="es-AR" dirty="0">
                <a:latin typeface="Tahoma" panose="020B0604030504040204" pitchFamily="34" charset="0"/>
              </a:endParaRPr>
            </a:p>
          </p:txBody>
        </p:sp>
      </p:grpSp>
      <p:sp>
        <p:nvSpPr>
          <p:cNvPr id="55" name="CuadroTexto 54"/>
          <p:cNvSpPr txBox="1"/>
          <p:nvPr/>
        </p:nvSpPr>
        <p:spPr>
          <a:xfrm>
            <a:off x="7272570" y="329431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>
                <a:solidFill>
                  <a:schemeClr val="accent4">
                    <a:lumMod val="75000"/>
                  </a:schemeClr>
                </a:solidFill>
              </a:rPr>
              <a:t>$ 900</a:t>
            </a:r>
            <a:endParaRPr lang="es-AR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7" name="CuadroTexto 56"/>
          <p:cNvSpPr txBox="1"/>
          <p:nvPr/>
        </p:nvSpPr>
        <p:spPr>
          <a:xfrm>
            <a:off x="3935624" y="1437817"/>
            <a:ext cx="49231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err="1" smtClean="0"/>
              <a:t>SumoCostos</a:t>
            </a:r>
            <a:r>
              <a:rPr lang="es-AR" b="1" dirty="0" smtClean="0"/>
              <a:t> = </a:t>
            </a:r>
            <a:r>
              <a:rPr lang="es-AR" b="1" dirty="0" err="1" smtClean="0"/>
              <a:t>CostoAlm</a:t>
            </a:r>
            <a:r>
              <a:rPr lang="es-AR" b="1" dirty="0" smtClean="0"/>
              <a:t> + </a:t>
            </a:r>
            <a:r>
              <a:rPr lang="es-AR" b="1" dirty="0" err="1" smtClean="0"/>
              <a:t>CestoEmitir</a:t>
            </a:r>
            <a:r>
              <a:rPr lang="es-AR" b="1" dirty="0" smtClean="0"/>
              <a:t> </a:t>
            </a:r>
            <a:r>
              <a:rPr lang="es-AR" b="1" dirty="0" smtClean="0">
                <a:solidFill>
                  <a:srgbClr val="FF0000"/>
                </a:solidFill>
              </a:rPr>
              <a:t>- CF</a:t>
            </a:r>
          </a:p>
          <a:p>
            <a:r>
              <a:rPr lang="es-AR" b="1" dirty="0" err="1" smtClean="0"/>
              <a:t>SumoCostos</a:t>
            </a:r>
            <a:r>
              <a:rPr lang="es-AR" b="1" dirty="0" smtClean="0"/>
              <a:t> = 1.000 + 100 </a:t>
            </a:r>
            <a:r>
              <a:rPr lang="es-AR" b="1" dirty="0" smtClean="0">
                <a:solidFill>
                  <a:srgbClr val="FF0000"/>
                </a:solidFill>
              </a:rPr>
              <a:t>- 900</a:t>
            </a:r>
          </a:p>
          <a:p>
            <a:r>
              <a:rPr lang="es-AR" b="1" dirty="0" err="1" smtClean="0"/>
              <a:t>SumoCostos</a:t>
            </a:r>
            <a:r>
              <a:rPr lang="es-AR" b="1" dirty="0" smtClean="0"/>
              <a:t> = 200</a:t>
            </a:r>
          </a:p>
          <a:p>
            <a:endParaRPr lang="es-AR" b="1" dirty="0" smtClean="0"/>
          </a:p>
        </p:txBody>
      </p:sp>
      <p:sp>
        <p:nvSpPr>
          <p:cNvPr id="60" name="CuadroTexto 59"/>
          <p:cNvSpPr txBox="1"/>
          <p:nvPr/>
        </p:nvSpPr>
        <p:spPr>
          <a:xfrm>
            <a:off x="2762854" y="3478977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>
                <a:solidFill>
                  <a:schemeClr val="accent3"/>
                </a:solidFill>
              </a:rPr>
              <a:t>$ 1.000</a:t>
            </a:r>
            <a:endParaRPr lang="es-AR" b="1" dirty="0">
              <a:solidFill>
                <a:schemeClr val="accent3"/>
              </a:solidFill>
            </a:endParaRPr>
          </a:p>
        </p:txBody>
      </p:sp>
      <p:cxnSp>
        <p:nvCxnSpPr>
          <p:cNvPr id="70" name="Conector curvado 69"/>
          <p:cNvCxnSpPr>
            <a:stCxn id="17" idx="3"/>
            <a:endCxn id="49" idx="3"/>
          </p:cNvCxnSpPr>
          <p:nvPr/>
        </p:nvCxnSpPr>
        <p:spPr>
          <a:xfrm flipV="1">
            <a:off x="3668983" y="3542987"/>
            <a:ext cx="2756278" cy="152372"/>
          </a:xfrm>
          <a:prstGeom prst="curvedConnector2">
            <a:avLst/>
          </a:prstGeom>
          <a:ln w="28575">
            <a:solidFill>
              <a:schemeClr val="accent6">
                <a:lumMod val="7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/>
          <p:cNvSpPr txBox="1"/>
          <p:nvPr/>
        </p:nvSpPr>
        <p:spPr>
          <a:xfrm>
            <a:off x="1561293" y="433622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$ 200</a:t>
            </a:r>
            <a:endParaRPr lang="es-AR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64" name="Group 40"/>
          <p:cNvGrpSpPr>
            <a:grpSpLocks/>
          </p:cNvGrpSpPr>
          <p:nvPr/>
        </p:nvGrpSpPr>
        <p:grpSpPr bwMode="auto">
          <a:xfrm>
            <a:off x="1050768" y="5589939"/>
            <a:ext cx="2184405" cy="979488"/>
            <a:chOff x="1366" y="1323"/>
            <a:chExt cx="1376" cy="617"/>
          </a:xfrm>
        </p:grpSpPr>
        <p:sp>
          <p:nvSpPr>
            <p:cNvPr id="65" name="Freeform 41"/>
            <p:cNvSpPr>
              <a:spLocks/>
            </p:cNvSpPr>
            <p:nvPr/>
          </p:nvSpPr>
          <p:spPr bwMode="auto">
            <a:xfrm>
              <a:off x="1366" y="1386"/>
              <a:ext cx="105" cy="84"/>
            </a:xfrm>
            <a:custGeom>
              <a:avLst/>
              <a:gdLst>
                <a:gd name="T0" fmla="*/ 11 w 105"/>
                <a:gd name="T1" fmla="*/ 84 h 84"/>
                <a:gd name="T2" fmla="*/ 11 w 105"/>
                <a:gd name="T3" fmla="*/ 73 h 84"/>
                <a:gd name="T4" fmla="*/ 0 w 105"/>
                <a:gd name="T5" fmla="*/ 73 h 84"/>
                <a:gd name="T6" fmla="*/ 0 w 105"/>
                <a:gd name="T7" fmla="*/ 73 h 84"/>
                <a:gd name="T8" fmla="*/ 0 w 105"/>
                <a:gd name="T9" fmla="*/ 63 h 84"/>
                <a:gd name="T10" fmla="*/ 0 w 105"/>
                <a:gd name="T11" fmla="*/ 63 h 84"/>
                <a:gd name="T12" fmla="*/ 0 w 105"/>
                <a:gd name="T13" fmla="*/ 63 h 84"/>
                <a:gd name="T14" fmla="*/ 0 w 105"/>
                <a:gd name="T15" fmla="*/ 52 h 84"/>
                <a:gd name="T16" fmla="*/ 0 w 105"/>
                <a:gd name="T17" fmla="*/ 52 h 84"/>
                <a:gd name="T18" fmla="*/ 0 w 105"/>
                <a:gd name="T19" fmla="*/ 42 h 84"/>
                <a:gd name="T20" fmla="*/ 0 w 105"/>
                <a:gd name="T21" fmla="*/ 42 h 84"/>
                <a:gd name="T22" fmla="*/ 0 w 105"/>
                <a:gd name="T23" fmla="*/ 42 h 84"/>
                <a:gd name="T24" fmla="*/ 0 w 105"/>
                <a:gd name="T25" fmla="*/ 31 h 84"/>
                <a:gd name="T26" fmla="*/ 0 w 105"/>
                <a:gd name="T27" fmla="*/ 31 h 84"/>
                <a:gd name="T28" fmla="*/ 11 w 105"/>
                <a:gd name="T29" fmla="*/ 31 h 84"/>
                <a:gd name="T30" fmla="*/ 11 w 105"/>
                <a:gd name="T31" fmla="*/ 31 h 84"/>
                <a:gd name="T32" fmla="*/ 11 w 105"/>
                <a:gd name="T33" fmla="*/ 21 h 84"/>
                <a:gd name="T34" fmla="*/ 11 w 105"/>
                <a:gd name="T35" fmla="*/ 21 h 84"/>
                <a:gd name="T36" fmla="*/ 11 w 105"/>
                <a:gd name="T37" fmla="*/ 21 h 84"/>
                <a:gd name="T38" fmla="*/ 21 w 105"/>
                <a:gd name="T39" fmla="*/ 10 h 84"/>
                <a:gd name="T40" fmla="*/ 21 w 105"/>
                <a:gd name="T41" fmla="*/ 10 h 84"/>
                <a:gd name="T42" fmla="*/ 21 w 105"/>
                <a:gd name="T43" fmla="*/ 10 h 84"/>
                <a:gd name="T44" fmla="*/ 21 w 105"/>
                <a:gd name="T45" fmla="*/ 10 h 84"/>
                <a:gd name="T46" fmla="*/ 32 w 105"/>
                <a:gd name="T47" fmla="*/ 10 h 84"/>
                <a:gd name="T48" fmla="*/ 32 w 105"/>
                <a:gd name="T49" fmla="*/ 0 h 84"/>
                <a:gd name="T50" fmla="*/ 32 w 105"/>
                <a:gd name="T51" fmla="*/ 0 h 84"/>
                <a:gd name="T52" fmla="*/ 42 w 105"/>
                <a:gd name="T53" fmla="*/ 0 h 84"/>
                <a:gd name="T54" fmla="*/ 42 w 105"/>
                <a:gd name="T55" fmla="*/ 0 h 84"/>
                <a:gd name="T56" fmla="*/ 42 w 105"/>
                <a:gd name="T57" fmla="*/ 0 h 84"/>
                <a:gd name="T58" fmla="*/ 53 w 105"/>
                <a:gd name="T59" fmla="*/ 0 h 84"/>
                <a:gd name="T60" fmla="*/ 53 w 105"/>
                <a:gd name="T61" fmla="*/ 0 h 84"/>
                <a:gd name="T62" fmla="*/ 53 w 105"/>
                <a:gd name="T63" fmla="*/ 0 h 84"/>
                <a:gd name="T64" fmla="*/ 63 w 105"/>
                <a:gd name="T65" fmla="*/ 0 h 84"/>
                <a:gd name="T66" fmla="*/ 63 w 105"/>
                <a:gd name="T67" fmla="*/ 0 h 84"/>
                <a:gd name="T68" fmla="*/ 63 w 105"/>
                <a:gd name="T69" fmla="*/ 0 h 84"/>
                <a:gd name="T70" fmla="*/ 74 w 105"/>
                <a:gd name="T71" fmla="*/ 0 h 84"/>
                <a:gd name="T72" fmla="*/ 74 w 105"/>
                <a:gd name="T73" fmla="*/ 0 h 84"/>
                <a:gd name="T74" fmla="*/ 74 w 105"/>
                <a:gd name="T75" fmla="*/ 10 h 84"/>
                <a:gd name="T76" fmla="*/ 84 w 105"/>
                <a:gd name="T77" fmla="*/ 10 h 84"/>
                <a:gd name="T78" fmla="*/ 84 w 105"/>
                <a:gd name="T79" fmla="*/ 10 h 84"/>
                <a:gd name="T80" fmla="*/ 84 w 105"/>
                <a:gd name="T81" fmla="*/ 10 h 84"/>
                <a:gd name="T82" fmla="*/ 84 w 105"/>
                <a:gd name="T83" fmla="*/ 10 h 84"/>
                <a:gd name="T84" fmla="*/ 95 w 105"/>
                <a:gd name="T85" fmla="*/ 21 h 84"/>
                <a:gd name="T86" fmla="*/ 95 w 105"/>
                <a:gd name="T87" fmla="*/ 21 h 84"/>
                <a:gd name="T88" fmla="*/ 95 w 105"/>
                <a:gd name="T89" fmla="*/ 21 h 84"/>
                <a:gd name="T90" fmla="*/ 95 w 105"/>
                <a:gd name="T91" fmla="*/ 31 h 84"/>
                <a:gd name="T92" fmla="*/ 95 w 105"/>
                <a:gd name="T93" fmla="*/ 31 h 84"/>
                <a:gd name="T94" fmla="*/ 105 w 105"/>
                <a:gd name="T95" fmla="*/ 31 h 84"/>
                <a:gd name="T96" fmla="*/ 105 w 105"/>
                <a:gd name="T97" fmla="*/ 31 h 84"/>
                <a:gd name="T98" fmla="*/ 105 w 105"/>
                <a:gd name="T99" fmla="*/ 42 h 84"/>
                <a:gd name="T100" fmla="*/ 105 w 105"/>
                <a:gd name="T101" fmla="*/ 42 h 84"/>
                <a:gd name="T102" fmla="*/ 105 w 105"/>
                <a:gd name="T103" fmla="*/ 42 h 84"/>
                <a:gd name="T104" fmla="*/ 105 w 105"/>
                <a:gd name="T105" fmla="*/ 52 h 84"/>
                <a:gd name="T106" fmla="*/ 105 w 105"/>
                <a:gd name="T107" fmla="*/ 52 h 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05"/>
                <a:gd name="T163" fmla="*/ 0 h 84"/>
                <a:gd name="T164" fmla="*/ 105 w 105"/>
                <a:gd name="T165" fmla="*/ 84 h 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05" h="84">
                  <a:moveTo>
                    <a:pt x="11" y="84"/>
                  </a:moveTo>
                  <a:lnTo>
                    <a:pt x="11" y="73"/>
                  </a:lnTo>
                  <a:lnTo>
                    <a:pt x="0" y="73"/>
                  </a:lnTo>
                  <a:lnTo>
                    <a:pt x="0" y="63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0" y="31"/>
                  </a:lnTo>
                  <a:lnTo>
                    <a:pt x="11" y="31"/>
                  </a:lnTo>
                  <a:lnTo>
                    <a:pt x="11" y="21"/>
                  </a:lnTo>
                  <a:lnTo>
                    <a:pt x="21" y="10"/>
                  </a:lnTo>
                  <a:lnTo>
                    <a:pt x="32" y="10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53" y="0"/>
                  </a:lnTo>
                  <a:lnTo>
                    <a:pt x="63" y="0"/>
                  </a:lnTo>
                  <a:lnTo>
                    <a:pt x="74" y="0"/>
                  </a:lnTo>
                  <a:lnTo>
                    <a:pt x="74" y="10"/>
                  </a:lnTo>
                  <a:lnTo>
                    <a:pt x="84" y="10"/>
                  </a:lnTo>
                  <a:lnTo>
                    <a:pt x="95" y="21"/>
                  </a:lnTo>
                  <a:lnTo>
                    <a:pt x="95" y="31"/>
                  </a:lnTo>
                  <a:lnTo>
                    <a:pt x="105" y="31"/>
                  </a:lnTo>
                  <a:lnTo>
                    <a:pt x="105" y="42"/>
                  </a:lnTo>
                  <a:lnTo>
                    <a:pt x="105" y="52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67" name="Freeform 42"/>
            <p:cNvSpPr>
              <a:spLocks/>
            </p:cNvSpPr>
            <p:nvPr/>
          </p:nvSpPr>
          <p:spPr bwMode="auto">
            <a:xfrm>
              <a:off x="1450" y="1386"/>
              <a:ext cx="74" cy="105"/>
            </a:xfrm>
            <a:custGeom>
              <a:avLst/>
              <a:gdLst>
                <a:gd name="T0" fmla="*/ 0 w 74"/>
                <a:gd name="T1" fmla="*/ 10 h 105"/>
                <a:gd name="T2" fmla="*/ 0 w 74"/>
                <a:gd name="T3" fmla="*/ 10 h 105"/>
                <a:gd name="T4" fmla="*/ 0 w 74"/>
                <a:gd name="T5" fmla="*/ 0 h 105"/>
                <a:gd name="T6" fmla="*/ 0 w 74"/>
                <a:gd name="T7" fmla="*/ 0 h 105"/>
                <a:gd name="T8" fmla="*/ 11 w 74"/>
                <a:gd name="T9" fmla="*/ 0 h 105"/>
                <a:gd name="T10" fmla="*/ 11 w 74"/>
                <a:gd name="T11" fmla="*/ 0 h 105"/>
                <a:gd name="T12" fmla="*/ 11 w 74"/>
                <a:gd name="T13" fmla="*/ 0 h 105"/>
                <a:gd name="T14" fmla="*/ 21 w 74"/>
                <a:gd name="T15" fmla="*/ 0 h 105"/>
                <a:gd name="T16" fmla="*/ 21 w 74"/>
                <a:gd name="T17" fmla="*/ 0 h 105"/>
                <a:gd name="T18" fmla="*/ 32 w 74"/>
                <a:gd name="T19" fmla="*/ 0 h 105"/>
                <a:gd name="T20" fmla="*/ 32 w 74"/>
                <a:gd name="T21" fmla="*/ 0 h 105"/>
                <a:gd name="T22" fmla="*/ 32 w 74"/>
                <a:gd name="T23" fmla="*/ 0 h 105"/>
                <a:gd name="T24" fmla="*/ 42 w 74"/>
                <a:gd name="T25" fmla="*/ 0 h 105"/>
                <a:gd name="T26" fmla="*/ 42 w 74"/>
                <a:gd name="T27" fmla="*/ 0 h 105"/>
                <a:gd name="T28" fmla="*/ 42 w 74"/>
                <a:gd name="T29" fmla="*/ 10 h 105"/>
                <a:gd name="T30" fmla="*/ 53 w 74"/>
                <a:gd name="T31" fmla="*/ 10 h 105"/>
                <a:gd name="T32" fmla="*/ 53 w 74"/>
                <a:gd name="T33" fmla="*/ 10 h 105"/>
                <a:gd name="T34" fmla="*/ 53 w 74"/>
                <a:gd name="T35" fmla="*/ 10 h 105"/>
                <a:gd name="T36" fmla="*/ 53 w 74"/>
                <a:gd name="T37" fmla="*/ 10 h 105"/>
                <a:gd name="T38" fmla="*/ 63 w 74"/>
                <a:gd name="T39" fmla="*/ 21 h 105"/>
                <a:gd name="T40" fmla="*/ 63 w 74"/>
                <a:gd name="T41" fmla="*/ 21 h 105"/>
                <a:gd name="T42" fmla="*/ 63 w 74"/>
                <a:gd name="T43" fmla="*/ 21 h 105"/>
                <a:gd name="T44" fmla="*/ 63 w 74"/>
                <a:gd name="T45" fmla="*/ 21 h 105"/>
                <a:gd name="T46" fmla="*/ 63 w 74"/>
                <a:gd name="T47" fmla="*/ 31 h 105"/>
                <a:gd name="T48" fmla="*/ 74 w 74"/>
                <a:gd name="T49" fmla="*/ 31 h 105"/>
                <a:gd name="T50" fmla="*/ 74 w 74"/>
                <a:gd name="T51" fmla="*/ 31 h 105"/>
                <a:gd name="T52" fmla="*/ 74 w 74"/>
                <a:gd name="T53" fmla="*/ 42 h 105"/>
                <a:gd name="T54" fmla="*/ 74 w 74"/>
                <a:gd name="T55" fmla="*/ 42 h 105"/>
                <a:gd name="T56" fmla="*/ 74 w 74"/>
                <a:gd name="T57" fmla="*/ 42 h 105"/>
                <a:gd name="T58" fmla="*/ 74 w 74"/>
                <a:gd name="T59" fmla="*/ 52 h 105"/>
                <a:gd name="T60" fmla="*/ 74 w 74"/>
                <a:gd name="T61" fmla="*/ 52 h 105"/>
                <a:gd name="T62" fmla="*/ 74 w 74"/>
                <a:gd name="T63" fmla="*/ 52 h 105"/>
                <a:gd name="T64" fmla="*/ 74 w 74"/>
                <a:gd name="T65" fmla="*/ 63 h 105"/>
                <a:gd name="T66" fmla="*/ 74 w 74"/>
                <a:gd name="T67" fmla="*/ 63 h 105"/>
                <a:gd name="T68" fmla="*/ 74 w 74"/>
                <a:gd name="T69" fmla="*/ 63 h 105"/>
                <a:gd name="T70" fmla="*/ 74 w 74"/>
                <a:gd name="T71" fmla="*/ 73 h 105"/>
                <a:gd name="T72" fmla="*/ 74 w 74"/>
                <a:gd name="T73" fmla="*/ 73 h 105"/>
                <a:gd name="T74" fmla="*/ 63 w 74"/>
                <a:gd name="T75" fmla="*/ 73 h 105"/>
                <a:gd name="T76" fmla="*/ 63 w 74"/>
                <a:gd name="T77" fmla="*/ 84 h 105"/>
                <a:gd name="T78" fmla="*/ 63 w 74"/>
                <a:gd name="T79" fmla="*/ 84 h 105"/>
                <a:gd name="T80" fmla="*/ 63 w 74"/>
                <a:gd name="T81" fmla="*/ 84 h 105"/>
                <a:gd name="T82" fmla="*/ 63 w 74"/>
                <a:gd name="T83" fmla="*/ 84 h 105"/>
                <a:gd name="T84" fmla="*/ 53 w 74"/>
                <a:gd name="T85" fmla="*/ 94 h 105"/>
                <a:gd name="T86" fmla="*/ 53 w 74"/>
                <a:gd name="T87" fmla="*/ 94 h 105"/>
                <a:gd name="T88" fmla="*/ 53 w 74"/>
                <a:gd name="T89" fmla="*/ 94 h 105"/>
                <a:gd name="T90" fmla="*/ 53 w 74"/>
                <a:gd name="T91" fmla="*/ 94 h 105"/>
                <a:gd name="T92" fmla="*/ 42 w 74"/>
                <a:gd name="T93" fmla="*/ 94 h 105"/>
                <a:gd name="T94" fmla="*/ 42 w 74"/>
                <a:gd name="T95" fmla="*/ 105 h 105"/>
                <a:gd name="T96" fmla="*/ 42 w 74"/>
                <a:gd name="T97" fmla="*/ 105 h 105"/>
                <a:gd name="T98" fmla="*/ 32 w 74"/>
                <a:gd name="T99" fmla="*/ 105 h 105"/>
                <a:gd name="T100" fmla="*/ 32 w 74"/>
                <a:gd name="T101" fmla="*/ 105 h 105"/>
                <a:gd name="T102" fmla="*/ 32 w 74"/>
                <a:gd name="T103" fmla="*/ 105 h 105"/>
                <a:gd name="T104" fmla="*/ 21 w 74"/>
                <a:gd name="T105" fmla="*/ 105 h 105"/>
                <a:gd name="T106" fmla="*/ 21 w 74"/>
                <a:gd name="T107" fmla="*/ 105 h 10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74"/>
                <a:gd name="T163" fmla="*/ 0 h 105"/>
                <a:gd name="T164" fmla="*/ 74 w 74"/>
                <a:gd name="T165" fmla="*/ 105 h 105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74" h="105">
                  <a:moveTo>
                    <a:pt x="0" y="10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11" y="0"/>
                  </a:lnTo>
                  <a:lnTo>
                    <a:pt x="21" y="0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42" y="10"/>
                  </a:lnTo>
                  <a:lnTo>
                    <a:pt x="53" y="10"/>
                  </a:lnTo>
                  <a:lnTo>
                    <a:pt x="63" y="21"/>
                  </a:lnTo>
                  <a:lnTo>
                    <a:pt x="63" y="31"/>
                  </a:lnTo>
                  <a:lnTo>
                    <a:pt x="74" y="31"/>
                  </a:lnTo>
                  <a:lnTo>
                    <a:pt x="74" y="42"/>
                  </a:lnTo>
                  <a:lnTo>
                    <a:pt x="74" y="52"/>
                  </a:lnTo>
                  <a:lnTo>
                    <a:pt x="74" y="63"/>
                  </a:lnTo>
                  <a:lnTo>
                    <a:pt x="74" y="73"/>
                  </a:lnTo>
                  <a:lnTo>
                    <a:pt x="63" y="73"/>
                  </a:lnTo>
                  <a:lnTo>
                    <a:pt x="63" y="84"/>
                  </a:lnTo>
                  <a:lnTo>
                    <a:pt x="53" y="94"/>
                  </a:lnTo>
                  <a:lnTo>
                    <a:pt x="42" y="94"/>
                  </a:lnTo>
                  <a:lnTo>
                    <a:pt x="42" y="105"/>
                  </a:lnTo>
                  <a:lnTo>
                    <a:pt x="32" y="105"/>
                  </a:lnTo>
                  <a:lnTo>
                    <a:pt x="21" y="105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68" name="Freeform 43"/>
            <p:cNvSpPr>
              <a:spLocks/>
            </p:cNvSpPr>
            <p:nvPr/>
          </p:nvSpPr>
          <p:spPr bwMode="auto">
            <a:xfrm>
              <a:off x="1419" y="1470"/>
              <a:ext cx="105" cy="73"/>
            </a:xfrm>
            <a:custGeom>
              <a:avLst/>
              <a:gdLst>
                <a:gd name="T0" fmla="*/ 94 w 105"/>
                <a:gd name="T1" fmla="*/ 0 h 73"/>
                <a:gd name="T2" fmla="*/ 94 w 105"/>
                <a:gd name="T3" fmla="*/ 0 h 73"/>
                <a:gd name="T4" fmla="*/ 105 w 105"/>
                <a:gd name="T5" fmla="*/ 0 h 73"/>
                <a:gd name="T6" fmla="*/ 105 w 105"/>
                <a:gd name="T7" fmla="*/ 0 h 73"/>
                <a:gd name="T8" fmla="*/ 105 w 105"/>
                <a:gd name="T9" fmla="*/ 10 h 73"/>
                <a:gd name="T10" fmla="*/ 105 w 105"/>
                <a:gd name="T11" fmla="*/ 10 h 73"/>
                <a:gd name="T12" fmla="*/ 105 w 105"/>
                <a:gd name="T13" fmla="*/ 10 h 73"/>
                <a:gd name="T14" fmla="*/ 105 w 105"/>
                <a:gd name="T15" fmla="*/ 21 h 73"/>
                <a:gd name="T16" fmla="*/ 105 w 105"/>
                <a:gd name="T17" fmla="*/ 21 h 73"/>
                <a:gd name="T18" fmla="*/ 105 w 105"/>
                <a:gd name="T19" fmla="*/ 31 h 73"/>
                <a:gd name="T20" fmla="*/ 105 w 105"/>
                <a:gd name="T21" fmla="*/ 31 h 73"/>
                <a:gd name="T22" fmla="*/ 105 w 105"/>
                <a:gd name="T23" fmla="*/ 31 h 73"/>
                <a:gd name="T24" fmla="*/ 105 w 105"/>
                <a:gd name="T25" fmla="*/ 42 h 73"/>
                <a:gd name="T26" fmla="*/ 105 w 105"/>
                <a:gd name="T27" fmla="*/ 42 h 73"/>
                <a:gd name="T28" fmla="*/ 94 w 105"/>
                <a:gd name="T29" fmla="*/ 42 h 73"/>
                <a:gd name="T30" fmla="*/ 94 w 105"/>
                <a:gd name="T31" fmla="*/ 52 h 73"/>
                <a:gd name="T32" fmla="*/ 94 w 105"/>
                <a:gd name="T33" fmla="*/ 52 h 73"/>
                <a:gd name="T34" fmla="*/ 94 w 105"/>
                <a:gd name="T35" fmla="*/ 52 h 73"/>
                <a:gd name="T36" fmla="*/ 94 w 105"/>
                <a:gd name="T37" fmla="*/ 52 h 73"/>
                <a:gd name="T38" fmla="*/ 84 w 105"/>
                <a:gd name="T39" fmla="*/ 63 h 73"/>
                <a:gd name="T40" fmla="*/ 84 w 105"/>
                <a:gd name="T41" fmla="*/ 63 h 73"/>
                <a:gd name="T42" fmla="*/ 84 w 105"/>
                <a:gd name="T43" fmla="*/ 63 h 73"/>
                <a:gd name="T44" fmla="*/ 84 w 105"/>
                <a:gd name="T45" fmla="*/ 63 h 73"/>
                <a:gd name="T46" fmla="*/ 73 w 105"/>
                <a:gd name="T47" fmla="*/ 63 h 73"/>
                <a:gd name="T48" fmla="*/ 73 w 105"/>
                <a:gd name="T49" fmla="*/ 73 h 73"/>
                <a:gd name="T50" fmla="*/ 73 w 105"/>
                <a:gd name="T51" fmla="*/ 73 h 73"/>
                <a:gd name="T52" fmla="*/ 63 w 105"/>
                <a:gd name="T53" fmla="*/ 73 h 73"/>
                <a:gd name="T54" fmla="*/ 63 w 105"/>
                <a:gd name="T55" fmla="*/ 73 h 73"/>
                <a:gd name="T56" fmla="*/ 63 w 105"/>
                <a:gd name="T57" fmla="*/ 73 h 73"/>
                <a:gd name="T58" fmla="*/ 52 w 105"/>
                <a:gd name="T59" fmla="*/ 73 h 73"/>
                <a:gd name="T60" fmla="*/ 52 w 105"/>
                <a:gd name="T61" fmla="*/ 73 h 73"/>
                <a:gd name="T62" fmla="*/ 52 w 105"/>
                <a:gd name="T63" fmla="*/ 73 h 73"/>
                <a:gd name="T64" fmla="*/ 42 w 105"/>
                <a:gd name="T65" fmla="*/ 73 h 73"/>
                <a:gd name="T66" fmla="*/ 42 w 105"/>
                <a:gd name="T67" fmla="*/ 73 h 73"/>
                <a:gd name="T68" fmla="*/ 42 w 105"/>
                <a:gd name="T69" fmla="*/ 73 h 73"/>
                <a:gd name="T70" fmla="*/ 31 w 105"/>
                <a:gd name="T71" fmla="*/ 73 h 73"/>
                <a:gd name="T72" fmla="*/ 31 w 105"/>
                <a:gd name="T73" fmla="*/ 73 h 73"/>
                <a:gd name="T74" fmla="*/ 31 w 105"/>
                <a:gd name="T75" fmla="*/ 63 h 73"/>
                <a:gd name="T76" fmla="*/ 21 w 105"/>
                <a:gd name="T77" fmla="*/ 63 h 73"/>
                <a:gd name="T78" fmla="*/ 21 w 105"/>
                <a:gd name="T79" fmla="*/ 63 h 73"/>
                <a:gd name="T80" fmla="*/ 21 w 105"/>
                <a:gd name="T81" fmla="*/ 63 h 73"/>
                <a:gd name="T82" fmla="*/ 21 w 105"/>
                <a:gd name="T83" fmla="*/ 63 h 73"/>
                <a:gd name="T84" fmla="*/ 10 w 105"/>
                <a:gd name="T85" fmla="*/ 52 h 73"/>
                <a:gd name="T86" fmla="*/ 10 w 105"/>
                <a:gd name="T87" fmla="*/ 52 h 73"/>
                <a:gd name="T88" fmla="*/ 10 w 105"/>
                <a:gd name="T89" fmla="*/ 52 h 73"/>
                <a:gd name="T90" fmla="*/ 10 w 105"/>
                <a:gd name="T91" fmla="*/ 52 h 73"/>
                <a:gd name="T92" fmla="*/ 10 w 105"/>
                <a:gd name="T93" fmla="*/ 42 h 73"/>
                <a:gd name="T94" fmla="*/ 0 w 105"/>
                <a:gd name="T95" fmla="*/ 42 h 73"/>
                <a:gd name="T96" fmla="*/ 0 w 105"/>
                <a:gd name="T97" fmla="*/ 42 h 73"/>
                <a:gd name="T98" fmla="*/ 0 w 105"/>
                <a:gd name="T99" fmla="*/ 31 h 73"/>
                <a:gd name="T100" fmla="*/ 0 w 105"/>
                <a:gd name="T101" fmla="*/ 31 h 73"/>
                <a:gd name="T102" fmla="*/ 0 w 105"/>
                <a:gd name="T103" fmla="*/ 31 h 73"/>
                <a:gd name="T104" fmla="*/ 0 w 105"/>
                <a:gd name="T105" fmla="*/ 21 h 73"/>
                <a:gd name="T106" fmla="*/ 0 w 105"/>
                <a:gd name="T107" fmla="*/ 21 h 7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05"/>
                <a:gd name="T163" fmla="*/ 0 h 73"/>
                <a:gd name="T164" fmla="*/ 105 w 105"/>
                <a:gd name="T165" fmla="*/ 73 h 73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05" h="73">
                  <a:moveTo>
                    <a:pt x="94" y="0"/>
                  </a:moveTo>
                  <a:lnTo>
                    <a:pt x="94" y="0"/>
                  </a:lnTo>
                  <a:lnTo>
                    <a:pt x="105" y="0"/>
                  </a:lnTo>
                  <a:lnTo>
                    <a:pt x="105" y="10"/>
                  </a:lnTo>
                  <a:lnTo>
                    <a:pt x="105" y="21"/>
                  </a:lnTo>
                  <a:lnTo>
                    <a:pt x="105" y="31"/>
                  </a:lnTo>
                  <a:lnTo>
                    <a:pt x="105" y="42"/>
                  </a:lnTo>
                  <a:lnTo>
                    <a:pt x="94" y="42"/>
                  </a:lnTo>
                  <a:lnTo>
                    <a:pt x="94" y="52"/>
                  </a:lnTo>
                  <a:lnTo>
                    <a:pt x="84" y="63"/>
                  </a:lnTo>
                  <a:lnTo>
                    <a:pt x="73" y="63"/>
                  </a:lnTo>
                  <a:lnTo>
                    <a:pt x="73" y="73"/>
                  </a:lnTo>
                  <a:lnTo>
                    <a:pt x="63" y="73"/>
                  </a:lnTo>
                  <a:lnTo>
                    <a:pt x="52" y="73"/>
                  </a:lnTo>
                  <a:lnTo>
                    <a:pt x="42" y="73"/>
                  </a:lnTo>
                  <a:lnTo>
                    <a:pt x="31" y="73"/>
                  </a:lnTo>
                  <a:lnTo>
                    <a:pt x="31" y="63"/>
                  </a:lnTo>
                  <a:lnTo>
                    <a:pt x="21" y="63"/>
                  </a:lnTo>
                  <a:lnTo>
                    <a:pt x="10" y="52"/>
                  </a:lnTo>
                  <a:lnTo>
                    <a:pt x="10" y="42"/>
                  </a:lnTo>
                  <a:lnTo>
                    <a:pt x="0" y="42"/>
                  </a:lnTo>
                  <a:lnTo>
                    <a:pt x="0" y="31"/>
                  </a:lnTo>
                  <a:lnTo>
                    <a:pt x="0" y="21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69" name="Freeform 44"/>
            <p:cNvSpPr>
              <a:spLocks/>
            </p:cNvSpPr>
            <p:nvPr/>
          </p:nvSpPr>
          <p:spPr bwMode="auto">
            <a:xfrm>
              <a:off x="1366" y="1438"/>
              <a:ext cx="84" cy="105"/>
            </a:xfrm>
            <a:custGeom>
              <a:avLst/>
              <a:gdLst>
                <a:gd name="T0" fmla="*/ 84 w 84"/>
                <a:gd name="T1" fmla="*/ 95 h 105"/>
                <a:gd name="T2" fmla="*/ 74 w 84"/>
                <a:gd name="T3" fmla="*/ 95 h 105"/>
                <a:gd name="T4" fmla="*/ 74 w 84"/>
                <a:gd name="T5" fmla="*/ 105 h 105"/>
                <a:gd name="T6" fmla="*/ 74 w 84"/>
                <a:gd name="T7" fmla="*/ 105 h 105"/>
                <a:gd name="T8" fmla="*/ 63 w 84"/>
                <a:gd name="T9" fmla="*/ 105 h 105"/>
                <a:gd name="T10" fmla="*/ 63 w 84"/>
                <a:gd name="T11" fmla="*/ 105 h 105"/>
                <a:gd name="T12" fmla="*/ 63 w 84"/>
                <a:gd name="T13" fmla="*/ 105 h 105"/>
                <a:gd name="T14" fmla="*/ 53 w 84"/>
                <a:gd name="T15" fmla="*/ 105 h 105"/>
                <a:gd name="T16" fmla="*/ 53 w 84"/>
                <a:gd name="T17" fmla="*/ 105 h 105"/>
                <a:gd name="T18" fmla="*/ 42 w 84"/>
                <a:gd name="T19" fmla="*/ 105 h 105"/>
                <a:gd name="T20" fmla="*/ 42 w 84"/>
                <a:gd name="T21" fmla="*/ 105 h 105"/>
                <a:gd name="T22" fmla="*/ 42 w 84"/>
                <a:gd name="T23" fmla="*/ 105 h 105"/>
                <a:gd name="T24" fmla="*/ 32 w 84"/>
                <a:gd name="T25" fmla="*/ 105 h 105"/>
                <a:gd name="T26" fmla="*/ 32 w 84"/>
                <a:gd name="T27" fmla="*/ 105 h 105"/>
                <a:gd name="T28" fmla="*/ 32 w 84"/>
                <a:gd name="T29" fmla="*/ 95 h 105"/>
                <a:gd name="T30" fmla="*/ 32 w 84"/>
                <a:gd name="T31" fmla="*/ 95 h 105"/>
                <a:gd name="T32" fmla="*/ 21 w 84"/>
                <a:gd name="T33" fmla="*/ 95 h 105"/>
                <a:gd name="T34" fmla="*/ 21 w 84"/>
                <a:gd name="T35" fmla="*/ 95 h 105"/>
                <a:gd name="T36" fmla="*/ 21 w 84"/>
                <a:gd name="T37" fmla="*/ 95 h 105"/>
                <a:gd name="T38" fmla="*/ 11 w 84"/>
                <a:gd name="T39" fmla="*/ 84 h 105"/>
                <a:gd name="T40" fmla="*/ 11 w 84"/>
                <a:gd name="T41" fmla="*/ 84 h 105"/>
                <a:gd name="T42" fmla="*/ 11 w 84"/>
                <a:gd name="T43" fmla="*/ 84 h 105"/>
                <a:gd name="T44" fmla="*/ 11 w 84"/>
                <a:gd name="T45" fmla="*/ 84 h 105"/>
                <a:gd name="T46" fmla="*/ 11 w 84"/>
                <a:gd name="T47" fmla="*/ 74 h 105"/>
                <a:gd name="T48" fmla="*/ 0 w 84"/>
                <a:gd name="T49" fmla="*/ 74 h 105"/>
                <a:gd name="T50" fmla="*/ 0 w 84"/>
                <a:gd name="T51" fmla="*/ 74 h 105"/>
                <a:gd name="T52" fmla="*/ 0 w 84"/>
                <a:gd name="T53" fmla="*/ 63 h 105"/>
                <a:gd name="T54" fmla="*/ 0 w 84"/>
                <a:gd name="T55" fmla="*/ 63 h 105"/>
                <a:gd name="T56" fmla="*/ 0 w 84"/>
                <a:gd name="T57" fmla="*/ 63 h 105"/>
                <a:gd name="T58" fmla="*/ 0 w 84"/>
                <a:gd name="T59" fmla="*/ 53 h 105"/>
                <a:gd name="T60" fmla="*/ 0 w 84"/>
                <a:gd name="T61" fmla="*/ 53 h 105"/>
                <a:gd name="T62" fmla="*/ 0 w 84"/>
                <a:gd name="T63" fmla="*/ 53 h 105"/>
                <a:gd name="T64" fmla="*/ 0 w 84"/>
                <a:gd name="T65" fmla="*/ 42 h 105"/>
                <a:gd name="T66" fmla="*/ 0 w 84"/>
                <a:gd name="T67" fmla="*/ 42 h 105"/>
                <a:gd name="T68" fmla="*/ 0 w 84"/>
                <a:gd name="T69" fmla="*/ 42 h 105"/>
                <a:gd name="T70" fmla="*/ 0 w 84"/>
                <a:gd name="T71" fmla="*/ 32 h 105"/>
                <a:gd name="T72" fmla="*/ 0 w 84"/>
                <a:gd name="T73" fmla="*/ 32 h 105"/>
                <a:gd name="T74" fmla="*/ 11 w 84"/>
                <a:gd name="T75" fmla="*/ 32 h 105"/>
                <a:gd name="T76" fmla="*/ 11 w 84"/>
                <a:gd name="T77" fmla="*/ 21 h 105"/>
                <a:gd name="T78" fmla="*/ 11 w 84"/>
                <a:gd name="T79" fmla="*/ 21 h 105"/>
                <a:gd name="T80" fmla="*/ 11 w 84"/>
                <a:gd name="T81" fmla="*/ 21 h 105"/>
                <a:gd name="T82" fmla="*/ 11 w 84"/>
                <a:gd name="T83" fmla="*/ 21 h 105"/>
                <a:gd name="T84" fmla="*/ 21 w 84"/>
                <a:gd name="T85" fmla="*/ 11 h 105"/>
                <a:gd name="T86" fmla="*/ 21 w 84"/>
                <a:gd name="T87" fmla="*/ 11 h 105"/>
                <a:gd name="T88" fmla="*/ 21 w 84"/>
                <a:gd name="T89" fmla="*/ 11 h 105"/>
                <a:gd name="T90" fmla="*/ 32 w 84"/>
                <a:gd name="T91" fmla="*/ 11 h 105"/>
                <a:gd name="T92" fmla="*/ 32 w 84"/>
                <a:gd name="T93" fmla="*/ 11 h 105"/>
                <a:gd name="T94" fmla="*/ 32 w 84"/>
                <a:gd name="T95" fmla="*/ 0 h 105"/>
                <a:gd name="T96" fmla="*/ 32 w 84"/>
                <a:gd name="T97" fmla="*/ 0 h 105"/>
                <a:gd name="T98" fmla="*/ 42 w 84"/>
                <a:gd name="T99" fmla="*/ 0 h 105"/>
                <a:gd name="T100" fmla="*/ 42 w 84"/>
                <a:gd name="T101" fmla="*/ 0 h 105"/>
                <a:gd name="T102" fmla="*/ 42 w 84"/>
                <a:gd name="T103" fmla="*/ 0 h 105"/>
                <a:gd name="T104" fmla="*/ 53 w 84"/>
                <a:gd name="T105" fmla="*/ 0 h 105"/>
                <a:gd name="T106" fmla="*/ 53 w 84"/>
                <a:gd name="T107" fmla="*/ 0 h 10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84"/>
                <a:gd name="T163" fmla="*/ 0 h 105"/>
                <a:gd name="T164" fmla="*/ 84 w 84"/>
                <a:gd name="T165" fmla="*/ 105 h 105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84" h="105">
                  <a:moveTo>
                    <a:pt x="84" y="95"/>
                  </a:moveTo>
                  <a:lnTo>
                    <a:pt x="74" y="95"/>
                  </a:lnTo>
                  <a:lnTo>
                    <a:pt x="74" y="105"/>
                  </a:lnTo>
                  <a:lnTo>
                    <a:pt x="63" y="105"/>
                  </a:lnTo>
                  <a:lnTo>
                    <a:pt x="53" y="105"/>
                  </a:lnTo>
                  <a:lnTo>
                    <a:pt x="42" y="105"/>
                  </a:lnTo>
                  <a:lnTo>
                    <a:pt x="32" y="105"/>
                  </a:lnTo>
                  <a:lnTo>
                    <a:pt x="32" y="95"/>
                  </a:lnTo>
                  <a:lnTo>
                    <a:pt x="21" y="95"/>
                  </a:lnTo>
                  <a:lnTo>
                    <a:pt x="11" y="84"/>
                  </a:lnTo>
                  <a:lnTo>
                    <a:pt x="11" y="74"/>
                  </a:lnTo>
                  <a:lnTo>
                    <a:pt x="0" y="74"/>
                  </a:lnTo>
                  <a:lnTo>
                    <a:pt x="0" y="63"/>
                  </a:lnTo>
                  <a:lnTo>
                    <a:pt x="0" y="53"/>
                  </a:lnTo>
                  <a:lnTo>
                    <a:pt x="0" y="42"/>
                  </a:lnTo>
                  <a:lnTo>
                    <a:pt x="0" y="32"/>
                  </a:lnTo>
                  <a:lnTo>
                    <a:pt x="11" y="32"/>
                  </a:lnTo>
                  <a:lnTo>
                    <a:pt x="11" y="21"/>
                  </a:lnTo>
                  <a:lnTo>
                    <a:pt x="21" y="11"/>
                  </a:lnTo>
                  <a:lnTo>
                    <a:pt x="32" y="11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53" y="0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71" name="Line 45"/>
            <p:cNvSpPr>
              <a:spLocks noChangeShapeType="1"/>
            </p:cNvSpPr>
            <p:nvPr/>
          </p:nvSpPr>
          <p:spPr bwMode="auto">
            <a:xfrm>
              <a:off x="1534" y="1459"/>
              <a:ext cx="788" cy="1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72" name="Line 46"/>
            <p:cNvSpPr>
              <a:spLocks noChangeShapeType="1"/>
            </p:cNvSpPr>
            <p:nvPr/>
          </p:nvSpPr>
          <p:spPr bwMode="auto">
            <a:xfrm>
              <a:off x="1534" y="1480"/>
              <a:ext cx="788" cy="1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73" name="Freeform 47"/>
            <p:cNvSpPr>
              <a:spLocks/>
            </p:cNvSpPr>
            <p:nvPr/>
          </p:nvSpPr>
          <p:spPr bwMode="auto">
            <a:xfrm>
              <a:off x="2322" y="1407"/>
              <a:ext cx="63" cy="126"/>
            </a:xfrm>
            <a:custGeom>
              <a:avLst/>
              <a:gdLst>
                <a:gd name="T0" fmla="*/ 0 w 63"/>
                <a:gd name="T1" fmla="*/ 52 h 126"/>
                <a:gd name="T2" fmla="*/ 0 w 63"/>
                <a:gd name="T3" fmla="*/ 0 h 126"/>
                <a:gd name="T4" fmla="*/ 63 w 63"/>
                <a:gd name="T5" fmla="*/ 63 h 126"/>
                <a:gd name="T6" fmla="*/ 0 w 63"/>
                <a:gd name="T7" fmla="*/ 126 h 126"/>
                <a:gd name="T8" fmla="*/ 0 w 63"/>
                <a:gd name="T9" fmla="*/ 73 h 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"/>
                <a:gd name="T16" fmla="*/ 0 h 126"/>
                <a:gd name="T17" fmla="*/ 63 w 63"/>
                <a:gd name="T18" fmla="*/ 126 h 1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" h="126">
                  <a:moveTo>
                    <a:pt x="0" y="52"/>
                  </a:moveTo>
                  <a:lnTo>
                    <a:pt x="0" y="0"/>
                  </a:lnTo>
                  <a:lnTo>
                    <a:pt x="63" y="63"/>
                  </a:lnTo>
                  <a:lnTo>
                    <a:pt x="0" y="126"/>
                  </a:lnTo>
                  <a:lnTo>
                    <a:pt x="0" y="73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74" name="Freeform 48"/>
            <p:cNvSpPr>
              <a:spLocks/>
            </p:cNvSpPr>
            <p:nvPr/>
          </p:nvSpPr>
          <p:spPr bwMode="auto">
            <a:xfrm>
              <a:off x="1870" y="1323"/>
              <a:ext cx="158" cy="52"/>
            </a:xfrm>
            <a:custGeom>
              <a:avLst/>
              <a:gdLst>
                <a:gd name="T0" fmla="*/ 95 w 158"/>
                <a:gd name="T1" fmla="*/ 21 h 52"/>
                <a:gd name="T2" fmla="*/ 95 w 158"/>
                <a:gd name="T3" fmla="*/ 52 h 52"/>
                <a:gd name="T4" fmla="*/ 63 w 158"/>
                <a:gd name="T5" fmla="*/ 52 h 52"/>
                <a:gd name="T6" fmla="*/ 63 w 158"/>
                <a:gd name="T7" fmla="*/ 21 h 52"/>
                <a:gd name="T8" fmla="*/ 0 w 158"/>
                <a:gd name="T9" fmla="*/ 21 h 52"/>
                <a:gd name="T10" fmla="*/ 0 w 158"/>
                <a:gd name="T11" fmla="*/ 10 h 52"/>
                <a:gd name="T12" fmla="*/ 0 w 158"/>
                <a:gd name="T13" fmla="*/ 21 h 52"/>
                <a:gd name="T14" fmla="*/ 158 w 158"/>
                <a:gd name="T15" fmla="*/ 21 h 52"/>
                <a:gd name="T16" fmla="*/ 158 w 158"/>
                <a:gd name="T17" fmla="*/ 10 h 52"/>
                <a:gd name="T18" fmla="*/ 147 w 158"/>
                <a:gd name="T19" fmla="*/ 0 h 52"/>
                <a:gd name="T20" fmla="*/ 11 w 158"/>
                <a:gd name="T21" fmla="*/ 0 h 52"/>
                <a:gd name="T22" fmla="*/ 0 w 158"/>
                <a:gd name="T23" fmla="*/ 10 h 5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58"/>
                <a:gd name="T37" fmla="*/ 0 h 52"/>
                <a:gd name="T38" fmla="*/ 158 w 158"/>
                <a:gd name="T39" fmla="*/ 52 h 5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58" h="52">
                  <a:moveTo>
                    <a:pt x="95" y="21"/>
                  </a:moveTo>
                  <a:lnTo>
                    <a:pt x="95" y="52"/>
                  </a:lnTo>
                  <a:lnTo>
                    <a:pt x="63" y="52"/>
                  </a:lnTo>
                  <a:lnTo>
                    <a:pt x="63" y="21"/>
                  </a:lnTo>
                  <a:lnTo>
                    <a:pt x="0" y="21"/>
                  </a:lnTo>
                  <a:lnTo>
                    <a:pt x="0" y="10"/>
                  </a:lnTo>
                  <a:lnTo>
                    <a:pt x="0" y="21"/>
                  </a:lnTo>
                  <a:lnTo>
                    <a:pt x="158" y="21"/>
                  </a:lnTo>
                  <a:lnTo>
                    <a:pt x="158" y="10"/>
                  </a:lnTo>
                  <a:lnTo>
                    <a:pt x="147" y="0"/>
                  </a:lnTo>
                  <a:lnTo>
                    <a:pt x="11" y="0"/>
                  </a:lnTo>
                  <a:lnTo>
                    <a:pt x="0" y="10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75" name="Oval 49"/>
            <p:cNvSpPr>
              <a:spLocks noChangeArrowheads="1"/>
            </p:cNvSpPr>
            <p:nvPr/>
          </p:nvSpPr>
          <p:spPr bwMode="auto">
            <a:xfrm>
              <a:off x="1870" y="1386"/>
              <a:ext cx="179" cy="178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AR" altLang="es-AR"/>
            </a:p>
          </p:txBody>
        </p:sp>
        <p:sp>
          <p:nvSpPr>
            <p:cNvPr id="76" name="Oval 50"/>
            <p:cNvSpPr>
              <a:spLocks noChangeArrowheads="1"/>
            </p:cNvSpPr>
            <p:nvPr/>
          </p:nvSpPr>
          <p:spPr bwMode="auto">
            <a:xfrm>
              <a:off x="1860" y="1375"/>
              <a:ext cx="189" cy="189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AR" altLang="es-AR"/>
            </a:p>
          </p:txBody>
        </p:sp>
        <p:sp>
          <p:nvSpPr>
            <p:cNvPr id="77" name="Text Box 51"/>
            <p:cNvSpPr txBox="1">
              <a:spLocks noChangeArrowheads="1"/>
            </p:cNvSpPr>
            <p:nvPr/>
          </p:nvSpPr>
          <p:spPr bwMode="auto">
            <a:xfrm>
              <a:off x="1479" y="1707"/>
              <a:ext cx="12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s-AR" altLang="es-AR" dirty="0" err="1" smtClean="0">
                  <a:latin typeface="Tahoma" panose="020B0604030504040204" pitchFamily="34" charset="0"/>
                </a:rPr>
                <a:t>SumoCostoPedido</a:t>
              </a:r>
              <a:endParaRPr lang="es-ES" altLang="es-AR" dirty="0">
                <a:latin typeface="Tahoma" panose="020B0604030504040204" pitchFamily="34" charset="0"/>
              </a:endParaRPr>
            </a:p>
          </p:txBody>
        </p:sp>
      </p:grpSp>
      <p:grpSp>
        <p:nvGrpSpPr>
          <p:cNvPr id="78" name="Group 52"/>
          <p:cNvGrpSpPr>
            <a:grpSpLocks/>
          </p:cNvGrpSpPr>
          <p:nvPr/>
        </p:nvGrpSpPr>
        <p:grpSpPr bwMode="auto">
          <a:xfrm>
            <a:off x="2502283" y="5056538"/>
            <a:ext cx="1343000" cy="1066800"/>
            <a:chOff x="2299" y="945"/>
            <a:chExt cx="703" cy="672"/>
          </a:xfrm>
        </p:grpSpPr>
        <p:sp>
          <p:nvSpPr>
            <p:cNvPr id="79" name="Rectangle 53"/>
            <p:cNvSpPr>
              <a:spLocks noChangeArrowheads="1"/>
            </p:cNvSpPr>
            <p:nvPr/>
          </p:nvSpPr>
          <p:spPr bwMode="auto">
            <a:xfrm>
              <a:off x="2395" y="1260"/>
              <a:ext cx="462" cy="35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AR" altLang="es-AR"/>
            </a:p>
          </p:txBody>
        </p:sp>
        <p:sp>
          <p:nvSpPr>
            <p:cNvPr id="80" name="Rectangle 54"/>
            <p:cNvSpPr>
              <a:spLocks noChangeArrowheads="1"/>
            </p:cNvSpPr>
            <p:nvPr/>
          </p:nvSpPr>
          <p:spPr bwMode="auto">
            <a:xfrm>
              <a:off x="2382" y="1253"/>
              <a:ext cx="462" cy="357"/>
            </a:xfrm>
            <a:prstGeom prst="rect">
              <a:avLst/>
            </a:prstGeom>
            <a:noFill/>
            <a:ln w="158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AR" altLang="es-AR"/>
            </a:p>
          </p:txBody>
        </p:sp>
        <p:sp>
          <p:nvSpPr>
            <p:cNvPr id="81" name="Text Box 55"/>
            <p:cNvSpPr txBox="1">
              <a:spLocks noChangeArrowheads="1"/>
            </p:cNvSpPr>
            <p:nvPr/>
          </p:nvSpPr>
          <p:spPr bwMode="auto">
            <a:xfrm>
              <a:off x="2299" y="945"/>
              <a:ext cx="70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s-AR" altLang="es-AR" dirty="0" err="1" smtClean="0">
                  <a:latin typeface="Tahoma" panose="020B0604030504040204" pitchFamily="34" charset="0"/>
                </a:rPr>
                <a:t>CostoEmitir</a:t>
              </a:r>
              <a:endParaRPr lang="es-ES" altLang="es-AR" dirty="0">
                <a:latin typeface="Tahoma" panose="020B0604030504040204" pitchFamily="34" charset="0"/>
              </a:endParaRPr>
            </a:p>
          </p:txBody>
        </p:sp>
      </p:grpSp>
      <p:cxnSp>
        <p:nvCxnSpPr>
          <p:cNvPr id="82" name="Conector curvado 81"/>
          <p:cNvCxnSpPr>
            <a:stCxn id="80" idx="3"/>
          </p:cNvCxnSpPr>
          <p:nvPr/>
        </p:nvCxnSpPr>
        <p:spPr>
          <a:xfrm flipV="1">
            <a:off x="3543442" y="3441359"/>
            <a:ext cx="2808917" cy="2387498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6">
                <a:lumMod val="7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uadroTexto 82"/>
          <p:cNvSpPr txBox="1"/>
          <p:nvPr/>
        </p:nvSpPr>
        <p:spPr>
          <a:xfrm>
            <a:off x="2665310" y="561033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>
                <a:solidFill>
                  <a:schemeClr val="accent4"/>
                </a:solidFill>
              </a:rPr>
              <a:t>$ 100</a:t>
            </a:r>
            <a:endParaRPr lang="es-AR" b="1" dirty="0">
              <a:solidFill>
                <a:schemeClr val="accent4"/>
              </a:solidFill>
            </a:endParaRPr>
          </a:p>
        </p:txBody>
      </p:sp>
      <p:cxnSp>
        <p:nvCxnSpPr>
          <p:cNvPr id="24" name="Conector curvado 23"/>
          <p:cNvCxnSpPr/>
          <p:nvPr/>
        </p:nvCxnSpPr>
        <p:spPr>
          <a:xfrm rot="5400000" flipH="1">
            <a:off x="6923165" y="3163793"/>
            <a:ext cx="223142" cy="1019232"/>
          </a:xfrm>
          <a:prstGeom prst="curvedConnector3">
            <a:avLst>
              <a:gd name="adj1" fmla="val -102446"/>
            </a:avLst>
          </a:prstGeom>
          <a:ln w="28575">
            <a:solidFill>
              <a:schemeClr val="accent6">
                <a:lumMod val="7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uadroTexto 83"/>
          <p:cNvSpPr txBox="1"/>
          <p:nvPr/>
        </p:nvSpPr>
        <p:spPr>
          <a:xfrm>
            <a:off x="1708444" y="592676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$ 0</a:t>
            </a:r>
            <a:endParaRPr lang="es-AR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1" name="CuadroTexto 60"/>
          <p:cNvSpPr txBox="1"/>
          <p:nvPr/>
        </p:nvSpPr>
        <p:spPr>
          <a:xfrm>
            <a:off x="4864304" y="163851"/>
            <a:ext cx="669606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Cálculo de Costo de Funcionamiento</a:t>
            </a:r>
          </a:p>
          <a:p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Opción </a:t>
            </a:r>
            <a:r>
              <a:rPr lang="es-A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Nro</a:t>
            </a:r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Conector recto de flecha 21"/>
          <p:cNvCxnSpPr/>
          <p:nvPr/>
        </p:nvCxnSpPr>
        <p:spPr>
          <a:xfrm flipH="1">
            <a:off x="7878255" y="2806449"/>
            <a:ext cx="447111" cy="480440"/>
          </a:xfrm>
          <a:prstGeom prst="straightConnector1">
            <a:avLst/>
          </a:prstGeom>
          <a:ln w="28575">
            <a:solidFill>
              <a:schemeClr val="accent6">
                <a:lumMod val="7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uadroTexto 65"/>
          <p:cNvSpPr txBox="1"/>
          <p:nvPr/>
        </p:nvSpPr>
        <p:spPr>
          <a:xfrm>
            <a:off x="8165268" y="2395715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>
                <a:solidFill>
                  <a:schemeClr val="accent4">
                    <a:lumMod val="75000"/>
                  </a:schemeClr>
                </a:solidFill>
              </a:rPr>
              <a:t>$ 900 + 200</a:t>
            </a:r>
            <a:endParaRPr lang="es-AR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6" name="CuadroTexto 85"/>
          <p:cNvSpPr txBox="1"/>
          <p:nvPr/>
        </p:nvSpPr>
        <p:spPr>
          <a:xfrm>
            <a:off x="9042080" y="3289548"/>
            <a:ext cx="1250663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AR" b="1" dirty="0" smtClean="0">
                <a:solidFill>
                  <a:schemeClr val="bg1"/>
                </a:solidFill>
              </a:rPr>
              <a:t>$ 1.100</a:t>
            </a:r>
            <a:endParaRPr lang="es-AR" b="1" dirty="0">
              <a:solidFill>
                <a:schemeClr val="bg1"/>
              </a:solidFill>
            </a:endParaRPr>
          </a:p>
        </p:txBody>
      </p:sp>
      <p:cxnSp>
        <p:nvCxnSpPr>
          <p:cNvPr id="25" name="Conector recto 24"/>
          <p:cNvCxnSpPr/>
          <p:nvPr/>
        </p:nvCxnSpPr>
        <p:spPr>
          <a:xfrm>
            <a:off x="7225908" y="3101945"/>
            <a:ext cx="1069976" cy="631032"/>
          </a:xfrm>
          <a:prstGeom prst="line">
            <a:avLst/>
          </a:prstGeom>
          <a:ln w="28575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68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7" grpId="0"/>
      <p:bldP spid="60" grpId="0"/>
      <p:bldP spid="58" grpId="0"/>
      <p:bldP spid="83" grpId="0"/>
      <p:bldP spid="84" grpId="0"/>
      <p:bldP spid="66" grpId="0"/>
      <p:bldP spid="8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11;p26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7" y="106767"/>
            <a:ext cx="2795588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2163549" y="2081512"/>
            <a:ext cx="1901829" cy="898525"/>
            <a:chOff x="1366" y="1323"/>
            <a:chExt cx="1198" cy="566"/>
          </a:xfrm>
        </p:grpSpPr>
        <p:sp>
          <p:nvSpPr>
            <p:cNvPr id="4" name="Freeform 41"/>
            <p:cNvSpPr>
              <a:spLocks/>
            </p:cNvSpPr>
            <p:nvPr/>
          </p:nvSpPr>
          <p:spPr bwMode="auto">
            <a:xfrm>
              <a:off x="1366" y="1386"/>
              <a:ext cx="105" cy="84"/>
            </a:xfrm>
            <a:custGeom>
              <a:avLst/>
              <a:gdLst>
                <a:gd name="T0" fmla="*/ 11 w 105"/>
                <a:gd name="T1" fmla="*/ 84 h 84"/>
                <a:gd name="T2" fmla="*/ 11 w 105"/>
                <a:gd name="T3" fmla="*/ 73 h 84"/>
                <a:gd name="T4" fmla="*/ 0 w 105"/>
                <a:gd name="T5" fmla="*/ 73 h 84"/>
                <a:gd name="T6" fmla="*/ 0 w 105"/>
                <a:gd name="T7" fmla="*/ 73 h 84"/>
                <a:gd name="T8" fmla="*/ 0 w 105"/>
                <a:gd name="T9" fmla="*/ 63 h 84"/>
                <a:gd name="T10" fmla="*/ 0 w 105"/>
                <a:gd name="T11" fmla="*/ 63 h 84"/>
                <a:gd name="T12" fmla="*/ 0 w 105"/>
                <a:gd name="T13" fmla="*/ 63 h 84"/>
                <a:gd name="T14" fmla="*/ 0 w 105"/>
                <a:gd name="T15" fmla="*/ 52 h 84"/>
                <a:gd name="T16" fmla="*/ 0 w 105"/>
                <a:gd name="T17" fmla="*/ 52 h 84"/>
                <a:gd name="T18" fmla="*/ 0 w 105"/>
                <a:gd name="T19" fmla="*/ 42 h 84"/>
                <a:gd name="T20" fmla="*/ 0 w 105"/>
                <a:gd name="T21" fmla="*/ 42 h 84"/>
                <a:gd name="T22" fmla="*/ 0 w 105"/>
                <a:gd name="T23" fmla="*/ 42 h 84"/>
                <a:gd name="T24" fmla="*/ 0 w 105"/>
                <a:gd name="T25" fmla="*/ 31 h 84"/>
                <a:gd name="T26" fmla="*/ 0 w 105"/>
                <a:gd name="T27" fmla="*/ 31 h 84"/>
                <a:gd name="T28" fmla="*/ 11 w 105"/>
                <a:gd name="T29" fmla="*/ 31 h 84"/>
                <a:gd name="T30" fmla="*/ 11 w 105"/>
                <a:gd name="T31" fmla="*/ 31 h 84"/>
                <a:gd name="T32" fmla="*/ 11 w 105"/>
                <a:gd name="T33" fmla="*/ 21 h 84"/>
                <a:gd name="T34" fmla="*/ 11 w 105"/>
                <a:gd name="T35" fmla="*/ 21 h 84"/>
                <a:gd name="T36" fmla="*/ 11 w 105"/>
                <a:gd name="T37" fmla="*/ 21 h 84"/>
                <a:gd name="T38" fmla="*/ 21 w 105"/>
                <a:gd name="T39" fmla="*/ 10 h 84"/>
                <a:gd name="T40" fmla="*/ 21 w 105"/>
                <a:gd name="T41" fmla="*/ 10 h 84"/>
                <a:gd name="T42" fmla="*/ 21 w 105"/>
                <a:gd name="T43" fmla="*/ 10 h 84"/>
                <a:gd name="T44" fmla="*/ 21 w 105"/>
                <a:gd name="T45" fmla="*/ 10 h 84"/>
                <a:gd name="T46" fmla="*/ 32 w 105"/>
                <a:gd name="T47" fmla="*/ 10 h 84"/>
                <a:gd name="T48" fmla="*/ 32 w 105"/>
                <a:gd name="T49" fmla="*/ 0 h 84"/>
                <a:gd name="T50" fmla="*/ 32 w 105"/>
                <a:gd name="T51" fmla="*/ 0 h 84"/>
                <a:gd name="T52" fmla="*/ 42 w 105"/>
                <a:gd name="T53" fmla="*/ 0 h 84"/>
                <a:gd name="T54" fmla="*/ 42 w 105"/>
                <a:gd name="T55" fmla="*/ 0 h 84"/>
                <a:gd name="T56" fmla="*/ 42 w 105"/>
                <a:gd name="T57" fmla="*/ 0 h 84"/>
                <a:gd name="T58" fmla="*/ 53 w 105"/>
                <a:gd name="T59" fmla="*/ 0 h 84"/>
                <a:gd name="T60" fmla="*/ 53 w 105"/>
                <a:gd name="T61" fmla="*/ 0 h 84"/>
                <a:gd name="T62" fmla="*/ 53 w 105"/>
                <a:gd name="T63" fmla="*/ 0 h 84"/>
                <a:gd name="T64" fmla="*/ 63 w 105"/>
                <a:gd name="T65" fmla="*/ 0 h 84"/>
                <a:gd name="T66" fmla="*/ 63 w 105"/>
                <a:gd name="T67" fmla="*/ 0 h 84"/>
                <a:gd name="T68" fmla="*/ 63 w 105"/>
                <a:gd name="T69" fmla="*/ 0 h 84"/>
                <a:gd name="T70" fmla="*/ 74 w 105"/>
                <a:gd name="T71" fmla="*/ 0 h 84"/>
                <a:gd name="T72" fmla="*/ 74 w 105"/>
                <a:gd name="T73" fmla="*/ 0 h 84"/>
                <a:gd name="T74" fmla="*/ 74 w 105"/>
                <a:gd name="T75" fmla="*/ 10 h 84"/>
                <a:gd name="T76" fmla="*/ 84 w 105"/>
                <a:gd name="T77" fmla="*/ 10 h 84"/>
                <a:gd name="T78" fmla="*/ 84 w 105"/>
                <a:gd name="T79" fmla="*/ 10 h 84"/>
                <a:gd name="T80" fmla="*/ 84 w 105"/>
                <a:gd name="T81" fmla="*/ 10 h 84"/>
                <a:gd name="T82" fmla="*/ 84 w 105"/>
                <a:gd name="T83" fmla="*/ 10 h 84"/>
                <a:gd name="T84" fmla="*/ 95 w 105"/>
                <a:gd name="T85" fmla="*/ 21 h 84"/>
                <a:gd name="T86" fmla="*/ 95 w 105"/>
                <a:gd name="T87" fmla="*/ 21 h 84"/>
                <a:gd name="T88" fmla="*/ 95 w 105"/>
                <a:gd name="T89" fmla="*/ 21 h 84"/>
                <a:gd name="T90" fmla="*/ 95 w 105"/>
                <a:gd name="T91" fmla="*/ 31 h 84"/>
                <a:gd name="T92" fmla="*/ 95 w 105"/>
                <a:gd name="T93" fmla="*/ 31 h 84"/>
                <a:gd name="T94" fmla="*/ 105 w 105"/>
                <a:gd name="T95" fmla="*/ 31 h 84"/>
                <a:gd name="T96" fmla="*/ 105 w 105"/>
                <a:gd name="T97" fmla="*/ 31 h 84"/>
                <a:gd name="T98" fmla="*/ 105 w 105"/>
                <a:gd name="T99" fmla="*/ 42 h 84"/>
                <a:gd name="T100" fmla="*/ 105 w 105"/>
                <a:gd name="T101" fmla="*/ 42 h 84"/>
                <a:gd name="T102" fmla="*/ 105 w 105"/>
                <a:gd name="T103" fmla="*/ 42 h 84"/>
                <a:gd name="T104" fmla="*/ 105 w 105"/>
                <a:gd name="T105" fmla="*/ 52 h 84"/>
                <a:gd name="T106" fmla="*/ 105 w 105"/>
                <a:gd name="T107" fmla="*/ 52 h 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05"/>
                <a:gd name="T163" fmla="*/ 0 h 84"/>
                <a:gd name="T164" fmla="*/ 105 w 105"/>
                <a:gd name="T165" fmla="*/ 84 h 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05" h="84">
                  <a:moveTo>
                    <a:pt x="11" y="84"/>
                  </a:moveTo>
                  <a:lnTo>
                    <a:pt x="11" y="73"/>
                  </a:lnTo>
                  <a:lnTo>
                    <a:pt x="0" y="73"/>
                  </a:lnTo>
                  <a:lnTo>
                    <a:pt x="0" y="63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0" y="31"/>
                  </a:lnTo>
                  <a:lnTo>
                    <a:pt x="11" y="31"/>
                  </a:lnTo>
                  <a:lnTo>
                    <a:pt x="11" y="21"/>
                  </a:lnTo>
                  <a:lnTo>
                    <a:pt x="21" y="10"/>
                  </a:lnTo>
                  <a:lnTo>
                    <a:pt x="32" y="10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53" y="0"/>
                  </a:lnTo>
                  <a:lnTo>
                    <a:pt x="63" y="0"/>
                  </a:lnTo>
                  <a:lnTo>
                    <a:pt x="74" y="0"/>
                  </a:lnTo>
                  <a:lnTo>
                    <a:pt x="74" y="10"/>
                  </a:lnTo>
                  <a:lnTo>
                    <a:pt x="84" y="10"/>
                  </a:lnTo>
                  <a:lnTo>
                    <a:pt x="95" y="21"/>
                  </a:lnTo>
                  <a:lnTo>
                    <a:pt x="95" y="31"/>
                  </a:lnTo>
                  <a:lnTo>
                    <a:pt x="105" y="31"/>
                  </a:lnTo>
                  <a:lnTo>
                    <a:pt x="105" y="42"/>
                  </a:lnTo>
                  <a:lnTo>
                    <a:pt x="105" y="52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5" name="Freeform 42"/>
            <p:cNvSpPr>
              <a:spLocks/>
            </p:cNvSpPr>
            <p:nvPr/>
          </p:nvSpPr>
          <p:spPr bwMode="auto">
            <a:xfrm>
              <a:off x="1450" y="1386"/>
              <a:ext cx="74" cy="105"/>
            </a:xfrm>
            <a:custGeom>
              <a:avLst/>
              <a:gdLst>
                <a:gd name="T0" fmla="*/ 0 w 74"/>
                <a:gd name="T1" fmla="*/ 10 h 105"/>
                <a:gd name="T2" fmla="*/ 0 w 74"/>
                <a:gd name="T3" fmla="*/ 10 h 105"/>
                <a:gd name="T4" fmla="*/ 0 w 74"/>
                <a:gd name="T5" fmla="*/ 0 h 105"/>
                <a:gd name="T6" fmla="*/ 0 w 74"/>
                <a:gd name="T7" fmla="*/ 0 h 105"/>
                <a:gd name="T8" fmla="*/ 11 w 74"/>
                <a:gd name="T9" fmla="*/ 0 h 105"/>
                <a:gd name="T10" fmla="*/ 11 w 74"/>
                <a:gd name="T11" fmla="*/ 0 h 105"/>
                <a:gd name="T12" fmla="*/ 11 w 74"/>
                <a:gd name="T13" fmla="*/ 0 h 105"/>
                <a:gd name="T14" fmla="*/ 21 w 74"/>
                <a:gd name="T15" fmla="*/ 0 h 105"/>
                <a:gd name="T16" fmla="*/ 21 w 74"/>
                <a:gd name="T17" fmla="*/ 0 h 105"/>
                <a:gd name="T18" fmla="*/ 32 w 74"/>
                <a:gd name="T19" fmla="*/ 0 h 105"/>
                <a:gd name="T20" fmla="*/ 32 w 74"/>
                <a:gd name="T21" fmla="*/ 0 h 105"/>
                <a:gd name="T22" fmla="*/ 32 w 74"/>
                <a:gd name="T23" fmla="*/ 0 h 105"/>
                <a:gd name="T24" fmla="*/ 42 w 74"/>
                <a:gd name="T25" fmla="*/ 0 h 105"/>
                <a:gd name="T26" fmla="*/ 42 w 74"/>
                <a:gd name="T27" fmla="*/ 0 h 105"/>
                <a:gd name="T28" fmla="*/ 42 w 74"/>
                <a:gd name="T29" fmla="*/ 10 h 105"/>
                <a:gd name="T30" fmla="*/ 53 w 74"/>
                <a:gd name="T31" fmla="*/ 10 h 105"/>
                <a:gd name="T32" fmla="*/ 53 w 74"/>
                <a:gd name="T33" fmla="*/ 10 h 105"/>
                <a:gd name="T34" fmla="*/ 53 w 74"/>
                <a:gd name="T35" fmla="*/ 10 h 105"/>
                <a:gd name="T36" fmla="*/ 53 w 74"/>
                <a:gd name="T37" fmla="*/ 10 h 105"/>
                <a:gd name="T38" fmla="*/ 63 w 74"/>
                <a:gd name="T39" fmla="*/ 21 h 105"/>
                <a:gd name="T40" fmla="*/ 63 w 74"/>
                <a:gd name="T41" fmla="*/ 21 h 105"/>
                <a:gd name="T42" fmla="*/ 63 w 74"/>
                <a:gd name="T43" fmla="*/ 21 h 105"/>
                <a:gd name="T44" fmla="*/ 63 w 74"/>
                <a:gd name="T45" fmla="*/ 21 h 105"/>
                <a:gd name="T46" fmla="*/ 63 w 74"/>
                <a:gd name="T47" fmla="*/ 31 h 105"/>
                <a:gd name="T48" fmla="*/ 74 w 74"/>
                <a:gd name="T49" fmla="*/ 31 h 105"/>
                <a:gd name="T50" fmla="*/ 74 w 74"/>
                <a:gd name="T51" fmla="*/ 31 h 105"/>
                <a:gd name="T52" fmla="*/ 74 w 74"/>
                <a:gd name="T53" fmla="*/ 42 h 105"/>
                <a:gd name="T54" fmla="*/ 74 w 74"/>
                <a:gd name="T55" fmla="*/ 42 h 105"/>
                <a:gd name="T56" fmla="*/ 74 w 74"/>
                <a:gd name="T57" fmla="*/ 42 h 105"/>
                <a:gd name="T58" fmla="*/ 74 w 74"/>
                <a:gd name="T59" fmla="*/ 52 h 105"/>
                <a:gd name="T60" fmla="*/ 74 w 74"/>
                <a:gd name="T61" fmla="*/ 52 h 105"/>
                <a:gd name="T62" fmla="*/ 74 w 74"/>
                <a:gd name="T63" fmla="*/ 52 h 105"/>
                <a:gd name="T64" fmla="*/ 74 w 74"/>
                <a:gd name="T65" fmla="*/ 63 h 105"/>
                <a:gd name="T66" fmla="*/ 74 w 74"/>
                <a:gd name="T67" fmla="*/ 63 h 105"/>
                <a:gd name="T68" fmla="*/ 74 w 74"/>
                <a:gd name="T69" fmla="*/ 63 h 105"/>
                <a:gd name="T70" fmla="*/ 74 w 74"/>
                <a:gd name="T71" fmla="*/ 73 h 105"/>
                <a:gd name="T72" fmla="*/ 74 w 74"/>
                <a:gd name="T73" fmla="*/ 73 h 105"/>
                <a:gd name="T74" fmla="*/ 63 w 74"/>
                <a:gd name="T75" fmla="*/ 73 h 105"/>
                <a:gd name="T76" fmla="*/ 63 w 74"/>
                <a:gd name="T77" fmla="*/ 84 h 105"/>
                <a:gd name="T78" fmla="*/ 63 w 74"/>
                <a:gd name="T79" fmla="*/ 84 h 105"/>
                <a:gd name="T80" fmla="*/ 63 w 74"/>
                <a:gd name="T81" fmla="*/ 84 h 105"/>
                <a:gd name="T82" fmla="*/ 63 w 74"/>
                <a:gd name="T83" fmla="*/ 84 h 105"/>
                <a:gd name="T84" fmla="*/ 53 w 74"/>
                <a:gd name="T85" fmla="*/ 94 h 105"/>
                <a:gd name="T86" fmla="*/ 53 w 74"/>
                <a:gd name="T87" fmla="*/ 94 h 105"/>
                <a:gd name="T88" fmla="*/ 53 w 74"/>
                <a:gd name="T89" fmla="*/ 94 h 105"/>
                <a:gd name="T90" fmla="*/ 53 w 74"/>
                <a:gd name="T91" fmla="*/ 94 h 105"/>
                <a:gd name="T92" fmla="*/ 42 w 74"/>
                <a:gd name="T93" fmla="*/ 94 h 105"/>
                <a:gd name="T94" fmla="*/ 42 w 74"/>
                <a:gd name="T95" fmla="*/ 105 h 105"/>
                <a:gd name="T96" fmla="*/ 42 w 74"/>
                <a:gd name="T97" fmla="*/ 105 h 105"/>
                <a:gd name="T98" fmla="*/ 32 w 74"/>
                <a:gd name="T99" fmla="*/ 105 h 105"/>
                <a:gd name="T100" fmla="*/ 32 w 74"/>
                <a:gd name="T101" fmla="*/ 105 h 105"/>
                <a:gd name="T102" fmla="*/ 32 w 74"/>
                <a:gd name="T103" fmla="*/ 105 h 105"/>
                <a:gd name="T104" fmla="*/ 21 w 74"/>
                <a:gd name="T105" fmla="*/ 105 h 105"/>
                <a:gd name="T106" fmla="*/ 21 w 74"/>
                <a:gd name="T107" fmla="*/ 105 h 10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74"/>
                <a:gd name="T163" fmla="*/ 0 h 105"/>
                <a:gd name="T164" fmla="*/ 74 w 74"/>
                <a:gd name="T165" fmla="*/ 105 h 105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74" h="105">
                  <a:moveTo>
                    <a:pt x="0" y="10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11" y="0"/>
                  </a:lnTo>
                  <a:lnTo>
                    <a:pt x="21" y="0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42" y="10"/>
                  </a:lnTo>
                  <a:lnTo>
                    <a:pt x="53" y="10"/>
                  </a:lnTo>
                  <a:lnTo>
                    <a:pt x="63" y="21"/>
                  </a:lnTo>
                  <a:lnTo>
                    <a:pt x="63" y="31"/>
                  </a:lnTo>
                  <a:lnTo>
                    <a:pt x="74" y="31"/>
                  </a:lnTo>
                  <a:lnTo>
                    <a:pt x="74" y="42"/>
                  </a:lnTo>
                  <a:lnTo>
                    <a:pt x="74" y="52"/>
                  </a:lnTo>
                  <a:lnTo>
                    <a:pt x="74" y="63"/>
                  </a:lnTo>
                  <a:lnTo>
                    <a:pt x="74" y="73"/>
                  </a:lnTo>
                  <a:lnTo>
                    <a:pt x="63" y="73"/>
                  </a:lnTo>
                  <a:lnTo>
                    <a:pt x="63" y="84"/>
                  </a:lnTo>
                  <a:lnTo>
                    <a:pt x="53" y="94"/>
                  </a:lnTo>
                  <a:lnTo>
                    <a:pt x="42" y="94"/>
                  </a:lnTo>
                  <a:lnTo>
                    <a:pt x="42" y="105"/>
                  </a:lnTo>
                  <a:lnTo>
                    <a:pt x="32" y="105"/>
                  </a:lnTo>
                  <a:lnTo>
                    <a:pt x="21" y="105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6" name="Freeform 43"/>
            <p:cNvSpPr>
              <a:spLocks/>
            </p:cNvSpPr>
            <p:nvPr/>
          </p:nvSpPr>
          <p:spPr bwMode="auto">
            <a:xfrm>
              <a:off x="1419" y="1470"/>
              <a:ext cx="105" cy="73"/>
            </a:xfrm>
            <a:custGeom>
              <a:avLst/>
              <a:gdLst>
                <a:gd name="T0" fmla="*/ 94 w 105"/>
                <a:gd name="T1" fmla="*/ 0 h 73"/>
                <a:gd name="T2" fmla="*/ 94 w 105"/>
                <a:gd name="T3" fmla="*/ 0 h 73"/>
                <a:gd name="T4" fmla="*/ 105 w 105"/>
                <a:gd name="T5" fmla="*/ 0 h 73"/>
                <a:gd name="T6" fmla="*/ 105 w 105"/>
                <a:gd name="T7" fmla="*/ 0 h 73"/>
                <a:gd name="T8" fmla="*/ 105 w 105"/>
                <a:gd name="T9" fmla="*/ 10 h 73"/>
                <a:gd name="T10" fmla="*/ 105 w 105"/>
                <a:gd name="T11" fmla="*/ 10 h 73"/>
                <a:gd name="T12" fmla="*/ 105 w 105"/>
                <a:gd name="T13" fmla="*/ 10 h 73"/>
                <a:gd name="T14" fmla="*/ 105 w 105"/>
                <a:gd name="T15" fmla="*/ 21 h 73"/>
                <a:gd name="T16" fmla="*/ 105 w 105"/>
                <a:gd name="T17" fmla="*/ 21 h 73"/>
                <a:gd name="T18" fmla="*/ 105 w 105"/>
                <a:gd name="T19" fmla="*/ 31 h 73"/>
                <a:gd name="T20" fmla="*/ 105 w 105"/>
                <a:gd name="T21" fmla="*/ 31 h 73"/>
                <a:gd name="T22" fmla="*/ 105 w 105"/>
                <a:gd name="T23" fmla="*/ 31 h 73"/>
                <a:gd name="T24" fmla="*/ 105 w 105"/>
                <a:gd name="T25" fmla="*/ 42 h 73"/>
                <a:gd name="T26" fmla="*/ 105 w 105"/>
                <a:gd name="T27" fmla="*/ 42 h 73"/>
                <a:gd name="T28" fmla="*/ 94 w 105"/>
                <a:gd name="T29" fmla="*/ 42 h 73"/>
                <a:gd name="T30" fmla="*/ 94 w 105"/>
                <a:gd name="T31" fmla="*/ 52 h 73"/>
                <a:gd name="T32" fmla="*/ 94 w 105"/>
                <a:gd name="T33" fmla="*/ 52 h 73"/>
                <a:gd name="T34" fmla="*/ 94 w 105"/>
                <a:gd name="T35" fmla="*/ 52 h 73"/>
                <a:gd name="T36" fmla="*/ 94 w 105"/>
                <a:gd name="T37" fmla="*/ 52 h 73"/>
                <a:gd name="T38" fmla="*/ 84 w 105"/>
                <a:gd name="T39" fmla="*/ 63 h 73"/>
                <a:gd name="T40" fmla="*/ 84 w 105"/>
                <a:gd name="T41" fmla="*/ 63 h 73"/>
                <a:gd name="T42" fmla="*/ 84 w 105"/>
                <a:gd name="T43" fmla="*/ 63 h 73"/>
                <a:gd name="T44" fmla="*/ 84 w 105"/>
                <a:gd name="T45" fmla="*/ 63 h 73"/>
                <a:gd name="T46" fmla="*/ 73 w 105"/>
                <a:gd name="T47" fmla="*/ 63 h 73"/>
                <a:gd name="T48" fmla="*/ 73 w 105"/>
                <a:gd name="T49" fmla="*/ 73 h 73"/>
                <a:gd name="T50" fmla="*/ 73 w 105"/>
                <a:gd name="T51" fmla="*/ 73 h 73"/>
                <a:gd name="T52" fmla="*/ 63 w 105"/>
                <a:gd name="T53" fmla="*/ 73 h 73"/>
                <a:gd name="T54" fmla="*/ 63 w 105"/>
                <a:gd name="T55" fmla="*/ 73 h 73"/>
                <a:gd name="T56" fmla="*/ 63 w 105"/>
                <a:gd name="T57" fmla="*/ 73 h 73"/>
                <a:gd name="T58" fmla="*/ 52 w 105"/>
                <a:gd name="T59" fmla="*/ 73 h 73"/>
                <a:gd name="T60" fmla="*/ 52 w 105"/>
                <a:gd name="T61" fmla="*/ 73 h 73"/>
                <a:gd name="T62" fmla="*/ 52 w 105"/>
                <a:gd name="T63" fmla="*/ 73 h 73"/>
                <a:gd name="T64" fmla="*/ 42 w 105"/>
                <a:gd name="T65" fmla="*/ 73 h 73"/>
                <a:gd name="T66" fmla="*/ 42 w 105"/>
                <a:gd name="T67" fmla="*/ 73 h 73"/>
                <a:gd name="T68" fmla="*/ 42 w 105"/>
                <a:gd name="T69" fmla="*/ 73 h 73"/>
                <a:gd name="T70" fmla="*/ 31 w 105"/>
                <a:gd name="T71" fmla="*/ 73 h 73"/>
                <a:gd name="T72" fmla="*/ 31 w 105"/>
                <a:gd name="T73" fmla="*/ 73 h 73"/>
                <a:gd name="T74" fmla="*/ 31 w 105"/>
                <a:gd name="T75" fmla="*/ 63 h 73"/>
                <a:gd name="T76" fmla="*/ 21 w 105"/>
                <a:gd name="T77" fmla="*/ 63 h 73"/>
                <a:gd name="T78" fmla="*/ 21 w 105"/>
                <a:gd name="T79" fmla="*/ 63 h 73"/>
                <a:gd name="T80" fmla="*/ 21 w 105"/>
                <a:gd name="T81" fmla="*/ 63 h 73"/>
                <a:gd name="T82" fmla="*/ 21 w 105"/>
                <a:gd name="T83" fmla="*/ 63 h 73"/>
                <a:gd name="T84" fmla="*/ 10 w 105"/>
                <a:gd name="T85" fmla="*/ 52 h 73"/>
                <a:gd name="T86" fmla="*/ 10 w 105"/>
                <a:gd name="T87" fmla="*/ 52 h 73"/>
                <a:gd name="T88" fmla="*/ 10 w 105"/>
                <a:gd name="T89" fmla="*/ 52 h 73"/>
                <a:gd name="T90" fmla="*/ 10 w 105"/>
                <a:gd name="T91" fmla="*/ 52 h 73"/>
                <a:gd name="T92" fmla="*/ 10 w 105"/>
                <a:gd name="T93" fmla="*/ 42 h 73"/>
                <a:gd name="T94" fmla="*/ 0 w 105"/>
                <a:gd name="T95" fmla="*/ 42 h 73"/>
                <a:gd name="T96" fmla="*/ 0 w 105"/>
                <a:gd name="T97" fmla="*/ 42 h 73"/>
                <a:gd name="T98" fmla="*/ 0 w 105"/>
                <a:gd name="T99" fmla="*/ 31 h 73"/>
                <a:gd name="T100" fmla="*/ 0 w 105"/>
                <a:gd name="T101" fmla="*/ 31 h 73"/>
                <a:gd name="T102" fmla="*/ 0 w 105"/>
                <a:gd name="T103" fmla="*/ 31 h 73"/>
                <a:gd name="T104" fmla="*/ 0 w 105"/>
                <a:gd name="T105" fmla="*/ 21 h 73"/>
                <a:gd name="T106" fmla="*/ 0 w 105"/>
                <a:gd name="T107" fmla="*/ 21 h 7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05"/>
                <a:gd name="T163" fmla="*/ 0 h 73"/>
                <a:gd name="T164" fmla="*/ 105 w 105"/>
                <a:gd name="T165" fmla="*/ 73 h 73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05" h="73">
                  <a:moveTo>
                    <a:pt x="94" y="0"/>
                  </a:moveTo>
                  <a:lnTo>
                    <a:pt x="94" y="0"/>
                  </a:lnTo>
                  <a:lnTo>
                    <a:pt x="105" y="0"/>
                  </a:lnTo>
                  <a:lnTo>
                    <a:pt x="105" y="10"/>
                  </a:lnTo>
                  <a:lnTo>
                    <a:pt x="105" y="21"/>
                  </a:lnTo>
                  <a:lnTo>
                    <a:pt x="105" y="31"/>
                  </a:lnTo>
                  <a:lnTo>
                    <a:pt x="105" y="42"/>
                  </a:lnTo>
                  <a:lnTo>
                    <a:pt x="94" y="42"/>
                  </a:lnTo>
                  <a:lnTo>
                    <a:pt x="94" y="52"/>
                  </a:lnTo>
                  <a:lnTo>
                    <a:pt x="84" y="63"/>
                  </a:lnTo>
                  <a:lnTo>
                    <a:pt x="73" y="63"/>
                  </a:lnTo>
                  <a:lnTo>
                    <a:pt x="73" y="73"/>
                  </a:lnTo>
                  <a:lnTo>
                    <a:pt x="63" y="73"/>
                  </a:lnTo>
                  <a:lnTo>
                    <a:pt x="52" y="73"/>
                  </a:lnTo>
                  <a:lnTo>
                    <a:pt x="42" y="73"/>
                  </a:lnTo>
                  <a:lnTo>
                    <a:pt x="31" y="73"/>
                  </a:lnTo>
                  <a:lnTo>
                    <a:pt x="31" y="63"/>
                  </a:lnTo>
                  <a:lnTo>
                    <a:pt x="21" y="63"/>
                  </a:lnTo>
                  <a:lnTo>
                    <a:pt x="10" y="52"/>
                  </a:lnTo>
                  <a:lnTo>
                    <a:pt x="10" y="42"/>
                  </a:lnTo>
                  <a:lnTo>
                    <a:pt x="0" y="42"/>
                  </a:lnTo>
                  <a:lnTo>
                    <a:pt x="0" y="31"/>
                  </a:lnTo>
                  <a:lnTo>
                    <a:pt x="0" y="21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7" name="Freeform 44"/>
            <p:cNvSpPr>
              <a:spLocks/>
            </p:cNvSpPr>
            <p:nvPr/>
          </p:nvSpPr>
          <p:spPr bwMode="auto">
            <a:xfrm>
              <a:off x="1366" y="1438"/>
              <a:ext cx="84" cy="105"/>
            </a:xfrm>
            <a:custGeom>
              <a:avLst/>
              <a:gdLst>
                <a:gd name="T0" fmla="*/ 84 w 84"/>
                <a:gd name="T1" fmla="*/ 95 h 105"/>
                <a:gd name="T2" fmla="*/ 74 w 84"/>
                <a:gd name="T3" fmla="*/ 95 h 105"/>
                <a:gd name="T4" fmla="*/ 74 w 84"/>
                <a:gd name="T5" fmla="*/ 105 h 105"/>
                <a:gd name="T6" fmla="*/ 74 w 84"/>
                <a:gd name="T7" fmla="*/ 105 h 105"/>
                <a:gd name="T8" fmla="*/ 63 w 84"/>
                <a:gd name="T9" fmla="*/ 105 h 105"/>
                <a:gd name="T10" fmla="*/ 63 w 84"/>
                <a:gd name="T11" fmla="*/ 105 h 105"/>
                <a:gd name="T12" fmla="*/ 63 w 84"/>
                <a:gd name="T13" fmla="*/ 105 h 105"/>
                <a:gd name="T14" fmla="*/ 53 w 84"/>
                <a:gd name="T15" fmla="*/ 105 h 105"/>
                <a:gd name="T16" fmla="*/ 53 w 84"/>
                <a:gd name="T17" fmla="*/ 105 h 105"/>
                <a:gd name="T18" fmla="*/ 42 w 84"/>
                <a:gd name="T19" fmla="*/ 105 h 105"/>
                <a:gd name="T20" fmla="*/ 42 w 84"/>
                <a:gd name="T21" fmla="*/ 105 h 105"/>
                <a:gd name="T22" fmla="*/ 42 w 84"/>
                <a:gd name="T23" fmla="*/ 105 h 105"/>
                <a:gd name="T24" fmla="*/ 32 w 84"/>
                <a:gd name="T25" fmla="*/ 105 h 105"/>
                <a:gd name="T26" fmla="*/ 32 w 84"/>
                <a:gd name="T27" fmla="*/ 105 h 105"/>
                <a:gd name="T28" fmla="*/ 32 w 84"/>
                <a:gd name="T29" fmla="*/ 95 h 105"/>
                <a:gd name="T30" fmla="*/ 32 w 84"/>
                <a:gd name="T31" fmla="*/ 95 h 105"/>
                <a:gd name="T32" fmla="*/ 21 w 84"/>
                <a:gd name="T33" fmla="*/ 95 h 105"/>
                <a:gd name="T34" fmla="*/ 21 w 84"/>
                <a:gd name="T35" fmla="*/ 95 h 105"/>
                <a:gd name="T36" fmla="*/ 21 w 84"/>
                <a:gd name="T37" fmla="*/ 95 h 105"/>
                <a:gd name="T38" fmla="*/ 11 w 84"/>
                <a:gd name="T39" fmla="*/ 84 h 105"/>
                <a:gd name="T40" fmla="*/ 11 w 84"/>
                <a:gd name="T41" fmla="*/ 84 h 105"/>
                <a:gd name="T42" fmla="*/ 11 w 84"/>
                <a:gd name="T43" fmla="*/ 84 h 105"/>
                <a:gd name="T44" fmla="*/ 11 w 84"/>
                <a:gd name="T45" fmla="*/ 84 h 105"/>
                <a:gd name="T46" fmla="*/ 11 w 84"/>
                <a:gd name="T47" fmla="*/ 74 h 105"/>
                <a:gd name="T48" fmla="*/ 0 w 84"/>
                <a:gd name="T49" fmla="*/ 74 h 105"/>
                <a:gd name="T50" fmla="*/ 0 w 84"/>
                <a:gd name="T51" fmla="*/ 74 h 105"/>
                <a:gd name="T52" fmla="*/ 0 w 84"/>
                <a:gd name="T53" fmla="*/ 63 h 105"/>
                <a:gd name="T54" fmla="*/ 0 w 84"/>
                <a:gd name="T55" fmla="*/ 63 h 105"/>
                <a:gd name="T56" fmla="*/ 0 w 84"/>
                <a:gd name="T57" fmla="*/ 63 h 105"/>
                <a:gd name="T58" fmla="*/ 0 w 84"/>
                <a:gd name="T59" fmla="*/ 53 h 105"/>
                <a:gd name="T60" fmla="*/ 0 w 84"/>
                <a:gd name="T61" fmla="*/ 53 h 105"/>
                <a:gd name="T62" fmla="*/ 0 w 84"/>
                <a:gd name="T63" fmla="*/ 53 h 105"/>
                <a:gd name="T64" fmla="*/ 0 w 84"/>
                <a:gd name="T65" fmla="*/ 42 h 105"/>
                <a:gd name="T66" fmla="*/ 0 w 84"/>
                <a:gd name="T67" fmla="*/ 42 h 105"/>
                <a:gd name="T68" fmla="*/ 0 w 84"/>
                <a:gd name="T69" fmla="*/ 42 h 105"/>
                <a:gd name="T70" fmla="*/ 0 w 84"/>
                <a:gd name="T71" fmla="*/ 32 h 105"/>
                <a:gd name="T72" fmla="*/ 0 w 84"/>
                <a:gd name="T73" fmla="*/ 32 h 105"/>
                <a:gd name="T74" fmla="*/ 11 w 84"/>
                <a:gd name="T75" fmla="*/ 32 h 105"/>
                <a:gd name="T76" fmla="*/ 11 w 84"/>
                <a:gd name="T77" fmla="*/ 21 h 105"/>
                <a:gd name="T78" fmla="*/ 11 w 84"/>
                <a:gd name="T79" fmla="*/ 21 h 105"/>
                <a:gd name="T80" fmla="*/ 11 w 84"/>
                <a:gd name="T81" fmla="*/ 21 h 105"/>
                <a:gd name="T82" fmla="*/ 11 w 84"/>
                <a:gd name="T83" fmla="*/ 21 h 105"/>
                <a:gd name="T84" fmla="*/ 21 w 84"/>
                <a:gd name="T85" fmla="*/ 11 h 105"/>
                <a:gd name="T86" fmla="*/ 21 w 84"/>
                <a:gd name="T87" fmla="*/ 11 h 105"/>
                <a:gd name="T88" fmla="*/ 21 w 84"/>
                <a:gd name="T89" fmla="*/ 11 h 105"/>
                <a:gd name="T90" fmla="*/ 32 w 84"/>
                <a:gd name="T91" fmla="*/ 11 h 105"/>
                <a:gd name="T92" fmla="*/ 32 w 84"/>
                <a:gd name="T93" fmla="*/ 11 h 105"/>
                <a:gd name="T94" fmla="*/ 32 w 84"/>
                <a:gd name="T95" fmla="*/ 0 h 105"/>
                <a:gd name="T96" fmla="*/ 32 w 84"/>
                <a:gd name="T97" fmla="*/ 0 h 105"/>
                <a:gd name="T98" fmla="*/ 42 w 84"/>
                <a:gd name="T99" fmla="*/ 0 h 105"/>
                <a:gd name="T100" fmla="*/ 42 w 84"/>
                <a:gd name="T101" fmla="*/ 0 h 105"/>
                <a:gd name="T102" fmla="*/ 42 w 84"/>
                <a:gd name="T103" fmla="*/ 0 h 105"/>
                <a:gd name="T104" fmla="*/ 53 w 84"/>
                <a:gd name="T105" fmla="*/ 0 h 105"/>
                <a:gd name="T106" fmla="*/ 53 w 84"/>
                <a:gd name="T107" fmla="*/ 0 h 10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84"/>
                <a:gd name="T163" fmla="*/ 0 h 105"/>
                <a:gd name="T164" fmla="*/ 84 w 84"/>
                <a:gd name="T165" fmla="*/ 105 h 105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84" h="105">
                  <a:moveTo>
                    <a:pt x="84" y="95"/>
                  </a:moveTo>
                  <a:lnTo>
                    <a:pt x="74" y="95"/>
                  </a:lnTo>
                  <a:lnTo>
                    <a:pt x="74" y="105"/>
                  </a:lnTo>
                  <a:lnTo>
                    <a:pt x="63" y="105"/>
                  </a:lnTo>
                  <a:lnTo>
                    <a:pt x="53" y="105"/>
                  </a:lnTo>
                  <a:lnTo>
                    <a:pt x="42" y="105"/>
                  </a:lnTo>
                  <a:lnTo>
                    <a:pt x="32" y="105"/>
                  </a:lnTo>
                  <a:lnTo>
                    <a:pt x="32" y="95"/>
                  </a:lnTo>
                  <a:lnTo>
                    <a:pt x="21" y="95"/>
                  </a:lnTo>
                  <a:lnTo>
                    <a:pt x="11" y="84"/>
                  </a:lnTo>
                  <a:lnTo>
                    <a:pt x="11" y="74"/>
                  </a:lnTo>
                  <a:lnTo>
                    <a:pt x="0" y="74"/>
                  </a:lnTo>
                  <a:lnTo>
                    <a:pt x="0" y="63"/>
                  </a:lnTo>
                  <a:lnTo>
                    <a:pt x="0" y="53"/>
                  </a:lnTo>
                  <a:lnTo>
                    <a:pt x="0" y="42"/>
                  </a:lnTo>
                  <a:lnTo>
                    <a:pt x="0" y="32"/>
                  </a:lnTo>
                  <a:lnTo>
                    <a:pt x="11" y="32"/>
                  </a:lnTo>
                  <a:lnTo>
                    <a:pt x="11" y="21"/>
                  </a:lnTo>
                  <a:lnTo>
                    <a:pt x="21" y="11"/>
                  </a:lnTo>
                  <a:lnTo>
                    <a:pt x="32" y="11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53" y="0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8" name="Line 45"/>
            <p:cNvSpPr>
              <a:spLocks noChangeShapeType="1"/>
            </p:cNvSpPr>
            <p:nvPr/>
          </p:nvSpPr>
          <p:spPr bwMode="auto">
            <a:xfrm>
              <a:off x="1534" y="1459"/>
              <a:ext cx="788" cy="1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9" name="Line 46"/>
            <p:cNvSpPr>
              <a:spLocks noChangeShapeType="1"/>
            </p:cNvSpPr>
            <p:nvPr/>
          </p:nvSpPr>
          <p:spPr bwMode="auto">
            <a:xfrm>
              <a:off x="1534" y="1480"/>
              <a:ext cx="788" cy="1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" name="Freeform 47"/>
            <p:cNvSpPr>
              <a:spLocks/>
            </p:cNvSpPr>
            <p:nvPr/>
          </p:nvSpPr>
          <p:spPr bwMode="auto">
            <a:xfrm>
              <a:off x="2322" y="1407"/>
              <a:ext cx="63" cy="126"/>
            </a:xfrm>
            <a:custGeom>
              <a:avLst/>
              <a:gdLst>
                <a:gd name="T0" fmla="*/ 0 w 63"/>
                <a:gd name="T1" fmla="*/ 52 h 126"/>
                <a:gd name="T2" fmla="*/ 0 w 63"/>
                <a:gd name="T3" fmla="*/ 0 h 126"/>
                <a:gd name="T4" fmla="*/ 63 w 63"/>
                <a:gd name="T5" fmla="*/ 63 h 126"/>
                <a:gd name="T6" fmla="*/ 0 w 63"/>
                <a:gd name="T7" fmla="*/ 126 h 126"/>
                <a:gd name="T8" fmla="*/ 0 w 63"/>
                <a:gd name="T9" fmla="*/ 73 h 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"/>
                <a:gd name="T16" fmla="*/ 0 h 126"/>
                <a:gd name="T17" fmla="*/ 63 w 63"/>
                <a:gd name="T18" fmla="*/ 126 h 1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" h="126">
                  <a:moveTo>
                    <a:pt x="0" y="52"/>
                  </a:moveTo>
                  <a:lnTo>
                    <a:pt x="0" y="0"/>
                  </a:lnTo>
                  <a:lnTo>
                    <a:pt x="63" y="63"/>
                  </a:lnTo>
                  <a:lnTo>
                    <a:pt x="0" y="126"/>
                  </a:lnTo>
                  <a:lnTo>
                    <a:pt x="0" y="73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1" name="Freeform 48"/>
            <p:cNvSpPr>
              <a:spLocks/>
            </p:cNvSpPr>
            <p:nvPr/>
          </p:nvSpPr>
          <p:spPr bwMode="auto">
            <a:xfrm>
              <a:off x="1870" y="1323"/>
              <a:ext cx="158" cy="52"/>
            </a:xfrm>
            <a:custGeom>
              <a:avLst/>
              <a:gdLst>
                <a:gd name="T0" fmla="*/ 95 w 158"/>
                <a:gd name="T1" fmla="*/ 21 h 52"/>
                <a:gd name="T2" fmla="*/ 95 w 158"/>
                <a:gd name="T3" fmla="*/ 52 h 52"/>
                <a:gd name="T4" fmla="*/ 63 w 158"/>
                <a:gd name="T5" fmla="*/ 52 h 52"/>
                <a:gd name="T6" fmla="*/ 63 w 158"/>
                <a:gd name="T7" fmla="*/ 21 h 52"/>
                <a:gd name="T8" fmla="*/ 0 w 158"/>
                <a:gd name="T9" fmla="*/ 21 h 52"/>
                <a:gd name="T10" fmla="*/ 0 w 158"/>
                <a:gd name="T11" fmla="*/ 10 h 52"/>
                <a:gd name="T12" fmla="*/ 0 w 158"/>
                <a:gd name="T13" fmla="*/ 21 h 52"/>
                <a:gd name="T14" fmla="*/ 158 w 158"/>
                <a:gd name="T15" fmla="*/ 21 h 52"/>
                <a:gd name="T16" fmla="*/ 158 w 158"/>
                <a:gd name="T17" fmla="*/ 10 h 52"/>
                <a:gd name="T18" fmla="*/ 147 w 158"/>
                <a:gd name="T19" fmla="*/ 0 h 52"/>
                <a:gd name="T20" fmla="*/ 11 w 158"/>
                <a:gd name="T21" fmla="*/ 0 h 52"/>
                <a:gd name="T22" fmla="*/ 0 w 158"/>
                <a:gd name="T23" fmla="*/ 10 h 5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58"/>
                <a:gd name="T37" fmla="*/ 0 h 52"/>
                <a:gd name="T38" fmla="*/ 158 w 158"/>
                <a:gd name="T39" fmla="*/ 52 h 5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58" h="52">
                  <a:moveTo>
                    <a:pt x="95" y="21"/>
                  </a:moveTo>
                  <a:lnTo>
                    <a:pt x="95" y="52"/>
                  </a:lnTo>
                  <a:lnTo>
                    <a:pt x="63" y="52"/>
                  </a:lnTo>
                  <a:lnTo>
                    <a:pt x="63" y="21"/>
                  </a:lnTo>
                  <a:lnTo>
                    <a:pt x="0" y="21"/>
                  </a:lnTo>
                  <a:lnTo>
                    <a:pt x="0" y="10"/>
                  </a:lnTo>
                  <a:lnTo>
                    <a:pt x="0" y="21"/>
                  </a:lnTo>
                  <a:lnTo>
                    <a:pt x="158" y="21"/>
                  </a:lnTo>
                  <a:lnTo>
                    <a:pt x="158" y="10"/>
                  </a:lnTo>
                  <a:lnTo>
                    <a:pt x="147" y="0"/>
                  </a:lnTo>
                  <a:lnTo>
                    <a:pt x="11" y="0"/>
                  </a:lnTo>
                  <a:lnTo>
                    <a:pt x="0" y="10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2" name="Oval 49"/>
            <p:cNvSpPr>
              <a:spLocks noChangeArrowheads="1"/>
            </p:cNvSpPr>
            <p:nvPr/>
          </p:nvSpPr>
          <p:spPr bwMode="auto">
            <a:xfrm>
              <a:off x="1870" y="1386"/>
              <a:ext cx="179" cy="178"/>
            </a:xfrm>
            <a:prstGeom prst="ellips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AR" altLang="es-AR"/>
            </a:p>
          </p:txBody>
        </p:sp>
        <p:sp>
          <p:nvSpPr>
            <p:cNvPr id="13" name="Oval 50"/>
            <p:cNvSpPr>
              <a:spLocks noChangeArrowheads="1"/>
            </p:cNvSpPr>
            <p:nvPr/>
          </p:nvSpPr>
          <p:spPr bwMode="auto">
            <a:xfrm>
              <a:off x="1860" y="1375"/>
              <a:ext cx="189" cy="189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AR" altLang="es-AR"/>
            </a:p>
          </p:txBody>
        </p:sp>
        <p:sp>
          <p:nvSpPr>
            <p:cNvPr id="14" name="Text Box 51"/>
            <p:cNvSpPr txBox="1">
              <a:spLocks noChangeArrowheads="1"/>
            </p:cNvSpPr>
            <p:nvPr/>
          </p:nvSpPr>
          <p:spPr bwMode="auto">
            <a:xfrm>
              <a:off x="1485" y="1656"/>
              <a:ext cx="107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s-AR" altLang="es-AR" dirty="0" err="1" smtClean="0">
                  <a:latin typeface="Tahoma" panose="020B0604030504040204" pitchFamily="34" charset="0"/>
                </a:rPr>
                <a:t>SumoCostoAlm</a:t>
              </a:r>
              <a:endParaRPr lang="es-ES" altLang="es-AR" dirty="0">
                <a:latin typeface="Tahoma" panose="020B0604030504040204" pitchFamily="34" charset="0"/>
              </a:endParaRPr>
            </a:p>
          </p:txBody>
        </p:sp>
      </p:grpSp>
      <p:grpSp>
        <p:nvGrpSpPr>
          <p:cNvPr id="15" name="Group 52"/>
          <p:cNvGrpSpPr>
            <a:grpSpLocks/>
          </p:cNvGrpSpPr>
          <p:nvPr/>
        </p:nvGrpSpPr>
        <p:grpSpPr bwMode="auto">
          <a:xfrm>
            <a:off x="3685948" y="1566850"/>
            <a:ext cx="1136679" cy="1066800"/>
            <a:chOff x="2299" y="945"/>
            <a:chExt cx="595" cy="672"/>
          </a:xfrm>
        </p:grpSpPr>
        <p:sp>
          <p:nvSpPr>
            <p:cNvPr id="16" name="Rectangle 53"/>
            <p:cNvSpPr>
              <a:spLocks noChangeArrowheads="1"/>
            </p:cNvSpPr>
            <p:nvPr/>
          </p:nvSpPr>
          <p:spPr bwMode="auto">
            <a:xfrm>
              <a:off x="2395" y="1260"/>
              <a:ext cx="462" cy="357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AR" altLang="es-AR"/>
            </a:p>
          </p:txBody>
        </p:sp>
        <p:sp>
          <p:nvSpPr>
            <p:cNvPr id="17" name="Rectangle 54"/>
            <p:cNvSpPr>
              <a:spLocks noChangeArrowheads="1"/>
            </p:cNvSpPr>
            <p:nvPr/>
          </p:nvSpPr>
          <p:spPr bwMode="auto">
            <a:xfrm>
              <a:off x="2382" y="1253"/>
              <a:ext cx="462" cy="357"/>
            </a:xfrm>
            <a:prstGeom prst="rect">
              <a:avLst/>
            </a:prstGeom>
            <a:noFill/>
            <a:ln w="158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AR" altLang="es-AR"/>
            </a:p>
          </p:txBody>
        </p:sp>
        <p:sp>
          <p:nvSpPr>
            <p:cNvPr id="18" name="Text Box 55"/>
            <p:cNvSpPr txBox="1">
              <a:spLocks noChangeArrowheads="1"/>
            </p:cNvSpPr>
            <p:nvPr/>
          </p:nvSpPr>
          <p:spPr bwMode="auto">
            <a:xfrm>
              <a:off x="2299" y="945"/>
              <a:ext cx="59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s-AR" altLang="es-AR" dirty="0" err="1" smtClean="0">
                  <a:latin typeface="Tahoma" panose="020B0604030504040204" pitchFamily="34" charset="0"/>
                </a:rPr>
                <a:t>CostoAlm</a:t>
              </a:r>
              <a:endParaRPr lang="es-ES" altLang="es-AR" dirty="0">
                <a:latin typeface="Tahoma" panose="020B0604030504040204" pitchFamily="34" charset="0"/>
              </a:endParaRPr>
            </a:p>
          </p:txBody>
        </p:sp>
      </p:grpSp>
      <p:grpSp>
        <p:nvGrpSpPr>
          <p:cNvPr id="39" name="Group 40"/>
          <p:cNvGrpSpPr>
            <a:grpSpLocks/>
          </p:cNvGrpSpPr>
          <p:nvPr/>
        </p:nvGrpSpPr>
        <p:grpSpPr bwMode="auto">
          <a:xfrm>
            <a:off x="6655219" y="1848149"/>
            <a:ext cx="1649417" cy="898525"/>
            <a:chOff x="1366" y="1323"/>
            <a:chExt cx="1039" cy="566"/>
          </a:xfrm>
        </p:grpSpPr>
        <p:sp>
          <p:nvSpPr>
            <p:cNvPr id="40" name="Freeform 41"/>
            <p:cNvSpPr>
              <a:spLocks/>
            </p:cNvSpPr>
            <p:nvPr/>
          </p:nvSpPr>
          <p:spPr bwMode="auto">
            <a:xfrm>
              <a:off x="1366" y="1386"/>
              <a:ext cx="105" cy="84"/>
            </a:xfrm>
            <a:custGeom>
              <a:avLst/>
              <a:gdLst>
                <a:gd name="T0" fmla="*/ 11 w 105"/>
                <a:gd name="T1" fmla="*/ 84 h 84"/>
                <a:gd name="T2" fmla="*/ 11 w 105"/>
                <a:gd name="T3" fmla="*/ 73 h 84"/>
                <a:gd name="T4" fmla="*/ 0 w 105"/>
                <a:gd name="T5" fmla="*/ 73 h 84"/>
                <a:gd name="T6" fmla="*/ 0 w 105"/>
                <a:gd name="T7" fmla="*/ 73 h 84"/>
                <a:gd name="T8" fmla="*/ 0 w 105"/>
                <a:gd name="T9" fmla="*/ 63 h 84"/>
                <a:gd name="T10" fmla="*/ 0 w 105"/>
                <a:gd name="T11" fmla="*/ 63 h 84"/>
                <a:gd name="T12" fmla="*/ 0 w 105"/>
                <a:gd name="T13" fmla="*/ 63 h 84"/>
                <a:gd name="T14" fmla="*/ 0 w 105"/>
                <a:gd name="T15" fmla="*/ 52 h 84"/>
                <a:gd name="T16" fmla="*/ 0 w 105"/>
                <a:gd name="T17" fmla="*/ 52 h 84"/>
                <a:gd name="T18" fmla="*/ 0 w 105"/>
                <a:gd name="T19" fmla="*/ 42 h 84"/>
                <a:gd name="T20" fmla="*/ 0 w 105"/>
                <a:gd name="T21" fmla="*/ 42 h 84"/>
                <a:gd name="T22" fmla="*/ 0 w 105"/>
                <a:gd name="T23" fmla="*/ 42 h 84"/>
                <a:gd name="T24" fmla="*/ 0 w 105"/>
                <a:gd name="T25" fmla="*/ 31 h 84"/>
                <a:gd name="T26" fmla="*/ 0 w 105"/>
                <a:gd name="T27" fmla="*/ 31 h 84"/>
                <a:gd name="T28" fmla="*/ 11 w 105"/>
                <a:gd name="T29" fmla="*/ 31 h 84"/>
                <a:gd name="T30" fmla="*/ 11 w 105"/>
                <a:gd name="T31" fmla="*/ 31 h 84"/>
                <a:gd name="T32" fmla="*/ 11 w 105"/>
                <a:gd name="T33" fmla="*/ 21 h 84"/>
                <a:gd name="T34" fmla="*/ 11 w 105"/>
                <a:gd name="T35" fmla="*/ 21 h 84"/>
                <a:gd name="T36" fmla="*/ 11 w 105"/>
                <a:gd name="T37" fmla="*/ 21 h 84"/>
                <a:gd name="T38" fmla="*/ 21 w 105"/>
                <a:gd name="T39" fmla="*/ 10 h 84"/>
                <a:gd name="T40" fmla="*/ 21 w 105"/>
                <a:gd name="T41" fmla="*/ 10 h 84"/>
                <a:gd name="T42" fmla="*/ 21 w 105"/>
                <a:gd name="T43" fmla="*/ 10 h 84"/>
                <a:gd name="T44" fmla="*/ 21 w 105"/>
                <a:gd name="T45" fmla="*/ 10 h 84"/>
                <a:gd name="T46" fmla="*/ 32 w 105"/>
                <a:gd name="T47" fmla="*/ 10 h 84"/>
                <a:gd name="T48" fmla="*/ 32 w 105"/>
                <a:gd name="T49" fmla="*/ 0 h 84"/>
                <a:gd name="T50" fmla="*/ 32 w 105"/>
                <a:gd name="T51" fmla="*/ 0 h 84"/>
                <a:gd name="T52" fmla="*/ 42 w 105"/>
                <a:gd name="T53" fmla="*/ 0 h 84"/>
                <a:gd name="T54" fmla="*/ 42 w 105"/>
                <a:gd name="T55" fmla="*/ 0 h 84"/>
                <a:gd name="T56" fmla="*/ 42 w 105"/>
                <a:gd name="T57" fmla="*/ 0 h 84"/>
                <a:gd name="T58" fmla="*/ 53 w 105"/>
                <a:gd name="T59" fmla="*/ 0 h 84"/>
                <a:gd name="T60" fmla="*/ 53 w 105"/>
                <a:gd name="T61" fmla="*/ 0 h 84"/>
                <a:gd name="T62" fmla="*/ 53 w 105"/>
                <a:gd name="T63" fmla="*/ 0 h 84"/>
                <a:gd name="T64" fmla="*/ 63 w 105"/>
                <a:gd name="T65" fmla="*/ 0 h 84"/>
                <a:gd name="T66" fmla="*/ 63 w 105"/>
                <a:gd name="T67" fmla="*/ 0 h 84"/>
                <a:gd name="T68" fmla="*/ 63 w 105"/>
                <a:gd name="T69" fmla="*/ 0 h 84"/>
                <a:gd name="T70" fmla="*/ 74 w 105"/>
                <a:gd name="T71" fmla="*/ 0 h 84"/>
                <a:gd name="T72" fmla="*/ 74 w 105"/>
                <a:gd name="T73" fmla="*/ 0 h 84"/>
                <a:gd name="T74" fmla="*/ 74 w 105"/>
                <a:gd name="T75" fmla="*/ 10 h 84"/>
                <a:gd name="T76" fmla="*/ 84 w 105"/>
                <a:gd name="T77" fmla="*/ 10 h 84"/>
                <a:gd name="T78" fmla="*/ 84 w 105"/>
                <a:gd name="T79" fmla="*/ 10 h 84"/>
                <a:gd name="T80" fmla="*/ 84 w 105"/>
                <a:gd name="T81" fmla="*/ 10 h 84"/>
                <a:gd name="T82" fmla="*/ 84 w 105"/>
                <a:gd name="T83" fmla="*/ 10 h 84"/>
                <a:gd name="T84" fmla="*/ 95 w 105"/>
                <a:gd name="T85" fmla="*/ 21 h 84"/>
                <a:gd name="T86" fmla="*/ 95 w 105"/>
                <a:gd name="T87" fmla="*/ 21 h 84"/>
                <a:gd name="T88" fmla="*/ 95 w 105"/>
                <a:gd name="T89" fmla="*/ 21 h 84"/>
                <a:gd name="T90" fmla="*/ 95 w 105"/>
                <a:gd name="T91" fmla="*/ 31 h 84"/>
                <a:gd name="T92" fmla="*/ 95 w 105"/>
                <a:gd name="T93" fmla="*/ 31 h 84"/>
                <a:gd name="T94" fmla="*/ 105 w 105"/>
                <a:gd name="T95" fmla="*/ 31 h 84"/>
                <a:gd name="T96" fmla="*/ 105 w 105"/>
                <a:gd name="T97" fmla="*/ 31 h 84"/>
                <a:gd name="T98" fmla="*/ 105 w 105"/>
                <a:gd name="T99" fmla="*/ 42 h 84"/>
                <a:gd name="T100" fmla="*/ 105 w 105"/>
                <a:gd name="T101" fmla="*/ 42 h 84"/>
                <a:gd name="T102" fmla="*/ 105 w 105"/>
                <a:gd name="T103" fmla="*/ 42 h 84"/>
                <a:gd name="T104" fmla="*/ 105 w 105"/>
                <a:gd name="T105" fmla="*/ 52 h 84"/>
                <a:gd name="T106" fmla="*/ 105 w 105"/>
                <a:gd name="T107" fmla="*/ 52 h 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05"/>
                <a:gd name="T163" fmla="*/ 0 h 84"/>
                <a:gd name="T164" fmla="*/ 105 w 105"/>
                <a:gd name="T165" fmla="*/ 84 h 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05" h="84">
                  <a:moveTo>
                    <a:pt x="11" y="84"/>
                  </a:moveTo>
                  <a:lnTo>
                    <a:pt x="11" y="73"/>
                  </a:lnTo>
                  <a:lnTo>
                    <a:pt x="0" y="73"/>
                  </a:lnTo>
                  <a:lnTo>
                    <a:pt x="0" y="63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0" y="31"/>
                  </a:lnTo>
                  <a:lnTo>
                    <a:pt x="11" y="31"/>
                  </a:lnTo>
                  <a:lnTo>
                    <a:pt x="11" y="21"/>
                  </a:lnTo>
                  <a:lnTo>
                    <a:pt x="21" y="10"/>
                  </a:lnTo>
                  <a:lnTo>
                    <a:pt x="32" y="10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53" y="0"/>
                  </a:lnTo>
                  <a:lnTo>
                    <a:pt x="63" y="0"/>
                  </a:lnTo>
                  <a:lnTo>
                    <a:pt x="74" y="0"/>
                  </a:lnTo>
                  <a:lnTo>
                    <a:pt x="74" y="10"/>
                  </a:lnTo>
                  <a:lnTo>
                    <a:pt x="84" y="10"/>
                  </a:lnTo>
                  <a:lnTo>
                    <a:pt x="95" y="21"/>
                  </a:lnTo>
                  <a:lnTo>
                    <a:pt x="95" y="31"/>
                  </a:lnTo>
                  <a:lnTo>
                    <a:pt x="105" y="31"/>
                  </a:lnTo>
                  <a:lnTo>
                    <a:pt x="105" y="42"/>
                  </a:lnTo>
                  <a:lnTo>
                    <a:pt x="105" y="52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41" name="Freeform 42"/>
            <p:cNvSpPr>
              <a:spLocks/>
            </p:cNvSpPr>
            <p:nvPr/>
          </p:nvSpPr>
          <p:spPr bwMode="auto">
            <a:xfrm>
              <a:off x="1450" y="1386"/>
              <a:ext cx="74" cy="105"/>
            </a:xfrm>
            <a:custGeom>
              <a:avLst/>
              <a:gdLst>
                <a:gd name="T0" fmla="*/ 0 w 74"/>
                <a:gd name="T1" fmla="*/ 10 h 105"/>
                <a:gd name="T2" fmla="*/ 0 w 74"/>
                <a:gd name="T3" fmla="*/ 10 h 105"/>
                <a:gd name="T4" fmla="*/ 0 w 74"/>
                <a:gd name="T5" fmla="*/ 0 h 105"/>
                <a:gd name="T6" fmla="*/ 0 w 74"/>
                <a:gd name="T7" fmla="*/ 0 h 105"/>
                <a:gd name="T8" fmla="*/ 11 w 74"/>
                <a:gd name="T9" fmla="*/ 0 h 105"/>
                <a:gd name="T10" fmla="*/ 11 w 74"/>
                <a:gd name="T11" fmla="*/ 0 h 105"/>
                <a:gd name="T12" fmla="*/ 11 w 74"/>
                <a:gd name="T13" fmla="*/ 0 h 105"/>
                <a:gd name="T14" fmla="*/ 21 w 74"/>
                <a:gd name="T15" fmla="*/ 0 h 105"/>
                <a:gd name="T16" fmla="*/ 21 w 74"/>
                <a:gd name="T17" fmla="*/ 0 h 105"/>
                <a:gd name="T18" fmla="*/ 32 w 74"/>
                <a:gd name="T19" fmla="*/ 0 h 105"/>
                <a:gd name="T20" fmla="*/ 32 w 74"/>
                <a:gd name="T21" fmla="*/ 0 h 105"/>
                <a:gd name="T22" fmla="*/ 32 w 74"/>
                <a:gd name="T23" fmla="*/ 0 h 105"/>
                <a:gd name="T24" fmla="*/ 42 w 74"/>
                <a:gd name="T25" fmla="*/ 0 h 105"/>
                <a:gd name="T26" fmla="*/ 42 w 74"/>
                <a:gd name="T27" fmla="*/ 0 h 105"/>
                <a:gd name="T28" fmla="*/ 42 w 74"/>
                <a:gd name="T29" fmla="*/ 10 h 105"/>
                <a:gd name="T30" fmla="*/ 53 w 74"/>
                <a:gd name="T31" fmla="*/ 10 h 105"/>
                <a:gd name="T32" fmla="*/ 53 w 74"/>
                <a:gd name="T33" fmla="*/ 10 h 105"/>
                <a:gd name="T34" fmla="*/ 53 w 74"/>
                <a:gd name="T35" fmla="*/ 10 h 105"/>
                <a:gd name="T36" fmla="*/ 53 w 74"/>
                <a:gd name="T37" fmla="*/ 10 h 105"/>
                <a:gd name="T38" fmla="*/ 63 w 74"/>
                <a:gd name="T39" fmla="*/ 21 h 105"/>
                <a:gd name="T40" fmla="*/ 63 w 74"/>
                <a:gd name="T41" fmla="*/ 21 h 105"/>
                <a:gd name="T42" fmla="*/ 63 w 74"/>
                <a:gd name="T43" fmla="*/ 21 h 105"/>
                <a:gd name="T44" fmla="*/ 63 w 74"/>
                <a:gd name="T45" fmla="*/ 21 h 105"/>
                <a:gd name="T46" fmla="*/ 63 w 74"/>
                <a:gd name="T47" fmla="*/ 31 h 105"/>
                <a:gd name="T48" fmla="*/ 74 w 74"/>
                <a:gd name="T49" fmla="*/ 31 h 105"/>
                <a:gd name="T50" fmla="*/ 74 w 74"/>
                <a:gd name="T51" fmla="*/ 31 h 105"/>
                <a:gd name="T52" fmla="*/ 74 w 74"/>
                <a:gd name="T53" fmla="*/ 42 h 105"/>
                <a:gd name="T54" fmla="*/ 74 w 74"/>
                <a:gd name="T55" fmla="*/ 42 h 105"/>
                <a:gd name="T56" fmla="*/ 74 w 74"/>
                <a:gd name="T57" fmla="*/ 42 h 105"/>
                <a:gd name="T58" fmla="*/ 74 w 74"/>
                <a:gd name="T59" fmla="*/ 52 h 105"/>
                <a:gd name="T60" fmla="*/ 74 w 74"/>
                <a:gd name="T61" fmla="*/ 52 h 105"/>
                <a:gd name="T62" fmla="*/ 74 w 74"/>
                <a:gd name="T63" fmla="*/ 52 h 105"/>
                <a:gd name="T64" fmla="*/ 74 w 74"/>
                <a:gd name="T65" fmla="*/ 63 h 105"/>
                <a:gd name="T66" fmla="*/ 74 w 74"/>
                <a:gd name="T67" fmla="*/ 63 h 105"/>
                <a:gd name="T68" fmla="*/ 74 w 74"/>
                <a:gd name="T69" fmla="*/ 63 h 105"/>
                <a:gd name="T70" fmla="*/ 74 w 74"/>
                <a:gd name="T71" fmla="*/ 73 h 105"/>
                <a:gd name="T72" fmla="*/ 74 w 74"/>
                <a:gd name="T73" fmla="*/ 73 h 105"/>
                <a:gd name="T74" fmla="*/ 63 w 74"/>
                <a:gd name="T75" fmla="*/ 73 h 105"/>
                <a:gd name="T76" fmla="*/ 63 w 74"/>
                <a:gd name="T77" fmla="*/ 84 h 105"/>
                <a:gd name="T78" fmla="*/ 63 w 74"/>
                <a:gd name="T79" fmla="*/ 84 h 105"/>
                <a:gd name="T80" fmla="*/ 63 w 74"/>
                <a:gd name="T81" fmla="*/ 84 h 105"/>
                <a:gd name="T82" fmla="*/ 63 w 74"/>
                <a:gd name="T83" fmla="*/ 84 h 105"/>
                <a:gd name="T84" fmla="*/ 53 w 74"/>
                <a:gd name="T85" fmla="*/ 94 h 105"/>
                <a:gd name="T86" fmla="*/ 53 w 74"/>
                <a:gd name="T87" fmla="*/ 94 h 105"/>
                <a:gd name="T88" fmla="*/ 53 w 74"/>
                <a:gd name="T89" fmla="*/ 94 h 105"/>
                <a:gd name="T90" fmla="*/ 53 w 74"/>
                <a:gd name="T91" fmla="*/ 94 h 105"/>
                <a:gd name="T92" fmla="*/ 42 w 74"/>
                <a:gd name="T93" fmla="*/ 94 h 105"/>
                <a:gd name="T94" fmla="*/ 42 w 74"/>
                <a:gd name="T95" fmla="*/ 105 h 105"/>
                <a:gd name="T96" fmla="*/ 42 w 74"/>
                <a:gd name="T97" fmla="*/ 105 h 105"/>
                <a:gd name="T98" fmla="*/ 32 w 74"/>
                <a:gd name="T99" fmla="*/ 105 h 105"/>
                <a:gd name="T100" fmla="*/ 32 w 74"/>
                <a:gd name="T101" fmla="*/ 105 h 105"/>
                <a:gd name="T102" fmla="*/ 32 w 74"/>
                <a:gd name="T103" fmla="*/ 105 h 105"/>
                <a:gd name="T104" fmla="*/ 21 w 74"/>
                <a:gd name="T105" fmla="*/ 105 h 105"/>
                <a:gd name="T106" fmla="*/ 21 w 74"/>
                <a:gd name="T107" fmla="*/ 105 h 10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74"/>
                <a:gd name="T163" fmla="*/ 0 h 105"/>
                <a:gd name="T164" fmla="*/ 74 w 74"/>
                <a:gd name="T165" fmla="*/ 105 h 105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74" h="105">
                  <a:moveTo>
                    <a:pt x="0" y="10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11" y="0"/>
                  </a:lnTo>
                  <a:lnTo>
                    <a:pt x="21" y="0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42" y="10"/>
                  </a:lnTo>
                  <a:lnTo>
                    <a:pt x="53" y="10"/>
                  </a:lnTo>
                  <a:lnTo>
                    <a:pt x="63" y="21"/>
                  </a:lnTo>
                  <a:lnTo>
                    <a:pt x="63" y="31"/>
                  </a:lnTo>
                  <a:lnTo>
                    <a:pt x="74" y="31"/>
                  </a:lnTo>
                  <a:lnTo>
                    <a:pt x="74" y="42"/>
                  </a:lnTo>
                  <a:lnTo>
                    <a:pt x="74" y="52"/>
                  </a:lnTo>
                  <a:lnTo>
                    <a:pt x="74" y="63"/>
                  </a:lnTo>
                  <a:lnTo>
                    <a:pt x="74" y="73"/>
                  </a:lnTo>
                  <a:lnTo>
                    <a:pt x="63" y="73"/>
                  </a:lnTo>
                  <a:lnTo>
                    <a:pt x="63" y="84"/>
                  </a:lnTo>
                  <a:lnTo>
                    <a:pt x="53" y="94"/>
                  </a:lnTo>
                  <a:lnTo>
                    <a:pt x="42" y="94"/>
                  </a:lnTo>
                  <a:lnTo>
                    <a:pt x="42" y="105"/>
                  </a:lnTo>
                  <a:lnTo>
                    <a:pt x="32" y="105"/>
                  </a:lnTo>
                  <a:lnTo>
                    <a:pt x="21" y="105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42" name="Freeform 43"/>
            <p:cNvSpPr>
              <a:spLocks/>
            </p:cNvSpPr>
            <p:nvPr/>
          </p:nvSpPr>
          <p:spPr bwMode="auto">
            <a:xfrm>
              <a:off x="1419" y="1470"/>
              <a:ext cx="105" cy="73"/>
            </a:xfrm>
            <a:custGeom>
              <a:avLst/>
              <a:gdLst>
                <a:gd name="T0" fmla="*/ 94 w 105"/>
                <a:gd name="T1" fmla="*/ 0 h 73"/>
                <a:gd name="T2" fmla="*/ 94 w 105"/>
                <a:gd name="T3" fmla="*/ 0 h 73"/>
                <a:gd name="T4" fmla="*/ 105 w 105"/>
                <a:gd name="T5" fmla="*/ 0 h 73"/>
                <a:gd name="T6" fmla="*/ 105 w 105"/>
                <a:gd name="T7" fmla="*/ 0 h 73"/>
                <a:gd name="T8" fmla="*/ 105 w 105"/>
                <a:gd name="T9" fmla="*/ 10 h 73"/>
                <a:gd name="T10" fmla="*/ 105 w 105"/>
                <a:gd name="T11" fmla="*/ 10 h 73"/>
                <a:gd name="T12" fmla="*/ 105 w 105"/>
                <a:gd name="T13" fmla="*/ 10 h 73"/>
                <a:gd name="T14" fmla="*/ 105 w 105"/>
                <a:gd name="T15" fmla="*/ 21 h 73"/>
                <a:gd name="T16" fmla="*/ 105 w 105"/>
                <a:gd name="T17" fmla="*/ 21 h 73"/>
                <a:gd name="T18" fmla="*/ 105 w 105"/>
                <a:gd name="T19" fmla="*/ 31 h 73"/>
                <a:gd name="T20" fmla="*/ 105 w 105"/>
                <a:gd name="T21" fmla="*/ 31 h 73"/>
                <a:gd name="T22" fmla="*/ 105 w 105"/>
                <a:gd name="T23" fmla="*/ 31 h 73"/>
                <a:gd name="T24" fmla="*/ 105 w 105"/>
                <a:gd name="T25" fmla="*/ 42 h 73"/>
                <a:gd name="T26" fmla="*/ 105 w 105"/>
                <a:gd name="T27" fmla="*/ 42 h 73"/>
                <a:gd name="T28" fmla="*/ 94 w 105"/>
                <a:gd name="T29" fmla="*/ 42 h 73"/>
                <a:gd name="T30" fmla="*/ 94 w 105"/>
                <a:gd name="T31" fmla="*/ 52 h 73"/>
                <a:gd name="T32" fmla="*/ 94 w 105"/>
                <a:gd name="T33" fmla="*/ 52 h 73"/>
                <a:gd name="T34" fmla="*/ 94 w 105"/>
                <a:gd name="T35" fmla="*/ 52 h 73"/>
                <a:gd name="T36" fmla="*/ 94 w 105"/>
                <a:gd name="T37" fmla="*/ 52 h 73"/>
                <a:gd name="T38" fmla="*/ 84 w 105"/>
                <a:gd name="T39" fmla="*/ 63 h 73"/>
                <a:gd name="T40" fmla="*/ 84 w 105"/>
                <a:gd name="T41" fmla="*/ 63 h 73"/>
                <a:gd name="T42" fmla="*/ 84 w 105"/>
                <a:gd name="T43" fmla="*/ 63 h 73"/>
                <a:gd name="T44" fmla="*/ 84 w 105"/>
                <a:gd name="T45" fmla="*/ 63 h 73"/>
                <a:gd name="T46" fmla="*/ 73 w 105"/>
                <a:gd name="T47" fmla="*/ 63 h 73"/>
                <a:gd name="T48" fmla="*/ 73 w 105"/>
                <a:gd name="T49" fmla="*/ 73 h 73"/>
                <a:gd name="T50" fmla="*/ 73 w 105"/>
                <a:gd name="T51" fmla="*/ 73 h 73"/>
                <a:gd name="T52" fmla="*/ 63 w 105"/>
                <a:gd name="T53" fmla="*/ 73 h 73"/>
                <a:gd name="T54" fmla="*/ 63 w 105"/>
                <a:gd name="T55" fmla="*/ 73 h 73"/>
                <a:gd name="T56" fmla="*/ 63 w 105"/>
                <a:gd name="T57" fmla="*/ 73 h 73"/>
                <a:gd name="T58" fmla="*/ 52 w 105"/>
                <a:gd name="T59" fmla="*/ 73 h 73"/>
                <a:gd name="T60" fmla="*/ 52 w 105"/>
                <a:gd name="T61" fmla="*/ 73 h 73"/>
                <a:gd name="T62" fmla="*/ 52 w 105"/>
                <a:gd name="T63" fmla="*/ 73 h 73"/>
                <a:gd name="T64" fmla="*/ 42 w 105"/>
                <a:gd name="T65" fmla="*/ 73 h 73"/>
                <a:gd name="T66" fmla="*/ 42 w 105"/>
                <a:gd name="T67" fmla="*/ 73 h 73"/>
                <a:gd name="T68" fmla="*/ 42 w 105"/>
                <a:gd name="T69" fmla="*/ 73 h 73"/>
                <a:gd name="T70" fmla="*/ 31 w 105"/>
                <a:gd name="T71" fmla="*/ 73 h 73"/>
                <a:gd name="T72" fmla="*/ 31 w 105"/>
                <a:gd name="T73" fmla="*/ 73 h 73"/>
                <a:gd name="T74" fmla="*/ 31 w 105"/>
                <a:gd name="T75" fmla="*/ 63 h 73"/>
                <a:gd name="T76" fmla="*/ 21 w 105"/>
                <a:gd name="T77" fmla="*/ 63 h 73"/>
                <a:gd name="T78" fmla="*/ 21 w 105"/>
                <a:gd name="T79" fmla="*/ 63 h 73"/>
                <a:gd name="T80" fmla="*/ 21 w 105"/>
                <a:gd name="T81" fmla="*/ 63 h 73"/>
                <a:gd name="T82" fmla="*/ 21 w 105"/>
                <a:gd name="T83" fmla="*/ 63 h 73"/>
                <a:gd name="T84" fmla="*/ 10 w 105"/>
                <a:gd name="T85" fmla="*/ 52 h 73"/>
                <a:gd name="T86" fmla="*/ 10 w 105"/>
                <a:gd name="T87" fmla="*/ 52 h 73"/>
                <a:gd name="T88" fmla="*/ 10 w 105"/>
                <a:gd name="T89" fmla="*/ 52 h 73"/>
                <a:gd name="T90" fmla="*/ 10 w 105"/>
                <a:gd name="T91" fmla="*/ 52 h 73"/>
                <a:gd name="T92" fmla="*/ 10 w 105"/>
                <a:gd name="T93" fmla="*/ 42 h 73"/>
                <a:gd name="T94" fmla="*/ 0 w 105"/>
                <a:gd name="T95" fmla="*/ 42 h 73"/>
                <a:gd name="T96" fmla="*/ 0 w 105"/>
                <a:gd name="T97" fmla="*/ 42 h 73"/>
                <a:gd name="T98" fmla="*/ 0 w 105"/>
                <a:gd name="T99" fmla="*/ 31 h 73"/>
                <a:gd name="T100" fmla="*/ 0 w 105"/>
                <a:gd name="T101" fmla="*/ 31 h 73"/>
                <a:gd name="T102" fmla="*/ 0 w 105"/>
                <a:gd name="T103" fmla="*/ 31 h 73"/>
                <a:gd name="T104" fmla="*/ 0 w 105"/>
                <a:gd name="T105" fmla="*/ 21 h 73"/>
                <a:gd name="T106" fmla="*/ 0 w 105"/>
                <a:gd name="T107" fmla="*/ 21 h 7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05"/>
                <a:gd name="T163" fmla="*/ 0 h 73"/>
                <a:gd name="T164" fmla="*/ 105 w 105"/>
                <a:gd name="T165" fmla="*/ 73 h 73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05" h="73">
                  <a:moveTo>
                    <a:pt x="94" y="0"/>
                  </a:moveTo>
                  <a:lnTo>
                    <a:pt x="94" y="0"/>
                  </a:lnTo>
                  <a:lnTo>
                    <a:pt x="105" y="0"/>
                  </a:lnTo>
                  <a:lnTo>
                    <a:pt x="105" y="10"/>
                  </a:lnTo>
                  <a:lnTo>
                    <a:pt x="105" y="21"/>
                  </a:lnTo>
                  <a:lnTo>
                    <a:pt x="105" y="31"/>
                  </a:lnTo>
                  <a:lnTo>
                    <a:pt x="105" y="42"/>
                  </a:lnTo>
                  <a:lnTo>
                    <a:pt x="94" y="42"/>
                  </a:lnTo>
                  <a:lnTo>
                    <a:pt x="94" y="52"/>
                  </a:lnTo>
                  <a:lnTo>
                    <a:pt x="84" y="63"/>
                  </a:lnTo>
                  <a:lnTo>
                    <a:pt x="73" y="63"/>
                  </a:lnTo>
                  <a:lnTo>
                    <a:pt x="73" y="73"/>
                  </a:lnTo>
                  <a:lnTo>
                    <a:pt x="63" y="73"/>
                  </a:lnTo>
                  <a:lnTo>
                    <a:pt x="52" y="73"/>
                  </a:lnTo>
                  <a:lnTo>
                    <a:pt x="42" y="73"/>
                  </a:lnTo>
                  <a:lnTo>
                    <a:pt x="31" y="73"/>
                  </a:lnTo>
                  <a:lnTo>
                    <a:pt x="31" y="63"/>
                  </a:lnTo>
                  <a:lnTo>
                    <a:pt x="21" y="63"/>
                  </a:lnTo>
                  <a:lnTo>
                    <a:pt x="10" y="52"/>
                  </a:lnTo>
                  <a:lnTo>
                    <a:pt x="10" y="42"/>
                  </a:lnTo>
                  <a:lnTo>
                    <a:pt x="0" y="42"/>
                  </a:lnTo>
                  <a:lnTo>
                    <a:pt x="0" y="31"/>
                  </a:lnTo>
                  <a:lnTo>
                    <a:pt x="0" y="21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43" name="Freeform 44"/>
            <p:cNvSpPr>
              <a:spLocks/>
            </p:cNvSpPr>
            <p:nvPr/>
          </p:nvSpPr>
          <p:spPr bwMode="auto">
            <a:xfrm>
              <a:off x="1366" y="1438"/>
              <a:ext cx="84" cy="105"/>
            </a:xfrm>
            <a:custGeom>
              <a:avLst/>
              <a:gdLst>
                <a:gd name="T0" fmla="*/ 84 w 84"/>
                <a:gd name="T1" fmla="*/ 95 h 105"/>
                <a:gd name="T2" fmla="*/ 74 w 84"/>
                <a:gd name="T3" fmla="*/ 95 h 105"/>
                <a:gd name="T4" fmla="*/ 74 w 84"/>
                <a:gd name="T5" fmla="*/ 105 h 105"/>
                <a:gd name="T6" fmla="*/ 74 w 84"/>
                <a:gd name="T7" fmla="*/ 105 h 105"/>
                <a:gd name="T8" fmla="*/ 63 w 84"/>
                <a:gd name="T9" fmla="*/ 105 h 105"/>
                <a:gd name="T10" fmla="*/ 63 w 84"/>
                <a:gd name="T11" fmla="*/ 105 h 105"/>
                <a:gd name="T12" fmla="*/ 63 w 84"/>
                <a:gd name="T13" fmla="*/ 105 h 105"/>
                <a:gd name="T14" fmla="*/ 53 w 84"/>
                <a:gd name="T15" fmla="*/ 105 h 105"/>
                <a:gd name="T16" fmla="*/ 53 w 84"/>
                <a:gd name="T17" fmla="*/ 105 h 105"/>
                <a:gd name="T18" fmla="*/ 42 w 84"/>
                <a:gd name="T19" fmla="*/ 105 h 105"/>
                <a:gd name="T20" fmla="*/ 42 w 84"/>
                <a:gd name="T21" fmla="*/ 105 h 105"/>
                <a:gd name="T22" fmla="*/ 42 w 84"/>
                <a:gd name="T23" fmla="*/ 105 h 105"/>
                <a:gd name="T24" fmla="*/ 32 w 84"/>
                <a:gd name="T25" fmla="*/ 105 h 105"/>
                <a:gd name="T26" fmla="*/ 32 w 84"/>
                <a:gd name="T27" fmla="*/ 105 h 105"/>
                <a:gd name="T28" fmla="*/ 32 w 84"/>
                <a:gd name="T29" fmla="*/ 95 h 105"/>
                <a:gd name="T30" fmla="*/ 32 w 84"/>
                <a:gd name="T31" fmla="*/ 95 h 105"/>
                <a:gd name="T32" fmla="*/ 21 w 84"/>
                <a:gd name="T33" fmla="*/ 95 h 105"/>
                <a:gd name="T34" fmla="*/ 21 w 84"/>
                <a:gd name="T35" fmla="*/ 95 h 105"/>
                <a:gd name="T36" fmla="*/ 21 w 84"/>
                <a:gd name="T37" fmla="*/ 95 h 105"/>
                <a:gd name="T38" fmla="*/ 11 w 84"/>
                <a:gd name="T39" fmla="*/ 84 h 105"/>
                <a:gd name="T40" fmla="*/ 11 w 84"/>
                <a:gd name="T41" fmla="*/ 84 h 105"/>
                <a:gd name="T42" fmla="*/ 11 w 84"/>
                <a:gd name="T43" fmla="*/ 84 h 105"/>
                <a:gd name="T44" fmla="*/ 11 w 84"/>
                <a:gd name="T45" fmla="*/ 84 h 105"/>
                <a:gd name="T46" fmla="*/ 11 w 84"/>
                <a:gd name="T47" fmla="*/ 74 h 105"/>
                <a:gd name="T48" fmla="*/ 0 w 84"/>
                <a:gd name="T49" fmla="*/ 74 h 105"/>
                <a:gd name="T50" fmla="*/ 0 w 84"/>
                <a:gd name="T51" fmla="*/ 74 h 105"/>
                <a:gd name="T52" fmla="*/ 0 w 84"/>
                <a:gd name="T53" fmla="*/ 63 h 105"/>
                <a:gd name="T54" fmla="*/ 0 w 84"/>
                <a:gd name="T55" fmla="*/ 63 h 105"/>
                <a:gd name="T56" fmla="*/ 0 w 84"/>
                <a:gd name="T57" fmla="*/ 63 h 105"/>
                <a:gd name="T58" fmla="*/ 0 w 84"/>
                <a:gd name="T59" fmla="*/ 53 h 105"/>
                <a:gd name="T60" fmla="*/ 0 w 84"/>
                <a:gd name="T61" fmla="*/ 53 h 105"/>
                <a:gd name="T62" fmla="*/ 0 w 84"/>
                <a:gd name="T63" fmla="*/ 53 h 105"/>
                <a:gd name="T64" fmla="*/ 0 w 84"/>
                <a:gd name="T65" fmla="*/ 42 h 105"/>
                <a:gd name="T66" fmla="*/ 0 w 84"/>
                <a:gd name="T67" fmla="*/ 42 h 105"/>
                <a:gd name="T68" fmla="*/ 0 w 84"/>
                <a:gd name="T69" fmla="*/ 42 h 105"/>
                <a:gd name="T70" fmla="*/ 0 w 84"/>
                <a:gd name="T71" fmla="*/ 32 h 105"/>
                <a:gd name="T72" fmla="*/ 0 w 84"/>
                <a:gd name="T73" fmla="*/ 32 h 105"/>
                <a:gd name="T74" fmla="*/ 11 w 84"/>
                <a:gd name="T75" fmla="*/ 32 h 105"/>
                <a:gd name="T76" fmla="*/ 11 w 84"/>
                <a:gd name="T77" fmla="*/ 21 h 105"/>
                <a:gd name="T78" fmla="*/ 11 w 84"/>
                <a:gd name="T79" fmla="*/ 21 h 105"/>
                <a:gd name="T80" fmla="*/ 11 w 84"/>
                <a:gd name="T81" fmla="*/ 21 h 105"/>
                <a:gd name="T82" fmla="*/ 11 w 84"/>
                <a:gd name="T83" fmla="*/ 21 h 105"/>
                <a:gd name="T84" fmla="*/ 21 w 84"/>
                <a:gd name="T85" fmla="*/ 11 h 105"/>
                <a:gd name="T86" fmla="*/ 21 w 84"/>
                <a:gd name="T87" fmla="*/ 11 h 105"/>
                <a:gd name="T88" fmla="*/ 21 w 84"/>
                <a:gd name="T89" fmla="*/ 11 h 105"/>
                <a:gd name="T90" fmla="*/ 32 w 84"/>
                <a:gd name="T91" fmla="*/ 11 h 105"/>
                <a:gd name="T92" fmla="*/ 32 w 84"/>
                <a:gd name="T93" fmla="*/ 11 h 105"/>
                <a:gd name="T94" fmla="*/ 32 w 84"/>
                <a:gd name="T95" fmla="*/ 0 h 105"/>
                <a:gd name="T96" fmla="*/ 32 w 84"/>
                <a:gd name="T97" fmla="*/ 0 h 105"/>
                <a:gd name="T98" fmla="*/ 42 w 84"/>
                <a:gd name="T99" fmla="*/ 0 h 105"/>
                <a:gd name="T100" fmla="*/ 42 w 84"/>
                <a:gd name="T101" fmla="*/ 0 h 105"/>
                <a:gd name="T102" fmla="*/ 42 w 84"/>
                <a:gd name="T103" fmla="*/ 0 h 105"/>
                <a:gd name="T104" fmla="*/ 53 w 84"/>
                <a:gd name="T105" fmla="*/ 0 h 105"/>
                <a:gd name="T106" fmla="*/ 53 w 84"/>
                <a:gd name="T107" fmla="*/ 0 h 10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84"/>
                <a:gd name="T163" fmla="*/ 0 h 105"/>
                <a:gd name="T164" fmla="*/ 84 w 84"/>
                <a:gd name="T165" fmla="*/ 105 h 105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84" h="105">
                  <a:moveTo>
                    <a:pt x="84" y="95"/>
                  </a:moveTo>
                  <a:lnTo>
                    <a:pt x="74" y="95"/>
                  </a:lnTo>
                  <a:lnTo>
                    <a:pt x="74" y="105"/>
                  </a:lnTo>
                  <a:lnTo>
                    <a:pt x="63" y="105"/>
                  </a:lnTo>
                  <a:lnTo>
                    <a:pt x="53" y="105"/>
                  </a:lnTo>
                  <a:lnTo>
                    <a:pt x="42" y="105"/>
                  </a:lnTo>
                  <a:lnTo>
                    <a:pt x="32" y="105"/>
                  </a:lnTo>
                  <a:lnTo>
                    <a:pt x="32" y="95"/>
                  </a:lnTo>
                  <a:lnTo>
                    <a:pt x="21" y="95"/>
                  </a:lnTo>
                  <a:lnTo>
                    <a:pt x="11" y="84"/>
                  </a:lnTo>
                  <a:lnTo>
                    <a:pt x="11" y="74"/>
                  </a:lnTo>
                  <a:lnTo>
                    <a:pt x="0" y="74"/>
                  </a:lnTo>
                  <a:lnTo>
                    <a:pt x="0" y="63"/>
                  </a:lnTo>
                  <a:lnTo>
                    <a:pt x="0" y="53"/>
                  </a:lnTo>
                  <a:lnTo>
                    <a:pt x="0" y="42"/>
                  </a:lnTo>
                  <a:lnTo>
                    <a:pt x="0" y="32"/>
                  </a:lnTo>
                  <a:lnTo>
                    <a:pt x="11" y="32"/>
                  </a:lnTo>
                  <a:lnTo>
                    <a:pt x="11" y="21"/>
                  </a:lnTo>
                  <a:lnTo>
                    <a:pt x="21" y="11"/>
                  </a:lnTo>
                  <a:lnTo>
                    <a:pt x="32" y="11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53" y="0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44" name="Line 45"/>
            <p:cNvSpPr>
              <a:spLocks noChangeShapeType="1"/>
            </p:cNvSpPr>
            <p:nvPr/>
          </p:nvSpPr>
          <p:spPr bwMode="auto">
            <a:xfrm>
              <a:off x="1534" y="1459"/>
              <a:ext cx="788" cy="1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45" name="Line 46"/>
            <p:cNvSpPr>
              <a:spLocks noChangeShapeType="1"/>
            </p:cNvSpPr>
            <p:nvPr/>
          </p:nvSpPr>
          <p:spPr bwMode="auto">
            <a:xfrm>
              <a:off x="1534" y="1480"/>
              <a:ext cx="788" cy="1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46" name="Freeform 47"/>
            <p:cNvSpPr>
              <a:spLocks/>
            </p:cNvSpPr>
            <p:nvPr/>
          </p:nvSpPr>
          <p:spPr bwMode="auto">
            <a:xfrm>
              <a:off x="2322" y="1407"/>
              <a:ext cx="63" cy="126"/>
            </a:xfrm>
            <a:custGeom>
              <a:avLst/>
              <a:gdLst>
                <a:gd name="T0" fmla="*/ 0 w 63"/>
                <a:gd name="T1" fmla="*/ 52 h 126"/>
                <a:gd name="T2" fmla="*/ 0 w 63"/>
                <a:gd name="T3" fmla="*/ 0 h 126"/>
                <a:gd name="T4" fmla="*/ 63 w 63"/>
                <a:gd name="T5" fmla="*/ 63 h 126"/>
                <a:gd name="T6" fmla="*/ 0 w 63"/>
                <a:gd name="T7" fmla="*/ 126 h 126"/>
                <a:gd name="T8" fmla="*/ 0 w 63"/>
                <a:gd name="T9" fmla="*/ 73 h 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"/>
                <a:gd name="T16" fmla="*/ 0 h 126"/>
                <a:gd name="T17" fmla="*/ 63 w 63"/>
                <a:gd name="T18" fmla="*/ 126 h 1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" h="126">
                  <a:moveTo>
                    <a:pt x="0" y="52"/>
                  </a:moveTo>
                  <a:lnTo>
                    <a:pt x="0" y="0"/>
                  </a:lnTo>
                  <a:lnTo>
                    <a:pt x="63" y="63"/>
                  </a:lnTo>
                  <a:lnTo>
                    <a:pt x="0" y="126"/>
                  </a:lnTo>
                  <a:lnTo>
                    <a:pt x="0" y="73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47" name="Freeform 48"/>
            <p:cNvSpPr>
              <a:spLocks/>
            </p:cNvSpPr>
            <p:nvPr/>
          </p:nvSpPr>
          <p:spPr bwMode="auto">
            <a:xfrm>
              <a:off x="1870" y="1323"/>
              <a:ext cx="158" cy="52"/>
            </a:xfrm>
            <a:custGeom>
              <a:avLst/>
              <a:gdLst>
                <a:gd name="T0" fmla="*/ 95 w 158"/>
                <a:gd name="T1" fmla="*/ 21 h 52"/>
                <a:gd name="T2" fmla="*/ 95 w 158"/>
                <a:gd name="T3" fmla="*/ 52 h 52"/>
                <a:gd name="T4" fmla="*/ 63 w 158"/>
                <a:gd name="T5" fmla="*/ 52 h 52"/>
                <a:gd name="T6" fmla="*/ 63 w 158"/>
                <a:gd name="T7" fmla="*/ 21 h 52"/>
                <a:gd name="T8" fmla="*/ 0 w 158"/>
                <a:gd name="T9" fmla="*/ 21 h 52"/>
                <a:gd name="T10" fmla="*/ 0 w 158"/>
                <a:gd name="T11" fmla="*/ 10 h 52"/>
                <a:gd name="T12" fmla="*/ 0 w 158"/>
                <a:gd name="T13" fmla="*/ 21 h 52"/>
                <a:gd name="T14" fmla="*/ 158 w 158"/>
                <a:gd name="T15" fmla="*/ 21 h 52"/>
                <a:gd name="T16" fmla="*/ 158 w 158"/>
                <a:gd name="T17" fmla="*/ 10 h 52"/>
                <a:gd name="T18" fmla="*/ 147 w 158"/>
                <a:gd name="T19" fmla="*/ 0 h 52"/>
                <a:gd name="T20" fmla="*/ 11 w 158"/>
                <a:gd name="T21" fmla="*/ 0 h 52"/>
                <a:gd name="T22" fmla="*/ 0 w 158"/>
                <a:gd name="T23" fmla="*/ 10 h 5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58"/>
                <a:gd name="T37" fmla="*/ 0 h 52"/>
                <a:gd name="T38" fmla="*/ 158 w 158"/>
                <a:gd name="T39" fmla="*/ 52 h 5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58" h="52">
                  <a:moveTo>
                    <a:pt x="95" y="21"/>
                  </a:moveTo>
                  <a:lnTo>
                    <a:pt x="95" y="52"/>
                  </a:lnTo>
                  <a:lnTo>
                    <a:pt x="63" y="52"/>
                  </a:lnTo>
                  <a:lnTo>
                    <a:pt x="63" y="21"/>
                  </a:lnTo>
                  <a:lnTo>
                    <a:pt x="0" y="21"/>
                  </a:lnTo>
                  <a:lnTo>
                    <a:pt x="0" y="10"/>
                  </a:lnTo>
                  <a:lnTo>
                    <a:pt x="0" y="21"/>
                  </a:lnTo>
                  <a:lnTo>
                    <a:pt x="158" y="21"/>
                  </a:lnTo>
                  <a:lnTo>
                    <a:pt x="158" y="10"/>
                  </a:lnTo>
                  <a:lnTo>
                    <a:pt x="147" y="0"/>
                  </a:lnTo>
                  <a:lnTo>
                    <a:pt x="11" y="0"/>
                  </a:lnTo>
                  <a:lnTo>
                    <a:pt x="0" y="10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48" name="Oval 49"/>
            <p:cNvSpPr>
              <a:spLocks noChangeArrowheads="1"/>
            </p:cNvSpPr>
            <p:nvPr/>
          </p:nvSpPr>
          <p:spPr bwMode="auto">
            <a:xfrm>
              <a:off x="1870" y="1386"/>
              <a:ext cx="179" cy="178"/>
            </a:xfrm>
            <a:prstGeom prst="ellips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AR" altLang="es-AR"/>
            </a:p>
          </p:txBody>
        </p:sp>
        <p:sp>
          <p:nvSpPr>
            <p:cNvPr id="49" name="Oval 50"/>
            <p:cNvSpPr>
              <a:spLocks noChangeArrowheads="1"/>
            </p:cNvSpPr>
            <p:nvPr/>
          </p:nvSpPr>
          <p:spPr bwMode="auto">
            <a:xfrm>
              <a:off x="1860" y="1375"/>
              <a:ext cx="189" cy="189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AR" altLang="es-AR"/>
            </a:p>
          </p:txBody>
        </p:sp>
        <p:sp>
          <p:nvSpPr>
            <p:cNvPr id="50" name="Text Box 51"/>
            <p:cNvSpPr txBox="1">
              <a:spLocks noChangeArrowheads="1"/>
            </p:cNvSpPr>
            <p:nvPr/>
          </p:nvSpPr>
          <p:spPr bwMode="auto">
            <a:xfrm>
              <a:off x="1504" y="1656"/>
              <a:ext cx="90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s-AR" altLang="es-AR" dirty="0" err="1" smtClean="0">
                  <a:latin typeface="Tahoma" panose="020B0604030504040204" pitchFamily="34" charset="0"/>
                </a:rPr>
                <a:t>SumoCostos</a:t>
              </a:r>
              <a:endParaRPr lang="es-ES" altLang="es-AR" dirty="0">
                <a:latin typeface="Tahoma" panose="020B0604030504040204" pitchFamily="34" charset="0"/>
              </a:endParaRPr>
            </a:p>
          </p:txBody>
        </p:sp>
      </p:grpSp>
      <p:grpSp>
        <p:nvGrpSpPr>
          <p:cNvPr id="51" name="Group 52"/>
          <p:cNvGrpSpPr>
            <a:grpSpLocks/>
          </p:cNvGrpSpPr>
          <p:nvPr/>
        </p:nvGrpSpPr>
        <p:grpSpPr bwMode="auto">
          <a:xfrm>
            <a:off x="8273477" y="1414576"/>
            <a:ext cx="907433" cy="1006475"/>
            <a:chOff x="2382" y="983"/>
            <a:chExt cx="475" cy="634"/>
          </a:xfrm>
        </p:grpSpPr>
        <p:sp>
          <p:nvSpPr>
            <p:cNvPr id="52" name="Rectangle 53"/>
            <p:cNvSpPr>
              <a:spLocks noChangeArrowheads="1"/>
            </p:cNvSpPr>
            <p:nvPr/>
          </p:nvSpPr>
          <p:spPr bwMode="auto">
            <a:xfrm>
              <a:off x="2395" y="1260"/>
              <a:ext cx="462" cy="357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AR" altLang="es-AR"/>
            </a:p>
          </p:txBody>
        </p:sp>
        <p:sp>
          <p:nvSpPr>
            <p:cNvPr id="53" name="Rectangle 54"/>
            <p:cNvSpPr>
              <a:spLocks noChangeArrowheads="1"/>
            </p:cNvSpPr>
            <p:nvPr/>
          </p:nvSpPr>
          <p:spPr bwMode="auto">
            <a:xfrm>
              <a:off x="2382" y="1253"/>
              <a:ext cx="462" cy="357"/>
            </a:xfrm>
            <a:prstGeom prst="rect">
              <a:avLst/>
            </a:prstGeom>
            <a:noFill/>
            <a:ln w="158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AR" altLang="es-AR"/>
            </a:p>
          </p:txBody>
        </p:sp>
        <p:sp>
          <p:nvSpPr>
            <p:cNvPr id="54" name="Text Box 55"/>
            <p:cNvSpPr txBox="1">
              <a:spLocks noChangeArrowheads="1"/>
            </p:cNvSpPr>
            <p:nvPr/>
          </p:nvSpPr>
          <p:spPr bwMode="auto">
            <a:xfrm>
              <a:off x="2497" y="983"/>
              <a:ext cx="23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s-AR" altLang="es-AR" dirty="0" smtClean="0">
                  <a:latin typeface="Tahoma" panose="020B0604030504040204" pitchFamily="34" charset="0"/>
                </a:rPr>
                <a:t>CF</a:t>
              </a:r>
              <a:endParaRPr lang="es-ES" altLang="es-AR" dirty="0">
                <a:latin typeface="Tahoma" panose="020B0604030504040204" pitchFamily="34" charset="0"/>
              </a:endParaRPr>
            </a:p>
          </p:txBody>
        </p:sp>
      </p:grpSp>
      <p:sp>
        <p:nvSpPr>
          <p:cNvPr id="55" name="CuadroTexto 54"/>
          <p:cNvSpPr txBox="1"/>
          <p:nvPr/>
        </p:nvSpPr>
        <p:spPr>
          <a:xfrm>
            <a:off x="8234010" y="1938121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>
                <a:solidFill>
                  <a:schemeClr val="accent4">
                    <a:lumMod val="75000"/>
                  </a:schemeClr>
                </a:solidFill>
              </a:rPr>
              <a:t>$ 1.100</a:t>
            </a:r>
            <a:endParaRPr lang="es-AR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3820979" y="2122787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>
                <a:solidFill>
                  <a:schemeClr val="accent3"/>
                </a:solidFill>
              </a:rPr>
              <a:t>$ 1.000</a:t>
            </a:r>
            <a:endParaRPr lang="es-AR" b="1" dirty="0">
              <a:solidFill>
                <a:schemeClr val="accent3"/>
              </a:solidFill>
            </a:endParaRPr>
          </a:p>
        </p:txBody>
      </p:sp>
      <p:cxnSp>
        <p:nvCxnSpPr>
          <p:cNvPr id="70" name="Conector curvado 69"/>
          <p:cNvCxnSpPr>
            <a:stCxn id="17" idx="3"/>
            <a:endCxn id="49" idx="3"/>
          </p:cNvCxnSpPr>
          <p:nvPr/>
        </p:nvCxnSpPr>
        <p:spPr>
          <a:xfrm flipV="1">
            <a:off x="4727108" y="2186797"/>
            <a:ext cx="2756278" cy="152372"/>
          </a:xfrm>
          <a:prstGeom prst="curvedConnector2">
            <a:avLst/>
          </a:prstGeom>
          <a:ln w="28575">
            <a:solidFill>
              <a:schemeClr val="accent6">
                <a:lumMod val="7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/>
          <p:cNvSpPr txBox="1"/>
          <p:nvPr/>
        </p:nvSpPr>
        <p:spPr>
          <a:xfrm>
            <a:off x="2619418" y="298003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$ 200</a:t>
            </a:r>
            <a:endParaRPr lang="es-AR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64" name="Group 40"/>
          <p:cNvGrpSpPr>
            <a:grpSpLocks/>
          </p:cNvGrpSpPr>
          <p:nvPr/>
        </p:nvGrpSpPr>
        <p:grpSpPr bwMode="auto">
          <a:xfrm>
            <a:off x="2108893" y="4233749"/>
            <a:ext cx="2184405" cy="979488"/>
            <a:chOff x="1366" y="1323"/>
            <a:chExt cx="1376" cy="617"/>
          </a:xfrm>
        </p:grpSpPr>
        <p:sp>
          <p:nvSpPr>
            <p:cNvPr id="65" name="Freeform 41"/>
            <p:cNvSpPr>
              <a:spLocks/>
            </p:cNvSpPr>
            <p:nvPr/>
          </p:nvSpPr>
          <p:spPr bwMode="auto">
            <a:xfrm>
              <a:off x="1366" y="1386"/>
              <a:ext cx="105" cy="84"/>
            </a:xfrm>
            <a:custGeom>
              <a:avLst/>
              <a:gdLst>
                <a:gd name="T0" fmla="*/ 11 w 105"/>
                <a:gd name="T1" fmla="*/ 84 h 84"/>
                <a:gd name="T2" fmla="*/ 11 w 105"/>
                <a:gd name="T3" fmla="*/ 73 h 84"/>
                <a:gd name="T4" fmla="*/ 0 w 105"/>
                <a:gd name="T5" fmla="*/ 73 h 84"/>
                <a:gd name="T6" fmla="*/ 0 w 105"/>
                <a:gd name="T7" fmla="*/ 73 h 84"/>
                <a:gd name="T8" fmla="*/ 0 w 105"/>
                <a:gd name="T9" fmla="*/ 63 h 84"/>
                <a:gd name="T10" fmla="*/ 0 w 105"/>
                <a:gd name="T11" fmla="*/ 63 h 84"/>
                <a:gd name="T12" fmla="*/ 0 w 105"/>
                <a:gd name="T13" fmla="*/ 63 h 84"/>
                <a:gd name="T14" fmla="*/ 0 w 105"/>
                <a:gd name="T15" fmla="*/ 52 h 84"/>
                <a:gd name="T16" fmla="*/ 0 w 105"/>
                <a:gd name="T17" fmla="*/ 52 h 84"/>
                <a:gd name="T18" fmla="*/ 0 w 105"/>
                <a:gd name="T19" fmla="*/ 42 h 84"/>
                <a:gd name="T20" fmla="*/ 0 w 105"/>
                <a:gd name="T21" fmla="*/ 42 h 84"/>
                <a:gd name="T22" fmla="*/ 0 w 105"/>
                <a:gd name="T23" fmla="*/ 42 h 84"/>
                <a:gd name="T24" fmla="*/ 0 w 105"/>
                <a:gd name="T25" fmla="*/ 31 h 84"/>
                <a:gd name="T26" fmla="*/ 0 w 105"/>
                <a:gd name="T27" fmla="*/ 31 h 84"/>
                <a:gd name="T28" fmla="*/ 11 w 105"/>
                <a:gd name="T29" fmla="*/ 31 h 84"/>
                <a:gd name="T30" fmla="*/ 11 w 105"/>
                <a:gd name="T31" fmla="*/ 31 h 84"/>
                <a:gd name="T32" fmla="*/ 11 w 105"/>
                <a:gd name="T33" fmla="*/ 21 h 84"/>
                <a:gd name="T34" fmla="*/ 11 w 105"/>
                <a:gd name="T35" fmla="*/ 21 h 84"/>
                <a:gd name="T36" fmla="*/ 11 w 105"/>
                <a:gd name="T37" fmla="*/ 21 h 84"/>
                <a:gd name="T38" fmla="*/ 21 w 105"/>
                <a:gd name="T39" fmla="*/ 10 h 84"/>
                <a:gd name="T40" fmla="*/ 21 w 105"/>
                <a:gd name="T41" fmla="*/ 10 h 84"/>
                <a:gd name="T42" fmla="*/ 21 w 105"/>
                <a:gd name="T43" fmla="*/ 10 h 84"/>
                <a:gd name="T44" fmla="*/ 21 w 105"/>
                <a:gd name="T45" fmla="*/ 10 h 84"/>
                <a:gd name="T46" fmla="*/ 32 w 105"/>
                <a:gd name="T47" fmla="*/ 10 h 84"/>
                <a:gd name="T48" fmla="*/ 32 w 105"/>
                <a:gd name="T49" fmla="*/ 0 h 84"/>
                <a:gd name="T50" fmla="*/ 32 w 105"/>
                <a:gd name="T51" fmla="*/ 0 h 84"/>
                <a:gd name="T52" fmla="*/ 42 w 105"/>
                <a:gd name="T53" fmla="*/ 0 h 84"/>
                <a:gd name="T54" fmla="*/ 42 w 105"/>
                <a:gd name="T55" fmla="*/ 0 h 84"/>
                <a:gd name="T56" fmla="*/ 42 w 105"/>
                <a:gd name="T57" fmla="*/ 0 h 84"/>
                <a:gd name="T58" fmla="*/ 53 w 105"/>
                <a:gd name="T59" fmla="*/ 0 h 84"/>
                <a:gd name="T60" fmla="*/ 53 w 105"/>
                <a:gd name="T61" fmla="*/ 0 h 84"/>
                <a:gd name="T62" fmla="*/ 53 w 105"/>
                <a:gd name="T63" fmla="*/ 0 h 84"/>
                <a:gd name="T64" fmla="*/ 63 w 105"/>
                <a:gd name="T65" fmla="*/ 0 h 84"/>
                <a:gd name="T66" fmla="*/ 63 w 105"/>
                <a:gd name="T67" fmla="*/ 0 h 84"/>
                <a:gd name="T68" fmla="*/ 63 w 105"/>
                <a:gd name="T69" fmla="*/ 0 h 84"/>
                <a:gd name="T70" fmla="*/ 74 w 105"/>
                <a:gd name="T71" fmla="*/ 0 h 84"/>
                <a:gd name="T72" fmla="*/ 74 w 105"/>
                <a:gd name="T73" fmla="*/ 0 h 84"/>
                <a:gd name="T74" fmla="*/ 74 w 105"/>
                <a:gd name="T75" fmla="*/ 10 h 84"/>
                <a:gd name="T76" fmla="*/ 84 w 105"/>
                <a:gd name="T77" fmla="*/ 10 h 84"/>
                <a:gd name="T78" fmla="*/ 84 w 105"/>
                <a:gd name="T79" fmla="*/ 10 h 84"/>
                <a:gd name="T80" fmla="*/ 84 w 105"/>
                <a:gd name="T81" fmla="*/ 10 h 84"/>
                <a:gd name="T82" fmla="*/ 84 w 105"/>
                <a:gd name="T83" fmla="*/ 10 h 84"/>
                <a:gd name="T84" fmla="*/ 95 w 105"/>
                <a:gd name="T85" fmla="*/ 21 h 84"/>
                <a:gd name="T86" fmla="*/ 95 w 105"/>
                <a:gd name="T87" fmla="*/ 21 h 84"/>
                <a:gd name="T88" fmla="*/ 95 w 105"/>
                <a:gd name="T89" fmla="*/ 21 h 84"/>
                <a:gd name="T90" fmla="*/ 95 w 105"/>
                <a:gd name="T91" fmla="*/ 31 h 84"/>
                <a:gd name="T92" fmla="*/ 95 w 105"/>
                <a:gd name="T93" fmla="*/ 31 h 84"/>
                <a:gd name="T94" fmla="*/ 105 w 105"/>
                <a:gd name="T95" fmla="*/ 31 h 84"/>
                <a:gd name="T96" fmla="*/ 105 w 105"/>
                <a:gd name="T97" fmla="*/ 31 h 84"/>
                <a:gd name="T98" fmla="*/ 105 w 105"/>
                <a:gd name="T99" fmla="*/ 42 h 84"/>
                <a:gd name="T100" fmla="*/ 105 w 105"/>
                <a:gd name="T101" fmla="*/ 42 h 84"/>
                <a:gd name="T102" fmla="*/ 105 w 105"/>
                <a:gd name="T103" fmla="*/ 42 h 84"/>
                <a:gd name="T104" fmla="*/ 105 w 105"/>
                <a:gd name="T105" fmla="*/ 52 h 84"/>
                <a:gd name="T106" fmla="*/ 105 w 105"/>
                <a:gd name="T107" fmla="*/ 52 h 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05"/>
                <a:gd name="T163" fmla="*/ 0 h 84"/>
                <a:gd name="T164" fmla="*/ 105 w 105"/>
                <a:gd name="T165" fmla="*/ 84 h 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05" h="84">
                  <a:moveTo>
                    <a:pt x="11" y="84"/>
                  </a:moveTo>
                  <a:lnTo>
                    <a:pt x="11" y="73"/>
                  </a:lnTo>
                  <a:lnTo>
                    <a:pt x="0" y="73"/>
                  </a:lnTo>
                  <a:lnTo>
                    <a:pt x="0" y="63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0" y="31"/>
                  </a:lnTo>
                  <a:lnTo>
                    <a:pt x="11" y="31"/>
                  </a:lnTo>
                  <a:lnTo>
                    <a:pt x="11" y="21"/>
                  </a:lnTo>
                  <a:lnTo>
                    <a:pt x="21" y="10"/>
                  </a:lnTo>
                  <a:lnTo>
                    <a:pt x="32" y="10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53" y="0"/>
                  </a:lnTo>
                  <a:lnTo>
                    <a:pt x="63" y="0"/>
                  </a:lnTo>
                  <a:lnTo>
                    <a:pt x="74" y="0"/>
                  </a:lnTo>
                  <a:lnTo>
                    <a:pt x="74" y="10"/>
                  </a:lnTo>
                  <a:lnTo>
                    <a:pt x="84" y="10"/>
                  </a:lnTo>
                  <a:lnTo>
                    <a:pt x="95" y="21"/>
                  </a:lnTo>
                  <a:lnTo>
                    <a:pt x="95" y="31"/>
                  </a:lnTo>
                  <a:lnTo>
                    <a:pt x="105" y="31"/>
                  </a:lnTo>
                  <a:lnTo>
                    <a:pt x="105" y="42"/>
                  </a:lnTo>
                  <a:lnTo>
                    <a:pt x="105" y="52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67" name="Freeform 42"/>
            <p:cNvSpPr>
              <a:spLocks/>
            </p:cNvSpPr>
            <p:nvPr/>
          </p:nvSpPr>
          <p:spPr bwMode="auto">
            <a:xfrm>
              <a:off x="1450" y="1386"/>
              <a:ext cx="74" cy="105"/>
            </a:xfrm>
            <a:custGeom>
              <a:avLst/>
              <a:gdLst>
                <a:gd name="T0" fmla="*/ 0 w 74"/>
                <a:gd name="T1" fmla="*/ 10 h 105"/>
                <a:gd name="T2" fmla="*/ 0 w 74"/>
                <a:gd name="T3" fmla="*/ 10 h 105"/>
                <a:gd name="T4" fmla="*/ 0 w 74"/>
                <a:gd name="T5" fmla="*/ 0 h 105"/>
                <a:gd name="T6" fmla="*/ 0 w 74"/>
                <a:gd name="T7" fmla="*/ 0 h 105"/>
                <a:gd name="T8" fmla="*/ 11 w 74"/>
                <a:gd name="T9" fmla="*/ 0 h 105"/>
                <a:gd name="T10" fmla="*/ 11 w 74"/>
                <a:gd name="T11" fmla="*/ 0 h 105"/>
                <a:gd name="T12" fmla="*/ 11 w 74"/>
                <a:gd name="T13" fmla="*/ 0 h 105"/>
                <a:gd name="T14" fmla="*/ 21 w 74"/>
                <a:gd name="T15" fmla="*/ 0 h 105"/>
                <a:gd name="T16" fmla="*/ 21 w 74"/>
                <a:gd name="T17" fmla="*/ 0 h 105"/>
                <a:gd name="T18" fmla="*/ 32 w 74"/>
                <a:gd name="T19" fmla="*/ 0 h 105"/>
                <a:gd name="T20" fmla="*/ 32 w 74"/>
                <a:gd name="T21" fmla="*/ 0 h 105"/>
                <a:gd name="T22" fmla="*/ 32 w 74"/>
                <a:gd name="T23" fmla="*/ 0 h 105"/>
                <a:gd name="T24" fmla="*/ 42 w 74"/>
                <a:gd name="T25" fmla="*/ 0 h 105"/>
                <a:gd name="T26" fmla="*/ 42 w 74"/>
                <a:gd name="T27" fmla="*/ 0 h 105"/>
                <a:gd name="T28" fmla="*/ 42 w 74"/>
                <a:gd name="T29" fmla="*/ 10 h 105"/>
                <a:gd name="T30" fmla="*/ 53 w 74"/>
                <a:gd name="T31" fmla="*/ 10 h 105"/>
                <a:gd name="T32" fmla="*/ 53 w 74"/>
                <a:gd name="T33" fmla="*/ 10 h 105"/>
                <a:gd name="T34" fmla="*/ 53 w 74"/>
                <a:gd name="T35" fmla="*/ 10 h 105"/>
                <a:gd name="T36" fmla="*/ 53 w 74"/>
                <a:gd name="T37" fmla="*/ 10 h 105"/>
                <a:gd name="T38" fmla="*/ 63 w 74"/>
                <a:gd name="T39" fmla="*/ 21 h 105"/>
                <a:gd name="T40" fmla="*/ 63 w 74"/>
                <a:gd name="T41" fmla="*/ 21 h 105"/>
                <a:gd name="T42" fmla="*/ 63 w 74"/>
                <a:gd name="T43" fmla="*/ 21 h 105"/>
                <a:gd name="T44" fmla="*/ 63 w 74"/>
                <a:gd name="T45" fmla="*/ 21 h 105"/>
                <a:gd name="T46" fmla="*/ 63 w 74"/>
                <a:gd name="T47" fmla="*/ 31 h 105"/>
                <a:gd name="T48" fmla="*/ 74 w 74"/>
                <a:gd name="T49" fmla="*/ 31 h 105"/>
                <a:gd name="T50" fmla="*/ 74 w 74"/>
                <a:gd name="T51" fmla="*/ 31 h 105"/>
                <a:gd name="T52" fmla="*/ 74 w 74"/>
                <a:gd name="T53" fmla="*/ 42 h 105"/>
                <a:gd name="T54" fmla="*/ 74 w 74"/>
                <a:gd name="T55" fmla="*/ 42 h 105"/>
                <a:gd name="T56" fmla="*/ 74 w 74"/>
                <a:gd name="T57" fmla="*/ 42 h 105"/>
                <a:gd name="T58" fmla="*/ 74 w 74"/>
                <a:gd name="T59" fmla="*/ 52 h 105"/>
                <a:gd name="T60" fmla="*/ 74 w 74"/>
                <a:gd name="T61" fmla="*/ 52 h 105"/>
                <a:gd name="T62" fmla="*/ 74 w 74"/>
                <a:gd name="T63" fmla="*/ 52 h 105"/>
                <a:gd name="T64" fmla="*/ 74 w 74"/>
                <a:gd name="T65" fmla="*/ 63 h 105"/>
                <a:gd name="T66" fmla="*/ 74 w 74"/>
                <a:gd name="T67" fmla="*/ 63 h 105"/>
                <a:gd name="T68" fmla="*/ 74 w 74"/>
                <a:gd name="T69" fmla="*/ 63 h 105"/>
                <a:gd name="T70" fmla="*/ 74 w 74"/>
                <a:gd name="T71" fmla="*/ 73 h 105"/>
                <a:gd name="T72" fmla="*/ 74 w 74"/>
                <a:gd name="T73" fmla="*/ 73 h 105"/>
                <a:gd name="T74" fmla="*/ 63 w 74"/>
                <a:gd name="T75" fmla="*/ 73 h 105"/>
                <a:gd name="T76" fmla="*/ 63 w 74"/>
                <a:gd name="T77" fmla="*/ 84 h 105"/>
                <a:gd name="T78" fmla="*/ 63 w 74"/>
                <a:gd name="T79" fmla="*/ 84 h 105"/>
                <a:gd name="T80" fmla="*/ 63 w 74"/>
                <a:gd name="T81" fmla="*/ 84 h 105"/>
                <a:gd name="T82" fmla="*/ 63 w 74"/>
                <a:gd name="T83" fmla="*/ 84 h 105"/>
                <a:gd name="T84" fmla="*/ 53 w 74"/>
                <a:gd name="T85" fmla="*/ 94 h 105"/>
                <a:gd name="T86" fmla="*/ 53 w 74"/>
                <a:gd name="T87" fmla="*/ 94 h 105"/>
                <a:gd name="T88" fmla="*/ 53 w 74"/>
                <a:gd name="T89" fmla="*/ 94 h 105"/>
                <a:gd name="T90" fmla="*/ 53 w 74"/>
                <a:gd name="T91" fmla="*/ 94 h 105"/>
                <a:gd name="T92" fmla="*/ 42 w 74"/>
                <a:gd name="T93" fmla="*/ 94 h 105"/>
                <a:gd name="T94" fmla="*/ 42 w 74"/>
                <a:gd name="T95" fmla="*/ 105 h 105"/>
                <a:gd name="T96" fmla="*/ 42 w 74"/>
                <a:gd name="T97" fmla="*/ 105 h 105"/>
                <a:gd name="T98" fmla="*/ 32 w 74"/>
                <a:gd name="T99" fmla="*/ 105 h 105"/>
                <a:gd name="T100" fmla="*/ 32 w 74"/>
                <a:gd name="T101" fmla="*/ 105 h 105"/>
                <a:gd name="T102" fmla="*/ 32 w 74"/>
                <a:gd name="T103" fmla="*/ 105 h 105"/>
                <a:gd name="T104" fmla="*/ 21 w 74"/>
                <a:gd name="T105" fmla="*/ 105 h 105"/>
                <a:gd name="T106" fmla="*/ 21 w 74"/>
                <a:gd name="T107" fmla="*/ 105 h 10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74"/>
                <a:gd name="T163" fmla="*/ 0 h 105"/>
                <a:gd name="T164" fmla="*/ 74 w 74"/>
                <a:gd name="T165" fmla="*/ 105 h 105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74" h="105">
                  <a:moveTo>
                    <a:pt x="0" y="10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11" y="0"/>
                  </a:lnTo>
                  <a:lnTo>
                    <a:pt x="21" y="0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42" y="10"/>
                  </a:lnTo>
                  <a:lnTo>
                    <a:pt x="53" y="10"/>
                  </a:lnTo>
                  <a:lnTo>
                    <a:pt x="63" y="21"/>
                  </a:lnTo>
                  <a:lnTo>
                    <a:pt x="63" y="31"/>
                  </a:lnTo>
                  <a:lnTo>
                    <a:pt x="74" y="31"/>
                  </a:lnTo>
                  <a:lnTo>
                    <a:pt x="74" y="42"/>
                  </a:lnTo>
                  <a:lnTo>
                    <a:pt x="74" y="52"/>
                  </a:lnTo>
                  <a:lnTo>
                    <a:pt x="74" y="63"/>
                  </a:lnTo>
                  <a:lnTo>
                    <a:pt x="74" y="73"/>
                  </a:lnTo>
                  <a:lnTo>
                    <a:pt x="63" y="73"/>
                  </a:lnTo>
                  <a:lnTo>
                    <a:pt x="63" y="84"/>
                  </a:lnTo>
                  <a:lnTo>
                    <a:pt x="53" y="94"/>
                  </a:lnTo>
                  <a:lnTo>
                    <a:pt x="42" y="94"/>
                  </a:lnTo>
                  <a:lnTo>
                    <a:pt x="42" y="105"/>
                  </a:lnTo>
                  <a:lnTo>
                    <a:pt x="32" y="105"/>
                  </a:lnTo>
                  <a:lnTo>
                    <a:pt x="21" y="105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68" name="Freeform 43"/>
            <p:cNvSpPr>
              <a:spLocks/>
            </p:cNvSpPr>
            <p:nvPr/>
          </p:nvSpPr>
          <p:spPr bwMode="auto">
            <a:xfrm>
              <a:off x="1419" y="1470"/>
              <a:ext cx="105" cy="73"/>
            </a:xfrm>
            <a:custGeom>
              <a:avLst/>
              <a:gdLst>
                <a:gd name="T0" fmla="*/ 94 w 105"/>
                <a:gd name="T1" fmla="*/ 0 h 73"/>
                <a:gd name="T2" fmla="*/ 94 w 105"/>
                <a:gd name="T3" fmla="*/ 0 h 73"/>
                <a:gd name="T4" fmla="*/ 105 w 105"/>
                <a:gd name="T5" fmla="*/ 0 h 73"/>
                <a:gd name="T6" fmla="*/ 105 w 105"/>
                <a:gd name="T7" fmla="*/ 0 h 73"/>
                <a:gd name="T8" fmla="*/ 105 w 105"/>
                <a:gd name="T9" fmla="*/ 10 h 73"/>
                <a:gd name="T10" fmla="*/ 105 w 105"/>
                <a:gd name="T11" fmla="*/ 10 h 73"/>
                <a:gd name="T12" fmla="*/ 105 w 105"/>
                <a:gd name="T13" fmla="*/ 10 h 73"/>
                <a:gd name="T14" fmla="*/ 105 w 105"/>
                <a:gd name="T15" fmla="*/ 21 h 73"/>
                <a:gd name="T16" fmla="*/ 105 w 105"/>
                <a:gd name="T17" fmla="*/ 21 h 73"/>
                <a:gd name="T18" fmla="*/ 105 w 105"/>
                <a:gd name="T19" fmla="*/ 31 h 73"/>
                <a:gd name="T20" fmla="*/ 105 w 105"/>
                <a:gd name="T21" fmla="*/ 31 h 73"/>
                <a:gd name="T22" fmla="*/ 105 w 105"/>
                <a:gd name="T23" fmla="*/ 31 h 73"/>
                <a:gd name="T24" fmla="*/ 105 w 105"/>
                <a:gd name="T25" fmla="*/ 42 h 73"/>
                <a:gd name="T26" fmla="*/ 105 w 105"/>
                <a:gd name="T27" fmla="*/ 42 h 73"/>
                <a:gd name="T28" fmla="*/ 94 w 105"/>
                <a:gd name="T29" fmla="*/ 42 h 73"/>
                <a:gd name="T30" fmla="*/ 94 w 105"/>
                <a:gd name="T31" fmla="*/ 52 h 73"/>
                <a:gd name="T32" fmla="*/ 94 w 105"/>
                <a:gd name="T33" fmla="*/ 52 h 73"/>
                <a:gd name="T34" fmla="*/ 94 w 105"/>
                <a:gd name="T35" fmla="*/ 52 h 73"/>
                <a:gd name="T36" fmla="*/ 94 w 105"/>
                <a:gd name="T37" fmla="*/ 52 h 73"/>
                <a:gd name="T38" fmla="*/ 84 w 105"/>
                <a:gd name="T39" fmla="*/ 63 h 73"/>
                <a:gd name="T40" fmla="*/ 84 w 105"/>
                <a:gd name="T41" fmla="*/ 63 h 73"/>
                <a:gd name="T42" fmla="*/ 84 w 105"/>
                <a:gd name="T43" fmla="*/ 63 h 73"/>
                <a:gd name="T44" fmla="*/ 84 w 105"/>
                <a:gd name="T45" fmla="*/ 63 h 73"/>
                <a:gd name="T46" fmla="*/ 73 w 105"/>
                <a:gd name="T47" fmla="*/ 63 h 73"/>
                <a:gd name="T48" fmla="*/ 73 w 105"/>
                <a:gd name="T49" fmla="*/ 73 h 73"/>
                <a:gd name="T50" fmla="*/ 73 w 105"/>
                <a:gd name="T51" fmla="*/ 73 h 73"/>
                <a:gd name="T52" fmla="*/ 63 w 105"/>
                <a:gd name="T53" fmla="*/ 73 h 73"/>
                <a:gd name="T54" fmla="*/ 63 w 105"/>
                <a:gd name="T55" fmla="*/ 73 h 73"/>
                <a:gd name="T56" fmla="*/ 63 w 105"/>
                <a:gd name="T57" fmla="*/ 73 h 73"/>
                <a:gd name="T58" fmla="*/ 52 w 105"/>
                <a:gd name="T59" fmla="*/ 73 h 73"/>
                <a:gd name="T60" fmla="*/ 52 w 105"/>
                <a:gd name="T61" fmla="*/ 73 h 73"/>
                <a:gd name="T62" fmla="*/ 52 w 105"/>
                <a:gd name="T63" fmla="*/ 73 h 73"/>
                <a:gd name="T64" fmla="*/ 42 w 105"/>
                <a:gd name="T65" fmla="*/ 73 h 73"/>
                <a:gd name="T66" fmla="*/ 42 w 105"/>
                <a:gd name="T67" fmla="*/ 73 h 73"/>
                <a:gd name="T68" fmla="*/ 42 w 105"/>
                <a:gd name="T69" fmla="*/ 73 h 73"/>
                <a:gd name="T70" fmla="*/ 31 w 105"/>
                <a:gd name="T71" fmla="*/ 73 h 73"/>
                <a:gd name="T72" fmla="*/ 31 w 105"/>
                <a:gd name="T73" fmla="*/ 73 h 73"/>
                <a:gd name="T74" fmla="*/ 31 w 105"/>
                <a:gd name="T75" fmla="*/ 63 h 73"/>
                <a:gd name="T76" fmla="*/ 21 w 105"/>
                <a:gd name="T77" fmla="*/ 63 h 73"/>
                <a:gd name="T78" fmla="*/ 21 w 105"/>
                <a:gd name="T79" fmla="*/ 63 h 73"/>
                <a:gd name="T80" fmla="*/ 21 w 105"/>
                <a:gd name="T81" fmla="*/ 63 h 73"/>
                <a:gd name="T82" fmla="*/ 21 w 105"/>
                <a:gd name="T83" fmla="*/ 63 h 73"/>
                <a:gd name="T84" fmla="*/ 10 w 105"/>
                <a:gd name="T85" fmla="*/ 52 h 73"/>
                <a:gd name="T86" fmla="*/ 10 w 105"/>
                <a:gd name="T87" fmla="*/ 52 h 73"/>
                <a:gd name="T88" fmla="*/ 10 w 105"/>
                <a:gd name="T89" fmla="*/ 52 h 73"/>
                <a:gd name="T90" fmla="*/ 10 w 105"/>
                <a:gd name="T91" fmla="*/ 52 h 73"/>
                <a:gd name="T92" fmla="*/ 10 w 105"/>
                <a:gd name="T93" fmla="*/ 42 h 73"/>
                <a:gd name="T94" fmla="*/ 0 w 105"/>
                <a:gd name="T95" fmla="*/ 42 h 73"/>
                <a:gd name="T96" fmla="*/ 0 w 105"/>
                <a:gd name="T97" fmla="*/ 42 h 73"/>
                <a:gd name="T98" fmla="*/ 0 w 105"/>
                <a:gd name="T99" fmla="*/ 31 h 73"/>
                <a:gd name="T100" fmla="*/ 0 w 105"/>
                <a:gd name="T101" fmla="*/ 31 h 73"/>
                <a:gd name="T102" fmla="*/ 0 w 105"/>
                <a:gd name="T103" fmla="*/ 31 h 73"/>
                <a:gd name="T104" fmla="*/ 0 w 105"/>
                <a:gd name="T105" fmla="*/ 21 h 73"/>
                <a:gd name="T106" fmla="*/ 0 w 105"/>
                <a:gd name="T107" fmla="*/ 21 h 7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05"/>
                <a:gd name="T163" fmla="*/ 0 h 73"/>
                <a:gd name="T164" fmla="*/ 105 w 105"/>
                <a:gd name="T165" fmla="*/ 73 h 73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05" h="73">
                  <a:moveTo>
                    <a:pt x="94" y="0"/>
                  </a:moveTo>
                  <a:lnTo>
                    <a:pt x="94" y="0"/>
                  </a:lnTo>
                  <a:lnTo>
                    <a:pt x="105" y="0"/>
                  </a:lnTo>
                  <a:lnTo>
                    <a:pt x="105" y="10"/>
                  </a:lnTo>
                  <a:lnTo>
                    <a:pt x="105" y="21"/>
                  </a:lnTo>
                  <a:lnTo>
                    <a:pt x="105" y="31"/>
                  </a:lnTo>
                  <a:lnTo>
                    <a:pt x="105" y="42"/>
                  </a:lnTo>
                  <a:lnTo>
                    <a:pt x="94" y="42"/>
                  </a:lnTo>
                  <a:lnTo>
                    <a:pt x="94" y="52"/>
                  </a:lnTo>
                  <a:lnTo>
                    <a:pt x="84" y="63"/>
                  </a:lnTo>
                  <a:lnTo>
                    <a:pt x="73" y="63"/>
                  </a:lnTo>
                  <a:lnTo>
                    <a:pt x="73" y="73"/>
                  </a:lnTo>
                  <a:lnTo>
                    <a:pt x="63" y="73"/>
                  </a:lnTo>
                  <a:lnTo>
                    <a:pt x="52" y="73"/>
                  </a:lnTo>
                  <a:lnTo>
                    <a:pt x="42" y="73"/>
                  </a:lnTo>
                  <a:lnTo>
                    <a:pt x="31" y="73"/>
                  </a:lnTo>
                  <a:lnTo>
                    <a:pt x="31" y="63"/>
                  </a:lnTo>
                  <a:lnTo>
                    <a:pt x="21" y="63"/>
                  </a:lnTo>
                  <a:lnTo>
                    <a:pt x="10" y="52"/>
                  </a:lnTo>
                  <a:lnTo>
                    <a:pt x="10" y="42"/>
                  </a:lnTo>
                  <a:lnTo>
                    <a:pt x="0" y="42"/>
                  </a:lnTo>
                  <a:lnTo>
                    <a:pt x="0" y="31"/>
                  </a:lnTo>
                  <a:lnTo>
                    <a:pt x="0" y="21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69" name="Freeform 44"/>
            <p:cNvSpPr>
              <a:spLocks/>
            </p:cNvSpPr>
            <p:nvPr/>
          </p:nvSpPr>
          <p:spPr bwMode="auto">
            <a:xfrm>
              <a:off x="1366" y="1438"/>
              <a:ext cx="84" cy="105"/>
            </a:xfrm>
            <a:custGeom>
              <a:avLst/>
              <a:gdLst>
                <a:gd name="T0" fmla="*/ 84 w 84"/>
                <a:gd name="T1" fmla="*/ 95 h 105"/>
                <a:gd name="T2" fmla="*/ 74 w 84"/>
                <a:gd name="T3" fmla="*/ 95 h 105"/>
                <a:gd name="T4" fmla="*/ 74 w 84"/>
                <a:gd name="T5" fmla="*/ 105 h 105"/>
                <a:gd name="T6" fmla="*/ 74 w 84"/>
                <a:gd name="T7" fmla="*/ 105 h 105"/>
                <a:gd name="T8" fmla="*/ 63 w 84"/>
                <a:gd name="T9" fmla="*/ 105 h 105"/>
                <a:gd name="T10" fmla="*/ 63 w 84"/>
                <a:gd name="T11" fmla="*/ 105 h 105"/>
                <a:gd name="T12" fmla="*/ 63 w 84"/>
                <a:gd name="T13" fmla="*/ 105 h 105"/>
                <a:gd name="T14" fmla="*/ 53 w 84"/>
                <a:gd name="T15" fmla="*/ 105 h 105"/>
                <a:gd name="T16" fmla="*/ 53 w 84"/>
                <a:gd name="T17" fmla="*/ 105 h 105"/>
                <a:gd name="T18" fmla="*/ 42 w 84"/>
                <a:gd name="T19" fmla="*/ 105 h 105"/>
                <a:gd name="T20" fmla="*/ 42 w 84"/>
                <a:gd name="T21" fmla="*/ 105 h 105"/>
                <a:gd name="T22" fmla="*/ 42 w 84"/>
                <a:gd name="T23" fmla="*/ 105 h 105"/>
                <a:gd name="T24" fmla="*/ 32 w 84"/>
                <a:gd name="T25" fmla="*/ 105 h 105"/>
                <a:gd name="T26" fmla="*/ 32 w 84"/>
                <a:gd name="T27" fmla="*/ 105 h 105"/>
                <a:gd name="T28" fmla="*/ 32 w 84"/>
                <a:gd name="T29" fmla="*/ 95 h 105"/>
                <a:gd name="T30" fmla="*/ 32 w 84"/>
                <a:gd name="T31" fmla="*/ 95 h 105"/>
                <a:gd name="T32" fmla="*/ 21 w 84"/>
                <a:gd name="T33" fmla="*/ 95 h 105"/>
                <a:gd name="T34" fmla="*/ 21 w 84"/>
                <a:gd name="T35" fmla="*/ 95 h 105"/>
                <a:gd name="T36" fmla="*/ 21 w 84"/>
                <a:gd name="T37" fmla="*/ 95 h 105"/>
                <a:gd name="T38" fmla="*/ 11 w 84"/>
                <a:gd name="T39" fmla="*/ 84 h 105"/>
                <a:gd name="T40" fmla="*/ 11 w 84"/>
                <a:gd name="T41" fmla="*/ 84 h 105"/>
                <a:gd name="T42" fmla="*/ 11 w 84"/>
                <a:gd name="T43" fmla="*/ 84 h 105"/>
                <a:gd name="T44" fmla="*/ 11 w 84"/>
                <a:gd name="T45" fmla="*/ 84 h 105"/>
                <a:gd name="T46" fmla="*/ 11 w 84"/>
                <a:gd name="T47" fmla="*/ 74 h 105"/>
                <a:gd name="T48" fmla="*/ 0 w 84"/>
                <a:gd name="T49" fmla="*/ 74 h 105"/>
                <a:gd name="T50" fmla="*/ 0 w 84"/>
                <a:gd name="T51" fmla="*/ 74 h 105"/>
                <a:gd name="T52" fmla="*/ 0 w 84"/>
                <a:gd name="T53" fmla="*/ 63 h 105"/>
                <a:gd name="T54" fmla="*/ 0 w 84"/>
                <a:gd name="T55" fmla="*/ 63 h 105"/>
                <a:gd name="T56" fmla="*/ 0 w 84"/>
                <a:gd name="T57" fmla="*/ 63 h 105"/>
                <a:gd name="T58" fmla="*/ 0 w 84"/>
                <a:gd name="T59" fmla="*/ 53 h 105"/>
                <a:gd name="T60" fmla="*/ 0 w 84"/>
                <a:gd name="T61" fmla="*/ 53 h 105"/>
                <a:gd name="T62" fmla="*/ 0 w 84"/>
                <a:gd name="T63" fmla="*/ 53 h 105"/>
                <a:gd name="T64" fmla="*/ 0 w 84"/>
                <a:gd name="T65" fmla="*/ 42 h 105"/>
                <a:gd name="T66" fmla="*/ 0 w 84"/>
                <a:gd name="T67" fmla="*/ 42 h 105"/>
                <a:gd name="T68" fmla="*/ 0 w 84"/>
                <a:gd name="T69" fmla="*/ 42 h 105"/>
                <a:gd name="T70" fmla="*/ 0 w 84"/>
                <a:gd name="T71" fmla="*/ 32 h 105"/>
                <a:gd name="T72" fmla="*/ 0 w 84"/>
                <a:gd name="T73" fmla="*/ 32 h 105"/>
                <a:gd name="T74" fmla="*/ 11 w 84"/>
                <a:gd name="T75" fmla="*/ 32 h 105"/>
                <a:gd name="T76" fmla="*/ 11 w 84"/>
                <a:gd name="T77" fmla="*/ 21 h 105"/>
                <a:gd name="T78" fmla="*/ 11 w 84"/>
                <a:gd name="T79" fmla="*/ 21 h 105"/>
                <a:gd name="T80" fmla="*/ 11 w 84"/>
                <a:gd name="T81" fmla="*/ 21 h 105"/>
                <a:gd name="T82" fmla="*/ 11 w 84"/>
                <a:gd name="T83" fmla="*/ 21 h 105"/>
                <a:gd name="T84" fmla="*/ 21 w 84"/>
                <a:gd name="T85" fmla="*/ 11 h 105"/>
                <a:gd name="T86" fmla="*/ 21 w 84"/>
                <a:gd name="T87" fmla="*/ 11 h 105"/>
                <a:gd name="T88" fmla="*/ 21 w 84"/>
                <a:gd name="T89" fmla="*/ 11 h 105"/>
                <a:gd name="T90" fmla="*/ 32 w 84"/>
                <a:gd name="T91" fmla="*/ 11 h 105"/>
                <a:gd name="T92" fmla="*/ 32 w 84"/>
                <a:gd name="T93" fmla="*/ 11 h 105"/>
                <a:gd name="T94" fmla="*/ 32 w 84"/>
                <a:gd name="T95" fmla="*/ 0 h 105"/>
                <a:gd name="T96" fmla="*/ 32 w 84"/>
                <a:gd name="T97" fmla="*/ 0 h 105"/>
                <a:gd name="T98" fmla="*/ 42 w 84"/>
                <a:gd name="T99" fmla="*/ 0 h 105"/>
                <a:gd name="T100" fmla="*/ 42 w 84"/>
                <a:gd name="T101" fmla="*/ 0 h 105"/>
                <a:gd name="T102" fmla="*/ 42 w 84"/>
                <a:gd name="T103" fmla="*/ 0 h 105"/>
                <a:gd name="T104" fmla="*/ 53 w 84"/>
                <a:gd name="T105" fmla="*/ 0 h 105"/>
                <a:gd name="T106" fmla="*/ 53 w 84"/>
                <a:gd name="T107" fmla="*/ 0 h 10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84"/>
                <a:gd name="T163" fmla="*/ 0 h 105"/>
                <a:gd name="T164" fmla="*/ 84 w 84"/>
                <a:gd name="T165" fmla="*/ 105 h 105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84" h="105">
                  <a:moveTo>
                    <a:pt x="84" y="95"/>
                  </a:moveTo>
                  <a:lnTo>
                    <a:pt x="74" y="95"/>
                  </a:lnTo>
                  <a:lnTo>
                    <a:pt x="74" y="105"/>
                  </a:lnTo>
                  <a:lnTo>
                    <a:pt x="63" y="105"/>
                  </a:lnTo>
                  <a:lnTo>
                    <a:pt x="53" y="105"/>
                  </a:lnTo>
                  <a:lnTo>
                    <a:pt x="42" y="105"/>
                  </a:lnTo>
                  <a:lnTo>
                    <a:pt x="32" y="105"/>
                  </a:lnTo>
                  <a:lnTo>
                    <a:pt x="32" y="95"/>
                  </a:lnTo>
                  <a:lnTo>
                    <a:pt x="21" y="95"/>
                  </a:lnTo>
                  <a:lnTo>
                    <a:pt x="11" y="84"/>
                  </a:lnTo>
                  <a:lnTo>
                    <a:pt x="11" y="74"/>
                  </a:lnTo>
                  <a:lnTo>
                    <a:pt x="0" y="74"/>
                  </a:lnTo>
                  <a:lnTo>
                    <a:pt x="0" y="63"/>
                  </a:lnTo>
                  <a:lnTo>
                    <a:pt x="0" y="53"/>
                  </a:lnTo>
                  <a:lnTo>
                    <a:pt x="0" y="42"/>
                  </a:lnTo>
                  <a:lnTo>
                    <a:pt x="0" y="32"/>
                  </a:lnTo>
                  <a:lnTo>
                    <a:pt x="11" y="32"/>
                  </a:lnTo>
                  <a:lnTo>
                    <a:pt x="11" y="21"/>
                  </a:lnTo>
                  <a:lnTo>
                    <a:pt x="21" y="11"/>
                  </a:lnTo>
                  <a:lnTo>
                    <a:pt x="32" y="11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53" y="0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71" name="Line 45"/>
            <p:cNvSpPr>
              <a:spLocks noChangeShapeType="1"/>
            </p:cNvSpPr>
            <p:nvPr/>
          </p:nvSpPr>
          <p:spPr bwMode="auto">
            <a:xfrm>
              <a:off x="1534" y="1459"/>
              <a:ext cx="788" cy="1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72" name="Line 46"/>
            <p:cNvSpPr>
              <a:spLocks noChangeShapeType="1"/>
            </p:cNvSpPr>
            <p:nvPr/>
          </p:nvSpPr>
          <p:spPr bwMode="auto">
            <a:xfrm>
              <a:off x="1534" y="1480"/>
              <a:ext cx="788" cy="1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73" name="Freeform 47"/>
            <p:cNvSpPr>
              <a:spLocks/>
            </p:cNvSpPr>
            <p:nvPr/>
          </p:nvSpPr>
          <p:spPr bwMode="auto">
            <a:xfrm>
              <a:off x="2322" y="1407"/>
              <a:ext cx="63" cy="126"/>
            </a:xfrm>
            <a:custGeom>
              <a:avLst/>
              <a:gdLst>
                <a:gd name="T0" fmla="*/ 0 w 63"/>
                <a:gd name="T1" fmla="*/ 52 h 126"/>
                <a:gd name="T2" fmla="*/ 0 w 63"/>
                <a:gd name="T3" fmla="*/ 0 h 126"/>
                <a:gd name="T4" fmla="*/ 63 w 63"/>
                <a:gd name="T5" fmla="*/ 63 h 126"/>
                <a:gd name="T6" fmla="*/ 0 w 63"/>
                <a:gd name="T7" fmla="*/ 126 h 126"/>
                <a:gd name="T8" fmla="*/ 0 w 63"/>
                <a:gd name="T9" fmla="*/ 73 h 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"/>
                <a:gd name="T16" fmla="*/ 0 h 126"/>
                <a:gd name="T17" fmla="*/ 63 w 63"/>
                <a:gd name="T18" fmla="*/ 126 h 1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" h="126">
                  <a:moveTo>
                    <a:pt x="0" y="52"/>
                  </a:moveTo>
                  <a:lnTo>
                    <a:pt x="0" y="0"/>
                  </a:lnTo>
                  <a:lnTo>
                    <a:pt x="63" y="63"/>
                  </a:lnTo>
                  <a:lnTo>
                    <a:pt x="0" y="126"/>
                  </a:lnTo>
                  <a:lnTo>
                    <a:pt x="0" y="73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74" name="Freeform 48"/>
            <p:cNvSpPr>
              <a:spLocks/>
            </p:cNvSpPr>
            <p:nvPr/>
          </p:nvSpPr>
          <p:spPr bwMode="auto">
            <a:xfrm>
              <a:off x="1870" y="1323"/>
              <a:ext cx="158" cy="52"/>
            </a:xfrm>
            <a:custGeom>
              <a:avLst/>
              <a:gdLst>
                <a:gd name="T0" fmla="*/ 95 w 158"/>
                <a:gd name="T1" fmla="*/ 21 h 52"/>
                <a:gd name="T2" fmla="*/ 95 w 158"/>
                <a:gd name="T3" fmla="*/ 52 h 52"/>
                <a:gd name="T4" fmla="*/ 63 w 158"/>
                <a:gd name="T5" fmla="*/ 52 h 52"/>
                <a:gd name="T6" fmla="*/ 63 w 158"/>
                <a:gd name="T7" fmla="*/ 21 h 52"/>
                <a:gd name="T8" fmla="*/ 0 w 158"/>
                <a:gd name="T9" fmla="*/ 21 h 52"/>
                <a:gd name="T10" fmla="*/ 0 w 158"/>
                <a:gd name="T11" fmla="*/ 10 h 52"/>
                <a:gd name="T12" fmla="*/ 0 w 158"/>
                <a:gd name="T13" fmla="*/ 21 h 52"/>
                <a:gd name="T14" fmla="*/ 158 w 158"/>
                <a:gd name="T15" fmla="*/ 21 h 52"/>
                <a:gd name="T16" fmla="*/ 158 w 158"/>
                <a:gd name="T17" fmla="*/ 10 h 52"/>
                <a:gd name="T18" fmla="*/ 147 w 158"/>
                <a:gd name="T19" fmla="*/ 0 h 52"/>
                <a:gd name="T20" fmla="*/ 11 w 158"/>
                <a:gd name="T21" fmla="*/ 0 h 52"/>
                <a:gd name="T22" fmla="*/ 0 w 158"/>
                <a:gd name="T23" fmla="*/ 10 h 5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58"/>
                <a:gd name="T37" fmla="*/ 0 h 52"/>
                <a:gd name="T38" fmla="*/ 158 w 158"/>
                <a:gd name="T39" fmla="*/ 52 h 5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58" h="52">
                  <a:moveTo>
                    <a:pt x="95" y="21"/>
                  </a:moveTo>
                  <a:lnTo>
                    <a:pt x="95" y="52"/>
                  </a:lnTo>
                  <a:lnTo>
                    <a:pt x="63" y="52"/>
                  </a:lnTo>
                  <a:lnTo>
                    <a:pt x="63" y="21"/>
                  </a:lnTo>
                  <a:lnTo>
                    <a:pt x="0" y="21"/>
                  </a:lnTo>
                  <a:lnTo>
                    <a:pt x="0" y="10"/>
                  </a:lnTo>
                  <a:lnTo>
                    <a:pt x="0" y="21"/>
                  </a:lnTo>
                  <a:lnTo>
                    <a:pt x="158" y="21"/>
                  </a:lnTo>
                  <a:lnTo>
                    <a:pt x="158" y="10"/>
                  </a:lnTo>
                  <a:lnTo>
                    <a:pt x="147" y="0"/>
                  </a:lnTo>
                  <a:lnTo>
                    <a:pt x="11" y="0"/>
                  </a:lnTo>
                  <a:lnTo>
                    <a:pt x="0" y="10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75" name="Oval 49"/>
            <p:cNvSpPr>
              <a:spLocks noChangeArrowheads="1"/>
            </p:cNvSpPr>
            <p:nvPr/>
          </p:nvSpPr>
          <p:spPr bwMode="auto">
            <a:xfrm>
              <a:off x="1870" y="1386"/>
              <a:ext cx="179" cy="178"/>
            </a:xfrm>
            <a:prstGeom prst="ellips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AR" altLang="es-AR"/>
            </a:p>
          </p:txBody>
        </p:sp>
        <p:sp>
          <p:nvSpPr>
            <p:cNvPr id="76" name="Oval 50"/>
            <p:cNvSpPr>
              <a:spLocks noChangeArrowheads="1"/>
            </p:cNvSpPr>
            <p:nvPr/>
          </p:nvSpPr>
          <p:spPr bwMode="auto">
            <a:xfrm>
              <a:off x="1860" y="1375"/>
              <a:ext cx="189" cy="189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AR" altLang="es-AR"/>
            </a:p>
          </p:txBody>
        </p:sp>
        <p:sp>
          <p:nvSpPr>
            <p:cNvPr id="77" name="Text Box 51"/>
            <p:cNvSpPr txBox="1">
              <a:spLocks noChangeArrowheads="1"/>
            </p:cNvSpPr>
            <p:nvPr/>
          </p:nvSpPr>
          <p:spPr bwMode="auto">
            <a:xfrm>
              <a:off x="1479" y="1707"/>
              <a:ext cx="12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s-AR" altLang="es-AR" dirty="0" err="1" smtClean="0">
                  <a:latin typeface="Tahoma" panose="020B0604030504040204" pitchFamily="34" charset="0"/>
                </a:rPr>
                <a:t>SumoCostoPedido</a:t>
              </a:r>
              <a:endParaRPr lang="es-ES" altLang="es-AR" dirty="0">
                <a:latin typeface="Tahoma" panose="020B0604030504040204" pitchFamily="34" charset="0"/>
              </a:endParaRPr>
            </a:p>
          </p:txBody>
        </p:sp>
      </p:grpSp>
      <p:grpSp>
        <p:nvGrpSpPr>
          <p:cNvPr id="78" name="Group 52"/>
          <p:cNvGrpSpPr>
            <a:grpSpLocks/>
          </p:cNvGrpSpPr>
          <p:nvPr/>
        </p:nvGrpSpPr>
        <p:grpSpPr bwMode="auto">
          <a:xfrm>
            <a:off x="3560408" y="3700348"/>
            <a:ext cx="1343000" cy="1066800"/>
            <a:chOff x="2299" y="945"/>
            <a:chExt cx="703" cy="672"/>
          </a:xfrm>
        </p:grpSpPr>
        <p:sp>
          <p:nvSpPr>
            <p:cNvPr id="79" name="Rectangle 53"/>
            <p:cNvSpPr>
              <a:spLocks noChangeArrowheads="1"/>
            </p:cNvSpPr>
            <p:nvPr/>
          </p:nvSpPr>
          <p:spPr bwMode="auto">
            <a:xfrm>
              <a:off x="2395" y="1260"/>
              <a:ext cx="462" cy="357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AR" altLang="es-AR"/>
            </a:p>
          </p:txBody>
        </p:sp>
        <p:sp>
          <p:nvSpPr>
            <p:cNvPr id="80" name="Rectangle 54"/>
            <p:cNvSpPr>
              <a:spLocks noChangeArrowheads="1"/>
            </p:cNvSpPr>
            <p:nvPr/>
          </p:nvSpPr>
          <p:spPr bwMode="auto">
            <a:xfrm>
              <a:off x="2382" y="1253"/>
              <a:ext cx="462" cy="357"/>
            </a:xfrm>
            <a:prstGeom prst="rect">
              <a:avLst/>
            </a:prstGeom>
            <a:noFill/>
            <a:ln w="158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AR" altLang="es-AR"/>
            </a:p>
          </p:txBody>
        </p:sp>
        <p:sp>
          <p:nvSpPr>
            <p:cNvPr id="81" name="Text Box 55"/>
            <p:cNvSpPr txBox="1">
              <a:spLocks noChangeArrowheads="1"/>
            </p:cNvSpPr>
            <p:nvPr/>
          </p:nvSpPr>
          <p:spPr bwMode="auto">
            <a:xfrm>
              <a:off x="2299" y="945"/>
              <a:ext cx="70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s-AR" altLang="es-AR" dirty="0" err="1" smtClean="0">
                  <a:latin typeface="Tahoma" panose="020B0604030504040204" pitchFamily="34" charset="0"/>
                </a:rPr>
                <a:t>CostoEmitir</a:t>
              </a:r>
              <a:endParaRPr lang="es-ES" altLang="es-AR" dirty="0">
                <a:latin typeface="Tahoma" panose="020B0604030504040204" pitchFamily="34" charset="0"/>
              </a:endParaRPr>
            </a:p>
          </p:txBody>
        </p:sp>
      </p:grpSp>
      <p:cxnSp>
        <p:nvCxnSpPr>
          <p:cNvPr id="82" name="Conector curvado 81"/>
          <p:cNvCxnSpPr>
            <a:stCxn id="80" idx="3"/>
          </p:cNvCxnSpPr>
          <p:nvPr/>
        </p:nvCxnSpPr>
        <p:spPr>
          <a:xfrm flipV="1">
            <a:off x="4601567" y="2085169"/>
            <a:ext cx="2808917" cy="2387498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6">
                <a:lumMod val="7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uadroTexto 82"/>
          <p:cNvSpPr txBox="1"/>
          <p:nvPr/>
        </p:nvSpPr>
        <p:spPr>
          <a:xfrm>
            <a:off x="3723435" y="425414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>
                <a:solidFill>
                  <a:schemeClr val="accent4"/>
                </a:solidFill>
              </a:rPr>
              <a:t>$ 100</a:t>
            </a:r>
            <a:endParaRPr lang="es-AR" b="1" dirty="0">
              <a:solidFill>
                <a:schemeClr val="accent4"/>
              </a:solidFill>
            </a:endParaRPr>
          </a:p>
        </p:txBody>
      </p:sp>
      <p:cxnSp>
        <p:nvCxnSpPr>
          <p:cNvPr id="24" name="Conector curvado 23"/>
          <p:cNvCxnSpPr>
            <a:stCxn id="53" idx="2"/>
            <a:endCxn id="49" idx="5"/>
          </p:cNvCxnSpPr>
          <p:nvPr/>
        </p:nvCxnSpPr>
        <p:spPr>
          <a:xfrm rot="5400000" flipH="1">
            <a:off x="8093589" y="1788752"/>
            <a:ext cx="223142" cy="1019232"/>
          </a:xfrm>
          <a:prstGeom prst="curvedConnector3">
            <a:avLst>
              <a:gd name="adj1" fmla="val -102446"/>
            </a:avLst>
          </a:prstGeom>
          <a:ln w="28575">
            <a:solidFill>
              <a:schemeClr val="accent6">
                <a:lumMod val="7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uadroTexto 83"/>
          <p:cNvSpPr txBox="1"/>
          <p:nvPr/>
        </p:nvSpPr>
        <p:spPr>
          <a:xfrm>
            <a:off x="2766569" y="457057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$ 0</a:t>
            </a:r>
            <a:endParaRPr lang="es-AR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10487591" y="3354038"/>
            <a:ext cx="380787" cy="41632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CuadroTexto 19"/>
          <p:cNvSpPr txBox="1"/>
          <p:nvPr/>
        </p:nvSpPr>
        <p:spPr>
          <a:xfrm>
            <a:off x="9901900" y="3781473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err="1" smtClean="0"/>
              <a:t>CFmensual</a:t>
            </a:r>
            <a:endParaRPr lang="es-AR" b="1" dirty="0"/>
          </a:p>
        </p:txBody>
      </p:sp>
      <p:cxnSp>
        <p:nvCxnSpPr>
          <p:cNvPr id="22" name="Conector recto de flecha 21"/>
          <p:cNvCxnSpPr>
            <a:stCxn id="53" idx="2"/>
            <a:endCxn id="19" idx="1"/>
          </p:cNvCxnSpPr>
          <p:nvPr/>
        </p:nvCxnSpPr>
        <p:spPr>
          <a:xfrm>
            <a:off x="8714776" y="2409939"/>
            <a:ext cx="1828580" cy="1005068"/>
          </a:xfrm>
          <a:prstGeom prst="straightConnector1">
            <a:avLst/>
          </a:prstGeom>
          <a:ln w="28575">
            <a:solidFill>
              <a:schemeClr val="accent6">
                <a:lumMod val="7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8536570" y="4211854"/>
            <a:ext cx="34788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 err="1" smtClean="0"/>
              <a:t>CFmensual</a:t>
            </a:r>
            <a:r>
              <a:rPr lang="es-AR" sz="2000" b="1" dirty="0" smtClean="0"/>
              <a:t>= CF/(Time/30)</a:t>
            </a:r>
            <a:endParaRPr lang="es-AR" sz="2000" b="1" dirty="0"/>
          </a:p>
        </p:txBody>
      </p:sp>
      <p:sp>
        <p:nvSpPr>
          <p:cNvPr id="63" name="CuadroTexto 62"/>
          <p:cNvSpPr txBox="1"/>
          <p:nvPr/>
        </p:nvSpPr>
        <p:spPr>
          <a:xfrm>
            <a:off x="4629624" y="223607"/>
            <a:ext cx="669606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Cálculo de Costo de Funcionamiento</a:t>
            </a:r>
          </a:p>
          <a:p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Opción </a:t>
            </a:r>
            <a:r>
              <a:rPr lang="es-A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Nro</a:t>
            </a:r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400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60" grpId="0"/>
      <p:bldP spid="58" grpId="0"/>
      <p:bldP spid="83" grpId="0"/>
      <p:bldP spid="84" grpId="0"/>
      <p:bldP spid="19" grpId="0" animBg="1"/>
      <p:bldP spid="20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11;p26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7" y="106767"/>
            <a:ext cx="2795588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2163549" y="2081512"/>
            <a:ext cx="1901829" cy="898525"/>
            <a:chOff x="1366" y="1323"/>
            <a:chExt cx="1198" cy="566"/>
          </a:xfrm>
        </p:grpSpPr>
        <p:sp>
          <p:nvSpPr>
            <p:cNvPr id="4" name="Freeform 41"/>
            <p:cNvSpPr>
              <a:spLocks/>
            </p:cNvSpPr>
            <p:nvPr/>
          </p:nvSpPr>
          <p:spPr bwMode="auto">
            <a:xfrm>
              <a:off x="1366" y="1386"/>
              <a:ext cx="105" cy="84"/>
            </a:xfrm>
            <a:custGeom>
              <a:avLst/>
              <a:gdLst>
                <a:gd name="T0" fmla="*/ 11 w 105"/>
                <a:gd name="T1" fmla="*/ 84 h 84"/>
                <a:gd name="T2" fmla="*/ 11 w 105"/>
                <a:gd name="T3" fmla="*/ 73 h 84"/>
                <a:gd name="T4" fmla="*/ 0 w 105"/>
                <a:gd name="T5" fmla="*/ 73 h 84"/>
                <a:gd name="T6" fmla="*/ 0 w 105"/>
                <a:gd name="T7" fmla="*/ 73 h 84"/>
                <a:gd name="T8" fmla="*/ 0 w 105"/>
                <a:gd name="T9" fmla="*/ 63 h 84"/>
                <a:gd name="T10" fmla="*/ 0 w 105"/>
                <a:gd name="T11" fmla="*/ 63 h 84"/>
                <a:gd name="T12" fmla="*/ 0 w 105"/>
                <a:gd name="T13" fmla="*/ 63 h 84"/>
                <a:gd name="T14" fmla="*/ 0 w 105"/>
                <a:gd name="T15" fmla="*/ 52 h 84"/>
                <a:gd name="T16" fmla="*/ 0 w 105"/>
                <a:gd name="T17" fmla="*/ 52 h 84"/>
                <a:gd name="T18" fmla="*/ 0 w 105"/>
                <a:gd name="T19" fmla="*/ 42 h 84"/>
                <a:gd name="T20" fmla="*/ 0 w 105"/>
                <a:gd name="T21" fmla="*/ 42 h 84"/>
                <a:gd name="T22" fmla="*/ 0 w 105"/>
                <a:gd name="T23" fmla="*/ 42 h 84"/>
                <a:gd name="T24" fmla="*/ 0 w 105"/>
                <a:gd name="T25" fmla="*/ 31 h 84"/>
                <a:gd name="T26" fmla="*/ 0 w 105"/>
                <a:gd name="T27" fmla="*/ 31 h 84"/>
                <a:gd name="T28" fmla="*/ 11 w 105"/>
                <a:gd name="T29" fmla="*/ 31 h 84"/>
                <a:gd name="T30" fmla="*/ 11 w 105"/>
                <a:gd name="T31" fmla="*/ 31 h 84"/>
                <a:gd name="T32" fmla="*/ 11 w 105"/>
                <a:gd name="T33" fmla="*/ 21 h 84"/>
                <a:gd name="T34" fmla="*/ 11 w 105"/>
                <a:gd name="T35" fmla="*/ 21 h 84"/>
                <a:gd name="T36" fmla="*/ 11 w 105"/>
                <a:gd name="T37" fmla="*/ 21 h 84"/>
                <a:gd name="T38" fmla="*/ 21 w 105"/>
                <a:gd name="T39" fmla="*/ 10 h 84"/>
                <a:gd name="T40" fmla="*/ 21 w 105"/>
                <a:gd name="T41" fmla="*/ 10 h 84"/>
                <a:gd name="T42" fmla="*/ 21 w 105"/>
                <a:gd name="T43" fmla="*/ 10 h 84"/>
                <a:gd name="T44" fmla="*/ 21 w 105"/>
                <a:gd name="T45" fmla="*/ 10 h 84"/>
                <a:gd name="T46" fmla="*/ 32 w 105"/>
                <a:gd name="T47" fmla="*/ 10 h 84"/>
                <a:gd name="T48" fmla="*/ 32 w 105"/>
                <a:gd name="T49" fmla="*/ 0 h 84"/>
                <a:gd name="T50" fmla="*/ 32 w 105"/>
                <a:gd name="T51" fmla="*/ 0 h 84"/>
                <a:gd name="T52" fmla="*/ 42 w 105"/>
                <a:gd name="T53" fmla="*/ 0 h 84"/>
                <a:gd name="T54" fmla="*/ 42 w 105"/>
                <a:gd name="T55" fmla="*/ 0 h 84"/>
                <a:gd name="T56" fmla="*/ 42 w 105"/>
                <a:gd name="T57" fmla="*/ 0 h 84"/>
                <a:gd name="T58" fmla="*/ 53 w 105"/>
                <a:gd name="T59" fmla="*/ 0 h 84"/>
                <a:gd name="T60" fmla="*/ 53 w 105"/>
                <a:gd name="T61" fmla="*/ 0 h 84"/>
                <a:gd name="T62" fmla="*/ 53 w 105"/>
                <a:gd name="T63" fmla="*/ 0 h 84"/>
                <a:gd name="T64" fmla="*/ 63 w 105"/>
                <a:gd name="T65" fmla="*/ 0 h 84"/>
                <a:gd name="T66" fmla="*/ 63 w 105"/>
                <a:gd name="T67" fmla="*/ 0 h 84"/>
                <a:gd name="T68" fmla="*/ 63 w 105"/>
                <a:gd name="T69" fmla="*/ 0 h 84"/>
                <a:gd name="T70" fmla="*/ 74 w 105"/>
                <a:gd name="T71" fmla="*/ 0 h 84"/>
                <a:gd name="T72" fmla="*/ 74 w 105"/>
                <a:gd name="T73" fmla="*/ 0 h 84"/>
                <a:gd name="T74" fmla="*/ 74 w 105"/>
                <a:gd name="T75" fmla="*/ 10 h 84"/>
                <a:gd name="T76" fmla="*/ 84 w 105"/>
                <a:gd name="T77" fmla="*/ 10 h 84"/>
                <a:gd name="T78" fmla="*/ 84 w 105"/>
                <a:gd name="T79" fmla="*/ 10 h 84"/>
                <a:gd name="T80" fmla="*/ 84 w 105"/>
                <a:gd name="T81" fmla="*/ 10 h 84"/>
                <a:gd name="T82" fmla="*/ 84 w 105"/>
                <a:gd name="T83" fmla="*/ 10 h 84"/>
                <a:gd name="T84" fmla="*/ 95 w 105"/>
                <a:gd name="T85" fmla="*/ 21 h 84"/>
                <a:gd name="T86" fmla="*/ 95 w 105"/>
                <a:gd name="T87" fmla="*/ 21 h 84"/>
                <a:gd name="T88" fmla="*/ 95 w 105"/>
                <a:gd name="T89" fmla="*/ 21 h 84"/>
                <a:gd name="T90" fmla="*/ 95 w 105"/>
                <a:gd name="T91" fmla="*/ 31 h 84"/>
                <a:gd name="T92" fmla="*/ 95 w 105"/>
                <a:gd name="T93" fmla="*/ 31 h 84"/>
                <a:gd name="T94" fmla="*/ 105 w 105"/>
                <a:gd name="T95" fmla="*/ 31 h 84"/>
                <a:gd name="T96" fmla="*/ 105 w 105"/>
                <a:gd name="T97" fmla="*/ 31 h 84"/>
                <a:gd name="T98" fmla="*/ 105 w 105"/>
                <a:gd name="T99" fmla="*/ 42 h 84"/>
                <a:gd name="T100" fmla="*/ 105 w 105"/>
                <a:gd name="T101" fmla="*/ 42 h 84"/>
                <a:gd name="T102" fmla="*/ 105 w 105"/>
                <a:gd name="T103" fmla="*/ 42 h 84"/>
                <a:gd name="T104" fmla="*/ 105 w 105"/>
                <a:gd name="T105" fmla="*/ 52 h 84"/>
                <a:gd name="T106" fmla="*/ 105 w 105"/>
                <a:gd name="T107" fmla="*/ 52 h 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05"/>
                <a:gd name="T163" fmla="*/ 0 h 84"/>
                <a:gd name="T164" fmla="*/ 105 w 105"/>
                <a:gd name="T165" fmla="*/ 84 h 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05" h="84">
                  <a:moveTo>
                    <a:pt x="11" y="84"/>
                  </a:moveTo>
                  <a:lnTo>
                    <a:pt x="11" y="73"/>
                  </a:lnTo>
                  <a:lnTo>
                    <a:pt x="0" y="73"/>
                  </a:lnTo>
                  <a:lnTo>
                    <a:pt x="0" y="63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0" y="31"/>
                  </a:lnTo>
                  <a:lnTo>
                    <a:pt x="11" y="31"/>
                  </a:lnTo>
                  <a:lnTo>
                    <a:pt x="11" y="21"/>
                  </a:lnTo>
                  <a:lnTo>
                    <a:pt x="21" y="10"/>
                  </a:lnTo>
                  <a:lnTo>
                    <a:pt x="32" y="10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53" y="0"/>
                  </a:lnTo>
                  <a:lnTo>
                    <a:pt x="63" y="0"/>
                  </a:lnTo>
                  <a:lnTo>
                    <a:pt x="74" y="0"/>
                  </a:lnTo>
                  <a:lnTo>
                    <a:pt x="74" y="10"/>
                  </a:lnTo>
                  <a:lnTo>
                    <a:pt x="84" y="10"/>
                  </a:lnTo>
                  <a:lnTo>
                    <a:pt x="95" y="21"/>
                  </a:lnTo>
                  <a:lnTo>
                    <a:pt x="95" y="31"/>
                  </a:lnTo>
                  <a:lnTo>
                    <a:pt x="105" y="31"/>
                  </a:lnTo>
                  <a:lnTo>
                    <a:pt x="105" y="42"/>
                  </a:lnTo>
                  <a:lnTo>
                    <a:pt x="105" y="52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5" name="Freeform 42"/>
            <p:cNvSpPr>
              <a:spLocks/>
            </p:cNvSpPr>
            <p:nvPr/>
          </p:nvSpPr>
          <p:spPr bwMode="auto">
            <a:xfrm>
              <a:off x="1450" y="1386"/>
              <a:ext cx="74" cy="105"/>
            </a:xfrm>
            <a:custGeom>
              <a:avLst/>
              <a:gdLst>
                <a:gd name="T0" fmla="*/ 0 w 74"/>
                <a:gd name="T1" fmla="*/ 10 h 105"/>
                <a:gd name="T2" fmla="*/ 0 w 74"/>
                <a:gd name="T3" fmla="*/ 10 h 105"/>
                <a:gd name="T4" fmla="*/ 0 w 74"/>
                <a:gd name="T5" fmla="*/ 0 h 105"/>
                <a:gd name="T6" fmla="*/ 0 w 74"/>
                <a:gd name="T7" fmla="*/ 0 h 105"/>
                <a:gd name="T8" fmla="*/ 11 w 74"/>
                <a:gd name="T9" fmla="*/ 0 h 105"/>
                <a:gd name="T10" fmla="*/ 11 w 74"/>
                <a:gd name="T11" fmla="*/ 0 h 105"/>
                <a:gd name="T12" fmla="*/ 11 w 74"/>
                <a:gd name="T13" fmla="*/ 0 h 105"/>
                <a:gd name="T14" fmla="*/ 21 w 74"/>
                <a:gd name="T15" fmla="*/ 0 h 105"/>
                <a:gd name="T16" fmla="*/ 21 w 74"/>
                <a:gd name="T17" fmla="*/ 0 h 105"/>
                <a:gd name="T18" fmla="*/ 32 w 74"/>
                <a:gd name="T19" fmla="*/ 0 h 105"/>
                <a:gd name="T20" fmla="*/ 32 w 74"/>
                <a:gd name="T21" fmla="*/ 0 h 105"/>
                <a:gd name="T22" fmla="*/ 32 w 74"/>
                <a:gd name="T23" fmla="*/ 0 h 105"/>
                <a:gd name="T24" fmla="*/ 42 w 74"/>
                <a:gd name="T25" fmla="*/ 0 h 105"/>
                <a:gd name="T26" fmla="*/ 42 w 74"/>
                <a:gd name="T27" fmla="*/ 0 h 105"/>
                <a:gd name="T28" fmla="*/ 42 w 74"/>
                <a:gd name="T29" fmla="*/ 10 h 105"/>
                <a:gd name="T30" fmla="*/ 53 w 74"/>
                <a:gd name="T31" fmla="*/ 10 h 105"/>
                <a:gd name="T32" fmla="*/ 53 w 74"/>
                <a:gd name="T33" fmla="*/ 10 h 105"/>
                <a:gd name="T34" fmla="*/ 53 w 74"/>
                <a:gd name="T35" fmla="*/ 10 h 105"/>
                <a:gd name="T36" fmla="*/ 53 w 74"/>
                <a:gd name="T37" fmla="*/ 10 h 105"/>
                <a:gd name="T38" fmla="*/ 63 w 74"/>
                <a:gd name="T39" fmla="*/ 21 h 105"/>
                <a:gd name="T40" fmla="*/ 63 w 74"/>
                <a:gd name="T41" fmla="*/ 21 h 105"/>
                <a:gd name="T42" fmla="*/ 63 w 74"/>
                <a:gd name="T43" fmla="*/ 21 h 105"/>
                <a:gd name="T44" fmla="*/ 63 w 74"/>
                <a:gd name="T45" fmla="*/ 21 h 105"/>
                <a:gd name="T46" fmla="*/ 63 w 74"/>
                <a:gd name="T47" fmla="*/ 31 h 105"/>
                <a:gd name="T48" fmla="*/ 74 w 74"/>
                <a:gd name="T49" fmla="*/ 31 h 105"/>
                <a:gd name="T50" fmla="*/ 74 w 74"/>
                <a:gd name="T51" fmla="*/ 31 h 105"/>
                <a:gd name="T52" fmla="*/ 74 w 74"/>
                <a:gd name="T53" fmla="*/ 42 h 105"/>
                <a:gd name="T54" fmla="*/ 74 w 74"/>
                <a:gd name="T55" fmla="*/ 42 h 105"/>
                <a:gd name="T56" fmla="*/ 74 w 74"/>
                <a:gd name="T57" fmla="*/ 42 h 105"/>
                <a:gd name="T58" fmla="*/ 74 w 74"/>
                <a:gd name="T59" fmla="*/ 52 h 105"/>
                <a:gd name="T60" fmla="*/ 74 w 74"/>
                <a:gd name="T61" fmla="*/ 52 h 105"/>
                <a:gd name="T62" fmla="*/ 74 w 74"/>
                <a:gd name="T63" fmla="*/ 52 h 105"/>
                <a:gd name="T64" fmla="*/ 74 w 74"/>
                <a:gd name="T65" fmla="*/ 63 h 105"/>
                <a:gd name="T66" fmla="*/ 74 w 74"/>
                <a:gd name="T67" fmla="*/ 63 h 105"/>
                <a:gd name="T68" fmla="*/ 74 w 74"/>
                <a:gd name="T69" fmla="*/ 63 h 105"/>
                <a:gd name="T70" fmla="*/ 74 w 74"/>
                <a:gd name="T71" fmla="*/ 73 h 105"/>
                <a:gd name="T72" fmla="*/ 74 w 74"/>
                <a:gd name="T73" fmla="*/ 73 h 105"/>
                <a:gd name="T74" fmla="*/ 63 w 74"/>
                <a:gd name="T75" fmla="*/ 73 h 105"/>
                <a:gd name="T76" fmla="*/ 63 w 74"/>
                <a:gd name="T77" fmla="*/ 84 h 105"/>
                <a:gd name="T78" fmla="*/ 63 w 74"/>
                <a:gd name="T79" fmla="*/ 84 h 105"/>
                <a:gd name="T80" fmla="*/ 63 w 74"/>
                <a:gd name="T81" fmla="*/ 84 h 105"/>
                <a:gd name="T82" fmla="*/ 63 w 74"/>
                <a:gd name="T83" fmla="*/ 84 h 105"/>
                <a:gd name="T84" fmla="*/ 53 w 74"/>
                <a:gd name="T85" fmla="*/ 94 h 105"/>
                <a:gd name="T86" fmla="*/ 53 w 74"/>
                <a:gd name="T87" fmla="*/ 94 h 105"/>
                <a:gd name="T88" fmla="*/ 53 w 74"/>
                <a:gd name="T89" fmla="*/ 94 h 105"/>
                <a:gd name="T90" fmla="*/ 53 w 74"/>
                <a:gd name="T91" fmla="*/ 94 h 105"/>
                <a:gd name="T92" fmla="*/ 42 w 74"/>
                <a:gd name="T93" fmla="*/ 94 h 105"/>
                <a:gd name="T94" fmla="*/ 42 w 74"/>
                <a:gd name="T95" fmla="*/ 105 h 105"/>
                <a:gd name="T96" fmla="*/ 42 w 74"/>
                <a:gd name="T97" fmla="*/ 105 h 105"/>
                <a:gd name="T98" fmla="*/ 32 w 74"/>
                <a:gd name="T99" fmla="*/ 105 h 105"/>
                <a:gd name="T100" fmla="*/ 32 w 74"/>
                <a:gd name="T101" fmla="*/ 105 h 105"/>
                <a:gd name="T102" fmla="*/ 32 w 74"/>
                <a:gd name="T103" fmla="*/ 105 h 105"/>
                <a:gd name="T104" fmla="*/ 21 w 74"/>
                <a:gd name="T105" fmla="*/ 105 h 105"/>
                <a:gd name="T106" fmla="*/ 21 w 74"/>
                <a:gd name="T107" fmla="*/ 105 h 10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74"/>
                <a:gd name="T163" fmla="*/ 0 h 105"/>
                <a:gd name="T164" fmla="*/ 74 w 74"/>
                <a:gd name="T165" fmla="*/ 105 h 105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74" h="105">
                  <a:moveTo>
                    <a:pt x="0" y="10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11" y="0"/>
                  </a:lnTo>
                  <a:lnTo>
                    <a:pt x="21" y="0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42" y="10"/>
                  </a:lnTo>
                  <a:lnTo>
                    <a:pt x="53" y="10"/>
                  </a:lnTo>
                  <a:lnTo>
                    <a:pt x="63" y="21"/>
                  </a:lnTo>
                  <a:lnTo>
                    <a:pt x="63" y="31"/>
                  </a:lnTo>
                  <a:lnTo>
                    <a:pt x="74" y="31"/>
                  </a:lnTo>
                  <a:lnTo>
                    <a:pt x="74" y="42"/>
                  </a:lnTo>
                  <a:lnTo>
                    <a:pt x="74" y="52"/>
                  </a:lnTo>
                  <a:lnTo>
                    <a:pt x="74" y="63"/>
                  </a:lnTo>
                  <a:lnTo>
                    <a:pt x="74" y="73"/>
                  </a:lnTo>
                  <a:lnTo>
                    <a:pt x="63" y="73"/>
                  </a:lnTo>
                  <a:lnTo>
                    <a:pt x="63" y="84"/>
                  </a:lnTo>
                  <a:lnTo>
                    <a:pt x="53" y="94"/>
                  </a:lnTo>
                  <a:lnTo>
                    <a:pt x="42" y="94"/>
                  </a:lnTo>
                  <a:lnTo>
                    <a:pt x="42" y="105"/>
                  </a:lnTo>
                  <a:lnTo>
                    <a:pt x="32" y="105"/>
                  </a:lnTo>
                  <a:lnTo>
                    <a:pt x="21" y="105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6" name="Freeform 43"/>
            <p:cNvSpPr>
              <a:spLocks/>
            </p:cNvSpPr>
            <p:nvPr/>
          </p:nvSpPr>
          <p:spPr bwMode="auto">
            <a:xfrm>
              <a:off x="1419" y="1470"/>
              <a:ext cx="105" cy="73"/>
            </a:xfrm>
            <a:custGeom>
              <a:avLst/>
              <a:gdLst>
                <a:gd name="T0" fmla="*/ 94 w 105"/>
                <a:gd name="T1" fmla="*/ 0 h 73"/>
                <a:gd name="T2" fmla="*/ 94 w 105"/>
                <a:gd name="T3" fmla="*/ 0 h 73"/>
                <a:gd name="T4" fmla="*/ 105 w 105"/>
                <a:gd name="T5" fmla="*/ 0 h 73"/>
                <a:gd name="T6" fmla="*/ 105 w 105"/>
                <a:gd name="T7" fmla="*/ 0 h 73"/>
                <a:gd name="T8" fmla="*/ 105 w 105"/>
                <a:gd name="T9" fmla="*/ 10 h 73"/>
                <a:gd name="T10" fmla="*/ 105 w 105"/>
                <a:gd name="T11" fmla="*/ 10 h 73"/>
                <a:gd name="T12" fmla="*/ 105 w 105"/>
                <a:gd name="T13" fmla="*/ 10 h 73"/>
                <a:gd name="T14" fmla="*/ 105 w 105"/>
                <a:gd name="T15" fmla="*/ 21 h 73"/>
                <a:gd name="T16" fmla="*/ 105 w 105"/>
                <a:gd name="T17" fmla="*/ 21 h 73"/>
                <a:gd name="T18" fmla="*/ 105 w 105"/>
                <a:gd name="T19" fmla="*/ 31 h 73"/>
                <a:gd name="T20" fmla="*/ 105 w 105"/>
                <a:gd name="T21" fmla="*/ 31 h 73"/>
                <a:gd name="T22" fmla="*/ 105 w 105"/>
                <a:gd name="T23" fmla="*/ 31 h 73"/>
                <a:gd name="T24" fmla="*/ 105 w 105"/>
                <a:gd name="T25" fmla="*/ 42 h 73"/>
                <a:gd name="T26" fmla="*/ 105 w 105"/>
                <a:gd name="T27" fmla="*/ 42 h 73"/>
                <a:gd name="T28" fmla="*/ 94 w 105"/>
                <a:gd name="T29" fmla="*/ 42 h 73"/>
                <a:gd name="T30" fmla="*/ 94 w 105"/>
                <a:gd name="T31" fmla="*/ 52 h 73"/>
                <a:gd name="T32" fmla="*/ 94 w 105"/>
                <a:gd name="T33" fmla="*/ 52 h 73"/>
                <a:gd name="T34" fmla="*/ 94 w 105"/>
                <a:gd name="T35" fmla="*/ 52 h 73"/>
                <a:gd name="T36" fmla="*/ 94 w 105"/>
                <a:gd name="T37" fmla="*/ 52 h 73"/>
                <a:gd name="T38" fmla="*/ 84 w 105"/>
                <a:gd name="T39" fmla="*/ 63 h 73"/>
                <a:gd name="T40" fmla="*/ 84 w 105"/>
                <a:gd name="T41" fmla="*/ 63 h 73"/>
                <a:gd name="T42" fmla="*/ 84 w 105"/>
                <a:gd name="T43" fmla="*/ 63 h 73"/>
                <a:gd name="T44" fmla="*/ 84 w 105"/>
                <a:gd name="T45" fmla="*/ 63 h 73"/>
                <a:gd name="T46" fmla="*/ 73 w 105"/>
                <a:gd name="T47" fmla="*/ 63 h 73"/>
                <a:gd name="T48" fmla="*/ 73 w 105"/>
                <a:gd name="T49" fmla="*/ 73 h 73"/>
                <a:gd name="T50" fmla="*/ 73 w 105"/>
                <a:gd name="T51" fmla="*/ 73 h 73"/>
                <a:gd name="T52" fmla="*/ 63 w 105"/>
                <a:gd name="T53" fmla="*/ 73 h 73"/>
                <a:gd name="T54" fmla="*/ 63 w 105"/>
                <a:gd name="T55" fmla="*/ 73 h 73"/>
                <a:gd name="T56" fmla="*/ 63 w 105"/>
                <a:gd name="T57" fmla="*/ 73 h 73"/>
                <a:gd name="T58" fmla="*/ 52 w 105"/>
                <a:gd name="T59" fmla="*/ 73 h 73"/>
                <a:gd name="T60" fmla="*/ 52 w 105"/>
                <a:gd name="T61" fmla="*/ 73 h 73"/>
                <a:gd name="T62" fmla="*/ 52 w 105"/>
                <a:gd name="T63" fmla="*/ 73 h 73"/>
                <a:gd name="T64" fmla="*/ 42 w 105"/>
                <a:gd name="T65" fmla="*/ 73 h 73"/>
                <a:gd name="T66" fmla="*/ 42 w 105"/>
                <a:gd name="T67" fmla="*/ 73 h 73"/>
                <a:gd name="T68" fmla="*/ 42 w 105"/>
                <a:gd name="T69" fmla="*/ 73 h 73"/>
                <a:gd name="T70" fmla="*/ 31 w 105"/>
                <a:gd name="T71" fmla="*/ 73 h 73"/>
                <a:gd name="T72" fmla="*/ 31 w 105"/>
                <a:gd name="T73" fmla="*/ 73 h 73"/>
                <a:gd name="T74" fmla="*/ 31 w 105"/>
                <a:gd name="T75" fmla="*/ 63 h 73"/>
                <a:gd name="T76" fmla="*/ 21 w 105"/>
                <a:gd name="T77" fmla="*/ 63 h 73"/>
                <a:gd name="T78" fmla="*/ 21 w 105"/>
                <a:gd name="T79" fmla="*/ 63 h 73"/>
                <a:gd name="T80" fmla="*/ 21 w 105"/>
                <a:gd name="T81" fmla="*/ 63 h 73"/>
                <a:gd name="T82" fmla="*/ 21 w 105"/>
                <a:gd name="T83" fmla="*/ 63 h 73"/>
                <a:gd name="T84" fmla="*/ 10 w 105"/>
                <a:gd name="T85" fmla="*/ 52 h 73"/>
                <a:gd name="T86" fmla="*/ 10 w 105"/>
                <a:gd name="T87" fmla="*/ 52 h 73"/>
                <a:gd name="T88" fmla="*/ 10 w 105"/>
                <a:gd name="T89" fmla="*/ 52 h 73"/>
                <a:gd name="T90" fmla="*/ 10 w 105"/>
                <a:gd name="T91" fmla="*/ 52 h 73"/>
                <a:gd name="T92" fmla="*/ 10 w 105"/>
                <a:gd name="T93" fmla="*/ 42 h 73"/>
                <a:gd name="T94" fmla="*/ 0 w 105"/>
                <a:gd name="T95" fmla="*/ 42 h 73"/>
                <a:gd name="T96" fmla="*/ 0 w 105"/>
                <a:gd name="T97" fmla="*/ 42 h 73"/>
                <a:gd name="T98" fmla="*/ 0 w 105"/>
                <a:gd name="T99" fmla="*/ 31 h 73"/>
                <a:gd name="T100" fmla="*/ 0 w 105"/>
                <a:gd name="T101" fmla="*/ 31 h 73"/>
                <a:gd name="T102" fmla="*/ 0 w 105"/>
                <a:gd name="T103" fmla="*/ 31 h 73"/>
                <a:gd name="T104" fmla="*/ 0 w 105"/>
                <a:gd name="T105" fmla="*/ 21 h 73"/>
                <a:gd name="T106" fmla="*/ 0 w 105"/>
                <a:gd name="T107" fmla="*/ 21 h 7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05"/>
                <a:gd name="T163" fmla="*/ 0 h 73"/>
                <a:gd name="T164" fmla="*/ 105 w 105"/>
                <a:gd name="T165" fmla="*/ 73 h 73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05" h="73">
                  <a:moveTo>
                    <a:pt x="94" y="0"/>
                  </a:moveTo>
                  <a:lnTo>
                    <a:pt x="94" y="0"/>
                  </a:lnTo>
                  <a:lnTo>
                    <a:pt x="105" y="0"/>
                  </a:lnTo>
                  <a:lnTo>
                    <a:pt x="105" y="10"/>
                  </a:lnTo>
                  <a:lnTo>
                    <a:pt x="105" y="21"/>
                  </a:lnTo>
                  <a:lnTo>
                    <a:pt x="105" y="31"/>
                  </a:lnTo>
                  <a:lnTo>
                    <a:pt x="105" y="42"/>
                  </a:lnTo>
                  <a:lnTo>
                    <a:pt x="94" y="42"/>
                  </a:lnTo>
                  <a:lnTo>
                    <a:pt x="94" y="52"/>
                  </a:lnTo>
                  <a:lnTo>
                    <a:pt x="84" y="63"/>
                  </a:lnTo>
                  <a:lnTo>
                    <a:pt x="73" y="63"/>
                  </a:lnTo>
                  <a:lnTo>
                    <a:pt x="73" y="73"/>
                  </a:lnTo>
                  <a:lnTo>
                    <a:pt x="63" y="73"/>
                  </a:lnTo>
                  <a:lnTo>
                    <a:pt x="52" y="73"/>
                  </a:lnTo>
                  <a:lnTo>
                    <a:pt x="42" y="73"/>
                  </a:lnTo>
                  <a:lnTo>
                    <a:pt x="31" y="73"/>
                  </a:lnTo>
                  <a:lnTo>
                    <a:pt x="31" y="63"/>
                  </a:lnTo>
                  <a:lnTo>
                    <a:pt x="21" y="63"/>
                  </a:lnTo>
                  <a:lnTo>
                    <a:pt x="10" y="52"/>
                  </a:lnTo>
                  <a:lnTo>
                    <a:pt x="10" y="42"/>
                  </a:lnTo>
                  <a:lnTo>
                    <a:pt x="0" y="42"/>
                  </a:lnTo>
                  <a:lnTo>
                    <a:pt x="0" y="31"/>
                  </a:lnTo>
                  <a:lnTo>
                    <a:pt x="0" y="21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7" name="Freeform 44"/>
            <p:cNvSpPr>
              <a:spLocks/>
            </p:cNvSpPr>
            <p:nvPr/>
          </p:nvSpPr>
          <p:spPr bwMode="auto">
            <a:xfrm>
              <a:off x="1366" y="1438"/>
              <a:ext cx="84" cy="105"/>
            </a:xfrm>
            <a:custGeom>
              <a:avLst/>
              <a:gdLst>
                <a:gd name="T0" fmla="*/ 84 w 84"/>
                <a:gd name="T1" fmla="*/ 95 h 105"/>
                <a:gd name="T2" fmla="*/ 74 w 84"/>
                <a:gd name="T3" fmla="*/ 95 h 105"/>
                <a:gd name="T4" fmla="*/ 74 w 84"/>
                <a:gd name="T5" fmla="*/ 105 h 105"/>
                <a:gd name="T6" fmla="*/ 74 w 84"/>
                <a:gd name="T7" fmla="*/ 105 h 105"/>
                <a:gd name="T8" fmla="*/ 63 w 84"/>
                <a:gd name="T9" fmla="*/ 105 h 105"/>
                <a:gd name="T10" fmla="*/ 63 w 84"/>
                <a:gd name="T11" fmla="*/ 105 h 105"/>
                <a:gd name="T12" fmla="*/ 63 w 84"/>
                <a:gd name="T13" fmla="*/ 105 h 105"/>
                <a:gd name="T14" fmla="*/ 53 w 84"/>
                <a:gd name="T15" fmla="*/ 105 h 105"/>
                <a:gd name="T16" fmla="*/ 53 w 84"/>
                <a:gd name="T17" fmla="*/ 105 h 105"/>
                <a:gd name="T18" fmla="*/ 42 w 84"/>
                <a:gd name="T19" fmla="*/ 105 h 105"/>
                <a:gd name="T20" fmla="*/ 42 w 84"/>
                <a:gd name="T21" fmla="*/ 105 h 105"/>
                <a:gd name="T22" fmla="*/ 42 w 84"/>
                <a:gd name="T23" fmla="*/ 105 h 105"/>
                <a:gd name="T24" fmla="*/ 32 w 84"/>
                <a:gd name="T25" fmla="*/ 105 h 105"/>
                <a:gd name="T26" fmla="*/ 32 w 84"/>
                <a:gd name="T27" fmla="*/ 105 h 105"/>
                <a:gd name="T28" fmla="*/ 32 w 84"/>
                <a:gd name="T29" fmla="*/ 95 h 105"/>
                <a:gd name="T30" fmla="*/ 32 w 84"/>
                <a:gd name="T31" fmla="*/ 95 h 105"/>
                <a:gd name="T32" fmla="*/ 21 w 84"/>
                <a:gd name="T33" fmla="*/ 95 h 105"/>
                <a:gd name="T34" fmla="*/ 21 w 84"/>
                <a:gd name="T35" fmla="*/ 95 h 105"/>
                <a:gd name="T36" fmla="*/ 21 w 84"/>
                <a:gd name="T37" fmla="*/ 95 h 105"/>
                <a:gd name="T38" fmla="*/ 11 w 84"/>
                <a:gd name="T39" fmla="*/ 84 h 105"/>
                <a:gd name="T40" fmla="*/ 11 w 84"/>
                <a:gd name="T41" fmla="*/ 84 h 105"/>
                <a:gd name="T42" fmla="*/ 11 w 84"/>
                <a:gd name="T43" fmla="*/ 84 h 105"/>
                <a:gd name="T44" fmla="*/ 11 w 84"/>
                <a:gd name="T45" fmla="*/ 84 h 105"/>
                <a:gd name="T46" fmla="*/ 11 w 84"/>
                <a:gd name="T47" fmla="*/ 74 h 105"/>
                <a:gd name="T48" fmla="*/ 0 w 84"/>
                <a:gd name="T49" fmla="*/ 74 h 105"/>
                <a:gd name="T50" fmla="*/ 0 w 84"/>
                <a:gd name="T51" fmla="*/ 74 h 105"/>
                <a:gd name="T52" fmla="*/ 0 w 84"/>
                <a:gd name="T53" fmla="*/ 63 h 105"/>
                <a:gd name="T54" fmla="*/ 0 w 84"/>
                <a:gd name="T55" fmla="*/ 63 h 105"/>
                <a:gd name="T56" fmla="*/ 0 w 84"/>
                <a:gd name="T57" fmla="*/ 63 h 105"/>
                <a:gd name="T58" fmla="*/ 0 w 84"/>
                <a:gd name="T59" fmla="*/ 53 h 105"/>
                <a:gd name="T60" fmla="*/ 0 w 84"/>
                <a:gd name="T61" fmla="*/ 53 h 105"/>
                <a:gd name="T62" fmla="*/ 0 w 84"/>
                <a:gd name="T63" fmla="*/ 53 h 105"/>
                <a:gd name="T64" fmla="*/ 0 w 84"/>
                <a:gd name="T65" fmla="*/ 42 h 105"/>
                <a:gd name="T66" fmla="*/ 0 w 84"/>
                <a:gd name="T67" fmla="*/ 42 h 105"/>
                <a:gd name="T68" fmla="*/ 0 w 84"/>
                <a:gd name="T69" fmla="*/ 42 h 105"/>
                <a:gd name="T70" fmla="*/ 0 w 84"/>
                <a:gd name="T71" fmla="*/ 32 h 105"/>
                <a:gd name="T72" fmla="*/ 0 w 84"/>
                <a:gd name="T73" fmla="*/ 32 h 105"/>
                <a:gd name="T74" fmla="*/ 11 w 84"/>
                <a:gd name="T75" fmla="*/ 32 h 105"/>
                <a:gd name="T76" fmla="*/ 11 w 84"/>
                <a:gd name="T77" fmla="*/ 21 h 105"/>
                <a:gd name="T78" fmla="*/ 11 w 84"/>
                <a:gd name="T79" fmla="*/ 21 h 105"/>
                <a:gd name="T80" fmla="*/ 11 w 84"/>
                <a:gd name="T81" fmla="*/ 21 h 105"/>
                <a:gd name="T82" fmla="*/ 11 w 84"/>
                <a:gd name="T83" fmla="*/ 21 h 105"/>
                <a:gd name="T84" fmla="*/ 21 w 84"/>
                <a:gd name="T85" fmla="*/ 11 h 105"/>
                <a:gd name="T86" fmla="*/ 21 w 84"/>
                <a:gd name="T87" fmla="*/ 11 h 105"/>
                <a:gd name="T88" fmla="*/ 21 w 84"/>
                <a:gd name="T89" fmla="*/ 11 h 105"/>
                <a:gd name="T90" fmla="*/ 32 w 84"/>
                <a:gd name="T91" fmla="*/ 11 h 105"/>
                <a:gd name="T92" fmla="*/ 32 w 84"/>
                <a:gd name="T93" fmla="*/ 11 h 105"/>
                <a:gd name="T94" fmla="*/ 32 w 84"/>
                <a:gd name="T95" fmla="*/ 0 h 105"/>
                <a:gd name="T96" fmla="*/ 32 w 84"/>
                <a:gd name="T97" fmla="*/ 0 h 105"/>
                <a:gd name="T98" fmla="*/ 42 w 84"/>
                <a:gd name="T99" fmla="*/ 0 h 105"/>
                <a:gd name="T100" fmla="*/ 42 w 84"/>
                <a:gd name="T101" fmla="*/ 0 h 105"/>
                <a:gd name="T102" fmla="*/ 42 w 84"/>
                <a:gd name="T103" fmla="*/ 0 h 105"/>
                <a:gd name="T104" fmla="*/ 53 w 84"/>
                <a:gd name="T105" fmla="*/ 0 h 105"/>
                <a:gd name="T106" fmla="*/ 53 w 84"/>
                <a:gd name="T107" fmla="*/ 0 h 10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84"/>
                <a:gd name="T163" fmla="*/ 0 h 105"/>
                <a:gd name="T164" fmla="*/ 84 w 84"/>
                <a:gd name="T165" fmla="*/ 105 h 105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84" h="105">
                  <a:moveTo>
                    <a:pt x="84" y="95"/>
                  </a:moveTo>
                  <a:lnTo>
                    <a:pt x="74" y="95"/>
                  </a:lnTo>
                  <a:lnTo>
                    <a:pt x="74" y="105"/>
                  </a:lnTo>
                  <a:lnTo>
                    <a:pt x="63" y="105"/>
                  </a:lnTo>
                  <a:lnTo>
                    <a:pt x="53" y="105"/>
                  </a:lnTo>
                  <a:lnTo>
                    <a:pt x="42" y="105"/>
                  </a:lnTo>
                  <a:lnTo>
                    <a:pt x="32" y="105"/>
                  </a:lnTo>
                  <a:lnTo>
                    <a:pt x="32" y="95"/>
                  </a:lnTo>
                  <a:lnTo>
                    <a:pt x="21" y="95"/>
                  </a:lnTo>
                  <a:lnTo>
                    <a:pt x="11" y="84"/>
                  </a:lnTo>
                  <a:lnTo>
                    <a:pt x="11" y="74"/>
                  </a:lnTo>
                  <a:lnTo>
                    <a:pt x="0" y="74"/>
                  </a:lnTo>
                  <a:lnTo>
                    <a:pt x="0" y="63"/>
                  </a:lnTo>
                  <a:lnTo>
                    <a:pt x="0" y="53"/>
                  </a:lnTo>
                  <a:lnTo>
                    <a:pt x="0" y="42"/>
                  </a:lnTo>
                  <a:lnTo>
                    <a:pt x="0" y="32"/>
                  </a:lnTo>
                  <a:lnTo>
                    <a:pt x="11" y="32"/>
                  </a:lnTo>
                  <a:lnTo>
                    <a:pt x="11" y="21"/>
                  </a:lnTo>
                  <a:lnTo>
                    <a:pt x="21" y="11"/>
                  </a:lnTo>
                  <a:lnTo>
                    <a:pt x="32" y="11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53" y="0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8" name="Line 45"/>
            <p:cNvSpPr>
              <a:spLocks noChangeShapeType="1"/>
            </p:cNvSpPr>
            <p:nvPr/>
          </p:nvSpPr>
          <p:spPr bwMode="auto">
            <a:xfrm>
              <a:off x="1534" y="1459"/>
              <a:ext cx="788" cy="1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9" name="Line 46"/>
            <p:cNvSpPr>
              <a:spLocks noChangeShapeType="1"/>
            </p:cNvSpPr>
            <p:nvPr/>
          </p:nvSpPr>
          <p:spPr bwMode="auto">
            <a:xfrm>
              <a:off x="1534" y="1480"/>
              <a:ext cx="788" cy="1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" name="Freeform 47"/>
            <p:cNvSpPr>
              <a:spLocks/>
            </p:cNvSpPr>
            <p:nvPr/>
          </p:nvSpPr>
          <p:spPr bwMode="auto">
            <a:xfrm>
              <a:off x="2322" y="1407"/>
              <a:ext cx="63" cy="126"/>
            </a:xfrm>
            <a:custGeom>
              <a:avLst/>
              <a:gdLst>
                <a:gd name="T0" fmla="*/ 0 w 63"/>
                <a:gd name="T1" fmla="*/ 52 h 126"/>
                <a:gd name="T2" fmla="*/ 0 w 63"/>
                <a:gd name="T3" fmla="*/ 0 h 126"/>
                <a:gd name="T4" fmla="*/ 63 w 63"/>
                <a:gd name="T5" fmla="*/ 63 h 126"/>
                <a:gd name="T6" fmla="*/ 0 w 63"/>
                <a:gd name="T7" fmla="*/ 126 h 126"/>
                <a:gd name="T8" fmla="*/ 0 w 63"/>
                <a:gd name="T9" fmla="*/ 73 h 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"/>
                <a:gd name="T16" fmla="*/ 0 h 126"/>
                <a:gd name="T17" fmla="*/ 63 w 63"/>
                <a:gd name="T18" fmla="*/ 126 h 1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" h="126">
                  <a:moveTo>
                    <a:pt x="0" y="52"/>
                  </a:moveTo>
                  <a:lnTo>
                    <a:pt x="0" y="0"/>
                  </a:lnTo>
                  <a:lnTo>
                    <a:pt x="63" y="63"/>
                  </a:lnTo>
                  <a:lnTo>
                    <a:pt x="0" y="126"/>
                  </a:lnTo>
                  <a:lnTo>
                    <a:pt x="0" y="73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1" name="Freeform 48"/>
            <p:cNvSpPr>
              <a:spLocks/>
            </p:cNvSpPr>
            <p:nvPr/>
          </p:nvSpPr>
          <p:spPr bwMode="auto">
            <a:xfrm>
              <a:off x="1870" y="1323"/>
              <a:ext cx="158" cy="52"/>
            </a:xfrm>
            <a:custGeom>
              <a:avLst/>
              <a:gdLst>
                <a:gd name="T0" fmla="*/ 95 w 158"/>
                <a:gd name="T1" fmla="*/ 21 h 52"/>
                <a:gd name="T2" fmla="*/ 95 w 158"/>
                <a:gd name="T3" fmla="*/ 52 h 52"/>
                <a:gd name="T4" fmla="*/ 63 w 158"/>
                <a:gd name="T5" fmla="*/ 52 h 52"/>
                <a:gd name="T6" fmla="*/ 63 w 158"/>
                <a:gd name="T7" fmla="*/ 21 h 52"/>
                <a:gd name="T8" fmla="*/ 0 w 158"/>
                <a:gd name="T9" fmla="*/ 21 h 52"/>
                <a:gd name="T10" fmla="*/ 0 w 158"/>
                <a:gd name="T11" fmla="*/ 10 h 52"/>
                <a:gd name="T12" fmla="*/ 0 w 158"/>
                <a:gd name="T13" fmla="*/ 21 h 52"/>
                <a:gd name="T14" fmla="*/ 158 w 158"/>
                <a:gd name="T15" fmla="*/ 21 h 52"/>
                <a:gd name="T16" fmla="*/ 158 w 158"/>
                <a:gd name="T17" fmla="*/ 10 h 52"/>
                <a:gd name="T18" fmla="*/ 147 w 158"/>
                <a:gd name="T19" fmla="*/ 0 h 52"/>
                <a:gd name="T20" fmla="*/ 11 w 158"/>
                <a:gd name="T21" fmla="*/ 0 h 52"/>
                <a:gd name="T22" fmla="*/ 0 w 158"/>
                <a:gd name="T23" fmla="*/ 10 h 5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58"/>
                <a:gd name="T37" fmla="*/ 0 h 52"/>
                <a:gd name="T38" fmla="*/ 158 w 158"/>
                <a:gd name="T39" fmla="*/ 52 h 5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58" h="52">
                  <a:moveTo>
                    <a:pt x="95" y="21"/>
                  </a:moveTo>
                  <a:lnTo>
                    <a:pt x="95" y="52"/>
                  </a:lnTo>
                  <a:lnTo>
                    <a:pt x="63" y="52"/>
                  </a:lnTo>
                  <a:lnTo>
                    <a:pt x="63" y="21"/>
                  </a:lnTo>
                  <a:lnTo>
                    <a:pt x="0" y="21"/>
                  </a:lnTo>
                  <a:lnTo>
                    <a:pt x="0" y="10"/>
                  </a:lnTo>
                  <a:lnTo>
                    <a:pt x="0" y="21"/>
                  </a:lnTo>
                  <a:lnTo>
                    <a:pt x="158" y="21"/>
                  </a:lnTo>
                  <a:lnTo>
                    <a:pt x="158" y="10"/>
                  </a:lnTo>
                  <a:lnTo>
                    <a:pt x="147" y="0"/>
                  </a:lnTo>
                  <a:lnTo>
                    <a:pt x="11" y="0"/>
                  </a:lnTo>
                  <a:lnTo>
                    <a:pt x="0" y="10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2" name="Oval 49"/>
            <p:cNvSpPr>
              <a:spLocks noChangeArrowheads="1"/>
            </p:cNvSpPr>
            <p:nvPr/>
          </p:nvSpPr>
          <p:spPr bwMode="auto">
            <a:xfrm>
              <a:off x="1870" y="1386"/>
              <a:ext cx="179" cy="178"/>
            </a:xfrm>
            <a:prstGeom prst="ellips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AR" altLang="es-AR"/>
            </a:p>
          </p:txBody>
        </p:sp>
        <p:sp>
          <p:nvSpPr>
            <p:cNvPr id="13" name="Oval 50"/>
            <p:cNvSpPr>
              <a:spLocks noChangeArrowheads="1"/>
            </p:cNvSpPr>
            <p:nvPr/>
          </p:nvSpPr>
          <p:spPr bwMode="auto">
            <a:xfrm>
              <a:off x="1860" y="1375"/>
              <a:ext cx="189" cy="189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AR" altLang="es-AR"/>
            </a:p>
          </p:txBody>
        </p:sp>
        <p:sp>
          <p:nvSpPr>
            <p:cNvPr id="14" name="Text Box 51"/>
            <p:cNvSpPr txBox="1">
              <a:spLocks noChangeArrowheads="1"/>
            </p:cNvSpPr>
            <p:nvPr/>
          </p:nvSpPr>
          <p:spPr bwMode="auto">
            <a:xfrm>
              <a:off x="1485" y="1656"/>
              <a:ext cx="107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s-AR" altLang="es-AR" dirty="0" err="1" smtClean="0">
                  <a:latin typeface="Tahoma" panose="020B0604030504040204" pitchFamily="34" charset="0"/>
                </a:rPr>
                <a:t>SumoCostoAlm</a:t>
              </a:r>
              <a:endParaRPr lang="es-ES" altLang="es-AR" dirty="0">
                <a:latin typeface="Tahoma" panose="020B0604030504040204" pitchFamily="34" charset="0"/>
              </a:endParaRPr>
            </a:p>
          </p:txBody>
        </p:sp>
      </p:grpSp>
      <p:grpSp>
        <p:nvGrpSpPr>
          <p:cNvPr id="15" name="Group 52"/>
          <p:cNvGrpSpPr>
            <a:grpSpLocks/>
          </p:cNvGrpSpPr>
          <p:nvPr/>
        </p:nvGrpSpPr>
        <p:grpSpPr bwMode="auto">
          <a:xfrm>
            <a:off x="3685948" y="1566850"/>
            <a:ext cx="1136679" cy="1066800"/>
            <a:chOff x="2299" y="945"/>
            <a:chExt cx="595" cy="672"/>
          </a:xfrm>
        </p:grpSpPr>
        <p:sp>
          <p:nvSpPr>
            <p:cNvPr id="16" name="Rectangle 53"/>
            <p:cNvSpPr>
              <a:spLocks noChangeArrowheads="1"/>
            </p:cNvSpPr>
            <p:nvPr/>
          </p:nvSpPr>
          <p:spPr bwMode="auto">
            <a:xfrm>
              <a:off x="2395" y="1260"/>
              <a:ext cx="462" cy="357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AR" altLang="es-AR"/>
            </a:p>
          </p:txBody>
        </p:sp>
        <p:sp>
          <p:nvSpPr>
            <p:cNvPr id="17" name="Rectangle 54"/>
            <p:cNvSpPr>
              <a:spLocks noChangeArrowheads="1"/>
            </p:cNvSpPr>
            <p:nvPr/>
          </p:nvSpPr>
          <p:spPr bwMode="auto">
            <a:xfrm>
              <a:off x="2382" y="1253"/>
              <a:ext cx="462" cy="357"/>
            </a:xfrm>
            <a:prstGeom prst="rect">
              <a:avLst/>
            </a:prstGeom>
            <a:noFill/>
            <a:ln w="158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AR" altLang="es-AR"/>
            </a:p>
          </p:txBody>
        </p:sp>
        <p:sp>
          <p:nvSpPr>
            <p:cNvPr id="18" name="Text Box 55"/>
            <p:cNvSpPr txBox="1">
              <a:spLocks noChangeArrowheads="1"/>
            </p:cNvSpPr>
            <p:nvPr/>
          </p:nvSpPr>
          <p:spPr bwMode="auto">
            <a:xfrm>
              <a:off x="2299" y="945"/>
              <a:ext cx="59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s-AR" altLang="es-AR" dirty="0" err="1" smtClean="0">
                  <a:latin typeface="Tahoma" panose="020B0604030504040204" pitchFamily="34" charset="0"/>
                </a:rPr>
                <a:t>CostoAlm</a:t>
              </a:r>
              <a:endParaRPr lang="es-ES" altLang="es-AR" dirty="0">
                <a:latin typeface="Tahoma" panose="020B0604030504040204" pitchFamily="34" charset="0"/>
              </a:endParaRPr>
            </a:p>
          </p:txBody>
        </p:sp>
      </p:grpSp>
      <p:sp>
        <p:nvSpPr>
          <p:cNvPr id="60" name="CuadroTexto 59"/>
          <p:cNvSpPr txBox="1"/>
          <p:nvPr/>
        </p:nvSpPr>
        <p:spPr>
          <a:xfrm>
            <a:off x="3820979" y="2122787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>
                <a:solidFill>
                  <a:schemeClr val="accent3"/>
                </a:solidFill>
              </a:rPr>
              <a:t>$ 1.000</a:t>
            </a:r>
            <a:endParaRPr lang="es-AR" b="1" dirty="0">
              <a:solidFill>
                <a:schemeClr val="accent3"/>
              </a:solidFill>
            </a:endParaRPr>
          </a:p>
        </p:txBody>
      </p:sp>
      <p:cxnSp>
        <p:nvCxnSpPr>
          <p:cNvPr id="70" name="Conector curvado 69"/>
          <p:cNvCxnSpPr>
            <a:endCxn id="19" idx="1"/>
          </p:cNvCxnSpPr>
          <p:nvPr/>
        </p:nvCxnSpPr>
        <p:spPr>
          <a:xfrm>
            <a:off x="4739862" y="2327723"/>
            <a:ext cx="1742210" cy="999324"/>
          </a:xfrm>
          <a:prstGeom prst="curvedConnector2">
            <a:avLst/>
          </a:prstGeom>
          <a:ln w="28575">
            <a:solidFill>
              <a:schemeClr val="accent6">
                <a:lumMod val="7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/>
          <p:cNvSpPr txBox="1"/>
          <p:nvPr/>
        </p:nvSpPr>
        <p:spPr>
          <a:xfrm>
            <a:off x="2619418" y="298003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$ 200</a:t>
            </a:r>
            <a:endParaRPr lang="es-AR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64" name="Group 40"/>
          <p:cNvGrpSpPr>
            <a:grpSpLocks/>
          </p:cNvGrpSpPr>
          <p:nvPr/>
        </p:nvGrpSpPr>
        <p:grpSpPr bwMode="auto">
          <a:xfrm>
            <a:off x="2108893" y="4233749"/>
            <a:ext cx="2184405" cy="979488"/>
            <a:chOff x="1366" y="1323"/>
            <a:chExt cx="1376" cy="617"/>
          </a:xfrm>
        </p:grpSpPr>
        <p:sp>
          <p:nvSpPr>
            <p:cNvPr id="65" name="Freeform 41"/>
            <p:cNvSpPr>
              <a:spLocks/>
            </p:cNvSpPr>
            <p:nvPr/>
          </p:nvSpPr>
          <p:spPr bwMode="auto">
            <a:xfrm>
              <a:off x="1366" y="1386"/>
              <a:ext cx="105" cy="84"/>
            </a:xfrm>
            <a:custGeom>
              <a:avLst/>
              <a:gdLst>
                <a:gd name="T0" fmla="*/ 11 w 105"/>
                <a:gd name="T1" fmla="*/ 84 h 84"/>
                <a:gd name="T2" fmla="*/ 11 w 105"/>
                <a:gd name="T3" fmla="*/ 73 h 84"/>
                <a:gd name="T4" fmla="*/ 0 w 105"/>
                <a:gd name="T5" fmla="*/ 73 h 84"/>
                <a:gd name="T6" fmla="*/ 0 w 105"/>
                <a:gd name="T7" fmla="*/ 73 h 84"/>
                <a:gd name="T8" fmla="*/ 0 w 105"/>
                <a:gd name="T9" fmla="*/ 63 h 84"/>
                <a:gd name="T10" fmla="*/ 0 w 105"/>
                <a:gd name="T11" fmla="*/ 63 h 84"/>
                <a:gd name="T12" fmla="*/ 0 w 105"/>
                <a:gd name="T13" fmla="*/ 63 h 84"/>
                <a:gd name="T14" fmla="*/ 0 w 105"/>
                <a:gd name="T15" fmla="*/ 52 h 84"/>
                <a:gd name="T16" fmla="*/ 0 w 105"/>
                <a:gd name="T17" fmla="*/ 52 h 84"/>
                <a:gd name="T18" fmla="*/ 0 w 105"/>
                <a:gd name="T19" fmla="*/ 42 h 84"/>
                <a:gd name="T20" fmla="*/ 0 w 105"/>
                <a:gd name="T21" fmla="*/ 42 h 84"/>
                <a:gd name="T22" fmla="*/ 0 w 105"/>
                <a:gd name="T23" fmla="*/ 42 h 84"/>
                <a:gd name="T24" fmla="*/ 0 w 105"/>
                <a:gd name="T25" fmla="*/ 31 h 84"/>
                <a:gd name="T26" fmla="*/ 0 w 105"/>
                <a:gd name="T27" fmla="*/ 31 h 84"/>
                <a:gd name="T28" fmla="*/ 11 w 105"/>
                <a:gd name="T29" fmla="*/ 31 h 84"/>
                <a:gd name="T30" fmla="*/ 11 w 105"/>
                <a:gd name="T31" fmla="*/ 31 h 84"/>
                <a:gd name="T32" fmla="*/ 11 w 105"/>
                <a:gd name="T33" fmla="*/ 21 h 84"/>
                <a:gd name="T34" fmla="*/ 11 w 105"/>
                <a:gd name="T35" fmla="*/ 21 h 84"/>
                <a:gd name="T36" fmla="*/ 11 w 105"/>
                <a:gd name="T37" fmla="*/ 21 h 84"/>
                <a:gd name="T38" fmla="*/ 21 w 105"/>
                <a:gd name="T39" fmla="*/ 10 h 84"/>
                <a:gd name="T40" fmla="*/ 21 w 105"/>
                <a:gd name="T41" fmla="*/ 10 h 84"/>
                <a:gd name="T42" fmla="*/ 21 w 105"/>
                <a:gd name="T43" fmla="*/ 10 h 84"/>
                <a:gd name="T44" fmla="*/ 21 w 105"/>
                <a:gd name="T45" fmla="*/ 10 h 84"/>
                <a:gd name="T46" fmla="*/ 32 w 105"/>
                <a:gd name="T47" fmla="*/ 10 h 84"/>
                <a:gd name="T48" fmla="*/ 32 w 105"/>
                <a:gd name="T49" fmla="*/ 0 h 84"/>
                <a:gd name="T50" fmla="*/ 32 w 105"/>
                <a:gd name="T51" fmla="*/ 0 h 84"/>
                <a:gd name="T52" fmla="*/ 42 w 105"/>
                <a:gd name="T53" fmla="*/ 0 h 84"/>
                <a:gd name="T54" fmla="*/ 42 w 105"/>
                <a:gd name="T55" fmla="*/ 0 h 84"/>
                <a:gd name="T56" fmla="*/ 42 w 105"/>
                <a:gd name="T57" fmla="*/ 0 h 84"/>
                <a:gd name="T58" fmla="*/ 53 w 105"/>
                <a:gd name="T59" fmla="*/ 0 h 84"/>
                <a:gd name="T60" fmla="*/ 53 w 105"/>
                <a:gd name="T61" fmla="*/ 0 h 84"/>
                <a:gd name="T62" fmla="*/ 53 w 105"/>
                <a:gd name="T63" fmla="*/ 0 h 84"/>
                <a:gd name="T64" fmla="*/ 63 w 105"/>
                <a:gd name="T65" fmla="*/ 0 h 84"/>
                <a:gd name="T66" fmla="*/ 63 w 105"/>
                <a:gd name="T67" fmla="*/ 0 h 84"/>
                <a:gd name="T68" fmla="*/ 63 w 105"/>
                <a:gd name="T69" fmla="*/ 0 h 84"/>
                <a:gd name="T70" fmla="*/ 74 w 105"/>
                <a:gd name="T71" fmla="*/ 0 h 84"/>
                <a:gd name="T72" fmla="*/ 74 w 105"/>
                <a:gd name="T73" fmla="*/ 0 h 84"/>
                <a:gd name="T74" fmla="*/ 74 w 105"/>
                <a:gd name="T75" fmla="*/ 10 h 84"/>
                <a:gd name="T76" fmla="*/ 84 w 105"/>
                <a:gd name="T77" fmla="*/ 10 h 84"/>
                <a:gd name="T78" fmla="*/ 84 w 105"/>
                <a:gd name="T79" fmla="*/ 10 h 84"/>
                <a:gd name="T80" fmla="*/ 84 w 105"/>
                <a:gd name="T81" fmla="*/ 10 h 84"/>
                <a:gd name="T82" fmla="*/ 84 w 105"/>
                <a:gd name="T83" fmla="*/ 10 h 84"/>
                <a:gd name="T84" fmla="*/ 95 w 105"/>
                <a:gd name="T85" fmla="*/ 21 h 84"/>
                <a:gd name="T86" fmla="*/ 95 w 105"/>
                <a:gd name="T87" fmla="*/ 21 h 84"/>
                <a:gd name="T88" fmla="*/ 95 w 105"/>
                <a:gd name="T89" fmla="*/ 21 h 84"/>
                <a:gd name="T90" fmla="*/ 95 w 105"/>
                <a:gd name="T91" fmla="*/ 31 h 84"/>
                <a:gd name="T92" fmla="*/ 95 w 105"/>
                <a:gd name="T93" fmla="*/ 31 h 84"/>
                <a:gd name="T94" fmla="*/ 105 w 105"/>
                <a:gd name="T95" fmla="*/ 31 h 84"/>
                <a:gd name="T96" fmla="*/ 105 w 105"/>
                <a:gd name="T97" fmla="*/ 31 h 84"/>
                <a:gd name="T98" fmla="*/ 105 w 105"/>
                <a:gd name="T99" fmla="*/ 42 h 84"/>
                <a:gd name="T100" fmla="*/ 105 w 105"/>
                <a:gd name="T101" fmla="*/ 42 h 84"/>
                <a:gd name="T102" fmla="*/ 105 w 105"/>
                <a:gd name="T103" fmla="*/ 42 h 84"/>
                <a:gd name="T104" fmla="*/ 105 w 105"/>
                <a:gd name="T105" fmla="*/ 52 h 84"/>
                <a:gd name="T106" fmla="*/ 105 w 105"/>
                <a:gd name="T107" fmla="*/ 52 h 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05"/>
                <a:gd name="T163" fmla="*/ 0 h 84"/>
                <a:gd name="T164" fmla="*/ 105 w 105"/>
                <a:gd name="T165" fmla="*/ 84 h 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05" h="84">
                  <a:moveTo>
                    <a:pt x="11" y="84"/>
                  </a:moveTo>
                  <a:lnTo>
                    <a:pt x="11" y="73"/>
                  </a:lnTo>
                  <a:lnTo>
                    <a:pt x="0" y="73"/>
                  </a:lnTo>
                  <a:lnTo>
                    <a:pt x="0" y="63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0" y="31"/>
                  </a:lnTo>
                  <a:lnTo>
                    <a:pt x="11" y="31"/>
                  </a:lnTo>
                  <a:lnTo>
                    <a:pt x="11" y="21"/>
                  </a:lnTo>
                  <a:lnTo>
                    <a:pt x="21" y="10"/>
                  </a:lnTo>
                  <a:lnTo>
                    <a:pt x="32" y="10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53" y="0"/>
                  </a:lnTo>
                  <a:lnTo>
                    <a:pt x="63" y="0"/>
                  </a:lnTo>
                  <a:lnTo>
                    <a:pt x="74" y="0"/>
                  </a:lnTo>
                  <a:lnTo>
                    <a:pt x="74" y="10"/>
                  </a:lnTo>
                  <a:lnTo>
                    <a:pt x="84" y="10"/>
                  </a:lnTo>
                  <a:lnTo>
                    <a:pt x="95" y="21"/>
                  </a:lnTo>
                  <a:lnTo>
                    <a:pt x="95" y="31"/>
                  </a:lnTo>
                  <a:lnTo>
                    <a:pt x="105" y="31"/>
                  </a:lnTo>
                  <a:lnTo>
                    <a:pt x="105" y="42"/>
                  </a:lnTo>
                  <a:lnTo>
                    <a:pt x="105" y="52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67" name="Freeform 42"/>
            <p:cNvSpPr>
              <a:spLocks/>
            </p:cNvSpPr>
            <p:nvPr/>
          </p:nvSpPr>
          <p:spPr bwMode="auto">
            <a:xfrm>
              <a:off x="1450" y="1386"/>
              <a:ext cx="74" cy="105"/>
            </a:xfrm>
            <a:custGeom>
              <a:avLst/>
              <a:gdLst>
                <a:gd name="T0" fmla="*/ 0 w 74"/>
                <a:gd name="T1" fmla="*/ 10 h 105"/>
                <a:gd name="T2" fmla="*/ 0 w 74"/>
                <a:gd name="T3" fmla="*/ 10 h 105"/>
                <a:gd name="T4" fmla="*/ 0 w 74"/>
                <a:gd name="T5" fmla="*/ 0 h 105"/>
                <a:gd name="T6" fmla="*/ 0 w 74"/>
                <a:gd name="T7" fmla="*/ 0 h 105"/>
                <a:gd name="T8" fmla="*/ 11 w 74"/>
                <a:gd name="T9" fmla="*/ 0 h 105"/>
                <a:gd name="T10" fmla="*/ 11 w 74"/>
                <a:gd name="T11" fmla="*/ 0 h 105"/>
                <a:gd name="T12" fmla="*/ 11 w 74"/>
                <a:gd name="T13" fmla="*/ 0 h 105"/>
                <a:gd name="T14" fmla="*/ 21 w 74"/>
                <a:gd name="T15" fmla="*/ 0 h 105"/>
                <a:gd name="T16" fmla="*/ 21 w 74"/>
                <a:gd name="T17" fmla="*/ 0 h 105"/>
                <a:gd name="T18" fmla="*/ 32 w 74"/>
                <a:gd name="T19" fmla="*/ 0 h 105"/>
                <a:gd name="T20" fmla="*/ 32 w 74"/>
                <a:gd name="T21" fmla="*/ 0 h 105"/>
                <a:gd name="T22" fmla="*/ 32 w 74"/>
                <a:gd name="T23" fmla="*/ 0 h 105"/>
                <a:gd name="T24" fmla="*/ 42 w 74"/>
                <a:gd name="T25" fmla="*/ 0 h 105"/>
                <a:gd name="T26" fmla="*/ 42 w 74"/>
                <a:gd name="T27" fmla="*/ 0 h 105"/>
                <a:gd name="T28" fmla="*/ 42 w 74"/>
                <a:gd name="T29" fmla="*/ 10 h 105"/>
                <a:gd name="T30" fmla="*/ 53 w 74"/>
                <a:gd name="T31" fmla="*/ 10 h 105"/>
                <a:gd name="T32" fmla="*/ 53 w 74"/>
                <a:gd name="T33" fmla="*/ 10 h 105"/>
                <a:gd name="T34" fmla="*/ 53 w 74"/>
                <a:gd name="T35" fmla="*/ 10 h 105"/>
                <a:gd name="T36" fmla="*/ 53 w 74"/>
                <a:gd name="T37" fmla="*/ 10 h 105"/>
                <a:gd name="T38" fmla="*/ 63 w 74"/>
                <a:gd name="T39" fmla="*/ 21 h 105"/>
                <a:gd name="T40" fmla="*/ 63 w 74"/>
                <a:gd name="T41" fmla="*/ 21 h 105"/>
                <a:gd name="T42" fmla="*/ 63 w 74"/>
                <a:gd name="T43" fmla="*/ 21 h 105"/>
                <a:gd name="T44" fmla="*/ 63 w 74"/>
                <a:gd name="T45" fmla="*/ 21 h 105"/>
                <a:gd name="T46" fmla="*/ 63 w 74"/>
                <a:gd name="T47" fmla="*/ 31 h 105"/>
                <a:gd name="T48" fmla="*/ 74 w 74"/>
                <a:gd name="T49" fmla="*/ 31 h 105"/>
                <a:gd name="T50" fmla="*/ 74 w 74"/>
                <a:gd name="T51" fmla="*/ 31 h 105"/>
                <a:gd name="T52" fmla="*/ 74 w 74"/>
                <a:gd name="T53" fmla="*/ 42 h 105"/>
                <a:gd name="T54" fmla="*/ 74 w 74"/>
                <a:gd name="T55" fmla="*/ 42 h 105"/>
                <a:gd name="T56" fmla="*/ 74 w 74"/>
                <a:gd name="T57" fmla="*/ 42 h 105"/>
                <a:gd name="T58" fmla="*/ 74 w 74"/>
                <a:gd name="T59" fmla="*/ 52 h 105"/>
                <a:gd name="T60" fmla="*/ 74 w 74"/>
                <a:gd name="T61" fmla="*/ 52 h 105"/>
                <a:gd name="T62" fmla="*/ 74 w 74"/>
                <a:gd name="T63" fmla="*/ 52 h 105"/>
                <a:gd name="T64" fmla="*/ 74 w 74"/>
                <a:gd name="T65" fmla="*/ 63 h 105"/>
                <a:gd name="T66" fmla="*/ 74 w 74"/>
                <a:gd name="T67" fmla="*/ 63 h 105"/>
                <a:gd name="T68" fmla="*/ 74 w 74"/>
                <a:gd name="T69" fmla="*/ 63 h 105"/>
                <a:gd name="T70" fmla="*/ 74 w 74"/>
                <a:gd name="T71" fmla="*/ 73 h 105"/>
                <a:gd name="T72" fmla="*/ 74 w 74"/>
                <a:gd name="T73" fmla="*/ 73 h 105"/>
                <a:gd name="T74" fmla="*/ 63 w 74"/>
                <a:gd name="T75" fmla="*/ 73 h 105"/>
                <a:gd name="T76" fmla="*/ 63 w 74"/>
                <a:gd name="T77" fmla="*/ 84 h 105"/>
                <a:gd name="T78" fmla="*/ 63 w 74"/>
                <a:gd name="T79" fmla="*/ 84 h 105"/>
                <a:gd name="T80" fmla="*/ 63 w 74"/>
                <a:gd name="T81" fmla="*/ 84 h 105"/>
                <a:gd name="T82" fmla="*/ 63 w 74"/>
                <a:gd name="T83" fmla="*/ 84 h 105"/>
                <a:gd name="T84" fmla="*/ 53 w 74"/>
                <a:gd name="T85" fmla="*/ 94 h 105"/>
                <a:gd name="T86" fmla="*/ 53 w 74"/>
                <a:gd name="T87" fmla="*/ 94 h 105"/>
                <a:gd name="T88" fmla="*/ 53 w 74"/>
                <a:gd name="T89" fmla="*/ 94 h 105"/>
                <a:gd name="T90" fmla="*/ 53 w 74"/>
                <a:gd name="T91" fmla="*/ 94 h 105"/>
                <a:gd name="T92" fmla="*/ 42 w 74"/>
                <a:gd name="T93" fmla="*/ 94 h 105"/>
                <a:gd name="T94" fmla="*/ 42 w 74"/>
                <a:gd name="T95" fmla="*/ 105 h 105"/>
                <a:gd name="T96" fmla="*/ 42 w 74"/>
                <a:gd name="T97" fmla="*/ 105 h 105"/>
                <a:gd name="T98" fmla="*/ 32 w 74"/>
                <a:gd name="T99" fmla="*/ 105 h 105"/>
                <a:gd name="T100" fmla="*/ 32 w 74"/>
                <a:gd name="T101" fmla="*/ 105 h 105"/>
                <a:gd name="T102" fmla="*/ 32 w 74"/>
                <a:gd name="T103" fmla="*/ 105 h 105"/>
                <a:gd name="T104" fmla="*/ 21 w 74"/>
                <a:gd name="T105" fmla="*/ 105 h 105"/>
                <a:gd name="T106" fmla="*/ 21 w 74"/>
                <a:gd name="T107" fmla="*/ 105 h 10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74"/>
                <a:gd name="T163" fmla="*/ 0 h 105"/>
                <a:gd name="T164" fmla="*/ 74 w 74"/>
                <a:gd name="T165" fmla="*/ 105 h 105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74" h="105">
                  <a:moveTo>
                    <a:pt x="0" y="10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11" y="0"/>
                  </a:lnTo>
                  <a:lnTo>
                    <a:pt x="21" y="0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42" y="10"/>
                  </a:lnTo>
                  <a:lnTo>
                    <a:pt x="53" y="10"/>
                  </a:lnTo>
                  <a:lnTo>
                    <a:pt x="63" y="21"/>
                  </a:lnTo>
                  <a:lnTo>
                    <a:pt x="63" y="31"/>
                  </a:lnTo>
                  <a:lnTo>
                    <a:pt x="74" y="31"/>
                  </a:lnTo>
                  <a:lnTo>
                    <a:pt x="74" y="42"/>
                  </a:lnTo>
                  <a:lnTo>
                    <a:pt x="74" y="52"/>
                  </a:lnTo>
                  <a:lnTo>
                    <a:pt x="74" y="63"/>
                  </a:lnTo>
                  <a:lnTo>
                    <a:pt x="74" y="73"/>
                  </a:lnTo>
                  <a:lnTo>
                    <a:pt x="63" y="73"/>
                  </a:lnTo>
                  <a:lnTo>
                    <a:pt x="63" y="84"/>
                  </a:lnTo>
                  <a:lnTo>
                    <a:pt x="53" y="94"/>
                  </a:lnTo>
                  <a:lnTo>
                    <a:pt x="42" y="94"/>
                  </a:lnTo>
                  <a:lnTo>
                    <a:pt x="42" y="105"/>
                  </a:lnTo>
                  <a:lnTo>
                    <a:pt x="32" y="105"/>
                  </a:lnTo>
                  <a:lnTo>
                    <a:pt x="21" y="105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68" name="Freeform 43"/>
            <p:cNvSpPr>
              <a:spLocks/>
            </p:cNvSpPr>
            <p:nvPr/>
          </p:nvSpPr>
          <p:spPr bwMode="auto">
            <a:xfrm>
              <a:off x="1419" y="1470"/>
              <a:ext cx="105" cy="73"/>
            </a:xfrm>
            <a:custGeom>
              <a:avLst/>
              <a:gdLst>
                <a:gd name="T0" fmla="*/ 94 w 105"/>
                <a:gd name="T1" fmla="*/ 0 h 73"/>
                <a:gd name="T2" fmla="*/ 94 w 105"/>
                <a:gd name="T3" fmla="*/ 0 h 73"/>
                <a:gd name="T4" fmla="*/ 105 w 105"/>
                <a:gd name="T5" fmla="*/ 0 h 73"/>
                <a:gd name="T6" fmla="*/ 105 w 105"/>
                <a:gd name="T7" fmla="*/ 0 h 73"/>
                <a:gd name="T8" fmla="*/ 105 w 105"/>
                <a:gd name="T9" fmla="*/ 10 h 73"/>
                <a:gd name="T10" fmla="*/ 105 w 105"/>
                <a:gd name="T11" fmla="*/ 10 h 73"/>
                <a:gd name="T12" fmla="*/ 105 w 105"/>
                <a:gd name="T13" fmla="*/ 10 h 73"/>
                <a:gd name="T14" fmla="*/ 105 w 105"/>
                <a:gd name="T15" fmla="*/ 21 h 73"/>
                <a:gd name="T16" fmla="*/ 105 w 105"/>
                <a:gd name="T17" fmla="*/ 21 h 73"/>
                <a:gd name="T18" fmla="*/ 105 w 105"/>
                <a:gd name="T19" fmla="*/ 31 h 73"/>
                <a:gd name="T20" fmla="*/ 105 w 105"/>
                <a:gd name="T21" fmla="*/ 31 h 73"/>
                <a:gd name="T22" fmla="*/ 105 w 105"/>
                <a:gd name="T23" fmla="*/ 31 h 73"/>
                <a:gd name="T24" fmla="*/ 105 w 105"/>
                <a:gd name="T25" fmla="*/ 42 h 73"/>
                <a:gd name="T26" fmla="*/ 105 w 105"/>
                <a:gd name="T27" fmla="*/ 42 h 73"/>
                <a:gd name="T28" fmla="*/ 94 w 105"/>
                <a:gd name="T29" fmla="*/ 42 h 73"/>
                <a:gd name="T30" fmla="*/ 94 w 105"/>
                <a:gd name="T31" fmla="*/ 52 h 73"/>
                <a:gd name="T32" fmla="*/ 94 w 105"/>
                <a:gd name="T33" fmla="*/ 52 h 73"/>
                <a:gd name="T34" fmla="*/ 94 w 105"/>
                <a:gd name="T35" fmla="*/ 52 h 73"/>
                <a:gd name="T36" fmla="*/ 94 w 105"/>
                <a:gd name="T37" fmla="*/ 52 h 73"/>
                <a:gd name="T38" fmla="*/ 84 w 105"/>
                <a:gd name="T39" fmla="*/ 63 h 73"/>
                <a:gd name="T40" fmla="*/ 84 w 105"/>
                <a:gd name="T41" fmla="*/ 63 h 73"/>
                <a:gd name="T42" fmla="*/ 84 w 105"/>
                <a:gd name="T43" fmla="*/ 63 h 73"/>
                <a:gd name="T44" fmla="*/ 84 w 105"/>
                <a:gd name="T45" fmla="*/ 63 h 73"/>
                <a:gd name="T46" fmla="*/ 73 w 105"/>
                <a:gd name="T47" fmla="*/ 63 h 73"/>
                <a:gd name="T48" fmla="*/ 73 w 105"/>
                <a:gd name="T49" fmla="*/ 73 h 73"/>
                <a:gd name="T50" fmla="*/ 73 w 105"/>
                <a:gd name="T51" fmla="*/ 73 h 73"/>
                <a:gd name="T52" fmla="*/ 63 w 105"/>
                <a:gd name="T53" fmla="*/ 73 h 73"/>
                <a:gd name="T54" fmla="*/ 63 w 105"/>
                <a:gd name="T55" fmla="*/ 73 h 73"/>
                <a:gd name="T56" fmla="*/ 63 w 105"/>
                <a:gd name="T57" fmla="*/ 73 h 73"/>
                <a:gd name="T58" fmla="*/ 52 w 105"/>
                <a:gd name="T59" fmla="*/ 73 h 73"/>
                <a:gd name="T60" fmla="*/ 52 w 105"/>
                <a:gd name="T61" fmla="*/ 73 h 73"/>
                <a:gd name="T62" fmla="*/ 52 w 105"/>
                <a:gd name="T63" fmla="*/ 73 h 73"/>
                <a:gd name="T64" fmla="*/ 42 w 105"/>
                <a:gd name="T65" fmla="*/ 73 h 73"/>
                <a:gd name="T66" fmla="*/ 42 w 105"/>
                <a:gd name="T67" fmla="*/ 73 h 73"/>
                <a:gd name="T68" fmla="*/ 42 w 105"/>
                <a:gd name="T69" fmla="*/ 73 h 73"/>
                <a:gd name="T70" fmla="*/ 31 w 105"/>
                <a:gd name="T71" fmla="*/ 73 h 73"/>
                <a:gd name="T72" fmla="*/ 31 w 105"/>
                <a:gd name="T73" fmla="*/ 73 h 73"/>
                <a:gd name="T74" fmla="*/ 31 w 105"/>
                <a:gd name="T75" fmla="*/ 63 h 73"/>
                <a:gd name="T76" fmla="*/ 21 w 105"/>
                <a:gd name="T77" fmla="*/ 63 h 73"/>
                <a:gd name="T78" fmla="*/ 21 w 105"/>
                <a:gd name="T79" fmla="*/ 63 h 73"/>
                <a:gd name="T80" fmla="*/ 21 w 105"/>
                <a:gd name="T81" fmla="*/ 63 h 73"/>
                <a:gd name="T82" fmla="*/ 21 w 105"/>
                <a:gd name="T83" fmla="*/ 63 h 73"/>
                <a:gd name="T84" fmla="*/ 10 w 105"/>
                <a:gd name="T85" fmla="*/ 52 h 73"/>
                <a:gd name="T86" fmla="*/ 10 w 105"/>
                <a:gd name="T87" fmla="*/ 52 h 73"/>
                <a:gd name="T88" fmla="*/ 10 w 105"/>
                <a:gd name="T89" fmla="*/ 52 h 73"/>
                <a:gd name="T90" fmla="*/ 10 w 105"/>
                <a:gd name="T91" fmla="*/ 52 h 73"/>
                <a:gd name="T92" fmla="*/ 10 w 105"/>
                <a:gd name="T93" fmla="*/ 42 h 73"/>
                <a:gd name="T94" fmla="*/ 0 w 105"/>
                <a:gd name="T95" fmla="*/ 42 h 73"/>
                <a:gd name="T96" fmla="*/ 0 w 105"/>
                <a:gd name="T97" fmla="*/ 42 h 73"/>
                <a:gd name="T98" fmla="*/ 0 w 105"/>
                <a:gd name="T99" fmla="*/ 31 h 73"/>
                <a:gd name="T100" fmla="*/ 0 w 105"/>
                <a:gd name="T101" fmla="*/ 31 h 73"/>
                <a:gd name="T102" fmla="*/ 0 w 105"/>
                <a:gd name="T103" fmla="*/ 31 h 73"/>
                <a:gd name="T104" fmla="*/ 0 w 105"/>
                <a:gd name="T105" fmla="*/ 21 h 73"/>
                <a:gd name="T106" fmla="*/ 0 w 105"/>
                <a:gd name="T107" fmla="*/ 21 h 7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05"/>
                <a:gd name="T163" fmla="*/ 0 h 73"/>
                <a:gd name="T164" fmla="*/ 105 w 105"/>
                <a:gd name="T165" fmla="*/ 73 h 73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05" h="73">
                  <a:moveTo>
                    <a:pt x="94" y="0"/>
                  </a:moveTo>
                  <a:lnTo>
                    <a:pt x="94" y="0"/>
                  </a:lnTo>
                  <a:lnTo>
                    <a:pt x="105" y="0"/>
                  </a:lnTo>
                  <a:lnTo>
                    <a:pt x="105" y="10"/>
                  </a:lnTo>
                  <a:lnTo>
                    <a:pt x="105" y="21"/>
                  </a:lnTo>
                  <a:lnTo>
                    <a:pt x="105" y="31"/>
                  </a:lnTo>
                  <a:lnTo>
                    <a:pt x="105" y="42"/>
                  </a:lnTo>
                  <a:lnTo>
                    <a:pt x="94" y="42"/>
                  </a:lnTo>
                  <a:lnTo>
                    <a:pt x="94" y="52"/>
                  </a:lnTo>
                  <a:lnTo>
                    <a:pt x="84" y="63"/>
                  </a:lnTo>
                  <a:lnTo>
                    <a:pt x="73" y="63"/>
                  </a:lnTo>
                  <a:lnTo>
                    <a:pt x="73" y="73"/>
                  </a:lnTo>
                  <a:lnTo>
                    <a:pt x="63" y="73"/>
                  </a:lnTo>
                  <a:lnTo>
                    <a:pt x="52" y="73"/>
                  </a:lnTo>
                  <a:lnTo>
                    <a:pt x="42" y="73"/>
                  </a:lnTo>
                  <a:lnTo>
                    <a:pt x="31" y="73"/>
                  </a:lnTo>
                  <a:lnTo>
                    <a:pt x="31" y="63"/>
                  </a:lnTo>
                  <a:lnTo>
                    <a:pt x="21" y="63"/>
                  </a:lnTo>
                  <a:lnTo>
                    <a:pt x="10" y="52"/>
                  </a:lnTo>
                  <a:lnTo>
                    <a:pt x="10" y="42"/>
                  </a:lnTo>
                  <a:lnTo>
                    <a:pt x="0" y="42"/>
                  </a:lnTo>
                  <a:lnTo>
                    <a:pt x="0" y="31"/>
                  </a:lnTo>
                  <a:lnTo>
                    <a:pt x="0" y="21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69" name="Freeform 44"/>
            <p:cNvSpPr>
              <a:spLocks/>
            </p:cNvSpPr>
            <p:nvPr/>
          </p:nvSpPr>
          <p:spPr bwMode="auto">
            <a:xfrm>
              <a:off x="1366" y="1438"/>
              <a:ext cx="84" cy="105"/>
            </a:xfrm>
            <a:custGeom>
              <a:avLst/>
              <a:gdLst>
                <a:gd name="T0" fmla="*/ 84 w 84"/>
                <a:gd name="T1" fmla="*/ 95 h 105"/>
                <a:gd name="T2" fmla="*/ 74 w 84"/>
                <a:gd name="T3" fmla="*/ 95 h 105"/>
                <a:gd name="T4" fmla="*/ 74 w 84"/>
                <a:gd name="T5" fmla="*/ 105 h 105"/>
                <a:gd name="T6" fmla="*/ 74 w 84"/>
                <a:gd name="T7" fmla="*/ 105 h 105"/>
                <a:gd name="T8" fmla="*/ 63 w 84"/>
                <a:gd name="T9" fmla="*/ 105 h 105"/>
                <a:gd name="T10" fmla="*/ 63 w 84"/>
                <a:gd name="T11" fmla="*/ 105 h 105"/>
                <a:gd name="T12" fmla="*/ 63 w 84"/>
                <a:gd name="T13" fmla="*/ 105 h 105"/>
                <a:gd name="T14" fmla="*/ 53 w 84"/>
                <a:gd name="T15" fmla="*/ 105 h 105"/>
                <a:gd name="T16" fmla="*/ 53 w 84"/>
                <a:gd name="T17" fmla="*/ 105 h 105"/>
                <a:gd name="T18" fmla="*/ 42 w 84"/>
                <a:gd name="T19" fmla="*/ 105 h 105"/>
                <a:gd name="T20" fmla="*/ 42 w 84"/>
                <a:gd name="T21" fmla="*/ 105 h 105"/>
                <a:gd name="T22" fmla="*/ 42 w 84"/>
                <a:gd name="T23" fmla="*/ 105 h 105"/>
                <a:gd name="T24" fmla="*/ 32 w 84"/>
                <a:gd name="T25" fmla="*/ 105 h 105"/>
                <a:gd name="T26" fmla="*/ 32 w 84"/>
                <a:gd name="T27" fmla="*/ 105 h 105"/>
                <a:gd name="T28" fmla="*/ 32 w 84"/>
                <a:gd name="T29" fmla="*/ 95 h 105"/>
                <a:gd name="T30" fmla="*/ 32 w 84"/>
                <a:gd name="T31" fmla="*/ 95 h 105"/>
                <a:gd name="T32" fmla="*/ 21 w 84"/>
                <a:gd name="T33" fmla="*/ 95 h 105"/>
                <a:gd name="T34" fmla="*/ 21 w 84"/>
                <a:gd name="T35" fmla="*/ 95 h 105"/>
                <a:gd name="T36" fmla="*/ 21 w 84"/>
                <a:gd name="T37" fmla="*/ 95 h 105"/>
                <a:gd name="T38" fmla="*/ 11 w 84"/>
                <a:gd name="T39" fmla="*/ 84 h 105"/>
                <a:gd name="T40" fmla="*/ 11 w 84"/>
                <a:gd name="T41" fmla="*/ 84 h 105"/>
                <a:gd name="T42" fmla="*/ 11 w 84"/>
                <a:gd name="T43" fmla="*/ 84 h 105"/>
                <a:gd name="T44" fmla="*/ 11 w 84"/>
                <a:gd name="T45" fmla="*/ 84 h 105"/>
                <a:gd name="T46" fmla="*/ 11 w 84"/>
                <a:gd name="T47" fmla="*/ 74 h 105"/>
                <a:gd name="T48" fmla="*/ 0 w 84"/>
                <a:gd name="T49" fmla="*/ 74 h 105"/>
                <a:gd name="T50" fmla="*/ 0 w 84"/>
                <a:gd name="T51" fmla="*/ 74 h 105"/>
                <a:gd name="T52" fmla="*/ 0 w 84"/>
                <a:gd name="T53" fmla="*/ 63 h 105"/>
                <a:gd name="T54" fmla="*/ 0 w 84"/>
                <a:gd name="T55" fmla="*/ 63 h 105"/>
                <a:gd name="T56" fmla="*/ 0 w 84"/>
                <a:gd name="T57" fmla="*/ 63 h 105"/>
                <a:gd name="T58" fmla="*/ 0 w 84"/>
                <a:gd name="T59" fmla="*/ 53 h 105"/>
                <a:gd name="T60" fmla="*/ 0 w 84"/>
                <a:gd name="T61" fmla="*/ 53 h 105"/>
                <a:gd name="T62" fmla="*/ 0 w 84"/>
                <a:gd name="T63" fmla="*/ 53 h 105"/>
                <a:gd name="T64" fmla="*/ 0 w 84"/>
                <a:gd name="T65" fmla="*/ 42 h 105"/>
                <a:gd name="T66" fmla="*/ 0 w 84"/>
                <a:gd name="T67" fmla="*/ 42 h 105"/>
                <a:gd name="T68" fmla="*/ 0 w 84"/>
                <a:gd name="T69" fmla="*/ 42 h 105"/>
                <a:gd name="T70" fmla="*/ 0 w 84"/>
                <a:gd name="T71" fmla="*/ 32 h 105"/>
                <a:gd name="T72" fmla="*/ 0 w 84"/>
                <a:gd name="T73" fmla="*/ 32 h 105"/>
                <a:gd name="T74" fmla="*/ 11 w 84"/>
                <a:gd name="T75" fmla="*/ 32 h 105"/>
                <a:gd name="T76" fmla="*/ 11 w 84"/>
                <a:gd name="T77" fmla="*/ 21 h 105"/>
                <a:gd name="T78" fmla="*/ 11 w 84"/>
                <a:gd name="T79" fmla="*/ 21 h 105"/>
                <a:gd name="T80" fmla="*/ 11 w 84"/>
                <a:gd name="T81" fmla="*/ 21 h 105"/>
                <a:gd name="T82" fmla="*/ 11 w 84"/>
                <a:gd name="T83" fmla="*/ 21 h 105"/>
                <a:gd name="T84" fmla="*/ 21 w 84"/>
                <a:gd name="T85" fmla="*/ 11 h 105"/>
                <a:gd name="T86" fmla="*/ 21 w 84"/>
                <a:gd name="T87" fmla="*/ 11 h 105"/>
                <a:gd name="T88" fmla="*/ 21 w 84"/>
                <a:gd name="T89" fmla="*/ 11 h 105"/>
                <a:gd name="T90" fmla="*/ 32 w 84"/>
                <a:gd name="T91" fmla="*/ 11 h 105"/>
                <a:gd name="T92" fmla="*/ 32 w 84"/>
                <a:gd name="T93" fmla="*/ 11 h 105"/>
                <a:gd name="T94" fmla="*/ 32 w 84"/>
                <a:gd name="T95" fmla="*/ 0 h 105"/>
                <a:gd name="T96" fmla="*/ 32 w 84"/>
                <a:gd name="T97" fmla="*/ 0 h 105"/>
                <a:gd name="T98" fmla="*/ 42 w 84"/>
                <a:gd name="T99" fmla="*/ 0 h 105"/>
                <a:gd name="T100" fmla="*/ 42 w 84"/>
                <a:gd name="T101" fmla="*/ 0 h 105"/>
                <a:gd name="T102" fmla="*/ 42 w 84"/>
                <a:gd name="T103" fmla="*/ 0 h 105"/>
                <a:gd name="T104" fmla="*/ 53 w 84"/>
                <a:gd name="T105" fmla="*/ 0 h 105"/>
                <a:gd name="T106" fmla="*/ 53 w 84"/>
                <a:gd name="T107" fmla="*/ 0 h 10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84"/>
                <a:gd name="T163" fmla="*/ 0 h 105"/>
                <a:gd name="T164" fmla="*/ 84 w 84"/>
                <a:gd name="T165" fmla="*/ 105 h 105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84" h="105">
                  <a:moveTo>
                    <a:pt x="84" y="95"/>
                  </a:moveTo>
                  <a:lnTo>
                    <a:pt x="74" y="95"/>
                  </a:lnTo>
                  <a:lnTo>
                    <a:pt x="74" y="105"/>
                  </a:lnTo>
                  <a:lnTo>
                    <a:pt x="63" y="105"/>
                  </a:lnTo>
                  <a:lnTo>
                    <a:pt x="53" y="105"/>
                  </a:lnTo>
                  <a:lnTo>
                    <a:pt x="42" y="105"/>
                  </a:lnTo>
                  <a:lnTo>
                    <a:pt x="32" y="105"/>
                  </a:lnTo>
                  <a:lnTo>
                    <a:pt x="32" y="95"/>
                  </a:lnTo>
                  <a:lnTo>
                    <a:pt x="21" y="95"/>
                  </a:lnTo>
                  <a:lnTo>
                    <a:pt x="11" y="84"/>
                  </a:lnTo>
                  <a:lnTo>
                    <a:pt x="11" y="74"/>
                  </a:lnTo>
                  <a:lnTo>
                    <a:pt x="0" y="74"/>
                  </a:lnTo>
                  <a:lnTo>
                    <a:pt x="0" y="63"/>
                  </a:lnTo>
                  <a:lnTo>
                    <a:pt x="0" y="53"/>
                  </a:lnTo>
                  <a:lnTo>
                    <a:pt x="0" y="42"/>
                  </a:lnTo>
                  <a:lnTo>
                    <a:pt x="0" y="32"/>
                  </a:lnTo>
                  <a:lnTo>
                    <a:pt x="11" y="32"/>
                  </a:lnTo>
                  <a:lnTo>
                    <a:pt x="11" y="21"/>
                  </a:lnTo>
                  <a:lnTo>
                    <a:pt x="21" y="11"/>
                  </a:lnTo>
                  <a:lnTo>
                    <a:pt x="32" y="11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53" y="0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71" name="Line 45"/>
            <p:cNvSpPr>
              <a:spLocks noChangeShapeType="1"/>
            </p:cNvSpPr>
            <p:nvPr/>
          </p:nvSpPr>
          <p:spPr bwMode="auto">
            <a:xfrm>
              <a:off x="1534" y="1459"/>
              <a:ext cx="788" cy="1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72" name="Line 46"/>
            <p:cNvSpPr>
              <a:spLocks noChangeShapeType="1"/>
            </p:cNvSpPr>
            <p:nvPr/>
          </p:nvSpPr>
          <p:spPr bwMode="auto">
            <a:xfrm>
              <a:off x="1534" y="1480"/>
              <a:ext cx="788" cy="1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73" name="Freeform 47"/>
            <p:cNvSpPr>
              <a:spLocks/>
            </p:cNvSpPr>
            <p:nvPr/>
          </p:nvSpPr>
          <p:spPr bwMode="auto">
            <a:xfrm>
              <a:off x="2322" y="1407"/>
              <a:ext cx="63" cy="126"/>
            </a:xfrm>
            <a:custGeom>
              <a:avLst/>
              <a:gdLst>
                <a:gd name="T0" fmla="*/ 0 w 63"/>
                <a:gd name="T1" fmla="*/ 52 h 126"/>
                <a:gd name="T2" fmla="*/ 0 w 63"/>
                <a:gd name="T3" fmla="*/ 0 h 126"/>
                <a:gd name="T4" fmla="*/ 63 w 63"/>
                <a:gd name="T5" fmla="*/ 63 h 126"/>
                <a:gd name="T6" fmla="*/ 0 w 63"/>
                <a:gd name="T7" fmla="*/ 126 h 126"/>
                <a:gd name="T8" fmla="*/ 0 w 63"/>
                <a:gd name="T9" fmla="*/ 73 h 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"/>
                <a:gd name="T16" fmla="*/ 0 h 126"/>
                <a:gd name="T17" fmla="*/ 63 w 63"/>
                <a:gd name="T18" fmla="*/ 126 h 1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" h="126">
                  <a:moveTo>
                    <a:pt x="0" y="52"/>
                  </a:moveTo>
                  <a:lnTo>
                    <a:pt x="0" y="0"/>
                  </a:lnTo>
                  <a:lnTo>
                    <a:pt x="63" y="63"/>
                  </a:lnTo>
                  <a:lnTo>
                    <a:pt x="0" y="126"/>
                  </a:lnTo>
                  <a:lnTo>
                    <a:pt x="0" y="73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74" name="Freeform 48"/>
            <p:cNvSpPr>
              <a:spLocks/>
            </p:cNvSpPr>
            <p:nvPr/>
          </p:nvSpPr>
          <p:spPr bwMode="auto">
            <a:xfrm>
              <a:off x="1870" y="1323"/>
              <a:ext cx="158" cy="52"/>
            </a:xfrm>
            <a:custGeom>
              <a:avLst/>
              <a:gdLst>
                <a:gd name="T0" fmla="*/ 95 w 158"/>
                <a:gd name="T1" fmla="*/ 21 h 52"/>
                <a:gd name="T2" fmla="*/ 95 w 158"/>
                <a:gd name="T3" fmla="*/ 52 h 52"/>
                <a:gd name="T4" fmla="*/ 63 w 158"/>
                <a:gd name="T5" fmla="*/ 52 h 52"/>
                <a:gd name="T6" fmla="*/ 63 w 158"/>
                <a:gd name="T7" fmla="*/ 21 h 52"/>
                <a:gd name="T8" fmla="*/ 0 w 158"/>
                <a:gd name="T9" fmla="*/ 21 h 52"/>
                <a:gd name="T10" fmla="*/ 0 w 158"/>
                <a:gd name="T11" fmla="*/ 10 h 52"/>
                <a:gd name="T12" fmla="*/ 0 w 158"/>
                <a:gd name="T13" fmla="*/ 21 h 52"/>
                <a:gd name="T14" fmla="*/ 158 w 158"/>
                <a:gd name="T15" fmla="*/ 21 h 52"/>
                <a:gd name="T16" fmla="*/ 158 w 158"/>
                <a:gd name="T17" fmla="*/ 10 h 52"/>
                <a:gd name="T18" fmla="*/ 147 w 158"/>
                <a:gd name="T19" fmla="*/ 0 h 52"/>
                <a:gd name="T20" fmla="*/ 11 w 158"/>
                <a:gd name="T21" fmla="*/ 0 h 52"/>
                <a:gd name="T22" fmla="*/ 0 w 158"/>
                <a:gd name="T23" fmla="*/ 10 h 5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58"/>
                <a:gd name="T37" fmla="*/ 0 h 52"/>
                <a:gd name="T38" fmla="*/ 158 w 158"/>
                <a:gd name="T39" fmla="*/ 52 h 5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58" h="52">
                  <a:moveTo>
                    <a:pt x="95" y="21"/>
                  </a:moveTo>
                  <a:lnTo>
                    <a:pt x="95" y="52"/>
                  </a:lnTo>
                  <a:lnTo>
                    <a:pt x="63" y="52"/>
                  </a:lnTo>
                  <a:lnTo>
                    <a:pt x="63" y="21"/>
                  </a:lnTo>
                  <a:lnTo>
                    <a:pt x="0" y="21"/>
                  </a:lnTo>
                  <a:lnTo>
                    <a:pt x="0" y="10"/>
                  </a:lnTo>
                  <a:lnTo>
                    <a:pt x="0" y="21"/>
                  </a:lnTo>
                  <a:lnTo>
                    <a:pt x="158" y="21"/>
                  </a:lnTo>
                  <a:lnTo>
                    <a:pt x="158" y="10"/>
                  </a:lnTo>
                  <a:lnTo>
                    <a:pt x="147" y="0"/>
                  </a:lnTo>
                  <a:lnTo>
                    <a:pt x="11" y="0"/>
                  </a:lnTo>
                  <a:lnTo>
                    <a:pt x="0" y="10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75" name="Oval 49"/>
            <p:cNvSpPr>
              <a:spLocks noChangeArrowheads="1"/>
            </p:cNvSpPr>
            <p:nvPr/>
          </p:nvSpPr>
          <p:spPr bwMode="auto">
            <a:xfrm>
              <a:off x="1870" y="1386"/>
              <a:ext cx="179" cy="178"/>
            </a:xfrm>
            <a:prstGeom prst="ellips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AR" altLang="es-AR"/>
            </a:p>
          </p:txBody>
        </p:sp>
        <p:sp>
          <p:nvSpPr>
            <p:cNvPr id="76" name="Oval 50"/>
            <p:cNvSpPr>
              <a:spLocks noChangeArrowheads="1"/>
            </p:cNvSpPr>
            <p:nvPr/>
          </p:nvSpPr>
          <p:spPr bwMode="auto">
            <a:xfrm>
              <a:off x="1860" y="1375"/>
              <a:ext cx="189" cy="189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AR" altLang="es-AR"/>
            </a:p>
          </p:txBody>
        </p:sp>
        <p:sp>
          <p:nvSpPr>
            <p:cNvPr id="77" name="Text Box 51"/>
            <p:cNvSpPr txBox="1">
              <a:spLocks noChangeArrowheads="1"/>
            </p:cNvSpPr>
            <p:nvPr/>
          </p:nvSpPr>
          <p:spPr bwMode="auto">
            <a:xfrm>
              <a:off x="1479" y="1707"/>
              <a:ext cx="12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s-AR" altLang="es-AR" dirty="0" err="1" smtClean="0">
                  <a:latin typeface="Tahoma" panose="020B0604030504040204" pitchFamily="34" charset="0"/>
                </a:rPr>
                <a:t>SumoCostoPedido</a:t>
              </a:r>
              <a:endParaRPr lang="es-ES" altLang="es-AR" dirty="0">
                <a:latin typeface="Tahoma" panose="020B0604030504040204" pitchFamily="34" charset="0"/>
              </a:endParaRPr>
            </a:p>
          </p:txBody>
        </p:sp>
      </p:grpSp>
      <p:grpSp>
        <p:nvGrpSpPr>
          <p:cNvPr id="78" name="Group 52"/>
          <p:cNvGrpSpPr>
            <a:grpSpLocks/>
          </p:cNvGrpSpPr>
          <p:nvPr/>
        </p:nvGrpSpPr>
        <p:grpSpPr bwMode="auto">
          <a:xfrm>
            <a:off x="3560408" y="3700348"/>
            <a:ext cx="1343000" cy="1066800"/>
            <a:chOff x="2299" y="945"/>
            <a:chExt cx="703" cy="672"/>
          </a:xfrm>
        </p:grpSpPr>
        <p:sp>
          <p:nvSpPr>
            <p:cNvPr id="79" name="Rectangle 53"/>
            <p:cNvSpPr>
              <a:spLocks noChangeArrowheads="1"/>
            </p:cNvSpPr>
            <p:nvPr/>
          </p:nvSpPr>
          <p:spPr bwMode="auto">
            <a:xfrm>
              <a:off x="2395" y="1260"/>
              <a:ext cx="462" cy="357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AR" altLang="es-AR"/>
            </a:p>
          </p:txBody>
        </p:sp>
        <p:sp>
          <p:nvSpPr>
            <p:cNvPr id="80" name="Rectangle 54"/>
            <p:cNvSpPr>
              <a:spLocks noChangeArrowheads="1"/>
            </p:cNvSpPr>
            <p:nvPr/>
          </p:nvSpPr>
          <p:spPr bwMode="auto">
            <a:xfrm>
              <a:off x="2382" y="1253"/>
              <a:ext cx="462" cy="357"/>
            </a:xfrm>
            <a:prstGeom prst="rect">
              <a:avLst/>
            </a:prstGeom>
            <a:noFill/>
            <a:ln w="158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AR" altLang="es-AR"/>
            </a:p>
          </p:txBody>
        </p:sp>
        <p:sp>
          <p:nvSpPr>
            <p:cNvPr id="81" name="Text Box 55"/>
            <p:cNvSpPr txBox="1">
              <a:spLocks noChangeArrowheads="1"/>
            </p:cNvSpPr>
            <p:nvPr/>
          </p:nvSpPr>
          <p:spPr bwMode="auto">
            <a:xfrm>
              <a:off x="2299" y="945"/>
              <a:ext cx="70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s-AR" altLang="es-AR" dirty="0" err="1" smtClean="0">
                  <a:latin typeface="Tahoma" panose="020B0604030504040204" pitchFamily="34" charset="0"/>
                </a:rPr>
                <a:t>CostoEmitir</a:t>
              </a:r>
              <a:endParaRPr lang="es-ES" altLang="es-AR" dirty="0">
                <a:latin typeface="Tahoma" panose="020B0604030504040204" pitchFamily="34" charset="0"/>
              </a:endParaRPr>
            </a:p>
          </p:txBody>
        </p:sp>
      </p:grpSp>
      <p:cxnSp>
        <p:nvCxnSpPr>
          <p:cNvPr id="82" name="Conector curvado 81"/>
          <p:cNvCxnSpPr>
            <a:stCxn id="80" idx="3"/>
            <a:endCxn id="19" idx="2"/>
          </p:cNvCxnSpPr>
          <p:nvPr/>
        </p:nvCxnSpPr>
        <p:spPr>
          <a:xfrm flipV="1">
            <a:off x="4601567" y="3474239"/>
            <a:ext cx="1824740" cy="998428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6">
                <a:lumMod val="7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uadroTexto 82"/>
          <p:cNvSpPr txBox="1"/>
          <p:nvPr/>
        </p:nvSpPr>
        <p:spPr>
          <a:xfrm>
            <a:off x="3723435" y="425414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>
                <a:solidFill>
                  <a:schemeClr val="accent4"/>
                </a:solidFill>
              </a:rPr>
              <a:t>$ 100</a:t>
            </a:r>
            <a:endParaRPr lang="es-AR" b="1" dirty="0">
              <a:solidFill>
                <a:schemeClr val="accent4"/>
              </a:solidFill>
            </a:endParaRPr>
          </a:p>
        </p:txBody>
      </p:sp>
      <p:sp>
        <p:nvSpPr>
          <p:cNvPr id="84" name="CuadroTexto 83"/>
          <p:cNvSpPr txBox="1"/>
          <p:nvPr/>
        </p:nvSpPr>
        <p:spPr>
          <a:xfrm>
            <a:off x="2766569" y="457057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$ 0</a:t>
            </a:r>
            <a:endParaRPr lang="es-AR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6426307" y="3266078"/>
            <a:ext cx="380787" cy="41632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CuadroTexto 19"/>
          <p:cNvSpPr txBox="1"/>
          <p:nvPr/>
        </p:nvSpPr>
        <p:spPr>
          <a:xfrm>
            <a:off x="6807094" y="3266078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err="1" smtClean="0"/>
              <a:t>CFmensual</a:t>
            </a:r>
            <a:endParaRPr lang="es-AR" b="1" dirty="0"/>
          </a:p>
        </p:txBody>
      </p:sp>
      <p:sp>
        <p:nvSpPr>
          <p:cNvPr id="23" name="CuadroTexto 22"/>
          <p:cNvSpPr txBox="1"/>
          <p:nvPr/>
        </p:nvSpPr>
        <p:spPr>
          <a:xfrm>
            <a:off x="5944567" y="3789188"/>
            <a:ext cx="6127568" cy="400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2000" b="1" dirty="0" err="1" smtClean="0"/>
              <a:t>CFmensual</a:t>
            </a:r>
            <a:r>
              <a:rPr lang="es-AR" sz="2000" b="1" dirty="0" smtClean="0"/>
              <a:t>= </a:t>
            </a:r>
            <a:r>
              <a:rPr lang="es-AR" sz="2000" b="1" dirty="0" smtClean="0"/>
              <a:t>(</a:t>
            </a:r>
            <a:r>
              <a:rPr lang="es-AR" sz="2000" b="1" dirty="0" err="1" smtClean="0"/>
              <a:t>CostoAlm</a:t>
            </a:r>
            <a:r>
              <a:rPr lang="es-AR" sz="2000" b="1" dirty="0" smtClean="0"/>
              <a:t> </a:t>
            </a:r>
            <a:r>
              <a:rPr lang="es-AR" sz="2000" b="1" dirty="0" smtClean="0"/>
              <a:t>+ </a:t>
            </a:r>
            <a:r>
              <a:rPr lang="es-AR" sz="2000" b="1" dirty="0" err="1" smtClean="0"/>
              <a:t>CostoEmitir</a:t>
            </a:r>
            <a:r>
              <a:rPr lang="es-AR" sz="2000" b="1" dirty="0" smtClean="0"/>
              <a:t>)/(Time/30)</a:t>
            </a:r>
            <a:endParaRPr lang="es-AR" sz="2000" b="1" dirty="0"/>
          </a:p>
        </p:txBody>
      </p:sp>
      <p:sp>
        <p:nvSpPr>
          <p:cNvPr id="63" name="CuadroTexto 62"/>
          <p:cNvSpPr txBox="1"/>
          <p:nvPr/>
        </p:nvSpPr>
        <p:spPr>
          <a:xfrm>
            <a:off x="4601567" y="285879"/>
            <a:ext cx="669606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Cálculo de Costo de Funcionamiento</a:t>
            </a:r>
          </a:p>
          <a:p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Opción </a:t>
            </a:r>
            <a:r>
              <a:rPr lang="es-A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Nro</a:t>
            </a:r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1552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58" grpId="0"/>
      <p:bldP spid="83" grpId="0"/>
      <p:bldP spid="84" grpId="0"/>
      <p:bldP spid="19" grpId="0" animBg="1"/>
      <p:bldP spid="20" grpId="0"/>
      <p:bldP spid="23" grpId="0" animBg="1"/>
    </p:bldLst>
  </p:timing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337</TotalTime>
  <Words>228</Words>
  <Application>Microsoft Office PowerPoint</Application>
  <PresentationFormat>Panorámica</PresentationFormat>
  <Paragraphs>100</Paragraphs>
  <Slides>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Arial</vt:lpstr>
      <vt:lpstr>Calibri</vt:lpstr>
      <vt:lpstr>Century Gothic</vt:lpstr>
      <vt:lpstr>Symbol</vt:lpstr>
      <vt:lpstr>Tahoma</vt:lpstr>
      <vt:lpstr>Wingdings</vt:lpstr>
      <vt:lpstr>Wingdings 3</vt:lpstr>
      <vt:lpstr>Sector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Silvia Quiroga</dc:creator>
  <cp:lastModifiedBy>Silvia Quiroga</cp:lastModifiedBy>
  <cp:revision>20</cp:revision>
  <dcterms:created xsi:type="dcterms:W3CDTF">2020-06-16T21:04:28Z</dcterms:created>
  <dcterms:modified xsi:type="dcterms:W3CDTF">2020-06-22T23:54:24Z</dcterms:modified>
</cp:coreProperties>
</file>