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256" r:id="rId3"/>
    <p:sldId id="286" r:id="rId4"/>
    <p:sldId id="283" r:id="rId5"/>
    <p:sldId id="261" r:id="rId6"/>
    <p:sldId id="284" r:id="rId7"/>
    <p:sldId id="285" r:id="rId8"/>
    <p:sldId id="263" r:id="rId9"/>
    <p:sldId id="273" r:id="rId10"/>
    <p:sldId id="279" r:id="rId11"/>
    <p:sldId id="287" r:id="rId12"/>
    <p:sldId id="288" r:id="rId13"/>
    <p:sldId id="289" r:id="rId14"/>
  </p:sldIdLst>
  <p:sldSz cx="10080625" cy="7559675"/>
  <p:notesSz cx="7559675" cy="10691813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32" autoAdjust="0"/>
  </p:normalViewPr>
  <p:slideViewPr>
    <p:cSldViewPr>
      <p:cViewPr>
        <p:scale>
          <a:sx n="66" d="100"/>
          <a:sy n="66" d="100"/>
        </p:scale>
        <p:origin x="132" y="462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3" name="2 Marcador de fecha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4" name="3 Marcador de pie de página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  <p:sp>
        <p:nvSpPr>
          <p:cNvPr id="5" name="4 Marcador de número de diapositiva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942F676-1AC0-477E-8AAD-4DB87A6129A5}" type="slidenum">
              <a:t>‹Nº›</a:t>
            </a:fld>
            <a:endParaRPr lang="es-AR" sz="1400" b="0" i="0" u="none" strike="noStrike" kern="1200">
              <a:ln>
                <a:noFill/>
              </a:ln>
              <a:latin typeface="Arial" pitchFamily="18"/>
              <a:ea typeface="Droid Sans Fallback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1759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s-AR"/>
          </a:p>
        </p:txBody>
      </p:sp>
      <p:sp>
        <p:nvSpPr>
          <p:cNvPr id="4" name="3 Marcador de encabezado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fecha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pie de página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7" name="6 Marcador de número de diapositiva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B2F592C-4FF6-4FAE-BA4C-2B4C09491BB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291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s-AR" sz="2000" b="0" i="0" u="none" strike="noStrike" kern="1200">
        <a:ln>
          <a:noFill/>
        </a:ln>
        <a:latin typeface="Arial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s-AR" dirty="0"/>
              <a:t>Un LP es una notación utilizada para describir algoritmos y estructuras de datos que resuelven problemas computacionales. (Cita del libro de la cátedra)</a:t>
            </a:r>
          </a:p>
          <a:p>
            <a:pPr lvl="0"/>
            <a:endParaRPr lang="es-A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r>
              <a:rPr lang="es-AR"/>
              <a:t>CREO que el libro hace 2 + 3 * 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2 Marcador de notas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2B813-35F8-4274-B5B1-CEB148EB0433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1093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EF1BA9-699A-4B63-BC9D-C5DE7A4C733A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701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E02022C-9899-4DD6-BC7B-0FA68132C1F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4193FE-F4D9-47D9-A668-E22A01319E6E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760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C0C1E9-34DD-4344-85AC-058772D56D0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71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BD035D-04F0-49B0-85F1-0E573D6392A4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957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F5AC1A-591F-4010-8855-91AE19881A2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234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60C0D2-9ABD-43DD-BF4B-4B6DC81A620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68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7CC1C3-0128-4D3B-94F2-37CBE7956EA5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08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FF3679-7737-4DED-8D7C-D9B479D6DAF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877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C2EAFE7-9EDB-4475-9F79-BF9CB56ED691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606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1AA020-B9FD-47DE-A88E-CB02E0CAE6D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985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E853E3-DF16-4D8C-9600-B285F4188DA6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37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D28FA9-F12F-4709-9D77-F88EAE8AEB0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680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35BCD6-AA13-490B-BC28-F9B5FBD20707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653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198C32-FEF4-4C89-AE7E-61F62D1F8AE2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200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32699B-12F7-485A-800C-F94204467848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8921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DFE4C05-9126-4DA5-B92B-E9993778239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91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E4F708-F7AE-42D1-A4AC-C666B534D0AF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323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9E7E322-46C6-4857-95AD-EB85436BF53C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1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6276D8-A49C-44BD-812D-FD1392C7B5B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3526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DD5169D-242F-4CA6-BE9E-9D5D91DD739B}" type="slidenum"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53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08850B8-BA06-4A1C-9568-DABF4E07142D}" type="slidenum">
              <a:t>‹Nº›</a:t>
            </a:fld>
            <a:endParaRPr lang="es-AR"/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>
            <a:off x="0" y="0"/>
            <a:ext cx="784800" cy="8712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AR" sz="4400" b="0" i="0" u="none" strike="noStrike" kern="1200">
          <a:ln>
            <a:noFill/>
          </a:ln>
          <a:latin typeface="Arial" pitchFamily="18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es-AR" sz="3200" b="0" i="0" u="none" strike="noStrike" kern="1200">
          <a:ln>
            <a:noFill/>
          </a:ln>
          <a:latin typeface="Arial" pitchFamily="18"/>
        </a:defRPr>
      </a:lvl1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es-AR"/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None/>
              <a:defRPr lang="es-A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defPPr>
            <a:lvl1pPr marL="432000" lvl="0" indent="-324000"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1pPr>
            <a:lvl2pPr marL="864000" lvl="1" indent="-324000">
              <a:spcBef>
                <a:spcPts val="1134"/>
              </a:spcBef>
              <a:spcAft>
                <a:spcPts val="0"/>
              </a:spcAft>
              <a:buSzPct val="75000"/>
              <a:buFont typeface="StarSymbol"/>
              <a:buChar char="–"/>
              <a:defRPr lang="es-AR" sz="28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2pPr>
            <a:lvl3pPr marL="1295999" lvl="2" indent="-288000">
              <a:spcBef>
                <a:spcPts val="850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4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3pPr>
            <a:lvl4pPr marL="1728000" lvl="3" indent="-216000">
              <a:spcBef>
                <a:spcPts val="567"/>
              </a:spcBef>
              <a:spcAft>
                <a:spcPts val="0"/>
              </a:spcAft>
              <a:buSzPct val="75000"/>
              <a:buFont typeface="StarSymbol"/>
              <a:buChar char="–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4pPr>
            <a:lvl5pPr marL="2160000" lvl="4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5pPr>
            <a:lvl6pPr marL="2592000" lvl="5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6pPr>
            <a:lvl7pPr marL="3024000" lvl="6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7pPr>
            <a:lvl8pPr marL="3456000" lvl="7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8pPr>
            <a:lvl9pPr marL="3887999" lvl="8" indent="-216000">
              <a:spcBef>
                <a:spcPts val="283"/>
              </a:spcBef>
              <a:spcAft>
                <a:spcPts val="0"/>
              </a:spcAft>
              <a:buSzPct val="45000"/>
              <a:buFont typeface="StarSymbol"/>
              <a:buChar char="●"/>
              <a:defRPr lang="es-AR" sz="20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ea typeface="Noto Sans CJK SC Regular" pitchFamily="2"/>
                <a:cs typeface="FreeSans" pitchFamily="2"/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5" name="4 Marcador de pie de página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s-AR"/>
          </a:p>
        </p:txBody>
      </p:sp>
      <p:sp>
        <p:nvSpPr>
          <p:cNvPr id="6" name="5 Marcador de número de diapositiva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es-AR" sz="1400" kern="1200">
                <a:latin typeface="Times New Roman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A2E6644-7FBB-4C84-AB66-19419C227BBC}" type="slidenum"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es-A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s-A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js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629E2C-1295-49D9-AD46-16EDA23B3464}" type="slidenum">
              <a:t>1</a:t>
            </a:fld>
            <a:endParaRPr lang="es-AR" dirty="0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Sintaxis y BNF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403573"/>
            <a:ext cx="8870040" cy="5652427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1" rtl="0" hangingPunct="0"/>
            <a:r>
              <a:rPr lang="es-AR" sz="2600" dirty="0" smtClean="0"/>
              <a:t>Categorías léxicas o </a:t>
            </a:r>
            <a:r>
              <a:rPr lang="es-AR" sz="2600" dirty="0" err="1" smtClean="0"/>
              <a:t>tokens</a:t>
            </a:r>
            <a:r>
              <a:rPr lang="es-AR" sz="2600" dirty="0" smtClean="0"/>
              <a:t>: identificadores, palabras reservadas, constantes, cadenas, operadores, signos de puntuación.</a:t>
            </a:r>
          </a:p>
          <a:p>
            <a:pPr lvl="1" rtl="0" hangingPunct="0"/>
            <a:r>
              <a:rPr lang="es-AR" sz="2600" dirty="0" smtClean="0"/>
              <a:t>Categorías sintácticas: expresiones y sentencias</a:t>
            </a:r>
          </a:p>
          <a:p>
            <a:pPr lvl="1" rtl="0" hangingPunct="0"/>
            <a:r>
              <a:rPr lang="es-AR" sz="2600" dirty="0" smtClean="0"/>
              <a:t>BNF </a:t>
            </a:r>
            <a:r>
              <a:rPr lang="es-AR" sz="2600" dirty="0"/>
              <a:t>(Backus Naur </a:t>
            </a:r>
            <a:r>
              <a:rPr lang="es-AR" sz="2600" dirty="0" err="1"/>
              <a:t>Form</a:t>
            </a:r>
            <a:r>
              <a:rPr lang="es-AR" sz="2600" dirty="0"/>
              <a:t>) se usa para describir un Lenguaje de programación en esos dos niveles</a:t>
            </a:r>
          </a:p>
          <a:p>
            <a:pPr lvl="2" rtl="0" hangingPunct="0"/>
            <a:r>
              <a:rPr lang="es-AR" sz="2600" dirty="0"/>
              <a:t>Léxico: Categorías léxicas o </a:t>
            </a:r>
            <a:r>
              <a:rPr lang="es-AR" sz="2600" dirty="0" err="1"/>
              <a:t>Tokens</a:t>
            </a:r>
            <a:r>
              <a:rPr lang="es-AR" sz="2600" dirty="0"/>
              <a:t> (LR)</a:t>
            </a:r>
          </a:p>
          <a:p>
            <a:pPr lvl="2" rtl="0" hangingPunct="0"/>
            <a:r>
              <a:rPr lang="es-AR" sz="2600" dirty="0"/>
              <a:t>Sintáctico: Categorías sintácticas (LIC)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007864" y="1403573"/>
            <a:ext cx="741682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dirty="0" smtClean="0"/>
              <a:t>Trabajo de investigación:</a:t>
            </a:r>
          </a:p>
          <a:p>
            <a:r>
              <a:rPr lang="es-AR" sz="3200" dirty="0" smtClean="0"/>
              <a:t>Grupos de 4 o 6 </a:t>
            </a:r>
          </a:p>
          <a:p>
            <a:r>
              <a:rPr lang="es-AR" sz="3200" dirty="0" smtClean="0"/>
              <a:t>Investigar  y comparar las especificaciones de 2 lenguajes (no C ni java) </a:t>
            </a:r>
          </a:p>
          <a:p>
            <a:endParaRPr lang="es-AR" sz="3200" dirty="0" smtClean="0"/>
          </a:p>
          <a:p>
            <a:r>
              <a:rPr lang="es-AR" sz="3200" dirty="0" smtClean="0"/>
              <a:t>1) Generalidades del lenguaje , sólo características principales y algo de historia, no mas de media página</a:t>
            </a:r>
          </a:p>
          <a:p>
            <a:r>
              <a:rPr lang="es-AR" sz="3200" dirty="0" smtClean="0"/>
              <a:t>2) Gramática léxica. </a:t>
            </a:r>
            <a:r>
              <a:rPr lang="es-AR" sz="3200" dirty="0" err="1" smtClean="0"/>
              <a:t>Token</a:t>
            </a:r>
            <a:r>
              <a:rPr lang="es-AR" sz="3200" dirty="0" smtClean="0"/>
              <a:t> y comentarios.</a:t>
            </a:r>
          </a:p>
          <a:p>
            <a:r>
              <a:rPr lang="es-AR" sz="3200" dirty="0" smtClean="0"/>
              <a:t>3) Investigar  Literales de cadena y </a:t>
            </a:r>
            <a:r>
              <a:rPr lang="es-AR" sz="3200" dirty="0" err="1" smtClean="0"/>
              <a:t>array</a:t>
            </a:r>
            <a:r>
              <a:rPr lang="es-AR" sz="3200" dirty="0" smtClean="0"/>
              <a:t>.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198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3" y="1475581"/>
            <a:ext cx="46863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997" y="2951956"/>
            <a:ext cx="481012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3394670" y="504538"/>
            <a:ext cx="3291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AMBIGÜEDADES</a:t>
            </a:r>
            <a:endParaRPr lang="es-AR" sz="3600" dirty="0"/>
          </a:p>
        </p:txBody>
      </p:sp>
      <p:sp>
        <p:nvSpPr>
          <p:cNvPr id="3" name="2 Rectángulo"/>
          <p:cNvSpPr/>
          <p:nvPr/>
        </p:nvSpPr>
        <p:spPr>
          <a:xfrm>
            <a:off x="503808" y="5868069"/>
            <a:ext cx="8064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</a:t>
            </a:r>
            <a:r>
              <a:rPr lang="es-AR" dirty="0" err="1"/>
              <a:t>expresion</a:t>
            </a:r>
            <a:r>
              <a:rPr lang="es-AR" dirty="0"/>
              <a:t>&gt;::=&lt;</a:t>
            </a:r>
            <a:r>
              <a:rPr lang="es-AR" dirty="0" err="1"/>
              <a:t>expresion</a:t>
            </a:r>
            <a:r>
              <a:rPr lang="es-AR" dirty="0"/>
              <a:t>&gt;′−′&lt;</a:t>
            </a:r>
            <a:r>
              <a:rPr lang="es-AR" dirty="0" err="1"/>
              <a:t>expresion</a:t>
            </a:r>
            <a:r>
              <a:rPr lang="es-AR" dirty="0"/>
              <a:t>&gt;|&lt;constante&gt;</a:t>
            </a:r>
          </a:p>
        </p:txBody>
      </p:sp>
    </p:spTree>
    <p:extLst>
      <p:ext uri="{BB962C8B-B14F-4D97-AF65-F5344CB8AC3E}">
        <p14:creationId xmlns:p14="http://schemas.microsoft.com/office/powerpoint/2010/main" val="208810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015977" y="1331565"/>
            <a:ext cx="55436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&lt;</a:t>
            </a:r>
            <a:r>
              <a:rPr lang="es-AR" dirty="0" err="1"/>
              <a:t>expresion</a:t>
            </a:r>
            <a:r>
              <a:rPr lang="es-AR" dirty="0"/>
              <a:t>&gt;::=&lt;</a:t>
            </a:r>
            <a:r>
              <a:rPr lang="es-AR" dirty="0" err="1"/>
              <a:t>expresion</a:t>
            </a:r>
            <a:r>
              <a:rPr lang="es-AR" dirty="0"/>
              <a:t>&gt;′−′&lt;constante&gt;|&lt;constante&gt;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985" y="2485090"/>
            <a:ext cx="49149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510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35856" y="323453"/>
            <a:ext cx="8208912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400" b="1" u="sng" dirty="0" smtClean="0"/>
              <a:t>IDENTIFICADORES</a:t>
            </a:r>
          </a:p>
          <a:p>
            <a:r>
              <a:rPr lang="pt-BR" sz="2000" i="1" dirty="0"/>
              <a:t>identificador: </a:t>
            </a:r>
            <a:r>
              <a:rPr lang="pt-BR" sz="2000" i="1" dirty="0" err="1"/>
              <a:t>noDígito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identificador </a:t>
            </a:r>
            <a:r>
              <a:rPr lang="pt-BR" sz="2000" i="1" dirty="0" err="1"/>
              <a:t>noDígito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identificador dígito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 err="1"/>
              <a:t>noDígito</a:t>
            </a:r>
            <a:r>
              <a:rPr lang="pt-BR" sz="2000" i="1" dirty="0"/>
              <a:t>: </a:t>
            </a:r>
            <a:r>
              <a:rPr lang="pt-BR" i="1" dirty="0"/>
              <a:t>uno de </a:t>
            </a:r>
            <a:r>
              <a:rPr lang="pt-BR" sz="2000" b="1" dirty="0"/>
              <a:t>_ a b c d e f g h i j k l m n o p q r s t u v w x y z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b="1" dirty="0"/>
              <a:t>A B C D E F G H I J K L M N O P Q R S T U V W X Y Z</a:t>
            </a:r>
            <a:r>
              <a:rPr lang="pt-BR" sz="2000" dirty="0"/>
              <a:t/>
            </a:r>
            <a:br>
              <a:rPr lang="pt-BR" sz="2000" dirty="0"/>
            </a:br>
            <a:r>
              <a:rPr lang="pt-BR" sz="2000" i="1" dirty="0"/>
              <a:t>dígito: </a:t>
            </a:r>
            <a:r>
              <a:rPr lang="pt-BR" i="1" dirty="0"/>
              <a:t>uno de </a:t>
            </a:r>
            <a:r>
              <a:rPr lang="pt-BR" sz="2000" b="1" dirty="0"/>
              <a:t>0 1 2 3 4 5 6 7 8 </a:t>
            </a:r>
            <a:r>
              <a:rPr lang="pt-BR" sz="2000" b="1" dirty="0" smtClean="0"/>
              <a:t>9</a:t>
            </a:r>
            <a:endParaRPr lang="es-AR" sz="2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931325" y="2959293"/>
            <a:ext cx="9005531" cy="8925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u="sng" dirty="0" err="1"/>
              <a:t>palabraReservada</a:t>
            </a:r>
            <a:r>
              <a:rPr lang="en-US" sz="2400" dirty="0"/>
              <a:t>: </a:t>
            </a:r>
            <a:r>
              <a:rPr lang="en-US" i="1" dirty="0" err="1"/>
              <a:t>una</a:t>
            </a:r>
            <a:r>
              <a:rPr lang="en-US" i="1" dirty="0"/>
              <a:t> de </a:t>
            </a:r>
            <a:r>
              <a:rPr lang="en-US" sz="2400" b="1" dirty="0"/>
              <a:t>char do double else float for if </a:t>
            </a:r>
            <a:r>
              <a:rPr lang="en-US" sz="2400" b="1" dirty="0" err="1"/>
              <a:t>int</a:t>
            </a:r>
            <a:r>
              <a:rPr lang="en-US" sz="2400" b="1" dirty="0"/>
              <a:t> long </a:t>
            </a:r>
            <a:r>
              <a:rPr lang="en-US" sz="2400" b="1" dirty="0" smtClean="0"/>
              <a:t>return </a:t>
            </a:r>
            <a:r>
              <a:rPr lang="en-US" sz="2400" b="1" dirty="0" err="1" smtClean="0"/>
              <a:t>sizeof</a:t>
            </a:r>
            <a:r>
              <a:rPr lang="en-US" sz="2400" b="1" dirty="0" smtClean="0"/>
              <a:t> </a:t>
            </a:r>
            <a:r>
              <a:rPr lang="en-US" sz="2400" b="1" dirty="0" err="1"/>
              <a:t>struct</a:t>
            </a:r>
            <a:r>
              <a:rPr lang="en-US" sz="2400" b="1" dirty="0"/>
              <a:t> </a:t>
            </a:r>
            <a:r>
              <a:rPr lang="en-US" sz="2400" b="1" dirty="0" err="1"/>
              <a:t>typedef</a:t>
            </a:r>
            <a:r>
              <a:rPr lang="en-US" sz="2400" b="1" dirty="0"/>
              <a:t> void </a:t>
            </a:r>
            <a:r>
              <a:rPr lang="en-US" sz="2400" b="1" dirty="0" smtClean="0"/>
              <a:t>while</a:t>
            </a:r>
            <a:endParaRPr lang="es-AR" sz="2400" dirty="0"/>
          </a:p>
        </p:txBody>
      </p:sp>
      <p:sp>
        <p:nvSpPr>
          <p:cNvPr id="5" name="4 CuadroTexto"/>
          <p:cNvSpPr txBox="1"/>
          <p:nvPr/>
        </p:nvSpPr>
        <p:spPr>
          <a:xfrm>
            <a:off x="931325" y="4399453"/>
            <a:ext cx="8213443" cy="8925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constante</a:t>
            </a:r>
            <a:r>
              <a:rPr lang="es-AR" sz="2800" b="1" dirty="0"/>
              <a:t>: </a:t>
            </a:r>
            <a:r>
              <a:rPr lang="es-AR" i="1" dirty="0"/>
              <a:t>una de </a:t>
            </a:r>
            <a:r>
              <a:rPr lang="es-AR" sz="2400" i="1" dirty="0" err="1"/>
              <a:t>constanteReal</a:t>
            </a:r>
            <a:r>
              <a:rPr lang="es-AR" sz="2400" i="1" dirty="0"/>
              <a:t> </a:t>
            </a:r>
            <a:r>
              <a:rPr lang="es-AR" sz="2400" i="1" dirty="0" err="1"/>
              <a:t>constanteEntera</a:t>
            </a:r>
            <a:r>
              <a:rPr lang="es-AR" sz="2400" i="1" dirty="0"/>
              <a:t> </a:t>
            </a:r>
            <a:endParaRPr lang="es-AR" sz="2400" i="1" dirty="0" smtClean="0"/>
          </a:p>
          <a:p>
            <a:r>
              <a:rPr lang="es-AR" sz="2400" i="1" dirty="0" err="1" smtClean="0"/>
              <a:t>constanteEnumeración</a:t>
            </a:r>
            <a:r>
              <a:rPr lang="es-AR" sz="2400" i="1" dirty="0" smtClean="0"/>
              <a:t> </a:t>
            </a:r>
            <a:r>
              <a:rPr lang="es-AR" sz="2400" i="1" dirty="0" err="1" smtClean="0"/>
              <a:t>constanteCarácter</a:t>
            </a: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931325" y="5624750"/>
            <a:ext cx="8213443" cy="13234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800" b="1" u="sng" dirty="0"/>
              <a:t>operador: </a:t>
            </a:r>
            <a:r>
              <a:rPr lang="es-AR" sz="1600" i="1" dirty="0"/>
              <a:t>uno de </a:t>
            </a:r>
            <a:r>
              <a:rPr lang="es-AR" sz="2400" b="1" dirty="0"/>
              <a:t>++ * + &amp; ! </a:t>
            </a:r>
            <a:r>
              <a:rPr lang="es-AR" sz="2400" b="1" dirty="0" err="1"/>
              <a:t>sizeof</a:t>
            </a:r>
            <a:r>
              <a:rPr lang="es-AR" sz="2400" b="1" dirty="0"/>
              <a:t> / % &lt; &lt;= == != &amp;&amp; || ?: = +=</a:t>
            </a:r>
            <a:r>
              <a:rPr lang="es-AR" sz="2400" dirty="0"/>
              <a:t/>
            </a:r>
            <a:br>
              <a:rPr lang="es-AR" sz="2400" dirty="0"/>
            </a:br>
            <a:r>
              <a:rPr lang="es-AR" sz="2800" b="1" u="sng" dirty="0" err="1"/>
              <a:t>carácterPuntuación</a:t>
            </a:r>
            <a:r>
              <a:rPr lang="es-AR" sz="2800" b="1" u="sng" dirty="0"/>
              <a:t>: </a:t>
            </a:r>
            <a:r>
              <a:rPr lang="es-AR" sz="1600" i="1" dirty="0"/>
              <a:t>uno de </a:t>
            </a:r>
            <a:r>
              <a:rPr lang="es-AR" sz="2400" b="1" dirty="0"/>
              <a:t>( ) { } , ;</a:t>
            </a: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</p:spTree>
    <p:extLst>
      <p:ext uri="{BB962C8B-B14F-4D97-AF65-F5344CB8AC3E}">
        <p14:creationId xmlns:p14="http://schemas.microsoft.com/office/powerpoint/2010/main" val="254972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13994" y="1483233"/>
            <a:ext cx="8005886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AR" sz="2000" dirty="0"/>
              <a:t>Identificador -&gt; Letra |</a:t>
            </a:r>
            <a:br>
              <a:rPr lang="es-AR" sz="2000" dirty="0"/>
            </a:br>
            <a:r>
              <a:rPr lang="es-AR" sz="2000" dirty="0"/>
              <a:t>Letra Resto</a:t>
            </a:r>
            <a:br>
              <a:rPr lang="es-AR" sz="2000" dirty="0"/>
            </a:br>
            <a:r>
              <a:rPr lang="es-AR" sz="2000" dirty="0" err="1"/>
              <a:t>Resto</a:t>
            </a:r>
            <a:r>
              <a:rPr lang="es-AR" sz="2000" dirty="0"/>
              <a:t> -&gt; Letra Resto |</a:t>
            </a:r>
            <a:br>
              <a:rPr lang="es-AR" sz="2000" dirty="0"/>
            </a:br>
            <a:r>
              <a:rPr lang="es-AR" sz="2000" dirty="0" err="1"/>
              <a:t>GuiónBajo</a:t>
            </a:r>
            <a:r>
              <a:rPr lang="es-AR" sz="2000" dirty="0"/>
              <a:t> Letra Resto |</a:t>
            </a:r>
            <a:br>
              <a:rPr lang="es-AR" sz="2000" dirty="0"/>
            </a:br>
            <a:r>
              <a:rPr lang="el-GR" sz="2000" dirty="0"/>
              <a:t>ε</a:t>
            </a:r>
            <a:br>
              <a:rPr lang="el-GR" sz="2000" dirty="0"/>
            </a:br>
            <a:r>
              <a:rPr lang="es-AR" sz="2000" dirty="0" err="1"/>
              <a:t>GuiónBajo</a:t>
            </a:r>
            <a:r>
              <a:rPr lang="es-AR" sz="2000" dirty="0"/>
              <a:t> -&gt; _</a:t>
            </a:r>
            <a:br>
              <a:rPr lang="es-AR" sz="2000" dirty="0"/>
            </a:br>
            <a:r>
              <a:rPr lang="es-AR" sz="2000" dirty="0"/>
              <a:t>Letra -&gt; A | B | C | D | E | F | G | H | I | J | K | L | M | N | O |</a:t>
            </a:r>
            <a:br>
              <a:rPr lang="es-AR" sz="2000" dirty="0"/>
            </a:br>
            <a:r>
              <a:rPr lang="es-AR" sz="2000" dirty="0"/>
              <a:t>P | Q | R | S | T | U | V | W | X | Y | Z</a:t>
            </a: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295895" y="559903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IDENTIFICADORES</a:t>
            </a:r>
            <a:endParaRPr lang="es-AR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6120432" y="1763613"/>
            <a:ext cx="3620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QUE TIPO DE RECURSIVIDAD TIENE?</a:t>
            </a:r>
            <a:endParaRPr lang="es-AR" b="1" dirty="0"/>
          </a:p>
        </p:txBody>
      </p:sp>
      <p:sp>
        <p:nvSpPr>
          <p:cNvPr id="5" name="4 CuadroTexto"/>
          <p:cNvSpPr txBox="1"/>
          <p:nvPr/>
        </p:nvSpPr>
        <p:spPr>
          <a:xfrm>
            <a:off x="413994" y="4452082"/>
            <a:ext cx="7824643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AR" sz="2400" dirty="0"/>
              <a:t>Identificador -&gt; Letra </a:t>
            </a:r>
            <a:r>
              <a:rPr lang="es-AR" sz="2400" dirty="0" smtClean="0"/>
              <a:t>|Identificador </a:t>
            </a:r>
            <a:r>
              <a:rPr lang="es-AR" sz="2400" dirty="0"/>
              <a:t>Letra |</a:t>
            </a:r>
            <a:br>
              <a:rPr lang="es-AR" sz="2400" dirty="0"/>
            </a:br>
            <a:r>
              <a:rPr lang="es-AR" sz="2400" dirty="0"/>
              <a:t>Identificador </a:t>
            </a:r>
            <a:r>
              <a:rPr lang="es-AR" sz="2400" dirty="0" err="1"/>
              <a:t>GuiónBajo</a:t>
            </a:r>
            <a:r>
              <a:rPr lang="es-AR" sz="2400" dirty="0"/>
              <a:t> Letra</a:t>
            </a:r>
            <a:br>
              <a:rPr lang="es-AR" sz="2400" dirty="0"/>
            </a:br>
            <a:r>
              <a:rPr lang="es-AR" sz="2400" dirty="0" err="1"/>
              <a:t>GuiónBajo</a:t>
            </a:r>
            <a:r>
              <a:rPr lang="es-AR" sz="2400" dirty="0"/>
              <a:t> -&gt; _</a:t>
            </a:r>
            <a:br>
              <a:rPr lang="es-AR" sz="2400" dirty="0"/>
            </a:br>
            <a:r>
              <a:rPr lang="es-AR" sz="2400" dirty="0"/>
              <a:t>Letra -&gt; A | B | C | D | E | F | G | H | I | J | K | L | M | N | O |</a:t>
            </a:r>
            <a:br>
              <a:rPr lang="es-AR" sz="2400" dirty="0"/>
            </a:br>
            <a:r>
              <a:rPr lang="es-AR" sz="2400" dirty="0"/>
              <a:t>P | Q | R | S | T | U | V | W | X | Y | Z</a:t>
            </a:r>
            <a:br>
              <a:rPr lang="es-AR" sz="2400" dirty="0"/>
            </a:br>
            <a:endParaRPr lang="es-AR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6120432" y="4787949"/>
            <a:ext cx="90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smtClean="0"/>
              <a:t>Y ESTE?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10690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presiones y Sintax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 dirty="0"/>
              <a:t>Expresiones y Sintaxis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75816" y="1331565"/>
            <a:ext cx="8870040" cy="432048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 sz="2400" dirty="0"/>
              <a:t>Una GIC </a:t>
            </a:r>
            <a:r>
              <a:rPr lang="es-AR" sz="2400" dirty="0" smtClean="0"/>
              <a:t>debe producir expresiones válidas sino además:</a:t>
            </a:r>
            <a:endParaRPr lang="es-AR" sz="2400" dirty="0"/>
          </a:p>
          <a:p>
            <a:pPr lvl="0"/>
            <a:r>
              <a:rPr lang="es-AR" sz="2400" dirty="0"/>
              <a:t>Nos permite establecer precedencia de operadores</a:t>
            </a:r>
            <a:r>
              <a:rPr lang="es-AR" sz="2400" dirty="0" smtClean="0"/>
              <a:t>,</a:t>
            </a:r>
          </a:p>
          <a:p>
            <a:pPr lvl="0"/>
            <a:r>
              <a:rPr lang="es-AR" sz="2400" dirty="0" smtClean="0"/>
              <a:t>Nos </a:t>
            </a:r>
            <a:r>
              <a:rPr lang="es-AR" sz="2400" dirty="0"/>
              <a:t>permite establecer la </a:t>
            </a:r>
            <a:r>
              <a:rPr lang="es-AR" sz="2400" dirty="0" err="1"/>
              <a:t>asociatividad</a:t>
            </a:r>
            <a:r>
              <a:rPr lang="es-AR" sz="2400" dirty="0"/>
              <a:t> de los operadores (izquierda a derecha o al revés</a:t>
            </a:r>
            <a:r>
              <a:rPr lang="es-AR" sz="2400" dirty="0" smtClean="0"/>
              <a:t>)</a:t>
            </a:r>
          </a:p>
          <a:p>
            <a:pPr lvl="0"/>
            <a:r>
              <a:rPr lang="es-AR" sz="2400" dirty="0" smtClean="0"/>
              <a:t>1 </a:t>
            </a:r>
            <a:r>
              <a:rPr lang="es-AR" sz="2400" dirty="0"/>
              <a:t>Expresión -&gt; Término </a:t>
            </a:r>
            <a:r>
              <a:rPr lang="es-AR" sz="2400" dirty="0" smtClean="0"/>
              <a:t>|</a:t>
            </a:r>
            <a:br>
              <a:rPr lang="es-AR" sz="2400" dirty="0" smtClean="0"/>
            </a:br>
            <a:r>
              <a:rPr lang="es-AR" sz="2400" dirty="0" smtClean="0"/>
              <a:t>2 </a:t>
            </a:r>
            <a:r>
              <a:rPr lang="es-AR" sz="2400" dirty="0"/>
              <a:t>Expresión + Término</a:t>
            </a:r>
            <a:br>
              <a:rPr lang="es-AR" sz="2400" dirty="0"/>
            </a:br>
            <a:r>
              <a:rPr lang="es-AR" sz="2400" dirty="0"/>
              <a:t>3 Término -&gt; Factor |</a:t>
            </a:r>
            <a:br>
              <a:rPr lang="es-AR" sz="2400" dirty="0"/>
            </a:br>
            <a:r>
              <a:rPr lang="es-AR" sz="2400" dirty="0"/>
              <a:t>4 Término * Factor</a:t>
            </a:r>
            <a:br>
              <a:rPr lang="es-AR" sz="2400" dirty="0"/>
            </a:br>
            <a:r>
              <a:rPr lang="es-AR" sz="2400" dirty="0"/>
              <a:t>5 Factor -&gt; Número |</a:t>
            </a:r>
            <a:br>
              <a:rPr lang="es-AR" sz="2400" dirty="0"/>
            </a:br>
            <a:r>
              <a:rPr lang="es-AR" sz="2400" dirty="0"/>
              <a:t>6 ( Expresión )</a:t>
            </a:r>
            <a:br>
              <a:rPr lang="es-AR" sz="2400" dirty="0"/>
            </a:br>
            <a:r>
              <a:rPr lang="es-AR" sz="2400" dirty="0"/>
              <a:t>7 Número -&gt; 1 | 2 | 3 | 4 | </a:t>
            </a:r>
            <a:r>
              <a:rPr lang="es-AR" sz="2400" dirty="0" smtClean="0"/>
              <a:t>5</a:t>
            </a:r>
          </a:p>
          <a:p>
            <a:pPr lvl="0"/>
            <a:endParaRPr lang="es-AR" sz="2400" dirty="0"/>
          </a:p>
          <a:p>
            <a:pPr lvl="0"/>
            <a:r>
              <a:rPr lang="es-AR" sz="2400" dirty="0" smtClean="0"/>
              <a:t>Ver en el libro paginas 37 y 39, DERIVACION y EVALUACION</a:t>
            </a:r>
            <a:br>
              <a:rPr lang="es-AR" sz="2400" dirty="0" smtClean="0"/>
            </a:br>
            <a:r>
              <a:rPr lang="es-AR" sz="2400" dirty="0"/>
              <a:t/>
            </a:r>
            <a:br>
              <a:rPr lang="es-AR" sz="2400" dirty="0"/>
            </a:br>
            <a:endParaRPr lang="es-AR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Precedencia y asociatividad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</a:t>
            </a:r>
            <a:r>
              <a:rPr kumimoji="0" lang="es-AR" altLang="es-AR" sz="29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endParaRPr kumimoji="0" lang="es-AR" altLang="es-A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026" name="Picture 2" descr="http://lsi.vc.ehu.es/asignaturas/FdIc/labs/a1/img/prec-asoc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20" y="1043533"/>
            <a:ext cx="8216790" cy="599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CuadroTexto"/>
          <p:cNvSpPr txBox="1"/>
          <p:nvPr/>
        </p:nvSpPr>
        <p:spPr>
          <a:xfrm>
            <a:off x="2076741" y="354272"/>
            <a:ext cx="6168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 smtClean="0"/>
              <a:t>PRECEDENCIA Y ASOCIATIVIDAD</a:t>
            </a:r>
            <a:endParaRPr lang="es-AR" sz="3600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129701"/>
              </p:ext>
            </p:extLst>
          </p:nvPr>
        </p:nvGraphicFramePr>
        <p:xfrm>
          <a:off x="8245289" y="971525"/>
          <a:ext cx="971487" cy="605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487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400" dirty="0" err="1" smtClean="0"/>
                        <a:t>Asoc</a:t>
                      </a:r>
                      <a:r>
                        <a:rPr lang="es-AR" sz="1400" dirty="0" smtClean="0"/>
                        <a:t>.</a:t>
                      </a:r>
                      <a:endParaRPr lang="es-A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058520">
                <a:tc>
                  <a:txBody>
                    <a:bodyPr/>
                    <a:lstStyle/>
                    <a:p>
                      <a:endParaRPr lang="es-AR" sz="1400" dirty="0" smtClean="0"/>
                    </a:p>
                    <a:p>
                      <a:r>
                        <a:rPr lang="es-AR" sz="1400" b="1" dirty="0" smtClean="0"/>
                        <a:t>D a I</a:t>
                      </a:r>
                    </a:p>
                    <a:p>
                      <a:endParaRPr lang="es-AR" sz="1400" dirty="0" smtClean="0"/>
                    </a:p>
                    <a:p>
                      <a:endParaRPr lang="es-AR" sz="1400" dirty="0" smtClean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9925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16572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36497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71264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54496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3772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92968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  <a:tr h="276200">
                <a:tc>
                  <a:txBody>
                    <a:bodyPr/>
                    <a:lstStyle/>
                    <a:p>
                      <a:r>
                        <a:rPr lang="es-AR" sz="1400" b="1" dirty="0" smtClean="0"/>
                        <a:t>D a I</a:t>
                      </a:r>
                      <a:endParaRPr lang="es-AR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475456">
                <a:tc>
                  <a:txBody>
                    <a:bodyPr/>
                    <a:lstStyle/>
                    <a:p>
                      <a:r>
                        <a:rPr lang="es-AR" sz="1400" b="1" dirty="0" smtClean="0"/>
                        <a:t>D a I</a:t>
                      </a:r>
                      <a:endParaRPr lang="es-AR" sz="1400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400" dirty="0" smtClean="0"/>
                        <a:t>I a D</a:t>
                      </a:r>
                      <a:endParaRPr lang="es-AR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7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80799" y="1763613"/>
            <a:ext cx="8005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 PRECEDENCIA Y ASOCIATIVIDAD </a:t>
            </a:r>
            <a:endParaRPr lang="es-A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647824" y="2915741"/>
            <a:ext cx="864756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Dada la expresión </a:t>
            </a:r>
            <a:r>
              <a:rPr lang="es-AR" b="1" dirty="0"/>
              <a:t>a=b=c=1+2+3*4</a:t>
            </a:r>
            <a:r>
              <a:rPr lang="es-AR" dirty="0"/>
              <a:t>, rescríbala con paréntesis que expliciten la</a:t>
            </a:r>
            <a:br>
              <a:rPr lang="es-AR" dirty="0"/>
            </a:br>
            <a:r>
              <a:rPr lang="es-AR" dirty="0"/>
              <a:t>precedencia de operadores y la </a:t>
            </a:r>
            <a:r>
              <a:rPr lang="es-AR" dirty="0" err="1"/>
              <a:t>asociatividad</a:t>
            </a:r>
            <a:r>
              <a:rPr lang="es-AR" dirty="0"/>
              <a:t> izquierda o derecha. Por ejemplo a/b/c se</a:t>
            </a:r>
            <a:br>
              <a:rPr lang="es-AR" dirty="0"/>
            </a:br>
            <a:r>
              <a:rPr lang="es-AR" dirty="0"/>
              <a:t>reescribe como (a/b)/c</a:t>
            </a:r>
            <a:r>
              <a:rPr lang="es-AR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Dada la expresión </a:t>
            </a:r>
            <a:r>
              <a:rPr lang="es-AR" b="1" dirty="0"/>
              <a:t>a=b&amp;&amp;c&lt;d&lt;e&amp;&amp;f</a:t>
            </a:r>
            <a:r>
              <a:rPr lang="es-AR" dirty="0"/>
              <a:t>, rescríbala con paréntesis que expliciten la</a:t>
            </a:r>
            <a:br>
              <a:rPr lang="es-AR" dirty="0"/>
            </a:br>
            <a:r>
              <a:rPr lang="es-AR" dirty="0"/>
              <a:t>precedencia de operadores y la </a:t>
            </a:r>
            <a:r>
              <a:rPr lang="es-AR" dirty="0" err="1"/>
              <a:t>asociatividad</a:t>
            </a:r>
            <a:r>
              <a:rPr lang="es-AR" dirty="0"/>
              <a:t> izquierda o derecha. Por ejemplo a/b/c se</a:t>
            </a:r>
            <a:br>
              <a:rPr lang="es-AR" dirty="0"/>
            </a:br>
            <a:r>
              <a:rPr lang="es-AR" dirty="0"/>
              <a:t>reescribe como (a/b)/</a:t>
            </a:r>
            <a:r>
              <a:rPr lang="es-AR" dirty="0" smtClean="0"/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smtClean="0"/>
              <a:t>6</a:t>
            </a:r>
            <a:r>
              <a:rPr lang="es-AR" b="1" dirty="0"/>
              <a:t>==</a:t>
            </a:r>
            <a:r>
              <a:rPr lang="es-AR" b="1" dirty="0" smtClean="0"/>
              <a:t>6 ||8</a:t>
            </a:r>
            <a:r>
              <a:rPr lang="es-AR" b="1" dirty="0"/>
              <a:t>==</a:t>
            </a:r>
            <a:r>
              <a:rPr lang="es-AR" b="1" dirty="0" smtClean="0"/>
              <a:t>0 </a:t>
            </a:r>
            <a:r>
              <a:rPr lang="es-AR" b="1" dirty="0"/>
              <a:t>&amp;&amp; </a:t>
            </a:r>
            <a:r>
              <a:rPr lang="es-AR" b="1" dirty="0" smtClean="0"/>
              <a:t>5</a:t>
            </a:r>
            <a:r>
              <a:rPr lang="es-AR" b="1" dirty="0"/>
              <a:t>==</a:t>
            </a:r>
            <a:r>
              <a:rPr lang="es-AR" b="1" dirty="0" smtClean="0"/>
              <a:t>5 </a:t>
            </a:r>
            <a:r>
              <a:rPr lang="es-AR" b="1" dirty="0"/>
              <a:t>&amp;&amp; </a:t>
            </a:r>
            <a:r>
              <a:rPr lang="es-AR" b="1" dirty="0" smtClean="0"/>
              <a:t> 3</a:t>
            </a:r>
            <a:r>
              <a:rPr lang="es-AR" b="1" dirty="0"/>
              <a:t>==</a:t>
            </a:r>
            <a:r>
              <a:rPr lang="es-AR" b="1" dirty="0" smtClean="0"/>
              <a:t>2</a:t>
            </a:r>
            <a:r>
              <a:rPr lang="es-AR" b="1" dirty="0"/>
              <a:t>  </a:t>
            </a:r>
            <a:endParaRPr lang="es-A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/>
              <a:t>a = </a:t>
            </a:r>
            <a:r>
              <a:rPr lang="es-AR" b="1" dirty="0" smtClean="0"/>
              <a:t>b&gt;c &amp;&amp; c&gt;d ||c</a:t>
            </a:r>
            <a:r>
              <a:rPr lang="es-AR" b="1" dirty="0"/>
              <a:t>==</a:t>
            </a:r>
            <a:r>
              <a:rPr lang="es-AR" b="1" dirty="0" smtClean="0"/>
              <a:t>e|| e</a:t>
            </a:r>
            <a:r>
              <a:rPr lang="es-AR" b="1" dirty="0"/>
              <a:t>==</a:t>
            </a:r>
            <a:r>
              <a:rPr lang="es-AR" b="1" dirty="0" smtClean="0"/>
              <a:t>b; </a:t>
            </a:r>
            <a:r>
              <a:rPr lang="es-AR" dirty="0"/>
              <a:t/>
            </a:r>
            <a:br>
              <a:rPr lang="es-AR" dirty="0"/>
            </a:br>
            <a:endParaRPr lang="es-AR" dirty="0"/>
          </a:p>
        </p:txBody>
      </p:sp>
      <p:sp>
        <p:nvSpPr>
          <p:cNvPr id="4" name="3 CuadroTexto"/>
          <p:cNvSpPr txBox="1"/>
          <p:nvPr/>
        </p:nvSpPr>
        <p:spPr>
          <a:xfrm>
            <a:off x="7416576" y="2291357"/>
            <a:ext cx="248657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a=(b=(c=( (1+2)+(3*4) )))</a:t>
            </a:r>
            <a:br>
              <a:rPr lang="pt-BR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98475" y="4357642"/>
            <a:ext cx="273183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a=( ( b &amp;&amp; ((c&lt;d)&lt;e)) &amp;&amp; f )</a:t>
            </a:r>
            <a:br>
              <a:rPr lang="pt-BR" dirty="0">
                <a:solidFill>
                  <a:schemeClr val="bg1"/>
                </a:solidFill>
              </a:rPr>
            </a:b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5757467" y="5052913"/>
            <a:ext cx="41456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((6==6) ||(8==0)) &amp;&amp; ((5==5) &amp;&amp; (3==2))  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5734412" y="5585471"/>
            <a:ext cx="384432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b="1" dirty="0">
                <a:solidFill>
                  <a:schemeClr val="bg1"/>
                </a:solidFill>
              </a:rPr>
              <a:t>a = ((b&gt;c)&amp;&amp;(c&gt;d))||((c==e)||(e==b)); 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14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jemplo de deriv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E91F94-D49C-43BA-A568-8DB2FC53C729}" type="slidenum">
              <a:t>7</a:t>
            </a:fld>
            <a:endParaRPr lang="es-A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xmlns="" id="{D64DCF9A-F150-4B76-B780-BCB45538CE58}"/>
              </a:ext>
            </a:extLst>
          </p:cNvPr>
          <p:cNvSpPr txBox="1">
            <a:spLocks/>
          </p:cNvSpPr>
          <p:nvPr/>
        </p:nvSpPr>
        <p:spPr>
          <a:xfrm>
            <a:off x="500626" y="179437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0">
              <a:buSzPct val="45000"/>
              <a:buFont typeface="StarSymbol"/>
              <a:buChar char="●"/>
              <a:tabLst/>
              <a:defRPr lang="es-AR" sz="4400" b="0" i="0" u="none" strike="noStrike" kern="1200">
                <a:ln>
                  <a:noFill/>
                </a:ln>
                <a:latin typeface="Arial" pitchFamily="18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r>
              <a:rPr lang="es-AR" dirty="0" smtClean="0">
                <a:solidFill>
                  <a:sysClr val="windowText" lastClr="000000"/>
                </a:solidFill>
              </a:rPr>
              <a:t>2+4*5 Visto como árbol</a:t>
            </a:r>
            <a:endParaRPr lang="es-AR" dirty="0">
              <a:solidFill>
                <a:sysClr val="windowText" lastClr="000000"/>
              </a:solidFill>
            </a:endParaRPr>
          </a:p>
        </p:txBody>
      </p:sp>
      <p:pic>
        <p:nvPicPr>
          <p:cNvPr id="8" name="7 Imagen">
            <a:extLst>
              <a:ext uri="{FF2B5EF4-FFF2-40B4-BE49-F238E27FC236}">
                <a16:creationId xmlns:a16="http://schemas.microsoft.com/office/drawing/2014/main" xmlns="" id="{815BEF63-7A73-404A-A2B3-13B30BBE70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7864" y="1441597"/>
            <a:ext cx="5733720" cy="5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CuadroTexto"/>
          <p:cNvSpPr txBox="1"/>
          <p:nvPr/>
        </p:nvSpPr>
        <p:spPr>
          <a:xfrm>
            <a:off x="152965" y="7148137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Gracias Lic. Eduardo </a:t>
            </a:r>
            <a:r>
              <a:rPr lang="es-AR" dirty="0" err="1" smtClean="0"/>
              <a:t>Zuñiga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66" y="3772772"/>
            <a:ext cx="27527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Árboles de las derivaci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7B47C5-8E38-430A-BD02-3BFEE91F6DE7}" type="slidenum">
              <a:t>8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Árboles de las derivaciones</a:t>
            </a:r>
          </a:p>
        </p:txBody>
      </p:sp>
      <p:pic>
        <p:nvPicPr>
          <p:cNvPr id="3" name="2 Marcador de posición de imagen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68000" y="1769040"/>
            <a:ext cx="4428000" cy="3373200"/>
          </a:xfr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067720" y="1769040"/>
            <a:ext cx="4428000" cy="33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NF J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54C7539-0A4B-41CA-B618-4415E833D3B7}" type="slidenum">
              <a:t>9</a:t>
            </a:fld>
            <a:endParaRPr lang="es-AR"/>
          </a:p>
        </p:txBody>
      </p:sp>
      <p:sp>
        <p:nvSpPr>
          <p:cNvPr id="2" name="1 Título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es-AR"/>
              <a:t>BNF otros usos</a:t>
            </a:r>
          </a:p>
        </p:txBody>
      </p:sp>
      <p:sp>
        <p:nvSpPr>
          <p:cNvPr id="3" name="2 Marcador de texto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8870040" cy="1758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es-AR" sz="32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es-AR" sz="28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es-AR" sz="20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defRPr>
            </a:lvl9pPr>
          </a:lstStyle>
          <a:p>
            <a:pPr lvl="0"/>
            <a:r>
              <a:rPr lang="es-AR"/>
              <a:t>Por ejemplo para describir el formato de datos</a:t>
            </a:r>
          </a:p>
          <a:p>
            <a:pPr lvl="1" rtl="0" hangingPunct="0"/>
            <a:r>
              <a:rPr lang="es-AR"/>
              <a:t>Caso concreto: JSON (JavaScript Object Notation): </a:t>
            </a:r>
            <a:r>
              <a:rPr lang="es-AR">
                <a:solidFill>
                  <a:srgbClr val="0047FF"/>
                </a:solidFill>
                <a:hlinkClick r:id="rId3"/>
              </a:rPr>
              <a:t>http://json.org/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456000" y="4551480"/>
            <a:ext cx="5695560" cy="10760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CuadroTexto"/>
          <p:cNvSpPr txBox="1"/>
          <p:nvPr/>
        </p:nvSpPr>
        <p:spPr>
          <a:xfrm>
            <a:off x="503999" y="3671999"/>
            <a:ext cx="3168000" cy="283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object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{}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{ members }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members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pair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pair , members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pair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s-AR" sz="2400" b="0" i="0" u="none" strike="noStrike" kern="1200">
                <a:ln>
                  <a:noFill/>
                </a:ln>
                <a:latin typeface="Arial" pitchFamily="18"/>
                <a:ea typeface="Droid Sans Fallback" pitchFamily="2"/>
                <a:cs typeface="Lohit Hindi" pitchFamily="2"/>
              </a:rPr>
              <a:t>    string : value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52965" y="7148137"/>
            <a:ext cx="273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Gracias Lic. Eduardo </a:t>
            </a:r>
            <a:r>
              <a:rPr lang="es-AR" dirty="0" err="1" smtClean="0"/>
              <a:t>Zuñiga</a:t>
            </a:r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ntall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mpresió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4035</TotalTime>
  <Words>491</Words>
  <Application>Microsoft Office PowerPoint</Application>
  <PresentationFormat>Personalizado</PresentationFormat>
  <Paragraphs>86</Paragraphs>
  <Slides>12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4" baseType="lpstr">
      <vt:lpstr>Pantalla</vt:lpstr>
      <vt:lpstr>Impresión</vt:lpstr>
      <vt:lpstr>Sintaxis y BNF</vt:lpstr>
      <vt:lpstr>Presentación de PowerPoint</vt:lpstr>
      <vt:lpstr>Presentación de PowerPoint</vt:lpstr>
      <vt:lpstr>Expresiones y Sintaxis</vt:lpstr>
      <vt:lpstr>Presentación de PowerPoint</vt:lpstr>
      <vt:lpstr>Presentación de PowerPoint</vt:lpstr>
      <vt:lpstr>Presentación de PowerPoint</vt:lpstr>
      <vt:lpstr>Árboles de las derivaciones</vt:lpstr>
      <vt:lpstr>BNF otros usos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BNF</dc:title>
  <dc:creator>Wado</dc:creator>
  <cp:lastModifiedBy>laila</cp:lastModifiedBy>
  <cp:revision>200</cp:revision>
  <dcterms:created xsi:type="dcterms:W3CDTF">2013-04-16T11:35:49Z</dcterms:created>
  <dcterms:modified xsi:type="dcterms:W3CDTF">2019-08-10T00:11:27Z</dcterms:modified>
</cp:coreProperties>
</file>