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18" r:id="rId4"/>
    <p:sldId id="346" r:id="rId5"/>
    <p:sldId id="319" r:id="rId6"/>
    <p:sldId id="332" r:id="rId7"/>
    <p:sldId id="320" r:id="rId8"/>
    <p:sldId id="321" r:id="rId9"/>
    <p:sldId id="331" r:id="rId10"/>
    <p:sldId id="334" r:id="rId11"/>
    <p:sldId id="333" r:id="rId12"/>
    <p:sldId id="322" r:id="rId13"/>
    <p:sldId id="335" r:id="rId14"/>
    <p:sldId id="336" r:id="rId15"/>
    <p:sldId id="323" r:id="rId16"/>
    <p:sldId id="337" r:id="rId17"/>
    <p:sldId id="324" r:id="rId18"/>
    <p:sldId id="338" r:id="rId19"/>
    <p:sldId id="325" r:id="rId20"/>
    <p:sldId id="339" r:id="rId21"/>
    <p:sldId id="326" r:id="rId22"/>
    <p:sldId id="340" r:id="rId23"/>
    <p:sldId id="342" r:id="rId24"/>
    <p:sldId id="327" r:id="rId25"/>
    <p:sldId id="341" r:id="rId26"/>
    <p:sldId id="344" r:id="rId27"/>
    <p:sldId id="329" r:id="rId28"/>
    <p:sldId id="328" r:id="rId29"/>
    <p:sldId id="343" r:id="rId30"/>
    <p:sldId id="345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 snapToGrid="0">
      <p:cViewPr>
        <p:scale>
          <a:sx n="75" d="100"/>
          <a:sy n="75" d="100"/>
        </p:scale>
        <p:origin x="-2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METODOS DE CLASIFICACION</a:t>
            </a:r>
          </a:p>
          <a:p>
            <a:endParaRPr lang="es-AR" dirty="0" smtClean="0"/>
          </a:p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COMPLEJIDAD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b="1" u="sng" dirty="0" smtClean="0"/>
              <a:t>Como evaluar la Complejidad de un Algoritmo</a:t>
            </a:r>
          </a:p>
          <a:p>
            <a:endParaRPr lang="es-ES" dirty="0" smtClean="0"/>
          </a:p>
          <a:p>
            <a:r>
              <a:rPr lang="es-ES" dirty="0" smtClean="0"/>
              <a:t>La computadora solo puede realizar operaciones matemáticas y comparaciones por su característica electrónica booleana.</a:t>
            </a:r>
          </a:p>
          <a:p>
            <a:endParaRPr lang="es-ES" dirty="0" smtClean="0"/>
          </a:p>
          <a:p>
            <a:r>
              <a:rPr lang="es-ES" dirty="0" smtClean="0"/>
              <a:t>Para evaluar la complejidad en un algoritmo determinado se evalúan principalmente la cantidad de comparaciones realizadas</a:t>
            </a:r>
          </a:p>
          <a:p>
            <a:endParaRPr lang="es-ES" dirty="0"/>
          </a:p>
          <a:p>
            <a:r>
              <a:rPr lang="es-ES" dirty="0" smtClean="0"/>
              <a:t>El motivo se basa en que una comparación (</a:t>
            </a:r>
            <a:r>
              <a:rPr lang="es-ES" dirty="0" err="1" smtClean="0"/>
              <a:t>if</a:t>
            </a:r>
            <a:r>
              <a:rPr lang="es-ES" dirty="0" smtClean="0"/>
              <a:t>) puede llegar a ser hasta 100 veces más lenta que una operación matemática básica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2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COMPLEJIDAD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b="1" dirty="0" err="1"/>
              <a:t>invertirArrayInSitu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[] a) </a:t>
            </a:r>
          </a:p>
          <a:p>
            <a:pPr marL="0" indent="0">
              <a:buNone/>
            </a:pPr>
            <a:r>
              <a:rPr lang="es-ES" dirty="0"/>
              <a:t>  {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temp</a:t>
            </a:r>
            <a:r>
              <a:rPr lang="es-ES" dirty="0"/>
              <a:t>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    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c = 0; c &lt; </a:t>
            </a:r>
            <a:r>
              <a:rPr lang="es-ES" dirty="0" err="1"/>
              <a:t>a.length</a:t>
            </a:r>
            <a:r>
              <a:rPr lang="es-ES" dirty="0"/>
              <a:t> / 2; </a:t>
            </a:r>
            <a:r>
              <a:rPr lang="es-ES" dirty="0" err="1"/>
              <a:t>c++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		{ </a:t>
            </a:r>
            <a:r>
              <a:rPr lang="es-ES" dirty="0" err="1"/>
              <a:t>temp</a:t>
            </a:r>
            <a:r>
              <a:rPr lang="es-ES" dirty="0"/>
              <a:t> = a[c];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smtClean="0"/>
              <a:t>  a[c</a:t>
            </a:r>
            <a:r>
              <a:rPr lang="es-ES" dirty="0"/>
              <a:t>] = a[</a:t>
            </a:r>
            <a:r>
              <a:rPr lang="es-ES" dirty="0" err="1"/>
              <a:t>a.length</a:t>
            </a:r>
            <a:r>
              <a:rPr lang="es-ES" dirty="0"/>
              <a:t> - c - 1];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smtClean="0"/>
              <a:t>  </a:t>
            </a:r>
            <a:r>
              <a:rPr lang="es-ES" dirty="0"/>
              <a:t>a[</a:t>
            </a:r>
            <a:r>
              <a:rPr lang="es-ES" dirty="0" err="1"/>
              <a:t>a.length</a:t>
            </a:r>
            <a:r>
              <a:rPr lang="es-ES" dirty="0"/>
              <a:t> - c - 1] = </a:t>
            </a:r>
            <a:r>
              <a:rPr lang="es-ES" dirty="0" err="1"/>
              <a:t>temp</a:t>
            </a:r>
            <a:r>
              <a:rPr lang="es-ES" dirty="0" smtClean="0"/>
              <a:t>;}}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Este algoritmo si bien realizada asignaciones el orden de complejidad se establece a partir de analizar que función matemática acota la cantidad de comparaciones que </a:t>
            </a:r>
            <a:r>
              <a:rPr lang="es-ES" dirty="0" err="1" smtClean="0"/>
              <a:t>realizaá</a:t>
            </a:r>
            <a:r>
              <a:rPr lang="es-ES" dirty="0" smtClean="0"/>
              <a:t> en función de los elementos.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 esta forma vemos que este algoritmo realiza  n/2 comparaciones, si tomamos como n la cantidad de elementos del </a:t>
            </a:r>
            <a:r>
              <a:rPr lang="es-ES" dirty="0" err="1" smtClean="0"/>
              <a:t>array</a:t>
            </a:r>
            <a:r>
              <a:rPr lang="es-ES" dirty="0" smtClean="0"/>
              <a:t>, en función de ello decimos que su orden de complejidad es </a:t>
            </a:r>
            <a:r>
              <a:rPr lang="es-ES" b="1" i="1" dirty="0" smtClean="0"/>
              <a:t>O(n/2)</a:t>
            </a: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1138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METODOS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		</a:t>
            </a:r>
            <a:r>
              <a:rPr lang="es-ES" b="1" u="sng" dirty="0" smtClean="0"/>
              <a:t>Métodos a analizar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err="1" smtClean="0"/>
              <a:t>Bubble</a:t>
            </a:r>
            <a:r>
              <a:rPr lang="es-ES" b="1" i="1" dirty="0" smtClean="0"/>
              <a:t> </a:t>
            </a:r>
            <a:r>
              <a:rPr lang="es-ES" b="1" i="1" dirty="0" err="1" smtClean="0"/>
              <a:t>Sort</a:t>
            </a:r>
            <a:r>
              <a:rPr lang="es-ES" b="1" i="1" dirty="0" smtClean="0"/>
              <a:t>			</a:t>
            </a:r>
            <a:r>
              <a:rPr lang="es-ES" b="1" i="1" dirty="0" err="1" smtClean="0"/>
              <a:t>Selection</a:t>
            </a:r>
            <a:r>
              <a:rPr lang="es-ES" b="1" i="1" dirty="0" smtClean="0"/>
              <a:t> </a:t>
            </a:r>
            <a:r>
              <a:rPr lang="es-ES" b="1" i="1" dirty="0" err="1" smtClean="0"/>
              <a:t>Sort</a:t>
            </a:r>
            <a:r>
              <a:rPr lang="es-ES" b="1" i="1" dirty="0" smtClean="0"/>
              <a:t>				</a:t>
            </a:r>
            <a:r>
              <a:rPr lang="es-ES" b="1" i="1" dirty="0" err="1" smtClean="0"/>
              <a:t>Insertion</a:t>
            </a:r>
            <a:r>
              <a:rPr lang="es-ES" b="1" i="1" dirty="0" smtClean="0"/>
              <a:t> </a:t>
            </a:r>
            <a:r>
              <a:rPr lang="es-ES" b="1" i="1" dirty="0" err="1" smtClean="0"/>
              <a:t>Sort</a:t>
            </a:r>
            <a:endParaRPr lang="es-ES" b="1" i="1" dirty="0" smtClean="0"/>
          </a:p>
          <a:p>
            <a:endParaRPr lang="es-ES" b="1" i="1" dirty="0" smtClean="0"/>
          </a:p>
          <a:p>
            <a:pPr marL="0" indent="0">
              <a:buNone/>
            </a:pPr>
            <a:r>
              <a:rPr lang="es-ES" b="1" i="1" dirty="0" smtClean="0"/>
              <a:t>Shell </a:t>
            </a:r>
            <a:r>
              <a:rPr lang="es-ES" b="1" i="1" dirty="0" err="1" smtClean="0"/>
              <a:t>Sort</a:t>
            </a:r>
            <a:r>
              <a:rPr lang="es-ES" b="1" i="1" dirty="0" smtClean="0"/>
              <a:t>				</a:t>
            </a:r>
            <a:r>
              <a:rPr lang="es-ES" b="1" i="1" dirty="0" err="1" smtClean="0"/>
              <a:t>Merge</a:t>
            </a:r>
            <a:r>
              <a:rPr lang="es-ES" b="1" i="1" dirty="0" smtClean="0"/>
              <a:t> </a:t>
            </a:r>
            <a:r>
              <a:rPr lang="es-ES" b="1" i="1" dirty="0" err="1" smtClean="0"/>
              <a:t>Sort</a:t>
            </a:r>
            <a:r>
              <a:rPr lang="es-ES" b="1" i="1" dirty="0" smtClean="0"/>
              <a:t>					Quick </a:t>
            </a:r>
            <a:r>
              <a:rPr lang="es-ES" b="1" i="1" dirty="0" err="1" smtClean="0"/>
              <a:t>Sort</a:t>
            </a:r>
            <a:endParaRPr lang="es-ES" b="1" i="1" dirty="0" smtClean="0"/>
          </a:p>
          <a:p>
            <a:endParaRPr lang="es-ES" b="1" i="1" dirty="0" smtClean="0"/>
          </a:p>
          <a:p>
            <a:pPr marL="0" indent="0">
              <a:buNone/>
            </a:pPr>
            <a:r>
              <a:rPr lang="es-ES" b="1" i="1" dirty="0" err="1" smtClean="0"/>
              <a:t>Bsort</a:t>
            </a:r>
            <a:r>
              <a:rPr lang="es-ES" b="1" i="1" dirty="0" smtClean="0"/>
              <a:t>					</a:t>
            </a:r>
            <a:r>
              <a:rPr lang="es-ES" b="1" i="1" dirty="0" err="1" smtClean="0"/>
              <a:t>Meansort</a:t>
            </a:r>
            <a:r>
              <a:rPr lang="es-ES" b="1" i="1" dirty="0" smtClean="0"/>
              <a:t>					</a:t>
            </a:r>
            <a:r>
              <a:rPr lang="es-ES" b="1" i="1" dirty="0" err="1" smtClean="0"/>
              <a:t>Heap</a:t>
            </a:r>
            <a:r>
              <a:rPr lang="es-ES" b="1" i="1" dirty="0" smtClean="0"/>
              <a:t> </a:t>
            </a:r>
            <a:r>
              <a:rPr lang="es-ES" b="1" i="1" dirty="0" err="1" smtClean="0"/>
              <a:t>Sort</a:t>
            </a:r>
            <a:endParaRPr lang="es-ES" b="1" i="1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73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BUBBLE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Bubble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, o método de la burbuja o de intercambio directo es uno de los métodos más simples y elementales, pero también uno de los más lentos y poco recomendables.</a:t>
            </a:r>
            <a:endParaRPr lang="es-AR" dirty="0"/>
          </a:p>
          <a:p>
            <a:r>
              <a:rPr lang="es-ES" dirty="0"/>
              <a:t>Consiste en hacer  pasadas sobre los datos, donde en cada paso, los elementos adyacentes son comparados e intercambiados si es </a:t>
            </a:r>
            <a:r>
              <a:rPr lang="es-ES" dirty="0" smtClean="0"/>
              <a:t>necesario</a:t>
            </a:r>
          </a:p>
          <a:p>
            <a:r>
              <a:rPr lang="es-ES" dirty="0" smtClean="0"/>
              <a:t>A </a:t>
            </a:r>
            <a:r>
              <a:rPr lang="es-ES" dirty="0"/>
              <a:t>veces no hace falta hacer  pasadas sobre el </a:t>
            </a:r>
            <a:r>
              <a:rPr lang="es-ES" dirty="0" err="1"/>
              <a:t>array</a:t>
            </a:r>
            <a:r>
              <a:rPr lang="es-ES" dirty="0"/>
              <a:t> para que éste quede ordenado, sino que puede quedar ordenado antes de terminar todas las pasadas.</a:t>
            </a:r>
            <a:endParaRPr lang="es-AR" dirty="0"/>
          </a:p>
          <a:p>
            <a:r>
              <a:rPr lang="es-ES" dirty="0"/>
              <a:t>El tiempo de ejecución del </a:t>
            </a:r>
            <a:r>
              <a:rPr lang="es-ES" dirty="0" err="1"/>
              <a:t>Bubble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en el peor de los casos es de </a:t>
            </a:r>
            <a:r>
              <a:rPr lang="es-ES" b="1" i="1" dirty="0" smtClean="0"/>
              <a:t>O(n</a:t>
            </a:r>
            <a:r>
              <a:rPr lang="es-ES" b="1" i="1" baseline="30000" dirty="0" smtClean="0"/>
              <a:t>2</a:t>
            </a:r>
            <a:r>
              <a:rPr lang="es-ES" b="1" i="1" dirty="0" smtClean="0"/>
              <a:t>)</a:t>
            </a:r>
            <a:r>
              <a:rPr lang="es-ES" dirty="0" smtClean="0"/>
              <a:t>, </a:t>
            </a:r>
            <a:r>
              <a:rPr lang="es-ES" dirty="0"/>
              <a:t>y ocurre cuando el </a:t>
            </a:r>
            <a:r>
              <a:rPr lang="es-ES" dirty="0" err="1"/>
              <a:t>array</a:t>
            </a:r>
            <a:r>
              <a:rPr lang="es-ES" dirty="0"/>
              <a:t> viene en orden inverso. Sin embargo hay un caso en el que el </a:t>
            </a:r>
            <a:r>
              <a:rPr lang="es-ES" dirty="0" err="1"/>
              <a:t>Bubble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puede ordenar en tiempo lineal, y es cuando el </a:t>
            </a:r>
            <a:r>
              <a:rPr lang="es-ES" dirty="0" err="1"/>
              <a:t>array</a:t>
            </a:r>
            <a:r>
              <a:rPr lang="es-ES" dirty="0"/>
              <a:t> esta previamente ordenado, resultando en un tiempo de ejecución de </a:t>
            </a:r>
            <a:r>
              <a:rPr lang="es-ES" b="1" i="1" dirty="0" smtClean="0"/>
              <a:t>O(n)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1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BUBBLE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67" y="1184877"/>
            <a:ext cx="3869265" cy="539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7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SELECTION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Selection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u Clasificación por Selección, es otro de los métodos elementales, que es necesario conocer a fin de tratar luego los mas complejos. </a:t>
            </a:r>
            <a:endParaRPr lang="es-AR" dirty="0"/>
          </a:p>
          <a:p>
            <a:r>
              <a:rPr lang="es-ES" dirty="0"/>
              <a:t>Comienza buscando el elemento más pequeño del </a:t>
            </a:r>
            <a:r>
              <a:rPr lang="es-ES" dirty="0" err="1"/>
              <a:t>array</a:t>
            </a:r>
            <a:r>
              <a:rPr lang="es-ES" dirty="0"/>
              <a:t> y se lo intercambia con el que esta en la primera posición, luego se busca el segundo elemento más pequeño y se lo coloca en la segunda posición. Se continua con este proceso hasta que todo el </a:t>
            </a:r>
            <a:r>
              <a:rPr lang="es-ES" dirty="0" err="1"/>
              <a:t>array</a:t>
            </a:r>
            <a:r>
              <a:rPr lang="es-ES" dirty="0"/>
              <a:t> este ordenado.</a:t>
            </a:r>
            <a:endParaRPr lang="es-AR" dirty="0"/>
          </a:p>
          <a:p>
            <a:r>
              <a:rPr lang="es-ES" dirty="0"/>
              <a:t>Debido a que la mayoría de los elementos se mueven a lo sumo una vez, resulta muy bueno para ordenar archivos que tienen registros muy grandes y claves muy pequeñas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 diferencia del </a:t>
            </a:r>
            <a:r>
              <a:rPr lang="es-ES" dirty="0" err="1" smtClean="0"/>
              <a:t>Bubble</a:t>
            </a:r>
            <a:r>
              <a:rPr lang="es-ES" dirty="0" smtClean="0"/>
              <a:t> </a:t>
            </a:r>
            <a:r>
              <a:rPr lang="es-ES" dirty="0" err="1" smtClean="0"/>
              <a:t>Sort</a:t>
            </a:r>
            <a:r>
              <a:rPr lang="es-ES" dirty="0" smtClean="0"/>
              <a:t> no tiene corte anticipado y su orden de complejidad para el peor caso es </a:t>
            </a:r>
            <a:r>
              <a:rPr lang="es-ES" b="1" i="1" dirty="0" smtClean="0"/>
              <a:t>O(n</a:t>
            </a:r>
            <a:r>
              <a:rPr lang="es-ES" b="1" i="1" baseline="30000" dirty="0" smtClean="0"/>
              <a:t>2</a:t>
            </a:r>
            <a:r>
              <a:rPr lang="es-ES" b="1" i="1" dirty="0" smtClean="0"/>
              <a:t>)</a:t>
            </a: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2794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SELECTION SORT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7" y="1262497"/>
            <a:ext cx="4123265" cy="53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1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INSERTION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Este </a:t>
            </a:r>
            <a:r>
              <a:rPr lang="es-ES" dirty="0"/>
              <a:t>método se basa en la idea del ordenamiento parcial, en el cual hay un marcador que apunta a una posición donde a su izquierda se considera que están los elementos parcialmente ordenados, es decir ordenados entre ellos pero no necesariamente en sus posiciones finales. </a:t>
            </a:r>
            <a:endParaRPr lang="es-AR" dirty="0"/>
          </a:p>
          <a:p>
            <a:r>
              <a:rPr lang="es-ES" dirty="0"/>
              <a:t>El algoritmo comienza eligiendo el elemento </a:t>
            </a:r>
            <a:r>
              <a:rPr lang="es-ES" dirty="0" smtClean="0"/>
              <a:t>marcado </a:t>
            </a:r>
            <a:r>
              <a:rPr lang="es-ES" dirty="0"/>
              <a:t>para poder insertarlo en su lugar apropiado en el grupo parcialmente ordenado, para eso sacamos temporalmente al elemento </a:t>
            </a:r>
            <a:r>
              <a:rPr lang="es-ES" dirty="0" smtClean="0"/>
              <a:t>marcado y </a:t>
            </a:r>
            <a:r>
              <a:rPr lang="es-ES" dirty="0"/>
              <a:t>movemos los restantes elementos hacia la derecha. Nos detenemos cuando el elemento a ser cambiado es más pequeño que el elemento </a:t>
            </a:r>
            <a:r>
              <a:rPr lang="es-ES" dirty="0" smtClean="0"/>
              <a:t>marcado, </a:t>
            </a:r>
            <a:r>
              <a:rPr lang="es-ES" dirty="0"/>
              <a:t>entonces ahí se intercambian el elemento que esta en esa posición con la del elemento marcado.</a:t>
            </a:r>
            <a:endParaRPr lang="es-AR" dirty="0"/>
          </a:p>
          <a:p>
            <a:r>
              <a:rPr lang="es-ES" dirty="0"/>
              <a:t>El tiempo de ejecución es </a:t>
            </a:r>
            <a:r>
              <a:rPr lang="es-ES" b="1" i="1" dirty="0"/>
              <a:t>O(n</a:t>
            </a:r>
            <a:r>
              <a:rPr lang="es-ES" b="1" i="1" baseline="30000" dirty="0"/>
              <a:t>2</a:t>
            </a:r>
            <a:r>
              <a:rPr lang="es-ES" b="1" i="1" dirty="0" smtClean="0"/>
              <a:t>)</a:t>
            </a:r>
            <a:r>
              <a:rPr lang="es-ES" b="1" dirty="0" smtClean="0"/>
              <a:t>  </a:t>
            </a:r>
            <a:r>
              <a:rPr lang="es-ES" dirty="0" smtClean="0"/>
              <a:t>y </a:t>
            </a:r>
            <a:r>
              <a:rPr lang="es-ES" dirty="0"/>
              <a:t>es alcanzable si el </a:t>
            </a:r>
            <a:r>
              <a:rPr lang="es-ES" dirty="0" err="1"/>
              <a:t>array</a:t>
            </a:r>
            <a:r>
              <a:rPr lang="es-ES" dirty="0"/>
              <a:t> viene ordenado en orden inverso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3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INSERTION SORT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67" y="1182685"/>
            <a:ext cx="3564466" cy="545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SHELL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Es una modificación del </a:t>
            </a:r>
            <a:r>
              <a:rPr lang="es-ES" dirty="0" err="1" smtClean="0"/>
              <a:t>Insertion</a:t>
            </a:r>
            <a:r>
              <a:rPr lang="es-ES" dirty="0" smtClean="0"/>
              <a:t> </a:t>
            </a:r>
            <a:r>
              <a:rPr lang="es-ES" dirty="0" err="1"/>
              <a:t>Sort</a:t>
            </a:r>
            <a:r>
              <a:rPr lang="es-ES" dirty="0"/>
              <a:t> </a:t>
            </a:r>
            <a:r>
              <a:rPr lang="es-ES" dirty="0" smtClean="0"/>
              <a:t>que disminuye la cantidad de intercambios de elementos. </a:t>
            </a:r>
            <a:r>
              <a:rPr lang="es-ES" dirty="0"/>
              <a:t>Por ejemplo si hay un elemento muy pequeño muy a la derecha, justo en el lugar donde tendrían que estar los elementos más grandes, para moverlo hacia izquierda se necesitaría hacer cerca de </a:t>
            </a:r>
            <a:r>
              <a:rPr lang="es-ES" dirty="0" smtClean="0"/>
              <a:t>n </a:t>
            </a:r>
            <a:r>
              <a:rPr lang="es-ES" dirty="0"/>
              <a:t>copias para llegar a la posición indicada.</a:t>
            </a:r>
            <a:endParaRPr lang="es-AR" dirty="0"/>
          </a:p>
          <a:p>
            <a:r>
              <a:rPr lang="es-ES" dirty="0"/>
              <a:t>No todos los ítems deben ser movidos </a:t>
            </a:r>
            <a:r>
              <a:rPr lang="es-ES" dirty="0" smtClean="0"/>
              <a:t>n </a:t>
            </a:r>
            <a:r>
              <a:rPr lang="es-ES" dirty="0"/>
              <a:t>espacios, pero en promedio deben moverse </a:t>
            </a:r>
            <a:r>
              <a:rPr lang="es-ES" dirty="0" smtClean="0"/>
              <a:t>n/2 </a:t>
            </a:r>
            <a:r>
              <a:rPr lang="es-ES" dirty="0"/>
              <a:t>lugares. Por lo tanto lleva </a:t>
            </a:r>
            <a:r>
              <a:rPr lang="es-ES" dirty="0" smtClean="0"/>
              <a:t>n </a:t>
            </a:r>
            <a:r>
              <a:rPr lang="es-ES" dirty="0"/>
              <a:t>veces </a:t>
            </a:r>
            <a:r>
              <a:rPr lang="es-ES" dirty="0" smtClean="0"/>
              <a:t>n/2 cambios </a:t>
            </a:r>
            <a:r>
              <a:rPr lang="es-ES" dirty="0"/>
              <a:t>de lugar, resultando en </a:t>
            </a:r>
            <a:r>
              <a:rPr lang="es-ES" dirty="0" smtClean="0"/>
              <a:t>n</a:t>
            </a:r>
            <a:r>
              <a:rPr lang="es-ES" baseline="30000" dirty="0" smtClean="0"/>
              <a:t>2</a:t>
            </a:r>
            <a:r>
              <a:rPr lang="es-ES" dirty="0" smtClean="0"/>
              <a:t>/2 copias</a:t>
            </a:r>
            <a:r>
              <a:rPr lang="es-ES" dirty="0"/>
              <a:t>. Por lo cual el tiempo de ejecución es </a:t>
            </a:r>
            <a:r>
              <a:rPr lang="es-ES" sz="2400" b="1" i="1" dirty="0" smtClean="0">
                <a:solidFill>
                  <a:prstClr val="white"/>
                </a:solidFill>
              </a:rPr>
              <a:t>O(n</a:t>
            </a:r>
            <a:r>
              <a:rPr lang="es-ES" sz="2400" b="1" i="1" baseline="30000" dirty="0" smtClean="0">
                <a:solidFill>
                  <a:prstClr val="white"/>
                </a:solidFill>
              </a:rPr>
              <a:t>2</a:t>
            </a:r>
            <a:r>
              <a:rPr lang="es-ES" sz="2400" b="1" i="1" dirty="0">
                <a:solidFill>
                  <a:prstClr val="white"/>
                </a:solidFill>
              </a:rPr>
              <a:t>)</a:t>
            </a:r>
            <a:r>
              <a:rPr lang="es-ES" dirty="0" smtClean="0"/>
              <a:t>.</a:t>
            </a:r>
            <a:endParaRPr lang="es-AR" dirty="0"/>
          </a:p>
          <a:p>
            <a:r>
              <a:rPr lang="es-ES" dirty="0" smtClean="0"/>
              <a:t>Para evitar la </a:t>
            </a:r>
            <a:r>
              <a:rPr lang="es-ES" dirty="0"/>
              <a:t>gran cantidad de movimientos, </a:t>
            </a:r>
            <a:r>
              <a:rPr lang="es-ES" dirty="0" smtClean="0"/>
              <a:t>primero </a:t>
            </a:r>
            <a:r>
              <a:rPr lang="es-ES" dirty="0"/>
              <a:t>compara los elementos </a:t>
            </a:r>
            <a:r>
              <a:rPr lang="es-ES" dirty="0" smtClean="0"/>
              <a:t>más </a:t>
            </a:r>
            <a:r>
              <a:rPr lang="es-ES" dirty="0"/>
              <a:t>lejanos y luego va comparando elementos mas cercanos para finalmente realizar un </a:t>
            </a:r>
            <a:r>
              <a:rPr lang="es-ES" dirty="0" err="1"/>
              <a:t>Insertion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.</a:t>
            </a:r>
            <a:endParaRPr lang="es-AR" dirty="0"/>
          </a:p>
          <a:p>
            <a:r>
              <a:rPr lang="es-ES" dirty="0"/>
              <a:t>Para lograr esto se utiliza una secuencia </a:t>
            </a:r>
            <a:r>
              <a:rPr lang="es-ES" dirty="0" smtClean="0"/>
              <a:t>H</a:t>
            </a:r>
            <a:r>
              <a:rPr lang="es-ES" baseline="-25000" dirty="0" smtClean="0"/>
              <a:t>1</a:t>
            </a:r>
            <a:r>
              <a:rPr lang="es-ES" dirty="0" smtClean="0"/>
              <a:t>,H</a:t>
            </a:r>
            <a:r>
              <a:rPr lang="es-ES" baseline="-25000" dirty="0" smtClean="0"/>
              <a:t>2</a:t>
            </a:r>
            <a:r>
              <a:rPr lang="es-ES" dirty="0" smtClean="0"/>
              <a:t>,…</a:t>
            </a:r>
            <a:r>
              <a:rPr lang="es-ES" dirty="0" err="1" smtClean="0"/>
              <a:t>H</a:t>
            </a:r>
            <a:r>
              <a:rPr lang="es-ES" baseline="-25000" dirty="0" err="1" smtClean="0"/>
              <a:t>n</a:t>
            </a:r>
            <a:r>
              <a:rPr lang="es-ES" dirty="0" smtClean="0"/>
              <a:t>, denominada </a:t>
            </a:r>
            <a:r>
              <a:rPr lang="es-ES" dirty="0"/>
              <a:t>secuencia de incrementos. Es importante remarcar que cualquier secuencia es válida siempre que </a:t>
            </a:r>
            <a:r>
              <a:rPr lang="es-ES" dirty="0" smtClean="0"/>
              <a:t>H</a:t>
            </a:r>
            <a:r>
              <a:rPr lang="es-ES" baseline="-25000" dirty="0" smtClean="0"/>
              <a:t>1</a:t>
            </a:r>
            <a:r>
              <a:rPr lang="es-ES" dirty="0" smtClean="0"/>
              <a:t>=1, </a:t>
            </a:r>
            <a:r>
              <a:rPr lang="es-ES" dirty="0"/>
              <a:t>es decir que termine realizando un ordenamiento por inserción</a:t>
            </a:r>
            <a:r>
              <a:rPr lang="es-ES" dirty="0" smtClean="0"/>
              <a:t>.</a:t>
            </a:r>
          </a:p>
          <a:p>
            <a:r>
              <a:rPr lang="es-ES" dirty="0"/>
              <a:t>Si bien no hay un consenso sobre la eficiencia del Shell </a:t>
            </a:r>
            <a:r>
              <a:rPr lang="es-ES" dirty="0" err="1"/>
              <a:t>Sort</a:t>
            </a:r>
            <a:r>
              <a:rPr lang="es-ES" dirty="0"/>
              <a:t>, se considera que este varia entre  </a:t>
            </a:r>
            <a:r>
              <a:rPr lang="es-ES" b="1" i="1" dirty="0" smtClean="0"/>
              <a:t>O(n</a:t>
            </a:r>
            <a:r>
              <a:rPr lang="es-ES" b="1" i="1" baseline="30000" dirty="0" smtClean="0"/>
              <a:t>3/2</a:t>
            </a:r>
            <a:r>
              <a:rPr lang="es-ES" b="1" i="1" dirty="0" smtClean="0"/>
              <a:t>)</a:t>
            </a:r>
            <a:r>
              <a:rPr lang="es-ES" dirty="0" smtClean="0"/>
              <a:t> y </a:t>
            </a:r>
            <a:r>
              <a:rPr lang="es-ES" b="1" i="1" dirty="0" smtClean="0"/>
              <a:t>O(n</a:t>
            </a:r>
            <a:r>
              <a:rPr lang="es-ES" b="1" i="1" baseline="30000" dirty="0" smtClean="0"/>
              <a:t>7/6</a:t>
            </a:r>
            <a:r>
              <a:rPr lang="es-ES" b="1" i="1" dirty="0" smtClean="0"/>
              <a:t>)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9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- CONCEPTOS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</a:t>
            </a:r>
          </a:p>
          <a:p>
            <a:endParaRPr lang="es-ES" dirty="0"/>
          </a:p>
          <a:p>
            <a:pPr marL="0" indent="0">
              <a:buNone/>
            </a:pPr>
            <a:r>
              <a:rPr lang="es-AR" dirty="0" smtClean="0"/>
              <a:t>		El objetivo es dado un conjunto de valores  desordenados del 			tipo {</a:t>
            </a:r>
            <a:r>
              <a:rPr lang="es-AR" i="1" dirty="0" smtClean="0"/>
              <a:t>a1</a:t>
            </a:r>
            <a:r>
              <a:rPr lang="es-AR" dirty="0" smtClean="0"/>
              <a:t>, </a:t>
            </a:r>
            <a:r>
              <a:rPr lang="es-AR" i="1" dirty="0" smtClean="0"/>
              <a:t>a2</a:t>
            </a:r>
            <a:r>
              <a:rPr lang="es-AR" dirty="0" smtClean="0"/>
              <a:t>,…, </a:t>
            </a:r>
            <a:r>
              <a:rPr lang="es-AR" i="1" dirty="0" err="1" smtClean="0"/>
              <a:t>an</a:t>
            </a:r>
            <a:r>
              <a:rPr lang="es-AR" dirty="0" smtClean="0"/>
              <a:t>}, devolver un conjunto ordenado de menor 			a mayor o de mayor a menor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Por </a:t>
            </a:r>
            <a:r>
              <a:rPr lang="es-ES" dirty="0"/>
              <a:t>ejemplo una secuencia de entrada como  </a:t>
            </a:r>
            <a:r>
              <a:rPr lang="es-AR" dirty="0" smtClean="0"/>
              <a:t>{31, 41, 59, 26, 			41, 58} </a:t>
            </a:r>
            <a:r>
              <a:rPr lang="es-ES" dirty="0" smtClean="0"/>
              <a:t>retorna </a:t>
            </a:r>
            <a:r>
              <a:rPr lang="es-ES" dirty="0"/>
              <a:t>la secuencia </a:t>
            </a:r>
            <a:r>
              <a:rPr lang="es-AR" dirty="0" smtClean="0"/>
              <a:t>{26, 31, 41, 41, 58, 59}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SHELL SORT</a:t>
            </a:r>
            <a:endParaRPr lang="es-A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7" y="2006602"/>
            <a:ext cx="8520914" cy="364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MERGE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Es </a:t>
            </a:r>
            <a:r>
              <a:rPr lang="es-ES" dirty="0"/>
              <a:t>un algoritmo recursivo que utiliza la técnica de divide y vencerás para obtener un tiempo de ejecución </a:t>
            </a:r>
            <a:r>
              <a:rPr lang="es-ES" b="1" i="1" dirty="0" smtClean="0"/>
              <a:t>O(</a:t>
            </a:r>
            <a:r>
              <a:rPr lang="es-ES" b="1" i="1" dirty="0" err="1" smtClean="0"/>
              <a:t>nlogn</a:t>
            </a:r>
            <a:r>
              <a:rPr lang="es-ES" b="1" i="1" dirty="0" smtClean="0"/>
              <a:t>)</a:t>
            </a:r>
            <a:r>
              <a:rPr lang="es-ES" dirty="0" smtClean="0"/>
              <a:t> sin </a:t>
            </a:r>
            <a:r>
              <a:rPr lang="es-ES" dirty="0"/>
              <a:t>importar cual sea la entrada.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basa en la fusión de dos o mas secuencias ordenadas en una única secuencia ordenada. Una de las desventajas de este algoritmo es que requiere de memoria extra proporcional a la cantidad de elementos del </a:t>
            </a:r>
            <a:r>
              <a:rPr lang="es-ES" dirty="0" err="1"/>
              <a:t>array</a:t>
            </a:r>
            <a:r>
              <a:rPr lang="es-ES" dirty="0"/>
              <a:t>. Es un algoritmo a considerar si estamos buscando velocidad, estabilidad, donde no se tolera un ‘peor de los casos’ y además disponemos de memoria extra. Algo que hace mas atractivo a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es que suele acceder de forma secuencial a los elementos y es de gran utilidad para ordenar en ambientes donde solo se dispone de acceso secuencia a los registros.</a:t>
            </a:r>
            <a:endParaRPr lang="es-AR" dirty="0"/>
          </a:p>
          <a:p>
            <a:r>
              <a:rPr lang="es-ES" dirty="0" smtClean="0"/>
              <a:t>El </a:t>
            </a:r>
            <a:r>
              <a:rPr lang="es-ES" dirty="0"/>
              <a:t>algoritmo tiene como caso base una secuencia con exactamente un elemento en ella. Y ya que esa secuencia esta ordenada, no hay nada que hacer. Por lo tanto para ordenar una secuencia </a:t>
            </a:r>
            <a:r>
              <a:rPr lang="es-ES" dirty="0" smtClean="0"/>
              <a:t>n &gt; 1 </a:t>
            </a:r>
            <a:r>
              <a:rPr lang="es-ES" dirty="0"/>
              <a:t>elementos se deben seguir los siguientes pasos:</a:t>
            </a:r>
            <a:endParaRPr lang="es-AR" dirty="0"/>
          </a:p>
          <a:p>
            <a:pPr lvl="2"/>
            <a:r>
              <a:rPr lang="es-ES" dirty="0" smtClean="0"/>
              <a:t>Dividir </a:t>
            </a:r>
            <a:r>
              <a:rPr lang="es-ES" dirty="0"/>
              <a:t>la secuencia en dos </a:t>
            </a:r>
            <a:r>
              <a:rPr lang="es-ES" dirty="0" err="1"/>
              <a:t>subsecuencias</a:t>
            </a:r>
            <a:r>
              <a:rPr lang="es-ES" dirty="0"/>
              <a:t> más pequeñas.</a:t>
            </a:r>
            <a:endParaRPr lang="es-AR" dirty="0"/>
          </a:p>
          <a:p>
            <a:pPr lvl="2"/>
            <a:r>
              <a:rPr lang="es-ES" dirty="0"/>
              <a:t>Ordenar recursivamente las dos </a:t>
            </a:r>
            <a:r>
              <a:rPr lang="es-ES" dirty="0" err="1"/>
              <a:t>subsecuencias</a:t>
            </a:r>
            <a:endParaRPr lang="es-AR" dirty="0"/>
          </a:p>
          <a:p>
            <a:pPr lvl="2"/>
            <a:r>
              <a:rPr lang="es-ES" dirty="0"/>
              <a:t>Fusionar las </a:t>
            </a:r>
            <a:r>
              <a:rPr lang="es-ES" dirty="0" err="1"/>
              <a:t>subsecuencias</a:t>
            </a:r>
            <a:r>
              <a:rPr lang="es-ES" dirty="0"/>
              <a:t> ordenadas para obtener el resultado final.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7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MERGE SORT</a:t>
            </a: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33" y="1364247"/>
            <a:ext cx="4673599" cy="51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8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MERGE SORT</a:t>
            </a:r>
            <a:endParaRPr lang="es-A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39754"/>
            <a:ext cx="5198533" cy="533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QUICK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el algoritmo que mejor responde en la mayoría de los casos, con un tiempo promedio de </a:t>
            </a:r>
            <a:r>
              <a:rPr lang="es-ES" b="1" i="1" dirty="0" smtClean="0"/>
              <a:t>O(</a:t>
            </a:r>
            <a:r>
              <a:rPr lang="es-ES" b="1" i="1" dirty="0" err="1" smtClean="0"/>
              <a:t>nlogn</a:t>
            </a:r>
            <a:r>
              <a:rPr lang="es-ES" b="1" i="1" dirty="0" smtClean="0"/>
              <a:t>)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b="1" i="1" dirty="0" smtClean="0"/>
              <a:t>O(n</a:t>
            </a:r>
            <a:r>
              <a:rPr lang="es-ES" b="1" i="1" baseline="30000" dirty="0" smtClean="0"/>
              <a:t>2</a:t>
            </a:r>
            <a:r>
              <a:rPr lang="es-ES" b="1" i="1" dirty="0" smtClean="0"/>
              <a:t>)</a:t>
            </a:r>
            <a:r>
              <a:rPr lang="es-ES" dirty="0" smtClean="0"/>
              <a:t> </a:t>
            </a:r>
            <a:r>
              <a:rPr lang="es-ES" dirty="0"/>
              <a:t>en el peor de los casos.</a:t>
            </a:r>
            <a:endParaRPr lang="es-AR" dirty="0"/>
          </a:p>
          <a:p>
            <a:r>
              <a:rPr lang="es-ES" dirty="0" smtClean="0"/>
              <a:t>El </a:t>
            </a:r>
            <a:r>
              <a:rPr lang="es-ES" dirty="0" err="1"/>
              <a:t>QuickSort</a:t>
            </a:r>
            <a:r>
              <a:rPr lang="es-ES" dirty="0"/>
              <a:t> está basado en la idea de divide y vencerás, en el cual un problema se soluciona dividiéndolo en dos o más </a:t>
            </a:r>
            <a:r>
              <a:rPr lang="es-ES" dirty="0" err="1"/>
              <a:t>subproblemas</a:t>
            </a:r>
            <a:r>
              <a:rPr lang="es-ES" dirty="0"/>
              <a:t>, resolviendo recursivamente cada uno de ellos para luego juntar sus soluciones para obtener la solución del original.</a:t>
            </a:r>
            <a:endParaRPr lang="es-AR" dirty="0"/>
          </a:p>
          <a:p>
            <a:r>
              <a:rPr lang="es-ES" dirty="0"/>
              <a:t>El algoritmo básico </a:t>
            </a:r>
            <a:r>
              <a:rPr lang="es-ES" dirty="0" smtClean="0"/>
              <a:t>consiste </a:t>
            </a:r>
            <a:r>
              <a:rPr lang="es-ES" dirty="0"/>
              <a:t>en los siguientes cuatro </a:t>
            </a:r>
            <a:r>
              <a:rPr lang="es-ES" dirty="0" smtClean="0"/>
              <a:t>pasos:</a:t>
            </a:r>
            <a:endParaRPr lang="es-AR" dirty="0"/>
          </a:p>
          <a:p>
            <a:pPr lvl="1"/>
            <a:r>
              <a:rPr lang="es-ES" dirty="0" smtClean="0"/>
              <a:t>Elegir el un elemento como pivote</a:t>
            </a:r>
          </a:p>
          <a:p>
            <a:pPr lvl="1"/>
            <a:r>
              <a:rPr lang="es-ES" dirty="0" smtClean="0"/>
              <a:t>Comparar todos los elementos con el pivote generando dos subconjuntos a izquierda los menores o iguales y a derecha los mayores que el pivote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9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QUICK SORT</a:t>
            </a:r>
            <a:endParaRPr lang="es-AR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8" y="1549400"/>
            <a:ext cx="5158244" cy="354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62" y="1549400"/>
            <a:ext cx="3011570" cy="50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QUICK SORT</a:t>
            </a:r>
            <a:endParaRPr lang="es-AR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49" y="1406526"/>
            <a:ext cx="592857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33" y="3872895"/>
            <a:ext cx="2905126" cy="275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BSORT - MEANSORT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BSORT: es una variante del </a:t>
            </a:r>
            <a:r>
              <a:rPr lang="es-ES" dirty="0" err="1" smtClean="0"/>
              <a:t>Quicksort</a:t>
            </a:r>
            <a:r>
              <a:rPr lang="es-ES" dirty="0" smtClean="0"/>
              <a:t> donde el funcionamiento del método es igual pero solo cambia la elección del pivote que este caso es el elemento central.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MEANSORT: </a:t>
            </a:r>
            <a:r>
              <a:rPr lang="es-ES" dirty="0"/>
              <a:t>es una variante del </a:t>
            </a:r>
            <a:r>
              <a:rPr lang="es-ES" dirty="0" err="1"/>
              <a:t>Quicksort</a:t>
            </a:r>
            <a:r>
              <a:rPr lang="es-ES" dirty="0"/>
              <a:t> donde el funcionamiento del método es igual pero solo cambia la elección del pivote que este caso es el elemento </a:t>
            </a:r>
            <a:r>
              <a:rPr lang="es-ES" dirty="0" smtClean="0"/>
              <a:t>más próximo a la media.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52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HEAP SORT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Heap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, </a:t>
            </a:r>
            <a:r>
              <a:rPr lang="es-ES" dirty="0" smtClean="0"/>
              <a:t>o </a:t>
            </a:r>
            <a:r>
              <a:rPr lang="es-ES" dirty="0"/>
              <a:t>clasificación por montículo (</a:t>
            </a:r>
            <a:r>
              <a:rPr lang="es-ES" dirty="0" err="1"/>
              <a:t>heap</a:t>
            </a:r>
            <a:r>
              <a:rPr lang="es-ES" dirty="0"/>
              <a:t>), se basa en una estructura de datos llamada montículo </a:t>
            </a:r>
            <a:r>
              <a:rPr lang="es-ES" dirty="0" smtClean="0"/>
              <a:t>binario (</a:t>
            </a:r>
            <a:r>
              <a:rPr lang="es-ES" dirty="0" err="1" smtClean="0"/>
              <a:t>heap</a:t>
            </a:r>
            <a:r>
              <a:rPr lang="es-ES" dirty="0" smtClean="0"/>
              <a:t>), </a:t>
            </a:r>
            <a:r>
              <a:rPr lang="es-ES" dirty="0"/>
              <a:t>que es una de las formas de implementar una cola de prioridad. </a:t>
            </a:r>
            <a:r>
              <a:rPr lang="es-ES" dirty="0" smtClean="0"/>
              <a:t>Un </a:t>
            </a:r>
            <a:r>
              <a:rPr lang="es-ES" dirty="0" err="1" smtClean="0"/>
              <a:t>heap</a:t>
            </a:r>
            <a:r>
              <a:rPr lang="es-ES" dirty="0" smtClean="0"/>
              <a:t> </a:t>
            </a:r>
            <a:r>
              <a:rPr lang="es-ES" dirty="0"/>
              <a:t>es un árbol binario completo </a:t>
            </a:r>
            <a:r>
              <a:rPr lang="es-ES" dirty="0" smtClean="0"/>
              <a:t>en el cual la </a:t>
            </a:r>
            <a:r>
              <a:rPr lang="es-ES" dirty="0"/>
              <a:t>clave de cada nodo debe ser mayor (o igual) a las claves de sus hijos, si es que tiene. </a:t>
            </a:r>
            <a:r>
              <a:rPr lang="es-ES" dirty="0" smtClean="0"/>
              <a:t>Esto </a:t>
            </a:r>
            <a:r>
              <a:rPr lang="es-ES" dirty="0"/>
              <a:t>i</a:t>
            </a:r>
            <a:r>
              <a:rPr lang="es-ES" dirty="0" smtClean="0"/>
              <a:t>mplica </a:t>
            </a:r>
            <a:r>
              <a:rPr lang="es-ES" dirty="0"/>
              <a:t>que la clave más grande está en la raíz.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Este </a:t>
            </a:r>
            <a:r>
              <a:rPr lang="es-ES" dirty="0"/>
              <a:t>algoritmo tiene un </a:t>
            </a:r>
            <a:r>
              <a:rPr lang="es-ES" dirty="0" smtClean="0"/>
              <a:t>orden de complejidad que nunca supera </a:t>
            </a:r>
            <a:r>
              <a:rPr lang="es-ES" b="1" i="1" dirty="0" smtClean="0"/>
              <a:t>O(</a:t>
            </a:r>
            <a:r>
              <a:rPr lang="es-ES" b="1" i="1" dirty="0" err="1" smtClean="0"/>
              <a:t>nlogn</a:t>
            </a:r>
            <a:r>
              <a:rPr lang="es-ES" b="1" i="1" dirty="0" smtClean="0"/>
              <a:t>)</a:t>
            </a:r>
            <a:r>
              <a:rPr lang="es-ES" dirty="0" smtClean="0"/>
              <a:t> y </a:t>
            </a:r>
            <a:r>
              <a:rPr lang="es-ES" dirty="0"/>
              <a:t>no requiere espacio de memoria adicional (in situ). Es generalmente se usa en sistemas embebidos con restricciones de tiempo real, o en sistemas en donde la seguridad es un factor importante</a:t>
            </a:r>
            <a:r>
              <a:rPr lang="es-ES" dirty="0" smtClean="0"/>
              <a:t>.</a:t>
            </a:r>
          </a:p>
          <a:p>
            <a:endParaRPr lang="es-AR" dirty="0"/>
          </a:p>
          <a:p>
            <a:r>
              <a:rPr lang="es-ES" dirty="0" smtClean="0"/>
              <a:t>El </a:t>
            </a:r>
            <a:r>
              <a:rPr lang="es-ES" dirty="0"/>
              <a:t>algoritmo de </a:t>
            </a:r>
            <a:r>
              <a:rPr lang="es-ES" dirty="0" err="1"/>
              <a:t>Heap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consiste de dos fases.</a:t>
            </a:r>
            <a:endParaRPr lang="es-AR" dirty="0"/>
          </a:p>
          <a:p>
            <a:pPr lvl="1"/>
            <a:r>
              <a:rPr lang="es-ES" dirty="0" smtClean="0"/>
              <a:t>En la primera fase, con los elementos a ordenar se construye un </a:t>
            </a:r>
            <a:r>
              <a:rPr lang="es-ES" dirty="0" err="1" smtClean="0"/>
              <a:t>heap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En la segunda fase, una vez construido el </a:t>
            </a:r>
            <a:r>
              <a:rPr lang="es-ES" dirty="0" err="1" smtClean="0"/>
              <a:t>heap</a:t>
            </a:r>
            <a:r>
              <a:rPr lang="es-ES" dirty="0" smtClean="0"/>
              <a:t>, se desarma dicho </a:t>
            </a:r>
            <a:r>
              <a:rPr lang="es-ES" dirty="0" err="1" smtClean="0"/>
              <a:t>heap</a:t>
            </a:r>
            <a:r>
              <a:rPr lang="es-ES" dirty="0" smtClean="0"/>
              <a:t> y de esa forma obtendremos los valores ordenados.</a:t>
            </a:r>
          </a:p>
        </p:txBody>
      </p:sp>
    </p:spTree>
    <p:extLst>
      <p:ext uri="{BB962C8B-B14F-4D97-AF65-F5344CB8AC3E}">
        <p14:creationId xmlns:p14="http://schemas.microsoft.com/office/powerpoint/2010/main" val="15645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HEAP SORT</a:t>
            </a:r>
            <a:endParaRPr lang="es-A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285907"/>
            <a:ext cx="3763128" cy="532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3" y="1285907"/>
            <a:ext cx="3839463" cy="528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7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- REGISTROS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práctica muy pocas veces los números a ordenar son valores aislados, cada número suele ser parte de una colección de datos llamado registro. Cada registro contiene una clave (</a:t>
            </a:r>
            <a:r>
              <a:rPr lang="es-ES" dirty="0" err="1"/>
              <a:t>key</a:t>
            </a:r>
            <a:r>
              <a:rPr lang="es-ES" dirty="0"/>
              <a:t>), que es el valor a ser ordenado, y el resto del registro contiene los datos satélites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hecho de ordenar simples números o registros no es relevante para el método de clasificación en sí, por lo que generalmente se asume que la entrada simplemente consiste en </a:t>
            </a:r>
            <a:r>
              <a:rPr lang="es-ES" dirty="0" smtClean="0"/>
              <a:t>números o letras.</a:t>
            </a:r>
            <a:endParaRPr lang="es-AR" dirty="0"/>
          </a:p>
          <a:p>
            <a:endParaRPr lang="es-A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6" y="3572403"/>
            <a:ext cx="42767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4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HEAP SORT</a:t>
            </a:r>
            <a:endParaRPr lang="es-A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3" y="1288619"/>
            <a:ext cx="6285025" cy="534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ESTABILIDAD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Un ordenamiento se considera estable si mantiene el orden relativo que tenían originalmente los elementos con claves iguales. Si  se tiene dos registros A y B con la misma clave en la cual A aparece primero que B, entonces el método se considera estable cuando A aparece primero que B en el archivo ordenado</a:t>
            </a:r>
            <a:endParaRPr lang="es-AR" sz="1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9" y="3623733"/>
            <a:ext cx="6576865" cy="287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IN SITU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in situ son los que transforman una estructura de datos usando una cantidad extra de memoria, siendo ésta pequeña y constante. Generalmente la entrada es sobrescrita por la salida a medida que se ejecuta el algoritmo. Por el contrario los algoritmos que no son in situ requieren gran cantidad de memoria extra para transformar una entrada. </a:t>
            </a:r>
            <a:endParaRPr lang="es-ES" dirty="0" smtClean="0"/>
          </a:p>
          <a:p>
            <a:endParaRPr lang="es-AR" dirty="0"/>
          </a:p>
          <a:p>
            <a:r>
              <a:rPr lang="es-ES" dirty="0"/>
              <a:t>Esta característica es fundamental en lo que respecta a la optimización de algoritmos, debido a que el hecho de utilizar la misma estructura disminuye los tiempos de ejecución, debido a que no se debe utilizar tiempo en crear nuevas estructuras, ni copiar elementos de un lugar a otro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17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IN SITU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invertirArray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a)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 err="1" smtClean="0"/>
              <a:t>int</a:t>
            </a:r>
            <a:r>
              <a:rPr lang="en-US" dirty="0"/>
              <a:t>[] aux = new </a:t>
            </a:r>
            <a:r>
              <a:rPr lang="en-US" dirty="0" err="1"/>
              <a:t>int</a:t>
            </a:r>
            <a:r>
              <a:rPr lang="en-US" dirty="0"/>
              <a:t>[ </a:t>
            </a:r>
            <a:r>
              <a:rPr lang="en-US" dirty="0" err="1"/>
              <a:t>a.length</a:t>
            </a:r>
            <a:r>
              <a:rPr lang="en-US" dirty="0"/>
              <a:t> ];</a:t>
            </a:r>
            <a:endParaRPr lang="es-AR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c = 0; c &lt; </a:t>
            </a:r>
            <a:r>
              <a:rPr lang="en-US" dirty="0" err="1"/>
              <a:t>a.length</a:t>
            </a:r>
            <a:r>
              <a:rPr lang="en-US" dirty="0"/>
              <a:t> ; </a:t>
            </a:r>
            <a:r>
              <a:rPr lang="en-US" dirty="0" err="1"/>
              <a:t>c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		{ </a:t>
            </a:r>
            <a:r>
              <a:rPr lang="fr-FR" dirty="0" smtClean="0"/>
              <a:t>aux[c</a:t>
            </a:r>
            <a:r>
              <a:rPr lang="fr-FR" dirty="0"/>
              <a:t>] = a[</a:t>
            </a:r>
            <a:r>
              <a:rPr lang="fr-FR" dirty="0" err="1"/>
              <a:t>a.length</a:t>
            </a:r>
            <a:r>
              <a:rPr lang="fr-FR" dirty="0"/>
              <a:t> - c - 1</a:t>
            </a:r>
            <a:r>
              <a:rPr lang="fr-FR" dirty="0" smtClean="0"/>
              <a:t>];}</a:t>
            </a:r>
            <a:endParaRPr lang="es-AR" dirty="0"/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/>
              <a:t>a = aux</a:t>
            </a:r>
            <a:r>
              <a:rPr lang="fr-FR" dirty="0" smtClean="0"/>
              <a:t>;</a:t>
            </a:r>
            <a:r>
              <a:rPr lang="es-ES" dirty="0" smtClean="0"/>
              <a:t>}</a:t>
            </a:r>
            <a:endParaRPr lang="es-AR" dirty="0"/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err="1"/>
              <a:t>invertirArrayInSitu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[] a)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{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temp</a:t>
            </a:r>
            <a:r>
              <a:rPr lang="es-ES" dirty="0"/>
              <a:t>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r>
              <a:rPr lang="es-ES" dirty="0" smtClean="0"/>
              <a:t>    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c = 0; c &lt; </a:t>
            </a:r>
            <a:r>
              <a:rPr lang="es-ES" dirty="0" err="1"/>
              <a:t>a.length</a:t>
            </a:r>
            <a:r>
              <a:rPr lang="es-ES" dirty="0"/>
              <a:t> / 2; </a:t>
            </a:r>
            <a:r>
              <a:rPr lang="es-ES" dirty="0" err="1"/>
              <a:t>c</a:t>
            </a:r>
            <a:r>
              <a:rPr lang="es-ES" dirty="0" err="1" smtClean="0"/>
              <a:t>++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 		{ </a:t>
            </a:r>
            <a:r>
              <a:rPr lang="es-ES" dirty="0" err="1" smtClean="0"/>
              <a:t>temp</a:t>
            </a:r>
            <a:r>
              <a:rPr lang="es-ES" dirty="0" smtClean="0"/>
              <a:t> </a:t>
            </a:r>
            <a:r>
              <a:rPr lang="es-ES" dirty="0"/>
              <a:t>= a[c];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smtClean="0"/>
              <a:t>		  a[c</a:t>
            </a:r>
            <a:r>
              <a:rPr lang="es-ES" dirty="0"/>
              <a:t>] = a[</a:t>
            </a:r>
            <a:r>
              <a:rPr lang="es-ES" dirty="0" err="1"/>
              <a:t>a.length</a:t>
            </a:r>
            <a:r>
              <a:rPr lang="es-ES" dirty="0"/>
              <a:t> - c - 1];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smtClean="0"/>
              <a:t>		  a[</a:t>
            </a:r>
            <a:r>
              <a:rPr lang="es-ES" dirty="0" err="1" smtClean="0"/>
              <a:t>a.length</a:t>
            </a:r>
            <a:r>
              <a:rPr lang="es-ES" dirty="0" smtClean="0"/>
              <a:t> </a:t>
            </a:r>
            <a:r>
              <a:rPr lang="es-ES" dirty="0"/>
              <a:t>- c - 1] = </a:t>
            </a:r>
            <a:r>
              <a:rPr lang="es-ES" dirty="0" err="1"/>
              <a:t>temp</a:t>
            </a:r>
            <a:r>
              <a:rPr lang="es-ES" dirty="0" smtClean="0"/>
              <a:t>;}} 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09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INTERNA Y EXTERNA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METODO INTERNO: Si </a:t>
            </a:r>
            <a:r>
              <a:rPr lang="es-ES" dirty="0"/>
              <a:t>el archivo a ordenar cabe en memoria principal, entonces el método de clasificación es llamado método </a:t>
            </a:r>
            <a:r>
              <a:rPr lang="es-ES" dirty="0" smtClean="0"/>
              <a:t>interno.</a:t>
            </a:r>
          </a:p>
          <a:p>
            <a:endParaRPr lang="es-ES" dirty="0"/>
          </a:p>
          <a:p>
            <a:r>
              <a:rPr lang="es-ES" dirty="0" smtClean="0"/>
              <a:t>METODO EXTERNO: si </a:t>
            </a:r>
            <a:r>
              <a:rPr lang="es-ES" dirty="0"/>
              <a:t>ordenamos archivos desde un disco u otro </a:t>
            </a:r>
            <a:r>
              <a:rPr lang="es-ES" dirty="0" smtClean="0"/>
              <a:t>dispositivo que no es memoria, </a:t>
            </a:r>
            <a:r>
              <a:rPr lang="es-ES" dirty="0"/>
              <a:t>se llama método de clasificación externo. </a:t>
            </a:r>
            <a:endParaRPr lang="es-AR" dirty="0"/>
          </a:p>
          <a:p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función del método aplicado, también será diferente la concepción del algoritmo utilizado, debido que es bastante diferente una clasificación interna a una externa, por las diferencias de tiempo de acceso a los datos y los volúmenes de los mismos.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31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COMPLEJIDAD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teoría de la complejidad computacional es la parte de la teoría de la computación que </a:t>
            </a:r>
            <a:r>
              <a:rPr lang="es-ES" dirty="0" smtClean="0"/>
              <a:t>estudia</a:t>
            </a:r>
            <a:r>
              <a:rPr lang="es-ES" dirty="0"/>
              <a:t> </a:t>
            </a:r>
            <a:r>
              <a:rPr lang="es-ES" dirty="0" smtClean="0"/>
              <a:t> la complejidad de ejecutar un </a:t>
            </a:r>
            <a:r>
              <a:rPr lang="es-ES" dirty="0" err="1" smtClean="0"/>
              <a:t>algorítmo</a:t>
            </a:r>
            <a:endParaRPr lang="es-ES" dirty="0" smtClean="0"/>
          </a:p>
          <a:p>
            <a:r>
              <a:rPr lang="es-ES" dirty="0"/>
              <a:t>La clase de complejidad </a:t>
            </a:r>
            <a:r>
              <a:rPr lang="es-ES" dirty="0" smtClean="0"/>
              <a:t>“P” </a:t>
            </a:r>
            <a:r>
              <a:rPr lang="es-ES" dirty="0"/>
              <a:t>es el conjunto de los problemas de decisión que pueden ser resueltos en una máquina determinista en tiempo </a:t>
            </a:r>
            <a:r>
              <a:rPr lang="es-ES" dirty="0" smtClean="0"/>
              <a:t>a lo sumo polinómico</a:t>
            </a:r>
            <a:r>
              <a:rPr lang="es-ES" dirty="0"/>
              <a:t>, lo que corresponde intuitivamente a problemas que pueden ser resueltos aún en el peor de sus casos.</a:t>
            </a:r>
            <a:endParaRPr lang="es-AR" dirty="0"/>
          </a:p>
          <a:p>
            <a:r>
              <a:rPr lang="es-ES" dirty="0"/>
              <a:t>La clase de complejidad </a:t>
            </a:r>
            <a:r>
              <a:rPr lang="es-ES" dirty="0" smtClean="0"/>
              <a:t> “NP” </a:t>
            </a:r>
            <a:r>
              <a:rPr lang="es-ES" dirty="0"/>
              <a:t>es el conjunto de los problemas de decisión que pueden ser resueltos por una máquina no determinista en tiempo </a:t>
            </a:r>
            <a:r>
              <a:rPr lang="es-ES" dirty="0" smtClean="0"/>
              <a:t>mayor que polinómico</a:t>
            </a:r>
            <a:r>
              <a:rPr lang="es-ES" dirty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30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 – COMPLEJIDAD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orden de complejidad se describe como </a:t>
            </a:r>
            <a:r>
              <a:rPr lang="es-ES" b="1" i="1" dirty="0" smtClean="0"/>
              <a:t>O(función)</a:t>
            </a:r>
            <a:r>
              <a:rPr lang="es-ES" dirty="0" smtClean="0"/>
              <a:t> donde función es la función matemática que acota el comportamiento del </a:t>
            </a:r>
            <a:r>
              <a:rPr lang="es-ES" dirty="0" err="1" smtClean="0"/>
              <a:t>algorìtmo</a:t>
            </a:r>
            <a:r>
              <a:rPr lang="es-ES" dirty="0" smtClean="0"/>
              <a:t> en función del tiempo y la cantidad de elementos.</a:t>
            </a:r>
          </a:p>
          <a:p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41" y="3234268"/>
            <a:ext cx="5345126" cy="323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1959</TotalTime>
  <Words>1798</Words>
  <Application>Microsoft Office PowerPoint</Application>
  <PresentationFormat>Personalizado</PresentationFormat>
  <Paragraphs>136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Ion</vt:lpstr>
      <vt:lpstr>UTN-FRBA</vt:lpstr>
      <vt:lpstr>CLASIFICACION - CONCEPTOS</vt:lpstr>
      <vt:lpstr>CLASIFICACION - REGISTROS</vt:lpstr>
      <vt:lpstr>CLASIFICACION – ESTABILIDAD </vt:lpstr>
      <vt:lpstr>CLASIFICACION – IN SITU</vt:lpstr>
      <vt:lpstr>CLASIFICACION – IN SITU</vt:lpstr>
      <vt:lpstr>CLASIFICACION – INTERNA Y EXTERNA</vt:lpstr>
      <vt:lpstr>CLASIFICACION – COMPLEJIDAD</vt:lpstr>
      <vt:lpstr>CLASIFICACION – COMPLEJIDAD</vt:lpstr>
      <vt:lpstr>CLASIFICACION – COMPLEJIDAD</vt:lpstr>
      <vt:lpstr>CLASIFICACION – COMPLEJIDAD</vt:lpstr>
      <vt:lpstr>CLASIFICACION – METODOS</vt:lpstr>
      <vt:lpstr>CLASIFICACION – BUBBLE SORT</vt:lpstr>
      <vt:lpstr>CLASIFICACION – BUBBLE SORT</vt:lpstr>
      <vt:lpstr>CLASIFICACION – SELECTION SORT</vt:lpstr>
      <vt:lpstr>CLASIFICACION – SELECTION SORT</vt:lpstr>
      <vt:lpstr>CLASIFICACION – INSERTION SORT</vt:lpstr>
      <vt:lpstr>CLASIFICACION – INSERTION SORT</vt:lpstr>
      <vt:lpstr>CLASIFICACION – SHELL SORT</vt:lpstr>
      <vt:lpstr>CLASIFICACION – SHELL SORT</vt:lpstr>
      <vt:lpstr>CLASIFICACION – MERGE SORT</vt:lpstr>
      <vt:lpstr>CLASIFICACION – MERGE SORT</vt:lpstr>
      <vt:lpstr>CLASIFICACION – MERGE SORT</vt:lpstr>
      <vt:lpstr>CLASIFICACION – QUICK SORT</vt:lpstr>
      <vt:lpstr>CLASIFICACION – QUICK SORT</vt:lpstr>
      <vt:lpstr>CLASIFICACION – QUICK SORT</vt:lpstr>
      <vt:lpstr>CLASIFICACION – BSORT - MEANSORT</vt:lpstr>
      <vt:lpstr>CLASIFICACION – HEAP SORT</vt:lpstr>
      <vt:lpstr>CLASIFICACION – HEAP SORT</vt:lpstr>
      <vt:lpstr>CLASIFICACION – HEAP SORT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112</cp:revision>
  <dcterms:created xsi:type="dcterms:W3CDTF">2020-04-06T17:43:51Z</dcterms:created>
  <dcterms:modified xsi:type="dcterms:W3CDTF">2020-04-19T22:41:32Z</dcterms:modified>
</cp:coreProperties>
</file>