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8" r:id="rId2"/>
    <p:sldMasterId id="2147483696" r:id="rId3"/>
  </p:sldMasterIdLst>
  <p:notesMasterIdLst>
    <p:notesMasterId r:id="rId26"/>
  </p:notesMasterIdLst>
  <p:sldIdLst>
    <p:sldId id="256" r:id="rId4"/>
    <p:sldId id="280" r:id="rId5"/>
    <p:sldId id="281" r:id="rId6"/>
    <p:sldId id="282" r:id="rId7"/>
    <p:sldId id="283" r:id="rId8"/>
    <p:sldId id="284" r:id="rId9"/>
    <p:sldId id="261" r:id="rId10"/>
    <p:sldId id="265" r:id="rId11"/>
    <p:sldId id="272" r:id="rId12"/>
    <p:sldId id="273" r:id="rId13"/>
    <p:sldId id="270" r:id="rId14"/>
    <p:sldId id="266" r:id="rId15"/>
    <p:sldId id="285" r:id="rId16"/>
    <p:sldId id="286" r:id="rId17"/>
    <p:sldId id="287" r:id="rId18"/>
    <p:sldId id="288" r:id="rId19"/>
    <p:sldId id="289" r:id="rId20"/>
    <p:sldId id="267" r:id="rId21"/>
    <p:sldId id="269" r:id="rId22"/>
    <p:sldId id="268" r:id="rId23"/>
    <p:sldId id="274" r:id="rId24"/>
    <p:sldId id="271" r:id="rId2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2" autoAdjust="0"/>
  </p:normalViewPr>
  <p:slideViewPr>
    <p:cSldViewPr snapToGrid="0">
      <p:cViewPr>
        <p:scale>
          <a:sx n="66" d="100"/>
          <a:sy n="66" d="100"/>
        </p:scale>
        <p:origin x="-644" y="-44"/>
      </p:cViewPr>
      <p:guideLst>
        <p:guide orient="horz" pos="2160"/>
        <p:guide pos="3840"/>
      </p:guideLst>
    </p:cSldViewPr>
  </p:slideViewPr>
  <p:outlineViewPr>
    <p:cViewPr>
      <p:scale>
        <a:sx n="33" d="100"/>
        <a:sy n="33" d="100"/>
      </p:scale>
      <p:origin x="0" y="16368"/>
    </p:cViewPr>
  </p:outlineViewPr>
  <p:notesTextViewPr>
    <p:cViewPr>
      <p:scale>
        <a:sx n="1" d="1"/>
        <a:sy n="1" d="1"/>
      </p:scale>
      <p:origin x="0" y="0"/>
    </p:cViewPr>
  </p:notesText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42F64-1E7A-4508-8B59-7627F3930FF7}" type="datetimeFigureOut">
              <a:rPr lang="es-AR" smtClean="0"/>
              <a:t>27/5/2020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87430-A4DB-42E3-95F3-274E53F5C422}" type="slidenum">
              <a:rPr lang="es-AR" smtClean="0"/>
              <a:t>‹Nº›</a:t>
            </a:fld>
            <a:endParaRPr lang="es-AR"/>
          </a:p>
        </p:txBody>
      </p:sp>
    </p:spTree>
    <p:extLst>
      <p:ext uri="{BB962C8B-B14F-4D97-AF65-F5344CB8AC3E}">
        <p14:creationId xmlns:p14="http://schemas.microsoft.com/office/powerpoint/2010/main" val="349190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69667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27/5/2020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40826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87286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239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9106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96003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50655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70747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730977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698179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207497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937150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090949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s-AR">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61310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s-AR">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2313869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192555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22241665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40564993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s-AR">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26991453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s-AR">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2657618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243665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164895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8171046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442831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9328844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342352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9343904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29704239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4842690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2716813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15999035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s-AR">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1385618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s-AR">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240679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989E9A-F85B-45E0-9F01-5D98AC384EE7}" type="datetimeFigureOut">
              <a:rPr lang="es-AR" smtClean="0"/>
              <a:t>27/5/2020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175920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16333146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10105155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6355062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s-AR">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19369311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s-AR">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5877013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1923014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41965012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40328130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10955619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47066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989E9A-F85B-45E0-9F01-5D98AC384EE7}" type="datetimeFigureOut">
              <a:rPr lang="es-AR" smtClean="0"/>
              <a:t>27/5/2020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38241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16593045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s-AR">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49611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6950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031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C989E9A-F85B-45E0-9F01-5D98AC384EE7}" type="datetimeFigureOut">
              <a:rPr lang="es-AR" smtClean="0"/>
              <a:t>27/5/2020</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08463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27/5/2020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88862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3.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989E9A-F85B-45E0-9F01-5D98AC384EE7}" type="datetimeFigureOut">
              <a:rPr lang="es-AR" smtClean="0"/>
              <a:t>27/5/2020</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A8F35-3E55-4D96-9585-20A12FAADC5F}" type="slidenum">
              <a:rPr lang="es-AR" smtClean="0"/>
              <a:t>‹Nº›</a:t>
            </a:fld>
            <a:endParaRPr lang="es-AR"/>
          </a:p>
        </p:txBody>
      </p:sp>
    </p:spTree>
    <p:extLst>
      <p:ext uri="{BB962C8B-B14F-4D97-AF65-F5344CB8AC3E}">
        <p14:creationId xmlns:p14="http://schemas.microsoft.com/office/powerpoint/2010/main" val="352498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347468502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989E9A-F85B-45E0-9F01-5D98AC384EE7}" type="datetimeFigureOut">
              <a:rPr lang="es-AR" smtClean="0">
                <a:solidFill>
                  <a:prstClr val="white">
                    <a:tint val="75000"/>
                    <a:alpha val="60000"/>
                  </a:prstClr>
                </a:solidFill>
              </a:rPr>
              <a:pPr/>
              <a:t>27/5/2020</a:t>
            </a:fld>
            <a:endParaRPr lang="es-AR">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A8F35-3E55-4D96-9585-20A12FAADC5F}" type="slidenum">
              <a:rPr lang="es-AR" smtClean="0">
                <a:solidFill>
                  <a:prstClr val="white">
                    <a:tint val="75000"/>
                  </a:prstClr>
                </a:solidFill>
              </a:rPr>
              <a:pPr/>
              <a:t>‹Nº›</a:t>
            </a:fld>
            <a:endParaRPr lang="es-AR">
              <a:solidFill>
                <a:prstClr val="white">
                  <a:tint val="75000"/>
                </a:prstClr>
              </a:solidFill>
            </a:endParaRPr>
          </a:p>
        </p:txBody>
      </p:sp>
    </p:spTree>
    <p:extLst>
      <p:ext uri="{BB962C8B-B14F-4D97-AF65-F5344CB8AC3E}">
        <p14:creationId xmlns:p14="http://schemas.microsoft.com/office/powerpoint/2010/main" val="18271310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UTN-FRBA</a:t>
            </a:r>
            <a:endParaRPr lang="es-AR" dirty="0"/>
          </a:p>
        </p:txBody>
      </p:sp>
      <p:sp>
        <p:nvSpPr>
          <p:cNvPr id="3" name="Subtítulo 2"/>
          <p:cNvSpPr>
            <a:spLocks noGrp="1"/>
          </p:cNvSpPr>
          <p:nvPr>
            <p:ph type="subTitle" idx="1"/>
          </p:nvPr>
        </p:nvSpPr>
        <p:spPr>
          <a:xfrm>
            <a:off x="1154955" y="4777380"/>
            <a:ext cx="8825658" cy="1667382"/>
          </a:xfrm>
        </p:spPr>
        <p:txBody>
          <a:bodyPr>
            <a:normAutofit fontScale="85000" lnSpcReduction="20000"/>
          </a:bodyPr>
          <a:lstStyle/>
          <a:p>
            <a:r>
              <a:rPr lang="es-ES" dirty="0" smtClean="0"/>
              <a:t>GESTION DE DATOS</a:t>
            </a:r>
          </a:p>
          <a:p>
            <a:endParaRPr lang="es-ES" dirty="0" smtClean="0"/>
          </a:p>
          <a:p>
            <a:r>
              <a:rPr lang="es-ES" dirty="0" smtClean="0"/>
              <a:t>INTELIGENCIA DE NEGOCIOS - Tecnologías </a:t>
            </a:r>
            <a:r>
              <a:rPr lang="es-ES" dirty="0" err="1" smtClean="0"/>
              <a:t>olap</a:t>
            </a:r>
            <a:endParaRPr lang="es-ES" dirty="0" smtClean="0"/>
          </a:p>
          <a:p>
            <a:endParaRPr lang="es-ES" dirty="0" smtClean="0"/>
          </a:p>
          <a:p>
            <a:r>
              <a:rPr lang="es-AR" dirty="0" smtClean="0"/>
              <a:t>director Catedra: Ing. Enrique Reinosa</a:t>
            </a:r>
            <a:endParaRPr lang="es-AR" dirty="0"/>
          </a:p>
        </p:txBody>
      </p:sp>
    </p:spTree>
    <p:extLst>
      <p:ext uri="{BB962C8B-B14F-4D97-AF65-F5344CB8AC3E}">
        <p14:creationId xmlns:p14="http://schemas.microsoft.com/office/powerpoint/2010/main" val="1610752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OLAP</a:t>
            </a:r>
            <a:br>
              <a:rPr lang="es-ES" dirty="0" smtClean="0"/>
            </a:br>
            <a:endParaRPr lang="es-AR" dirty="0"/>
          </a:p>
        </p:txBody>
      </p:sp>
      <p:sp>
        <p:nvSpPr>
          <p:cNvPr id="3" name="2 Marcador de contenido"/>
          <p:cNvSpPr>
            <a:spLocks noGrp="1"/>
          </p:cNvSpPr>
          <p:nvPr>
            <p:ph idx="1"/>
          </p:nvPr>
        </p:nvSpPr>
        <p:spPr/>
        <p:txBody>
          <a:bodyPr>
            <a:normAutofit/>
          </a:bodyPr>
          <a:lstStyle/>
          <a:p>
            <a:r>
              <a:rPr lang="es-ES" sz="2400" dirty="0" smtClean="0"/>
              <a:t>Su ejecución se basa en el análisis</a:t>
            </a:r>
          </a:p>
          <a:p>
            <a:r>
              <a:rPr lang="es-ES" sz="2400" dirty="0" smtClean="0"/>
              <a:t>Conforman el 1% de los sistemas existentes</a:t>
            </a:r>
          </a:p>
          <a:p>
            <a:r>
              <a:rPr lang="es-ES" sz="2400" dirty="0" smtClean="0"/>
              <a:t>Son sistemas para la toma de decisiones</a:t>
            </a:r>
          </a:p>
          <a:p>
            <a:r>
              <a:rPr lang="es-ES" sz="2400" dirty="0" smtClean="0"/>
              <a:t>Procesan información</a:t>
            </a:r>
          </a:p>
          <a:p>
            <a:r>
              <a:rPr lang="es-ES" sz="2400" dirty="0" smtClean="0"/>
              <a:t>La información se almacenan </a:t>
            </a:r>
            <a:r>
              <a:rPr lang="es-ES" sz="2400" dirty="0" err="1" smtClean="0"/>
              <a:t>desnormalizados</a:t>
            </a:r>
            <a:endParaRPr lang="es-ES" sz="2400" dirty="0" smtClean="0"/>
          </a:p>
          <a:p>
            <a:r>
              <a:rPr lang="es-ES" sz="2400" dirty="0" smtClean="0"/>
              <a:t>Registran información global por patrones de interés también conocidos como “dimensiones”</a:t>
            </a:r>
          </a:p>
          <a:p>
            <a:r>
              <a:rPr lang="es-ES" sz="2400" dirty="0" smtClean="0"/>
              <a:t>La información es persistente o “no volátil”</a:t>
            </a:r>
          </a:p>
          <a:p>
            <a:endParaRPr lang="es-ES" sz="2400" dirty="0"/>
          </a:p>
        </p:txBody>
      </p:sp>
    </p:spTree>
    <p:extLst>
      <p:ext uri="{BB962C8B-B14F-4D97-AF65-F5344CB8AC3E}">
        <p14:creationId xmlns:p14="http://schemas.microsoft.com/office/powerpoint/2010/main" val="82732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OLTP vs OLAP</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sz="2400" b="1" i="1" dirty="0" smtClean="0"/>
              <a:t>OLAP</a:t>
            </a:r>
            <a:r>
              <a:rPr lang="es-ES" sz="2400" dirty="0" smtClean="0"/>
              <a:t>: </a:t>
            </a:r>
            <a:r>
              <a:rPr lang="es-ES" sz="2400" dirty="0"/>
              <a:t>Las aplicaciones en OLAP, en cambio, son usadas por analistas y gerentes que frecuentemente quieren vistas de alto nivel de los datos, tales como las ventas de una línea de productos, por región, etc. La base de datos OLAP es usualmente actualizada por bloques, generalmente de múltiples fuentes, y provee poderosas aplicaciones multiusuario de poder analítico. Por lo tanto, las bases de datos OLAP son optimizadas para el análisis.</a:t>
            </a:r>
            <a:endParaRPr lang="es-AR" sz="2400" dirty="0"/>
          </a:p>
          <a:p>
            <a:endParaRPr lang="es-ES" sz="2400" dirty="0"/>
          </a:p>
          <a:p>
            <a:r>
              <a:rPr lang="es-ES" sz="2400" b="1" i="1" dirty="0" smtClean="0"/>
              <a:t>OLTP</a:t>
            </a:r>
            <a:r>
              <a:rPr lang="es-ES" sz="2400" dirty="0" smtClean="0"/>
              <a:t>: </a:t>
            </a:r>
            <a:r>
              <a:rPr lang="es-ES" sz="2400" dirty="0"/>
              <a:t>Las aplicaciones con OLTP están caracterizadas en que muchos usuarios crean, actualizan, o retienen registros individuales. Entonces, las bases de datos con OLTP son optimizadas para las actualizaciones de las transacciones</a:t>
            </a:r>
          </a:p>
        </p:txBody>
      </p:sp>
    </p:spTree>
    <p:extLst>
      <p:ext uri="{BB962C8B-B14F-4D97-AF65-F5344CB8AC3E}">
        <p14:creationId xmlns:p14="http://schemas.microsoft.com/office/powerpoint/2010/main" val="197717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OLAP</a:t>
            </a:r>
            <a:endParaRPr lang="es-AR" dirty="0"/>
          </a:p>
        </p:txBody>
      </p:sp>
      <p:sp>
        <p:nvSpPr>
          <p:cNvPr id="3" name="2 Marcador de contenido"/>
          <p:cNvSpPr>
            <a:spLocks noGrp="1"/>
          </p:cNvSpPr>
          <p:nvPr>
            <p:ph idx="1"/>
          </p:nvPr>
        </p:nvSpPr>
        <p:spPr/>
        <p:txBody>
          <a:bodyPr>
            <a:normAutofit/>
          </a:bodyPr>
          <a:lstStyle/>
          <a:p>
            <a:pPr lvl="0"/>
            <a:r>
              <a:rPr lang="es-ES" sz="2400" dirty="0" smtClean="0"/>
              <a:t>Las </a:t>
            </a:r>
            <a:r>
              <a:rPr lang="es-ES" sz="2400" dirty="0"/>
              <a:t>herramientas OLAP que se han ido desarrollando han buscado mantener una compatibilidad con otras herramientas de análisis que ya se utilizaban en la empresa, como son las hojas de cálculo tradicionales. </a:t>
            </a:r>
            <a:endParaRPr lang="es-AR" sz="2400" dirty="0"/>
          </a:p>
          <a:p>
            <a:pPr marL="0" indent="0">
              <a:buNone/>
            </a:pPr>
            <a:r>
              <a:rPr lang="es-ES" sz="2400" dirty="0"/>
              <a:t>  </a:t>
            </a:r>
            <a:endParaRPr lang="es-AR" sz="2400" dirty="0"/>
          </a:p>
          <a:p>
            <a:pPr lvl="0"/>
            <a:r>
              <a:rPr lang="es-ES" sz="2400" dirty="0"/>
              <a:t>La mayoría de los usuarios coincide en la facilidad y beneficio de utilizar aplicaciones multidimensionales pero presentan una actitud expectante ante los problemas de construcción y mantenimiento. </a:t>
            </a:r>
            <a:endParaRPr lang="es-ES" sz="2200" b="1" i="1" dirty="0"/>
          </a:p>
        </p:txBody>
      </p:sp>
    </p:spTree>
    <p:extLst>
      <p:ext uri="{BB962C8B-B14F-4D97-AF65-F5344CB8AC3E}">
        <p14:creationId xmlns:p14="http://schemas.microsoft.com/office/powerpoint/2010/main" val="3248238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OLAP</a:t>
            </a:r>
            <a:br>
              <a:rPr lang="es-ES" dirty="0" smtClean="0"/>
            </a:br>
            <a:endParaRPr lang="es-AR" dirty="0"/>
          </a:p>
        </p:txBody>
      </p:sp>
      <p:sp>
        <p:nvSpPr>
          <p:cNvPr id="3" name="2 Marcador de contenido"/>
          <p:cNvSpPr>
            <a:spLocks noGrp="1"/>
          </p:cNvSpPr>
          <p:nvPr>
            <p:ph idx="1"/>
          </p:nvPr>
        </p:nvSpPr>
        <p:spPr/>
        <p:txBody>
          <a:bodyPr>
            <a:normAutofit/>
          </a:bodyPr>
          <a:lstStyle/>
          <a:p>
            <a:r>
              <a:rPr lang="es-ES" sz="2200" dirty="0"/>
              <a:t>La gran mayoría de los datos que se usan en aplicaciones OLAP son originarios de otros sistemas y aplicaciones. De cualquier modo, en casi la totalidad de las aplicaciones </a:t>
            </a:r>
            <a:r>
              <a:rPr lang="es-ES" sz="2200" dirty="0" smtClean="0"/>
              <a:t>OLAP, </a:t>
            </a:r>
            <a:r>
              <a:rPr lang="es-ES" sz="2200" dirty="0"/>
              <a:t>los datos son capturados directamente por la aplicación OLAP. Cuando los datos proceden de otras aplicaciones es necesario duplicarlos y almacenarlos separadamente de los originales de los cuales proceden, para poder ser utilizados de manera activa por la aplicación OLAP de manera independiente</a:t>
            </a:r>
            <a:r>
              <a:rPr lang="es-ES" sz="2200" dirty="0" smtClean="0"/>
              <a:t>.</a:t>
            </a:r>
          </a:p>
        </p:txBody>
      </p:sp>
    </p:spTree>
    <p:extLst>
      <p:ext uri="{BB962C8B-B14F-4D97-AF65-F5344CB8AC3E}">
        <p14:creationId xmlns:p14="http://schemas.microsoft.com/office/powerpoint/2010/main" val="4213345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OLAP</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dirty="0"/>
              <a:t>Algunas de las razones que obligan a duplicar los datos para formar el </a:t>
            </a:r>
            <a:r>
              <a:rPr lang="es-ES" dirty="0" smtClean="0"/>
              <a:t>MODELO OLAP </a:t>
            </a:r>
            <a:r>
              <a:rPr lang="es-ES" dirty="0"/>
              <a:t>son: </a:t>
            </a:r>
            <a:endParaRPr lang="es-ES" dirty="0" smtClean="0"/>
          </a:p>
          <a:p>
            <a:pPr lvl="1"/>
            <a:r>
              <a:rPr lang="es-ES" b="1" i="1" u="sng" dirty="0" smtClean="0"/>
              <a:t>Ejecución</a:t>
            </a:r>
            <a:r>
              <a:rPr lang="es-ES" b="1" i="1" dirty="0" smtClean="0"/>
              <a:t>: </a:t>
            </a:r>
            <a:r>
              <a:rPr lang="es-ES" dirty="0" smtClean="0"/>
              <a:t>Las </a:t>
            </a:r>
            <a:r>
              <a:rPr lang="es-ES" dirty="0"/>
              <a:t>aplicaciones  OLAP son con cierta frecuencia de un gran tamaño y se suelen usar para realizar análisis interactivos inciertos. Esto requiere que se pueda acceder a los datos de manera muy rápida, lo cual obliga a que se guarden separados, y a disponer de una estructura de datos optimizada que pueda ser accedida sin perjudicar la respuesta operativa del sistema. </a:t>
            </a:r>
            <a:endParaRPr lang="es-ES" dirty="0" smtClean="0"/>
          </a:p>
          <a:p>
            <a:pPr lvl="1"/>
            <a:r>
              <a:rPr lang="es-ES" b="1" i="1" u="sng" dirty="0" smtClean="0"/>
              <a:t>Múltiples </a:t>
            </a:r>
            <a:r>
              <a:rPr lang="es-ES" b="1" i="1" u="sng" dirty="0"/>
              <a:t>fuentes de </a:t>
            </a:r>
            <a:r>
              <a:rPr lang="es-ES" b="1" i="1" u="sng" dirty="0" smtClean="0"/>
              <a:t>datos</a:t>
            </a:r>
            <a:r>
              <a:rPr lang="es-ES" b="1" dirty="0" smtClean="0"/>
              <a:t>:</a:t>
            </a:r>
            <a:r>
              <a:rPr lang="es-ES" dirty="0"/>
              <a:t> Muchas aplicaciones OLAP requieren de datos que son originados desde distintos y diversos sistemas, </a:t>
            </a:r>
            <a:r>
              <a:rPr lang="es-ES" dirty="0" smtClean="0"/>
              <a:t>El </a:t>
            </a:r>
            <a:r>
              <a:rPr lang="es-ES" dirty="0"/>
              <a:t>proceso para unir y combinar estos datos procedentes de distintas aplicaciones o sistemas (bases de datos, hojas de cálculo…) puede ser extremadamente complejo, porque estas aplicaciones o sistemas suelen usar sistemas de codificación diferentes y además pueden disponer de periodicidades distintas. </a:t>
            </a:r>
            <a:r>
              <a:rPr lang="es-ES" dirty="0" smtClean="0"/>
              <a:t> </a:t>
            </a:r>
            <a:endParaRPr lang="es-AR" dirty="0"/>
          </a:p>
          <a:p>
            <a:pPr lvl="1"/>
            <a:endParaRPr lang="es-AR" dirty="0"/>
          </a:p>
          <a:p>
            <a:pPr lvl="1"/>
            <a:endParaRPr lang="es-ES" sz="2200" dirty="0" smtClean="0"/>
          </a:p>
          <a:p>
            <a:endParaRPr lang="es-AR" sz="2400" dirty="0"/>
          </a:p>
        </p:txBody>
      </p:sp>
    </p:spTree>
    <p:extLst>
      <p:ext uri="{BB962C8B-B14F-4D97-AF65-F5344CB8AC3E}">
        <p14:creationId xmlns:p14="http://schemas.microsoft.com/office/powerpoint/2010/main" val="164477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OLAP</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b="1" i="1" u="sng" dirty="0" smtClean="0"/>
              <a:t>Filtrado </a:t>
            </a:r>
            <a:r>
              <a:rPr lang="es-ES" b="1" i="1" u="sng" dirty="0"/>
              <a:t>de datos</a:t>
            </a:r>
            <a:r>
              <a:rPr lang="es-ES" b="1" i="1" u="sng" dirty="0" smtClean="0"/>
              <a:t>.</a:t>
            </a:r>
            <a:r>
              <a:rPr lang="es-ES" b="1" i="1" dirty="0" smtClean="0"/>
              <a:t>: </a:t>
            </a:r>
            <a:r>
              <a:rPr lang="es-ES" dirty="0"/>
              <a:t> En la gran mayoría de sistemas transaccionales nos encontramos con mucha frecuencia gran cantidad de datos </a:t>
            </a:r>
            <a:r>
              <a:rPr lang="es-ES" dirty="0" smtClean="0"/>
              <a:t>que </a:t>
            </a:r>
            <a:r>
              <a:rPr lang="es-ES" dirty="0"/>
              <a:t>necesitan ser </a:t>
            </a:r>
            <a:r>
              <a:rPr lang="es-ES" dirty="0" smtClean="0"/>
              <a:t>filtrados antes para </a:t>
            </a:r>
            <a:r>
              <a:rPr lang="es-ES" dirty="0"/>
              <a:t>poder realizar un buen análisis que nos permita generar informes adecuados</a:t>
            </a:r>
            <a:r>
              <a:rPr lang="es-ES" dirty="0" smtClean="0"/>
              <a:t>. </a:t>
            </a:r>
            <a:r>
              <a:rPr lang="es-ES" dirty="0"/>
              <a:t>a tomar una decisión equivocada. </a:t>
            </a:r>
            <a:endParaRPr lang="es-AR" dirty="0"/>
          </a:p>
          <a:p>
            <a:r>
              <a:rPr lang="es-ES" b="1" i="1" u="sng" dirty="0" smtClean="0"/>
              <a:t>Ajuste </a:t>
            </a:r>
            <a:r>
              <a:rPr lang="es-ES" b="1" i="1" u="sng" dirty="0"/>
              <a:t>y modificación de </a:t>
            </a:r>
            <a:r>
              <a:rPr lang="es-ES" b="1" i="1" u="sng" dirty="0" smtClean="0"/>
              <a:t>datos</a:t>
            </a:r>
            <a:r>
              <a:rPr lang="es-ES" b="1" i="1" dirty="0" smtClean="0"/>
              <a:t>: </a:t>
            </a:r>
            <a:r>
              <a:rPr lang="es-ES" dirty="0" smtClean="0"/>
              <a:t>Hay </a:t>
            </a:r>
            <a:r>
              <a:rPr lang="es-ES" dirty="0"/>
              <a:t>varias razones por la cuales los datos deben ser ajustados antes de realizar el análisis. Algunas de ellas, podrían ser:</a:t>
            </a:r>
            <a:endParaRPr lang="es-AR" dirty="0"/>
          </a:p>
          <a:p>
            <a:pPr lvl="1"/>
            <a:r>
              <a:rPr lang="es-ES" dirty="0" smtClean="0"/>
              <a:t>Sucursales </a:t>
            </a:r>
            <a:r>
              <a:rPr lang="es-ES" dirty="0"/>
              <a:t>situadas en otros países operan con contabilidades distintas y los datos puede que necesiten ser modificados antes de usarse en el análisis. </a:t>
            </a:r>
            <a:endParaRPr lang="es-AR" dirty="0"/>
          </a:p>
          <a:p>
            <a:pPr lvl="1"/>
            <a:r>
              <a:rPr lang="es-ES" dirty="0" smtClean="0"/>
              <a:t>Las </a:t>
            </a:r>
            <a:r>
              <a:rPr lang="es-ES" dirty="0"/>
              <a:t>distintas estructuras de la compañía no siempre son iguales. Existe diferencias en los modos de trabajar de las direcciones departamentales, en las estructuras operativas… </a:t>
            </a:r>
            <a:endParaRPr lang="es-ES" dirty="0" smtClean="0"/>
          </a:p>
          <a:p>
            <a:pPr lvl="1"/>
            <a:r>
              <a:rPr lang="es-ES" dirty="0" smtClean="0"/>
              <a:t>Se </a:t>
            </a:r>
            <a:r>
              <a:rPr lang="es-ES" dirty="0"/>
              <a:t>pueden realizar análisis que no parten de datos operativos como pueden ser los que se obtienen de las características demográficas, publicidad televisiva… </a:t>
            </a:r>
            <a:endParaRPr lang="es-AR" dirty="0"/>
          </a:p>
          <a:p>
            <a:endParaRPr lang="es-AR" sz="2400" dirty="0"/>
          </a:p>
        </p:txBody>
      </p:sp>
    </p:spTree>
    <p:extLst>
      <p:ext uri="{BB962C8B-B14F-4D97-AF65-F5344CB8AC3E}">
        <p14:creationId xmlns:p14="http://schemas.microsoft.com/office/powerpoint/2010/main" val="3250180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OLAP</a:t>
            </a:r>
            <a:br>
              <a:rPr lang="es-ES" dirty="0" smtClean="0"/>
            </a:br>
            <a:endParaRPr lang="es-AR" dirty="0"/>
          </a:p>
        </p:txBody>
      </p:sp>
      <p:sp>
        <p:nvSpPr>
          <p:cNvPr id="3" name="2 Marcador de contenido"/>
          <p:cNvSpPr>
            <a:spLocks noGrp="1"/>
          </p:cNvSpPr>
          <p:nvPr>
            <p:ph idx="1"/>
          </p:nvPr>
        </p:nvSpPr>
        <p:spPr/>
        <p:txBody>
          <a:bodyPr>
            <a:normAutofit fontScale="92500" lnSpcReduction="10000"/>
          </a:bodyPr>
          <a:lstStyle/>
          <a:p>
            <a:r>
              <a:rPr lang="es-ES" b="1" i="1" u="sng" dirty="0" smtClean="0"/>
              <a:t>Actualización </a:t>
            </a:r>
            <a:r>
              <a:rPr lang="es-ES" b="1" i="1" u="sng" dirty="0"/>
              <a:t>y consistencia de </a:t>
            </a:r>
            <a:r>
              <a:rPr lang="es-ES" b="1" i="1" u="sng" dirty="0" smtClean="0"/>
              <a:t>datos</a:t>
            </a:r>
            <a:r>
              <a:rPr lang="es-ES" b="1" i="1" dirty="0" smtClean="0"/>
              <a:t>: </a:t>
            </a:r>
            <a:r>
              <a:rPr lang="es-ES" dirty="0" smtClean="0"/>
              <a:t>Si </a:t>
            </a:r>
            <a:r>
              <a:rPr lang="es-ES" dirty="0"/>
              <a:t>los datos que van a ser usados por una aplicación OLAP proceden de distintas fuentes </a:t>
            </a:r>
            <a:r>
              <a:rPr lang="es-ES" dirty="0" smtClean="0"/>
              <a:t>es </a:t>
            </a:r>
            <a:r>
              <a:rPr lang="es-ES" dirty="0"/>
              <a:t>muy probable que no se actualicen todos al mismo tiempo. Es decir, las aplicaciones de las cuales proceden los datos pueden estar, y de hecho seguro que ocurrirá así, en diferentes estados de actualización. </a:t>
            </a:r>
            <a:r>
              <a:rPr lang="es-ES" dirty="0" smtClean="0"/>
              <a:t>El </a:t>
            </a:r>
            <a:r>
              <a:rPr lang="es-ES" dirty="0"/>
              <a:t>análisis que realiza un OLAP depende en gran medida de la consistencia de los datos y por lo </a:t>
            </a:r>
            <a:r>
              <a:rPr lang="es-ES" dirty="0" smtClean="0"/>
              <a:t>tanto </a:t>
            </a:r>
            <a:r>
              <a:rPr lang="es-ES" dirty="0"/>
              <a:t>es necesaria una </a:t>
            </a:r>
            <a:r>
              <a:rPr lang="es-ES" dirty="0" smtClean="0"/>
              <a:t>plataforma que </a:t>
            </a:r>
            <a:r>
              <a:rPr lang="es-ES" dirty="0"/>
              <a:t>garantice esa consistencia. </a:t>
            </a:r>
            <a:endParaRPr lang="es-AR" dirty="0"/>
          </a:p>
          <a:p>
            <a:r>
              <a:rPr lang="es-ES" b="1" i="1" u="sng" dirty="0" smtClean="0"/>
              <a:t>Historia </a:t>
            </a:r>
            <a:r>
              <a:rPr lang="es-ES" b="1" i="1" u="sng" dirty="0"/>
              <a:t>de los </a:t>
            </a:r>
            <a:r>
              <a:rPr lang="es-ES" b="1" i="1" u="sng" dirty="0" smtClean="0"/>
              <a:t>datos</a:t>
            </a:r>
            <a:r>
              <a:rPr lang="es-ES" b="1" i="1" dirty="0" smtClean="0"/>
              <a:t>: </a:t>
            </a:r>
            <a:r>
              <a:rPr lang="es-ES" dirty="0" smtClean="0"/>
              <a:t>La </a:t>
            </a:r>
            <a:r>
              <a:rPr lang="es-ES" dirty="0"/>
              <a:t>gran mayoría de aplicaciones OLAP incluyen el tiempo como una dimensión. El uso del tiempo como una dimensión permite obtener resultados muy provechosos en cuanto a análisis temporales cuando se dispone de datos de varios años atrás. La adquisición de datos años anteriores supone un importante esfuerzo, ya que es necesario migrar estos datos de aplicaciones antiguas y ajustarlos para que puedan ser utilizados en la base de datos del OLAP. </a:t>
            </a:r>
            <a:endParaRPr lang="es-AR" dirty="0"/>
          </a:p>
          <a:p>
            <a:endParaRPr lang="es-AR" sz="2400" dirty="0"/>
          </a:p>
        </p:txBody>
      </p:sp>
    </p:spTree>
    <p:extLst>
      <p:ext uri="{BB962C8B-B14F-4D97-AF65-F5344CB8AC3E}">
        <p14:creationId xmlns:p14="http://schemas.microsoft.com/office/powerpoint/2010/main" val="2964063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OLAP</a:t>
            </a:r>
            <a:br>
              <a:rPr lang="es-ES" dirty="0" smtClean="0"/>
            </a:br>
            <a:endParaRPr lang="es-AR" dirty="0"/>
          </a:p>
        </p:txBody>
      </p:sp>
      <p:sp>
        <p:nvSpPr>
          <p:cNvPr id="3" name="2 Marcador de contenido"/>
          <p:cNvSpPr>
            <a:spLocks noGrp="1"/>
          </p:cNvSpPr>
          <p:nvPr>
            <p:ph idx="1"/>
          </p:nvPr>
        </p:nvSpPr>
        <p:spPr/>
        <p:txBody>
          <a:bodyPr>
            <a:normAutofit/>
          </a:bodyPr>
          <a:lstStyle/>
          <a:p>
            <a:r>
              <a:rPr lang="es-ES" b="1" i="1" u="sng" dirty="0" smtClean="0"/>
              <a:t>Distintas </a:t>
            </a:r>
            <a:r>
              <a:rPr lang="es-ES" b="1" i="1" u="sng" dirty="0"/>
              <a:t>perspectivas o </a:t>
            </a:r>
            <a:r>
              <a:rPr lang="es-ES" b="1" i="1" u="sng" dirty="0" smtClean="0"/>
              <a:t>vistas</a:t>
            </a:r>
            <a:r>
              <a:rPr lang="es-ES" b="1" i="1" dirty="0" smtClean="0"/>
              <a:t>: </a:t>
            </a:r>
            <a:r>
              <a:rPr lang="es-ES" dirty="0" smtClean="0"/>
              <a:t>Los </a:t>
            </a:r>
            <a:r>
              <a:rPr lang="es-ES" dirty="0"/>
              <a:t>datos operacionales tienen que ser necesariamente muy detallados, pero muchas de las actividades de toma de decisiones requieren una visión a más alto nivel, no tan estructurada. Interesa, por lo tanto, combinar almacenes de datos, ajustar la información según el nivel de resumen o el nivel de visión que se quiere </a:t>
            </a:r>
            <a:r>
              <a:rPr lang="es-ES" dirty="0" smtClean="0"/>
              <a:t>alcanzar.</a:t>
            </a:r>
          </a:p>
          <a:p>
            <a:r>
              <a:rPr lang="es-ES" b="1" i="1" u="sng" dirty="0" smtClean="0"/>
              <a:t>Actualización </a:t>
            </a:r>
            <a:r>
              <a:rPr lang="es-ES" b="1" i="1" u="sng" dirty="0"/>
              <a:t>de </a:t>
            </a:r>
            <a:r>
              <a:rPr lang="es-ES" b="1" i="1" u="sng" dirty="0" smtClean="0"/>
              <a:t>datos</a:t>
            </a:r>
            <a:r>
              <a:rPr lang="es-ES" b="1" i="1" dirty="0" smtClean="0"/>
              <a:t>: </a:t>
            </a:r>
            <a:r>
              <a:rPr lang="es-ES" dirty="0" smtClean="0"/>
              <a:t>Si </a:t>
            </a:r>
            <a:r>
              <a:rPr lang="es-ES" dirty="0"/>
              <a:t>la aplicación dispone de varias entradas de datos es obvio que es necesario separar la base de datos de OLAP para que no se </a:t>
            </a:r>
            <a:r>
              <a:rPr lang="es-ES" dirty="0" err="1"/>
              <a:t>sobreescriban</a:t>
            </a:r>
            <a:r>
              <a:rPr lang="es-ES" dirty="0"/>
              <a:t> los datos operacionales que se están usando en un determinado momento. </a:t>
            </a:r>
            <a:endParaRPr lang="es-AR" dirty="0"/>
          </a:p>
        </p:txBody>
      </p:sp>
    </p:spTree>
    <p:extLst>
      <p:ext uri="{BB962C8B-B14F-4D97-AF65-F5344CB8AC3E}">
        <p14:creationId xmlns:p14="http://schemas.microsoft.com/office/powerpoint/2010/main" val="217975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BASES DE DATOS MULTIDIMENSIONALES</a:t>
            </a:r>
            <a:br>
              <a:rPr lang="es-ES" dirty="0" smtClean="0"/>
            </a:br>
            <a:endParaRPr lang="es-AR" dirty="0"/>
          </a:p>
        </p:txBody>
      </p:sp>
      <p:sp>
        <p:nvSpPr>
          <p:cNvPr id="3" name="2 Marcador de contenido"/>
          <p:cNvSpPr>
            <a:spLocks noGrp="1"/>
          </p:cNvSpPr>
          <p:nvPr>
            <p:ph idx="1"/>
          </p:nvPr>
        </p:nvSpPr>
        <p:spPr/>
        <p:txBody>
          <a:bodyPr>
            <a:normAutofit/>
          </a:bodyPr>
          <a:lstStyle/>
          <a:p>
            <a:pPr lvl="0"/>
            <a:r>
              <a:rPr lang="es-ES" dirty="0"/>
              <a:t>Las dimensiones determinan la estructura de la información almacenada y definen adicionalmente caminos de consolidación. La información almacenada se presenta como variables que a su vez están caracterizadas por una o más </a:t>
            </a:r>
            <a:r>
              <a:rPr lang="es-ES" dirty="0" smtClean="0"/>
              <a:t>dimensiones</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241" y="3426594"/>
            <a:ext cx="5020068" cy="334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0395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BASES DE DATOS MULTIDIMENSIONALES</a:t>
            </a:r>
            <a:br>
              <a:rPr lang="es-ES" dirty="0" smtClean="0"/>
            </a:br>
            <a:endParaRPr lang="es-AR" dirty="0"/>
          </a:p>
        </p:txBody>
      </p:sp>
      <p:sp>
        <p:nvSpPr>
          <p:cNvPr id="3" name="2 Marcador de contenido"/>
          <p:cNvSpPr>
            <a:spLocks noGrp="1"/>
          </p:cNvSpPr>
          <p:nvPr>
            <p:ph idx="1"/>
          </p:nvPr>
        </p:nvSpPr>
        <p:spPr/>
        <p:txBody>
          <a:bodyPr>
            <a:normAutofit/>
          </a:bodyPr>
          <a:lstStyle/>
          <a:p>
            <a:pPr lvl="0"/>
            <a:r>
              <a:rPr lang="es-ES" dirty="0"/>
              <a:t>De este modo la información puede analizarse dentro del cubo formado por la intersección de las dimensiones de la variable particular</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593" y="2880291"/>
            <a:ext cx="4192236" cy="389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92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INTRODUCCION</a:t>
            </a:r>
            <a:br>
              <a:rPr lang="es-ES"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s-ES" sz="2400" dirty="0"/>
              <a:t>La inteligencia del negocio consiste en la </a:t>
            </a:r>
            <a:r>
              <a:rPr lang="es-ES" sz="2400" dirty="0" smtClean="0"/>
              <a:t>Transformación </a:t>
            </a:r>
            <a:r>
              <a:rPr lang="es-ES" sz="2400" dirty="0"/>
              <a:t>de datos en información y, ésta, en conocimiento, con la intención de mejorar al máximo el proceso de toma de decisiones de la organización. </a:t>
            </a:r>
            <a:endParaRPr lang="es-ES" sz="2400" dirty="0" smtClean="0"/>
          </a:p>
          <a:p>
            <a:endParaRPr lang="es-ES" sz="2400" dirty="0"/>
          </a:p>
          <a:p>
            <a:r>
              <a:rPr lang="es-ES" sz="2400" dirty="0"/>
              <a:t>Desde la perspectiva de la tecnología de la información, la inteligencia del negocio se define como “el conjunto de metodologías, herramientas y estructuras de </a:t>
            </a:r>
            <a:r>
              <a:rPr lang="es-ES" sz="2400" dirty="0" smtClean="0"/>
              <a:t>almacenamiento” </a:t>
            </a:r>
            <a:r>
              <a:rPr lang="es-ES" sz="2400" dirty="0"/>
              <a:t>que permiten la reunión, depuración y transformación de los datos </a:t>
            </a:r>
            <a:r>
              <a:rPr lang="es-ES" sz="2400" dirty="0" smtClean="0"/>
              <a:t>en </a:t>
            </a:r>
            <a:r>
              <a:rPr lang="es-ES" sz="2400" dirty="0"/>
              <a:t>una información integrada que se pueda analizar y convertir en conocimiento para la optimización del proceso de toma de decisiones. </a:t>
            </a:r>
            <a:endParaRPr lang="es-AR" sz="2400" dirty="0"/>
          </a:p>
        </p:txBody>
      </p:sp>
    </p:spTree>
    <p:extLst>
      <p:ext uri="{BB962C8B-B14F-4D97-AF65-F5344CB8AC3E}">
        <p14:creationId xmlns:p14="http://schemas.microsoft.com/office/powerpoint/2010/main" val="3519337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DISPERSION DE DATOS</a:t>
            </a:r>
            <a:endParaRPr lang="es-AR" dirty="0"/>
          </a:p>
        </p:txBody>
      </p:sp>
      <p:sp>
        <p:nvSpPr>
          <p:cNvPr id="3" name="2 Marcador de contenido"/>
          <p:cNvSpPr>
            <a:spLocks noGrp="1"/>
          </p:cNvSpPr>
          <p:nvPr>
            <p:ph idx="1"/>
          </p:nvPr>
        </p:nvSpPr>
        <p:spPr/>
        <p:txBody>
          <a:bodyPr>
            <a:normAutofit/>
          </a:bodyPr>
          <a:lstStyle/>
          <a:p>
            <a:r>
              <a:rPr lang="es-ES" dirty="0"/>
              <a:t>A medida que se agregan dimensiones a una Base de Datos Multidimensional, el número de puntos de datos o “celdas</a:t>
            </a:r>
            <a:r>
              <a:rPr lang="es-ES" dirty="0" smtClean="0"/>
              <a:t>” crece </a:t>
            </a:r>
            <a:r>
              <a:rPr lang="es-ES" dirty="0"/>
              <a:t>rápidamente. Por ejemplo, considerando que no se venden todos los productos en todas las sucursales todos los días, si se considerara que las sucursales más pequeñas solo pueden manejar el 20% de todos los productos, el 80% de las celdas estarán vacías.  En la práctica, muchas Bases de datos tienen el 95% de las celdas vacías o en cero. Esto es conocido como “</a:t>
            </a:r>
            <a:r>
              <a:rPr lang="es-ES" dirty="0" err="1"/>
              <a:t>sparsely</a:t>
            </a:r>
            <a:r>
              <a:rPr lang="es-ES" dirty="0"/>
              <a:t> </a:t>
            </a:r>
            <a:r>
              <a:rPr lang="es-ES" dirty="0" err="1"/>
              <a:t>populated</a:t>
            </a:r>
            <a:r>
              <a:rPr lang="es-ES" dirty="0"/>
              <a:t>” </a:t>
            </a:r>
            <a:r>
              <a:rPr lang="es-ES" dirty="0" err="1"/>
              <a:t>ó</a:t>
            </a:r>
            <a:r>
              <a:rPr lang="es-ES" dirty="0"/>
              <a:t> poblados dispersos </a:t>
            </a:r>
            <a:r>
              <a:rPr lang="es-ES" dirty="0" err="1"/>
              <a:t>ó</a:t>
            </a:r>
            <a:r>
              <a:rPr lang="es-ES" dirty="0"/>
              <a:t> </a:t>
            </a:r>
            <a:r>
              <a:rPr lang="es-ES" b="1" i="1" dirty="0"/>
              <a:t>dispersión de datos </a:t>
            </a:r>
            <a:r>
              <a:rPr lang="es-ES" dirty="0" err="1"/>
              <a:t>ó</a:t>
            </a:r>
            <a:r>
              <a:rPr lang="es-ES" dirty="0"/>
              <a:t> simplemente </a:t>
            </a:r>
            <a:r>
              <a:rPr lang="es-ES" dirty="0" err="1"/>
              <a:t>sparse</a:t>
            </a:r>
            <a:r>
              <a:rPr lang="es-ES" dirty="0"/>
              <a:t>.</a:t>
            </a:r>
            <a:endParaRPr lang="es-AR" dirty="0"/>
          </a:p>
        </p:txBody>
      </p:sp>
    </p:spTree>
    <p:extLst>
      <p:ext uri="{BB962C8B-B14F-4D97-AF65-F5344CB8AC3E}">
        <p14:creationId xmlns:p14="http://schemas.microsoft.com/office/powerpoint/2010/main" val="3441002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DISPERSION DE DATOS</a:t>
            </a:r>
            <a:endParaRPr lang="es-AR" dirty="0"/>
          </a:p>
        </p:txBody>
      </p:sp>
      <p:sp>
        <p:nvSpPr>
          <p:cNvPr id="3" name="2 Marcador de contenido"/>
          <p:cNvSpPr>
            <a:spLocks noGrp="1"/>
          </p:cNvSpPr>
          <p:nvPr>
            <p:ph idx="1"/>
          </p:nvPr>
        </p:nvSpPr>
        <p:spPr/>
        <p:txBody>
          <a:bodyPr>
            <a:normAutofit/>
          </a:bodyPr>
          <a:lstStyle/>
          <a:p>
            <a:r>
              <a:rPr lang="es-ES" b="1" i="1" dirty="0" err="1" smtClean="0"/>
              <a:t>Hipercubo</a:t>
            </a:r>
            <a:r>
              <a:rPr lang="es-ES" dirty="0" smtClean="0"/>
              <a:t>: La información se guarda</a:t>
            </a:r>
            <a:r>
              <a:rPr lang="es-ES" dirty="0"/>
              <a:t> </a:t>
            </a:r>
            <a:r>
              <a:rPr lang="es-ES" dirty="0" smtClean="0"/>
              <a:t>implícitamente en un gran y único cubo, presentando </a:t>
            </a:r>
            <a:r>
              <a:rPr lang="es-ES" dirty="0"/>
              <a:t>los datos al usuario en un formato de </a:t>
            </a:r>
            <a:r>
              <a:rPr lang="es-ES" dirty="0" err="1" smtClean="0"/>
              <a:t>hipercubo</a:t>
            </a:r>
            <a:r>
              <a:rPr lang="es-ES" dirty="0"/>
              <a:t>, donde todos los datos en la aplicación aparecen como una sencilla estructura multidimensional</a:t>
            </a:r>
            <a:r>
              <a:rPr lang="es-ES" b="1" i="1" dirty="0" smtClean="0"/>
              <a:t>.</a:t>
            </a:r>
          </a:p>
          <a:p>
            <a:endParaRPr lang="es-ES" b="1" i="1" dirty="0" smtClean="0"/>
          </a:p>
          <a:p>
            <a:r>
              <a:rPr lang="es-ES" b="1" i="1" dirty="0" err="1" smtClean="0"/>
              <a:t>Multicubo</a:t>
            </a:r>
            <a:r>
              <a:rPr lang="es-ES" dirty="0" smtClean="0"/>
              <a:t>;  la información se almacena dividiendo los </a:t>
            </a:r>
            <a:r>
              <a:rPr lang="es-ES" dirty="0"/>
              <a:t>datos en grupos más pequeños y densos (objetos </a:t>
            </a:r>
            <a:r>
              <a:rPr lang="es-ES" dirty="0" smtClean="0"/>
              <a:t>multidimensionales), donde la </a:t>
            </a:r>
            <a:r>
              <a:rPr lang="es-ES" dirty="0"/>
              <a:t>base de datos multidimensional consiste en un número de objetos separados normalmente con diferentes dimensiones. </a:t>
            </a:r>
            <a:endParaRPr lang="es-AR" dirty="0"/>
          </a:p>
        </p:txBody>
      </p:sp>
    </p:spTree>
    <p:extLst>
      <p:ext uri="{BB962C8B-B14F-4D97-AF65-F5344CB8AC3E}">
        <p14:creationId xmlns:p14="http://schemas.microsoft.com/office/powerpoint/2010/main" val="1930526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BDM vs BDR</a:t>
            </a:r>
            <a:r>
              <a:rPr lang="es-ES" dirty="0" smtClean="0"/>
              <a:t/>
            </a:r>
            <a:br>
              <a:rPr lang="es-ES" dirty="0" smtClean="0"/>
            </a:br>
            <a:endParaRPr lang="es-AR"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87785" y="1578543"/>
            <a:ext cx="8193099" cy="5434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024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DATOS, INFORMACION Y CONOCIMIENTO</a:t>
            </a:r>
            <a:br>
              <a:rPr lang="es-ES" dirty="0" smtClean="0"/>
            </a:br>
            <a:endParaRPr lang="es-AR" dirty="0"/>
          </a:p>
        </p:txBody>
      </p:sp>
      <p:sp>
        <p:nvSpPr>
          <p:cNvPr id="3" name="2 Marcador de contenido"/>
          <p:cNvSpPr>
            <a:spLocks noGrp="1"/>
          </p:cNvSpPr>
          <p:nvPr>
            <p:ph idx="1"/>
          </p:nvPr>
        </p:nvSpPr>
        <p:spPr/>
        <p:txBody>
          <a:bodyPr/>
          <a:lstStyle/>
          <a:p>
            <a:r>
              <a:rPr lang="es-ES" sz="2400" dirty="0"/>
              <a:t>En general, estos términos se consideran sinónimos; sin embargo, entre ellos existen grandes diferencias: los datos son valores ya conocidos que se encuentran diseminados en diferentes partes; la información, en cambio, es un dato asociado a una relación que, vinculado y acumulado luego de un proceso de análisis, se transforma en </a:t>
            </a:r>
            <a:r>
              <a:rPr lang="es-ES" sz="2400" dirty="0" smtClean="0"/>
              <a:t>conocimiento.</a:t>
            </a:r>
          </a:p>
        </p:txBody>
      </p:sp>
    </p:spTree>
    <p:extLst>
      <p:ext uri="{BB962C8B-B14F-4D97-AF65-F5344CB8AC3E}">
        <p14:creationId xmlns:p14="http://schemas.microsoft.com/office/powerpoint/2010/main" val="1344040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DATOS </a:t>
            </a:r>
            <a:br>
              <a:rPr lang="es-ES" dirty="0" smtClean="0"/>
            </a:br>
            <a:endParaRPr lang="es-AR" dirty="0"/>
          </a:p>
        </p:txBody>
      </p:sp>
      <p:sp>
        <p:nvSpPr>
          <p:cNvPr id="3" name="2 Marcador de contenido"/>
          <p:cNvSpPr>
            <a:spLocks noGrp="1"/>
          </p:cNvSpPr>
          <p:nvPr>
            <p:ph idx="1"/>
          </p:nvPr>
        </p:nvSpPr>
        <p:spPr/>
        <p:txBody>
          <a:bodyPr>
            <a:normAutofit fontScale="85000" lnSpcReduction="10000"/>
          </a:bodyPr>
          <a:lstStyle/>
          <a:p>
            <a:r>
              <a:rPr lang="es-ES" sz="2400" dirty="0"/>
              <a:t>Los datos son la mínima unidad semántica que se corresponden con los elementos primarios de la información que en sí mismos no tienen ningún valor. Para brindar algún tipo de información necesitan que se los vincule con alguna relación. También se pueden tomar como un conjunto discreto de valores absolutos que no pueden aportar nada que contribuya con la toma de decisiones. Por ejemplo: un número, un nombre, etc. Asimismo, un CD, un DVD o un disco rígido pueden almacenar físicamente una colección de datos. </a:t>
            </a:r>
          </a:p>
          <a:p>
            <a:r>
              <a:rPr lang="es-ES" sz="2400" dirty="0"/>
              <a:t>Los datos, en general, provienen de diferentes orígenes: internos; es decir, de la propia organización, o externos, extraídos del contexto; por ejemplo, de la competencia. A la vez, pueden ser objetivos, subjetivos y de tipo cualitativo o cuantitativo.</a:t>
            </a:r>
            <a:endParaRPr lang="es-ES" sz="2400" dirty="0" smtClean="0"/>
          </a:p>
          <a:p>
            <a:endParaRPr lang="es-ES" sz="2400" dirty="0" smtClean="0"/>
          </a:p>
          <a:p>
            <a:endParaRPr lang="es-ES" sz="2400" dirty="0"/>
          </a:p>
        </p:txBody>
      </p:sp>
    </p:spTree>
    <p:extLst>
      <p:ext uri="{BB962C8B-B14F-4D97-AF65-F5344CB8AC3E}">
        <p14:creationId xmlns:p14="http://schemas.microsoft.com/office/powerpoint/2010/main" val="342973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INFORMACION</a:t>
            </a:r>
            <a:br>
              <a:rPr lang="es-ES" dirty="0" smtClean="0"/>
            </a:br>
            <a:endParaRPr lang="es-AR" dirty="0"/>
          </a:p>
        </p:txBody>
      </p:sp>
      <p:sp>
        <p:nvSpPr>
          <p:cNvPr id="3" name="2 Marcador de contenido"/>
          <p:cNvSpPr>
            <a:spLocks noGrp="1"/>
          </p:cNvSpPr>
          <p:nvPr>
            <p:ph idx="1"/>
          </p:nvPr>
        </p:nvSpPr>
        <p:spPr/>
        <p:txBody>
          <a:bodyPr>
            <a:normAutofit fontScale="70000" lnSpcReduction="20000"/>
          </a:bodyPr>
          <a:lstStyle/>
          <a:p>
            <a:r>
              <a:rPr lang="es-ES" sz="2600" dirty="0"/>
              <a:t>Se puede definir a la información “como el conjunto de datos procesados o relacionados con un significado específico”. </a:t>
            </a:r>
            <a:r>
              <a:rPr lang="es-ES" sz="2600" dirty="0" smtClean="0"/>
              <a:t> </a:t>
            </a:r>
            <a:endParaRPr lang="es-ES" sz="2600" dirty="0"/>
          </a:p>
          <a:p>
            <a:r>
              <a:rPr lang="es-ES" sz="2600" dirty="0"/>
              <a:t>En consecuencia, si se le añade </a:t>
            </a:r>
            <a:r>
              <a:rPr lang="es-ES" sz="2600" dirty="0" smtClean="0"/>
              <a:t>alguna relación, </a:t>
            </a:r>
            <a:r>
              <a:rPr lang="es-ES" sz="2600" dirty="0"/>
              <a:t>los datos se pueden convertir en información. A continuación, se describe de qué manera un dato se puede transformar en información:</a:t>
            </a:r>
          </a:p>
          <a:p>
            <a:pPr lvl="1"/>
            <a:r>
              <a:rPr lang="es-ES" sz="2300" b="1" dirty="0" smtClean="0"/>
              <a:t>Contextualizando</a:t>
            </a:r>
            <a:r>
              <a:rPr lang="es-ES" sz="2300" b="1" i="1" dirty="0"/>
              <a:t>: </a:t>
            </a:r>
            <a:r>
              <a:rPr lang="es-ES" sz="2300" dirty="0"/>
              <a:t>se sabe en qué contexto y para qué propósito se generaron.</a:t>
            </a:r>
          </a:p>
          <a:p>
            <a:pPr lvl="1"/>
            <a:r>
              <a:rPr lang="es-ES" sz="2300" b="1" dirty="0" smtClean="0"/>
              <a:t>Categorizando</a:t>
            </a:r>
            <a:r>
              <a:rPr lang="es-ES" sz="2300" b="1" i="1" dirty="0"/>
              <a:t>: </a:t>
            </a:r>
            <a:r>
              <a:rPr lang="es-ES" sz="2300" dirty="0"/>
              <a:t>se conocen las unidades de medida que ayudan a interpretarlos.</a:t>
            </a:r>
          </a:p>
          <a:p>
            <a:pPr lvl="1"/>
            <a:r>
              <a:rPr lang="es-ES" sz="2300" b="1" dirty="0" smtClean="0"/>
              <a:t>Calculando</a:t>
            </a:r>
            <a:r>
              <a:rPr lang="es-ES" sz="2300" b="1" i="1" dirty="0"/>
              <a:t>: </a:t>
            </a:r>
            <a:r>
              <a:rPr lang="es-ES" sz="2300" dirty="0"/>
              <a:t>los datos fueron procesados matemática o estadísticamente</a:t>
            </a:r>
            <a:r>
              <a:rPr lang="es-ES" sz="2300" dirty="0" smtClean="0"/>
              <a:t>.</a:t>
            </a:r>
          </a:p>
          <a:p>
            <a:pPr lvl="1"/>
            <a:r>
              <a:rPr lang="es-ES" sz="2300" b="1" dirty="0"/>
              <a:t>Corrigiendo</a:t>
            </a:r>
            <a:r>
              <a:rPr lang="es-ES" sz="2300" b="1" i="1" dirty="0"/>
              <a:t>: </a:t>
            </a:r>
            <a:r>
              <a:rPr lang="es-ES" sz="2300" dirty="0"/>
              <a:t>habiendo eliminando errores o inconsistencias de los datos.</a:t>
            </a:r>
          </a:p>
          <a:p>
            <a:pPr lvl="1"/>
            <a:r>
              <a:rPr lang="es-ES" sz="2300" b="1" dirty="0" smtClean="0"/>
              <a:t>Condensando</a:t>
            </a:r>
            <a:r>
              <a:rPr lang="es-ES" sz="2300" b="1" i="1" dirty="0"/>
              <a:t>: </a:t>
            </a:r>
            <a:r>
              <a:rPr lang="es-ES" sz="2300" dirty="0"/>
              <a:t>resumiendo los datos de forma más concisa (agregación de datos</a:t>
            </a:r>
            <a:r>
              <a:rPr lang="es-ES" sz="2300" dirty="0" smtClean="0"/>
              <a:t>).</a:t>
            </a:r>
            <a:endParaRPr lang="es-ES" sz="2300" dirty="0"/>
          </a:p>
        </p:txBody>
      </p:sp>
    </p:spTree>
    <p:extLst>
      <p:ext uri="{BB962C8B-B14F-4D97-AF65-F5344CB8AC3E}">
        <p14:creationId xmlns:p14="http://schemas.microsoft.com/office/powerpoint/2010/main" val="2222893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CONOCIMIENTO</a:t>
            </a:r>
            <a:br>
              <a:rPr lang="es-ES" dirty="0" smtClean="0"/>
            </a:br>
            <a:endParaRPr lang="es-AR" dirty="0"/>
          </a:p>
        </p:txBody>
      </p:sp>
      <p:sp>
        <p:nvSpPr>
          <p:cNvPr id="3" name="2 Marcador de contenido"/>
          <p:cNvSpPr>
            <a:spLocks noGrp="1"/>
          </p:cNvSpPr>
          <p:nvPr>
            <p:ph idx="1"/>
          </p:nvPr>
        </p:nvSpPr>
        <p:spPr/>
        <p:txBody>
          <a:bodyPr>
            <a:normAutofit/>
          </a:bodyPr>
          <a:lstStyle/>
          <a:p>
            <a:r>
              <a:rPr lang="es-ES" sz="1800" dirty="0"/>
              <a:t>El conocimiento </a:t>
            </a:r>
            <a:r>
              <a:rPr lang="es-ES" sz="1800" dirty="0" smtClean="0"/>
              <a:t>es la fusión </a:t>
            </a:r>
            <a:r>
              <a:rPr lang="es-ES" sz="1800" dirty="0"/>
              <a:t>de valores, información y </a:t>
            </a:r>
            <a:r>
              <a:rPr lang="es-ES" sz="1800" dirty="0" smtClean="0"/>
              <a:t>experiencia, es </a:t>
            </a:r>
            <a:r>
              <a:rPr lang="es-ES" sz="1800" dirty="0"/>
              <a:t>el marco conceptual adecuado para la incorporación de nueva información. A medida que se va incorporando más información se </a:t>
            </a:r>
            <a:r>
              <a:rPr lang="es-ES" sz="1800" dirty="0" smtClean="0"/>
              <a:t>generan nuevos </a:t>
            </a:r>
            <a:r>
              <a:rPr lang="es-ES" sz="1800" dirty="0"/>
              <a:t>conocimientos que contribuirán con la toma de decisiones. </a:t>
            </a:r>
          </a:p>
          <a:p>
            <a:r>
              <a:rPr lang="es-ES" sz="1800" dirty="0" smtClean="0"/>
              <a:t>Para </a:t>
            </a:r>
            <a:r>
              <a:rPr lang="es-ES" sz="1800" dirty="0"/>
              <a:t>que la información se convierta en conocimiento se deben llevar adelante las siguientes acciones:</a:t>
            </a:r>
          </a:p>
          <a:p>
            <a:pPr lvl="1"/>
            <a:r>
              <a:rPr lang="es-AR" sz="1600" dirty="0" smtClean="0"/>
              <a:t>Comparación </a:t>
            </a:r>
            <a:r>
              <a:rPr lang="es-AR" sz="1600" dirty="0"/>
              <a:t>con otros elementos.</a:t>
            </a:r>
          </a:p>
          <a:p>
            <a:pPr lvl="1"/>
            <a:r>
              <a:rPr lang="es-AR" sz="1600" dirty="0" smtClean="0"/>
              <a:t>Predicción </a:t>
            </a:r>
            <a:r>
              <a:rPr lang="es-AR" sz="1600" dirty="0"/>
              <a:t>de consecuencias.</a:t>
            </a:r>
          </a:p>
          <a:p>
            <a:pPr lvl="1"/>
            <a:r>
              <a:rPr lang="es-AR" sz="1600" dirty="0" smtClean="0"/>
              <a:t>Búsqueda </a:t>
            </a:r>
            <a:r>
              <a:rPr lang="es-AR" sz="1600" dirty="0"/>
              <a:t>de conexiones.</a:t>
            </a:r>
          </a:p>
          <a:p>
            <a:pPr lvl="1"/>
            <a:r>
              <a:rPr lang="es-ES" sz="1600" dirty="0" smtClean="0"/>
              <a:t>Conversación </a:t>
            </a:r>
            <a:r>
              <a:rPr lang="es-ES" sz="1600" dirty="0"/>
              <a:t>con otros portadores de conocimiento.</a:t>
            </a:r>
            <a:endParaRPr lang="es-ES" sz="2200" dirty="0" smtClean="0"/>
          </a:p>
        </p:txBody>
      </p:sp>
    </p:spTree>
    <p:extLst>
      <p:ext uri="{BB962C8B-B14F-4D97-AF65-F5344CB8AC3E}">
        <p14:creationId xmlns:p14="http://schemas.microsoft.com/office/powerpoint/2010/main" val="18691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TECNOLOGIAS OLAP</a:t>
            </a:r>
            <a:br>
              <a:rPr lang="es-ES" dirty="0" smtClean="0"/>
            </a:br>
            <a:endParaRPr lang="es-AR" dirty="0"/>
          </a:p>
        </p:txBody>
      </p:sp>
      <p:sp>
        <p:nvSpPr>
          <p:cNvPr id="3" name="Marcador de contenido 2"/>
          <p:cNvSpPr>
            <a:spLocks noGrp="1"/>
          </p:cNvSpPr>
          <p:nvPr>
            <p:ph idx="1"/>
          </p:nvPr>
        </p:nvSpPr>
        <p:spPr/>
        <p:txBody>
          <a:bodyPr>
            <a:normAutofit fontScale="92500" lnSpcReduction="20000"/>
          </a:bodyPr>
          <a:lstStyle/>
          <a:p>
            <a:r>
              <a:rPr lang="es-ES" sz="2400" dirty="0"/>
              <a:t>La aparición y evolución de la informática </a:t>
            </a:r>
            <a:r>
              <a:rPr lang="es-ES" sz="2400" dirty="0" smtClean="0"/>
              <a:t>a finales de la década de los 90 trajo </a:t>
            </a:r>
            <a:r>
              <a:rPr lang="es-ES" sz="2400" dirty="0"/>
              <a:t>una acumulación masiva de datos, en el entorno empresarial. Esta gran cantidad de datos proviene en su mayor parte de la aplicación de la informática en las actividades transaccionales de la empresa, contabilidad, gestión de almacén, facturación</a:t>
            </a:r>
            <a:r>
              <a:rPr lang="es-ES" sz="2400" dirty="0" smtClean="0"/>
              <a:t>.</a:t>
            </a:r>
          </a:p>
          <a:p>
            <a:r>
              <a:rPr lang="es-ES" sz="2400" dirty="0" smtClean="0"/>
              <a:t>Hace </a:t>
            </a:r>
            <a:r>
              <a:rPr lang="es-ES" sz="2400" dirty="0"/>
              <a:t>falta un modo de estructurar la información y los </a:t>
            </a:r>
            <a:r>
              <a:rPr lang="es-ES" sz="2400" dirty="0" smtClean="0"/>
              <a:t>datos  </a:t>
            </a:r>
            <a:r>
              <a:rPr lang="es-ES" sz="2400" dirty="0"/>
              <a:t>que </a:t>
            </a:r>
            <a:r>
              <a:rPr lang="es-ES" sz="2400" dirty="0" smtClean="0"/>
              <a:t>aporte </a:t>
            </a:r>
            <a:r>
              <a:rPr lang="es-ES" sz="2400" dirty="0"/>
              <a:t>una nueva perspectiva de los mismos. </a:t>
            </a:r>
            <a:endParaRPr lang="es-ES" sz="2400" dirty="0" smtClean="0"/>
          </a:p>
          <a:p>
            <a:r>
              <a:rPr lang="es-ES" sz="2400" dirty="0" smtClean="0"/>
              <a:t>Nace </a:t>
            </a:r>
            <a:r>
              <a:rPr lang="es-ES" sz="2400" dirty="0"/>
              <a:t>de este modo la tecnología O.L.A.P</a:t>
            </a:r>
            <a:r>
              <a:rPr lang="es-ES" sz="2400" dirty="0" smtClean="0"/>
              <a:t>. </a:t>
            </a:r>
            <a:r>
              <a:rPr lang="es-ES" sz="2400" dirty="0"/>
              <a:t>“</a:t>
            </a:r>
            <a:r>
              <a:rPr lang="es-ES" sz="2400" dirty="0" err="1"/>
              <a:t>On</a:t>
            </a:r>
            <a:r>
              <a:rPr lang="es-ES" sz="2400" dirty="0"/>
              <a:t> Line </a:t>
            </a:r>
            <a:r>
              <a:rPr lang="es-ES" sz="2400" dirty="0" err="1"/>
              <a:t>Analytical</a:t>
            </a:r>
            <a:r>
              <a:rPr lang="es-ES" sz="2400" dirty="0"/>
              <a:t> </a:t>
            </a:r>
            <a:r>
              <a:rPr lang="es-ES" sz="2400" dirty="0" err="1"/>
              <a:t>Processing</a:t>
            </a:r>
            <a:r>
              <a:rPr lang="es-ES" sz="2400" dirty="0"/>
              <a:t>” basada en la utilización de tecnología de Bases de Datos Multidimensionales, para diferenciarse de OLTP “</a:t>
            </a:r>
            <a:r>
              <a:rPr lang="es-ES" sz="2400" dirty="0" err="1"/>
              <a:t>On</a:t>
            </a:r>
            <a:r>
              <a:rPr lang="es-ES" sz="2400" dirty="0"/>
              <a:t> Line </a:t>
            </a:r>
            <a:r>
              <a:rPr lang="es-ES" sz="2400" dirty="0" err="1"/>
              <a:t>Transaction</a:t>
            </a:r>
            <a:r>
              <a:rPr lang="es-ES" sz="2400" dirty="0"/>
              <a:t> </a:t>
            </a:r>
            <a:r>
              <a:rPr lang="es-ES" sz="2400" dirty="0" err="1"/>
              <a:t>Processing</a:t>
            </a:r>
            <a:r>
              <a:rPr lang="es-ES" sz="2400" dirty="0"/>
              <a:t>”, que se fundamentan en Bases de Datos Relacionales. </a:t>
            </a:r>
            <a:endParaRPr lang="es-AR" sz="2400" dirty="0"/>
          </a:p>
        </p:txBody>
      </p:sp>
    </p:spTree>
    <p:extLst>
      <p:ext uri="{BB962C8B-B14F-4D97-AF65-F5344CB8AC3E}">
        <p14:creationId xmlns:p14="http://schemas.microsoft.com/office/powerpoint/2010/main" val="1007834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CONCEPTOS</a:t>
            </a:r>
            <a:br>
              <a:rPr lang="es-ES" dirty="0" smtClean="0"/>
            </a:br>
            <a:endParaRPr lang="es-AR" dirty="0"/>
          </a:p>
        </p:txBody>
      </p:sp>
      <p:sp>
        <p:nvSpPr>
          <p:cNvPr id="3" name="2 Marcador de contenido"/>
          <p:cNvSpPr>
            <a:spLocks noGrp="1"/>
          </p:cNvSpPr>
          <p:nvPr>
            <p:ph idx="1"/>
          </p:nvPr>
        </p:nvSpPr>
        <p:spPr/>
        <p:txBody>
          <a:bodyPr/>
          <a:lstStyle/>
          <a:p>
            <a:r>
              <a:rPr lang="es-ES" sz="2400" b="1" i="1" dirty="0" smtClean="0"/>
              <a:t>OLAP:</a:t>
            </a:r>
            <a:r>
              <a:rPr lang="es-ES" sz="2400" dirty="0" smtClean="0"/>
              <a:t> </a:t>
            </a:r>
            <a:r>
              <a:rPr lang="es-ES" sz="2400" dirty="0"/>
              <a:t>“</a:t>
            </a:r>
            <a:r>
              <a:rPr lang="es-ES" sz="2400" dirty="0" err="1"/>
              <a:t>On</a:t>
            </a:r>
            <a:r>
              <a:rPr lang="es-ES" sz="2400" dirty="0"/>
              <a:t> Line </a:t>
            </a:r>
            <a:r>
              <a:rPr lang="es-ES" sz="2400" dirty="0" err="1"/>
              <a:t>Analytical</a:t>
            </a:r>
            <a:r>
              <a:rPr lang="es-ES" sz="2400" dirty="0"/>
              <a:t> </a:t>
            </a:r>
            <a:r>
              <a:rPr lang="es-ES" sz="2400" dirty="0" err="1"/>
              <a:t>Processing</a:t>
            </a:r>
            <a:r>
              <a:rPr lang="es-ES" sz="2400" dirty="0"/>
              <a:t>” </a:t>
            </a:r>
            <a:r>
              <a:rPr lang="es-ES" sz="2400" dirty="0" err="1" smtClean="0"/>
              <a:t>tambièn</a:t>
            </a:r>
            <a:r>
              <a:rPr lang="es-ES" sz="2400" dirty="0" smtClean="0"/>
              <a:t> llamado </a:t>
            </a:r>
            <a:r>
              <a:rPr lang="es-ES" sz="2400" b="1" i="1" dirty="0" smtClean="0"/>
              <a:t>Modelo Relacional</a:t>
            </a:r>
            <a:r>
              <a:rPr lang="es-ES" sz="2400" dirty="0" smtClean="0"/>
              <a:t>, debido a que analiza y relaciona la información analizada.</a:t>
            </a:r>
          </a:p>
          <a:p>
            <a:endParaRPr lang="es-ES" sz="2400" dirty="0"/>
          </a:p>
          <a:p>
            <a:r>
              <a:rPr lang="es-ES" sz="2400" b="1" i="1" dirty="0" smtClean="0"/>
              <a:t>OLTP:</a:t>
            </a:r>
            <a:r>
              <a:rPr lang="es-ES" sz="2400" dirty="0" smtClean="0"/>
              <a:t> </a:t>
            </a:r>
            <a:r>
              <a:rPr lang="es-ES" sz="2400" dirty="0"/>
              <a:t>“</a:t>
            </a:r>
            <a:r>
              <a:rPr lang="es-ES" sz="2400" dirty="0" err="1"/>
              <a:t>On</a:t>
            </a:r>
            <a:r>
              <a:rPr lang="es-ES" sz="2400" dirty="0"/>
              <a:t> Line </a:t>
            </a:r>
            <a:r>
              <a:rPr lang="es-ES" sz="2400" dirty="0" err="1"/>
              <a:t>Transaction</a:t>
            </a:r>
            <a:r>
              <a:rPr lang="es-ES" sz="2400" dirty="0"/>
              <a:t> </a:t>
            </a:r>
            <a:r>
              <a:rPr lang="es-ES" sz="2400" dirty="0" err="1"/>
              <a:t>Processing</a:t>
            </a:r>
            <a:r>
              <a:rPr lang="es-ES" sz="2400" dirty="0"/>
              <a:t>”, </a:t>
            </a:r>
            <a:r>
              <a:rPr lang="es-ES" sz="2400" dirty="0" err="1" smtClean="0"/>
              <a:t>tambièn</a:t>
            </a:r>
            <a:r>
              <a:rPr lang="es-ES" sz="2400" dirty="0" smtClean="0"/>
              <a:t> llamado </a:t>
            </a:r>
            <a:r>
              <a:rPr lang="es-ES" sz="2400" b="1" i="1" dirty="0" smtClean="0"/>
              <a:t>Modelo Transaccional</a:t>
            </a:r>
            <a:r>
              <a:rPr lang="es-ES" sz="2400" dirty="0" smtClean="0"/>
              <a:t>, debido a que se basa en la ejecución de un conjunto de </a:t>
            </a:r>
            <a:r>
              <a:rPr lang="es-ES" sz="2400" dirty="0" err="1" smtClean="0"/>
              <a:t>trasacciones</a:t>
            </a:r>
            <a:r>
              <a:rPr lang="es-ES" sz="2400" dirty="0" smtClean="0"/>
              <a:t> para obtener el resultado esperado.</a:t>
            </a:r>
          </a:p>
          <a:p>
            <a:endParaRPr lang="es-ES" sz="2400" dirty="0"/>
          </a:p>
        </p:txBody>
      </p:sp>
    </p:spTree>
    <p:extLst>
      <p:ext uri="{BB962C8B-B14F-4D97-AF65-F5344CB8AC3E}">
        <p14:creationId xmlns:p14="http://schemas.microsoft.com/office/powerpoint/2010/main" val="92317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OLTP</a:t>
            </a:r>
            <a:br>
              <a:rPr lang="es-ES" dirty="0" smtClean="0"/>
            </a:br>
            <a:endParaRPr lang="es-AR" dirty="0"/>
          </a:p>
        </p:txBody>
      </p:sp>
      <p:sp>
        <p:nvSpPr>
          <p:cNvPr id="3" name="2 Marcador de contenido"/>
          <p:cNvSpPr>
            <a:spLocks noGrp="1"/>
          </p:cNvSpPr>
          <p:nvPr>
            <p:ph idx="1"/>
          </p:nvPr>
        </p:nvSpPr>
        <p:spPr/>
        <p:txBody>
          <a:bodyPr>
            <a:normAutofit/>
          </a:bodyPr>
          <a:lstStyle/>
          <a:p>
            <a:r>
              <a:rPr lang="es-ES" sz="2400" dirty="0" smtClean="0"/>
              <a:t>Su ejecución se basa en transacciones</a:t>
            </a:r>
          </a:p>
          <a:p>
            <a:r>
              <a:rPr lang="es-ES" sz="2400" dirty="0" smtClean="0"/>
              <a:t>Conforman el 99% de los sistemas existentes</a:t>
            </a:r>
          </a:p>
          <a:p>
            <a:r>
              <a:rPr lang="es-ES" sz="2400" dirty="0" smtClean="0"/>
              <a:t>Son sistemas “operativos”</a:t>
            </a:r>
          </a:p>
          <a:p>
            <a:r>
              <a:rPr lang="es-ES" sz="2400" dirty="0" smtClean="0"/>
              <a:t>Procesan datos</a:t>
            </a:r>
          </a:p>
          <a:p>
            <a:r>
              <a:rPr lang="es-ES" sz="2400" dirty="0" smtClean="0"/>
              <a:t>Los datos se almacenan normalizados</a:t>
            </a:r>
          </a:p>
          <a:p>
            <a:r>
              <a:rPr lang="es-ES" sz="2400" dirty="0" smtClean="0"/>
              <a:t>Registran datos nivel de detalle de cada transacción</a:t>
            </a:r>
          </a:p>
          <a:p>
            <a:r>
              <a:rPr lang="es-ES" sz="2400" dirty="0" smtClean="0"/>
              <a:t>Los datos volátiles</a:t>
            </a:r>
          </a:p>
          <a:p>
            <a:endParaRPr lang="es-ES" sz="2400" dirty="0" smtClean="0"/>
          </a:p>
          <a:p>
            <a:endParaRPr lang="es-ES" sz="2400" dirty="0" smtClean="0"/>
          </a:p>
          <a:p>
            <a:endParaRPr lang="es-ES" sz="2400" dirty="0"/>
          </a:p>
        </p:txBody>
      </p:sp>
    </p:spTree>
    <p:extLst>
      <p:ext uri="{BB962C8B-B14F-4D97-AF65-F5344CB8AC3E}">
        <p14:creationId xmlns:p14="http://schemas.microsoft.com/office/powerpoint/2010/main" val="663662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3.xml><?xml version="1.0" encoding="utf-8"?>
<a:theme xmlns:a="http://schemas.openxmlformats.org/drawingml/2006/main" name="2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6972</TotalTime>
  <Words>1543</Words>
  <Application>Microsoft Office PowerPoint</Application>
  <PresentationFormat>Personalizado</PresentationFormat>
  <Paragraphs>93</Paragraphs>
  <Slides>22</Slides>
  <Notes>0</Notes>
  <HiddenSlides>0</HiddenSlides>
  <MMClips>0</MMClips>
  <ScaleCrop>false</ScaleCrop>
  <HeadingPairs>
    <vt:vector size="4" baseType="variant">
      <vt:variant>
        <vt:lpstr>Tema</vt:lpstr>
      </vt:variant>
      <vt:variant>
        <vt:i4>3</vt:i4>
      </vt:variant>
      <vt:variant>
        <vt:lpstr>Títulos de diapositiva</vt:lpstr>
      </vt:variant>
      <vt:variant>
        <vt:i4>22</vt:i4>
      </vt:variant>
    </vt:vector>
  </HeadingPairs>
  <TitlesOfParts>
    <vt:vector size="25" baseType="lpstr">
      <vt:lpstr>Ion</vt:lpstr>
      <vt:lpstr>1_Ion</vt:lpstr>
      <vt:lpstr>2_Ion</vt:lpstr>
      <vt:lpstr>UTN-FRBA</vt:lpstr>
      <vt:lpstr>INTRODUCCION </vt:lpstr>
      <vt:lpstr>DATOS, INFORMACION Y CONOCIMIENTO </vt:lpstr>
      <vt:lpstr>DATOS  </vt:lpstr>
      <vt:lpstr>INFORMACION </vt:lpstr>
      <vt:lpstr>CONOCIMIENTO </vt:lpstr>
      <vt:lpstr>TECNOLOGIAS OLAP </vt:lpstr>
      <vt:lpstr>CONCEPTOS </vt:lpstr>
      <vt:lpstr>CARACTERISTICAS OLTP </vt:lpstr>
      <vt:lpstr>CARACTERISTICAS OLAP </vt:lpstr>
      <vt:lpstr>OLTP vs OLAP </vt:lpstr>
      <vt:lpstr>CARACTERISTICAS OLAP</vt:lpstr>
      <vt:lpstr>ESTRUCTURA OLAP </vt:lpstr>
      <vt:lpstr>ESTRUCTURA OLAP </vt:lpstr>
      <vt:lpstr>ESTRUCTURA OLAP </vt:lpstr>
      <vt:lpstr>ESTRUCTURA OLAP </vt:lpstr>
      <vt:lpstr>ESTRUCTURA OLAP </vt:lpstr>
      <vt:lpstr>BASES DE DATOS MULTIDIMENSIONALES </vt:lpstr>
      <vt:lpstr>BASES DE DATOS MULTIDIMENSIONALES </vt:lpstr>
      <vt:lpstr>DISPERSION DE DATOS</vt:lpstr>
      <vt:lpstr>DISPERSION DE DATOS</vt:lpstr>
      <vt:lpstr>BDM vs BDR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Edgardo Luis Lacquaniti</dc:creator>
  <cp:lastModifiedBy>Enrique Reinosa</cp:lastModifiedBy>
  <cp:revision>305</cp:revision>
  <dcterms:created xsi:type="dcterms:W3CDTF">2020-04-06T17:43:51Z</dcterms:created>
  <dcterms:modified xsi:type="dcterms:W3CDTF">2020-05-27T14:13:06Z</dcterms:modified>
</cp:coreProperties>
</file>