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5" r:id="rId4"/>
    <p:sldId id="266" r:id="rId5"/>
    <p:sldId id="296" r:id="rId6"/>
    <p:sldId id="292" r:id="rId7"/>
    <p:sldId id="297" r:id="rId8"/>
    <p:sldId id="291" r:id="rId9"/>
    <p:sldId id="300" r:id="rId10"/>
    <p:sldId id="298" r:id="rId11"/>
    <p:sldId id="267" r:id="rId12"/>
    <p:sldId id="268" r:id="rId13"/>
    <p:sldId id="301" r:id="rId14"/>
    <p:sldId id="295" r:id="rId15"/>
    <p:sldId id="303" r:id="rId16"/>
    <p:sldId id="294" r:id="rId17"/>
    <p:sldId id="304" r:id="rId18"/>
    <p:sldId id="29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6/6/2020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TIPOS Y MODOS DE PROCESAMIENTO</a:t>
            </a:r>
          </a:p>
          <a:p>
            <a:r>
              <a:rPr lang="es-ES" dirty="0" smtClean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INTERACTIVO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4" y="2021305"/>
            <a:ext cx="8403287" cy="390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7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PROCESAMIENTO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b="1" i="1" dirty="0" smtClean="0"/>
              <a:t>Centralizado: </a:t>
            </a:r>
            <a:r>
              <a:rPr lang="es-ES" dirty="0" smtClean="0"/>
              <a:t>Es el modo de procesamiento que concentra todos los recursos en un computador central, el ejemplo </a:t>
            </a:r>
            <a:r>
              <a:rPr lang="es-ES" dirty="0" err="1" smtClean="0"/>
              <a:t>tìpico</a:t>
            </a:r>
            <a:r>
              <a:rPr lang="es-ES" dirty="0" smtClean="0"/>
              <a:t> es el Mainframe.</a:t>
            </a:r>
          </a:p>
          <a:p>
            <a:r>
              <a:rPr lang="es-ES" b="1" i="1" dirty="0" smtClean="0"/>
              <a:t>Descentralizado: </a:t>
            </a:r>
            <a:r>
              <a:rPr lang="es-ES" dirty="0" smtClean="0"/>
              <a:t>los recursos físicos se descentralizan en diferentes computadores interconectados entre </a:t>
            </a:r>
            <a:r>
              <a:rPr lang="es-ES" dirty="0" err="1" smtClean="0"/>
              <a:t>sì</a:t>
            </a:r>
            <a:r>
              <a:rPr lang="es-ES" dirty="0" smtClean="0"/>
              <a:t>, el ejemplo típico es una LAN (Red de área local)</a:t>
            </a:r>
            <a:endParaRPr lang="es-ES" b="1" i="1" dirty="0" smtClean="0"/>
          </a:p>
          <a:p>
            <a:r>
              <a:rPr lang="es-ES" b="1" i="1" dirty="0" smtClean="0"/>
              <a:t>Distribuido: </a:t>
            </a:r>
            <a:r>
              <a:rPr lang="es-ES" dirty="0" smtClean="0"/>
              <a:t>Es similar el descentralizado, pero donde los recursos se distribuyen por funcionalidad o ubicación geográfica.</a:t>
            </a:r>
            <a:endParaRPr lang="es-ES" b="1" i="1" dirty="0" smtClean="0"/>
          </a:p>
          <a:p>
            <a:r>
              <a:rPr lang="es-ES" b="1" i="1" dirty="0" smtClean="0"/>
              <a:t>Satelital: </a:t>
            </a:r>
            <a:r>
              <a:rPr lang="es-ES" dirty="0" smtClean="0"/>
              <a:t>Es el modo de procesamiento que funciona en forma aislada sin una red de computadoras ni conexión externa</a:t>
            </a:r>
            <a:endParaRPr lang="es-ES" b="1" i="1" dirty="0" smtClean="0"/>
          </a:p>
        </p:txBody>
      </p:sp>
    </p:spTree>
    <p:extLst>
      <p:ext uri="{BB962C8B-B14F-4D97-AF65-F5344CB8AC3E}">
        <p14:creationId xmlns:p14="http://schemas.microsoft.com/office/powerpoint/2010/main" val="565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CENTRALIZADO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Características:</a:t>
            </a:r>
          </a:p>
          <a:p>
            <a:endParaRPr lang="es-ES" sz="2200" dirty="0"/>
          </a:p>
          <a:p>
            <a:pPr lvl="1"/>
            <a:r>
              <a:rPr lang="es-ES" dirty="0" smtClean="0"/>
              <a:t>Todos los recursos o programas se encuentran en un computador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El procesamiento solo se realiza en un lugar y los recursos están encapsulados en dicho dispositivo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Los usuarios se conectan con terminales sin recursos a un computador que tiene los recursos a ser utilizados por todos los usuarios..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32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CENTRALIZADO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89" y="2567356"/>
            <a:ext cx="2514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48" y="2567356"/>
            <a:ext cx="457200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DESCENTRALIZADO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Características:</a:t>
            </a:r>
          </a:p>
          <a:p>
            <a:endParaRPr lang="es-ES" sz="2200" dirty="0"/>
          </a:p>
          <a:p>
            <a:pPr lvl="1"/>
            <a:r>
              <a:rPr lang="es-ES" dirty="0"/>
              <a:t>Todos los </a:t>
            </a:r>
            <a:r>
              <a:rPr lang="es-ES" dirty="0" smtClean="0"/>
              <a:t>recursos </a:t>
            </a:r>
            <a:r>
              <a:rPr lang="es-ES" dirty="0" err="1" smtClean="0"/>
              <a:t>estàn</a:t>
            </a:r>
            <a:r>
              <a:rPr lang="es-ES" dirty="0" smtClean="0"/>
              <a:t> distribuidos en las diferentes computadoras que se conectan a la red que puede ser LAN o WAN.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procesamiento </a:t>
            </a:r>
            <a:r>
              <a:rPr lang="es-ES" dirty="0" smtClean="0"/>
              <a:t>se </a:t>
            </a:r>
            <a:r>
              <a:rPr lang="es-ES" dirty="0"/>
              <a:t>realiza en </a:t>
            </a:r>
            <a:r>
              <a:rPr lang="es-ES" dirty="0" smtClean="0"/>
              <a:t>los diferentes equipos que componen la red y </a:t>
            </a:r>
            <a:r>
              <a:rPr lang="es-ES" dirty="0"/>
              <a:t>los </a:t>
            </a:r>
            <a:r>
              <a:rPr lang="es-ES" dirty="0" smtClean="0"/>
              <a:t>datos están almacenados en diferentes computadores.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usuarios se conectan con </a:t>
            </a:r>
            <a:r>
              <a:rPr lang="es-ES" dirty="0" smtClean="0"/>
              <a:t>computadores con recursos propios que le permiten procesar y almacenar datos.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556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DESCENTRALIZADO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341" y="2215313"/>
            <a:ext cx="3571325" cy="44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29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DISTRIBUIDO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Tipos de Distribución:</a:t>
            </a:r>
            <a:endParaRPr lang="es-ES" sz="2200" dirty="0"/>
          </a:p>
          <a:p>
            <a:endParaRPr lang="es-ES" sz="2200" dirty="0"/>
          </a:p>
          <a:p>
            <a:pPr lvl="1"/>
            <a:r>
              <a:rPr lang="es-ES" b="1" i="1" dirty="0" smtClean="0"/>
              <a:t>Funcional</a:t>
            </a:r>
            <a:r>
              <a:rPr lang="es-ES" dirty="0" smtClean="0"/>
              <a:t>: se produce una distribución de recursos </a:t>
            </a:r>
            <a:r>
              <a:rPr lang="es-ES" dirty="0"/>
              <a:t> </a:t>
            </a:r>
            <a:r>
              <a:rPr lang="es-ES" dirty="0" smtClean="0"/>
              <a:t>o de almacenamiento en forma funcional, de forma tal, que el procesamiento o el almacenamiento se realiza por funcionalidad.</a:t>
            </a:r>
          </a:p>
          <a:p>
            <a:endParaRPr lang="es-ES" sz="2200" dirty="0"/>
          </a:p>
          <a:p>
            <a:pPr lvl="1"/>
            <a:r>
              <a:rPr lang="es-ES" b="1" i="1" dirty="0" smtClean="0"/>
              <a:t>Geográfica</a:t>
            </a:r>
            <a:r>
              <a:rPr lang="es-ES" dirty="0" smtClean="0"/>
              <a:t>: </a:t>
            </a:r>
            <a:r>
              <a:rPr lang="es-ES" dirty="0"/>
              <a:t>se produce una distribución de recursos  o de almacenamiento en forma </a:t>
            </a:r>
            <a:r>
              <a:rPr lang="es-ES" dirty="0" smtClean="0"/>
              <a:t>geográfica, de </a:t>
            </a:r>
            <a:r>
              <a:rPr lang="es-ES" dirty="0"/>
              <a:t>forma tal, que el procesamiento o el almacenamiento se realiza por </a:t>
            </a:r>
            <a:r>
              <a:rPr lang="es-ES" dirty="0" smtClean="0"/>
              <a:t>ubicación física del equipamiento con que cuenta la red.</a:t>
            </a:r>
          </a:p>
        </p:txBody>
      </p:sp>
    </p:spTree>
    <p:extLst>
      <p:ext uri="{BB962C8B-B14F-4D97-AF65-F5344CB8AC3E}">
        <p14:creationId xmlns:p14="http://schemas.microsoft.com/office/powerpoint/2010/main" val="1640620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DISTRIBUIDO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57" y="1915427"/>
            <a:ext cx="6259086" cy="45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32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SATELITAL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200" dirty="0"/>
              <a:t>Características:</a:t>
            </a:r>
          </a:p>
          <a:p>
            <a:endParaRPr lang="es-ES" sz="2200" dirty="0"/>
          </a:p>
          <a:p>
            <a:r>
              <a:rPr lang="es-ES" sz="2200" dirty="0" smtClean="0"/>
              <a:t>Es el procesamiento “</a:t>
            </a:r>
            <a:r>
              <a:rPr lang="es-ES" sz="2200" b="1" i="1" dirty="0" smtClean="0"/>
              <a:t>Stand </a:t>
            </a:r>
            <a:r>
              <a:rPr lang="es-ES" sz="2200" b="1" i="1" dirty="0" err="1" smtClean="0"/>
              <a:t>alone</a:t>
            </a:r>
            <a:r>
              <a:rPr lang="es-ES" sz="2200" dirty="0" smtClean="0"/>
              <a:t>” donde una computadora se encuentra aislada del resto y procesa en forma mono usuario las tareas y almacena los recursos.</a:t>
            </a:r>
          </a:p>
          <a:p>
            <a:endParaRPr lang="es-ES" sz="2200" dirty="0"/>
          </a:p>
          <a:p>
            <a:r>
              <a:rPr lang="es-ES" sz="2200" dirty="0" smtClean="0"/>
              <a:t>La comunicación con el resto de las computadoras es a través de dispositivos externo y periféricos como discos externos, pen drives, </a:t>
            </a:r>
            <a:r>
              <a:rPr lang="es-ES" sz="2200" dirty="0" err="1" smtClean="0"/>
              <a:t>dvds</a:t>
            </a:r>
            <a:r>
              <a:rPr lang="es-ES" sz="2200" dirty="0" smtClean="0"/>
              <a:t>, etc.</a:t>
            </a:r>
          </a:p>
          <a:p>
            <a:endParaRPr lang="es-ES" sz="2200" dirty="0"/>
          </a:p>
          <a:p>
            <a:r>
              <a:rPr lang="es-ES" sz="2200" dirty="0" smtClean="0"/>
              <a:t>Es muy utilizado en el esquema de </a:t>
            </a:r>
            <a:r>
              <a:rPr lang="es-ES" sz="2200" dirty="0" err="1" smtClean="0"/>
              <a:t>retail</a:t>
            </a:r>
            <a:r>
              <a:rPr lang="es-ES" sz="2200" dirty="0" smtClean="0"/>
              <a:t> de marcas de gran cantidad de locales de distribución.</a:t>
            </a:r>
          </a:p>
        </p:txBody>
      </p:sp>
    </p:spTree>
    <p:extLst>
      <p:ext uri="{BB962C8B-B14F-4D97-AF65-F5344CB8AC3E}">
        <p14:creationId xmlns:p14="http://schemas.microsoft.com/office/powerpoint/2010/main" val="64576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s-ES_tradnl" b="1" i="1" dirty="0" smtClean="0"/>
              <a:t>Tipos de procesamiento</a:t>
            </a:r>
            <a:r>
              <a:rPr lang="es-ES_tradnl" dirty="0" smtClean="0"/>
              <a:t>: es la forma en la que se </a:t>
            </a:r>
            <a:r>
              <a:rPr lang="es-ES_tradnl" dirty="0" err="1" smtClean="0"/>
              <a:t>procesaràn</a:t>
            </a:r>
            <a:r>
              <a:rPr lang="es-ES_tradnl" dirty="0" smtClean="0"/>
              <a:t> los </a:t>
            </a:r>
            <a:r>
              <a:rPr lang="es-ES_tradnl" dirty="0" err="1" smtClean="0"/>
              <a:t>request</a:t>
            </a:r>
            <a:r>
              <a:rPr lang="es-ES_tradnl" dirty="0" smtClean="0"/>
              <a:t> de los </a:t>
            </a:r>
            <a:r>
              <a:rPr lang="es-ES_tradnl" dirty="0" smtClean="0"/>
              <a:t>usuarios </a:t>
            </a:r>
            <a:r>
              <a:rPr lang="es-ES_tradnl" dirty="0" smtClean="0"/>
              <a:t>y el modo en que se diagrama el diseño de la aplicación a realizar en función de este tipo.</a:t>
            </a:r>
          </a:p>
          <a:p>
            <a:pPr lvl="0" hangingPunct="0"/>
            <a:endParaRPr lang="es-AR" dirty="0"/>
          </a:p>
          <a:p>
            <a:pPr lvl="0" hangingPunct="0"/>
            <a:r>
              <a:rPr lang="es-AR" b="1" i="1" dirty="0" smtClean="0"/>
              <a:t>Modos de procesamiento: </a:t>
            </a:r>
            <a:r>
              <a:rPr lang="es-AR" dirty="0" smtClean="0"/>
              <a:t>Es la forma mediante la cual se van a organizar los recursos y el procesamiento de los datos dentro del computador o de la red de computadoras existentes.</a:t>
            </a:r>
            <a:endParaRPr lang="es-A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07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PROCESAMIENTO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b="1" i="1" dirty="0" err="1" smtClean="0"/>
              <a:t>Batch</a:t>
            </a:r>
            <a:r>
              <a:rPr lang="es-ES" sz="2400" dirty="0" smtClean="0"/>
              <a:t>: es un procesamiento que se caracteriza por procesar por lotes de instrucciones.</a:t>
            </a:r>
          </a:p>
          <a:p>
            <a:endParaRPr lang="es-ES" sz="2400" dirty="0" smtClean="0"/>
          </a:p>
          <a:p>
            <a:r>
              <a:rPr lang="es-ES" sz="2400" b="1" i="1" dirty="0" smtClean="0"/>
              <a:t>Tiempo Real</a:t>
            </a:r>
            <a:r>
              <a:rPr lang="es-ES" sz="2400" dirty="0" smtClean="0"/>
              <a:t>: es un procesamiento que se realiza en función de los pedidos del usuario en el momento en que fueron realizados y sobre los datos reales.</a:t>
            </a:r>
          </a:p>
          <a:p>
            <a:endParaRPr lang="es-ES" sz="2400" dirty="0" smtClean="0"/>
          </a:p>
          <a:p>
            <a:r>
              <a:rPr lang="es-ES" sz="2400" b="1" i="1" dirty="0" smtClean="0"/>
              <a:t>Interactivo</a:t>
            </a:r>
            <a:r>
              <a:rPr lang="es-ES" sz="2400" dirty="0" smtClean="0"/>
              <a:t>: es un procesamiento que para el usuario se realiza en tiempo real, pero realmente se esta ejecutando en forma asincrónica</a:t>
            </a:r>
          </a:p>
        </p:txBody>
      </p:sp>
    </p:spTree>
    <p:extLst>
      <p:ext uri="{BB962C8B-B14F-4D97-AF65-F5344CB8AC3E}">
        <p14:creationId xmlns:p14="http://schemas.microsoft.com/office/powerpoint/2010/main" val="92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BATCH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/>
              <a:t>Se conoce como </a:t>
            </a:r>
            <a:r>
              <a:rPr lang="es-ES" sz="2400" b="1" dirty="0"/>
              <a:t>sistema por lotes</a:t>
            </a:r>
            <a:r>
              <a:rPr lang="es-ES" sz="2400" dirty="0"/>
              <a:t> (en inglés </a:t>
            </a:r>
            <a:r>
              <a:rPr lang="es-ES" sz="2400" b="1" dirty="0" err="1"/>
              <a:t>batch</a:t>
            </a:r>
            <a:r>
              <a:rPr lang="es-ES" sz="2400" b="1" dirty="0"/>
              <a:t> </a:t>
            </a:r>
            <a:r>
              <a:rPr lang="es-ES" sz="2400" b="1" dirty="0" err="1"/>
              <a:t>processing</a:t>
            </a:r>
            <a:r>
              <a:rPr lang="es-ES" sz="2400" dirty="0"/>
              <a:t>), </a:t>
            </a:r>
            <a:r>
              <a:rPr lang="es-ES" sz="2400" dirty="0" smtClean="0"/>
              <a:t>sin </a:t>
            </a:r>
            <a:r>
              <a:rPr lang="es-ES" sz="2400" dirty="0"/>
              <a:t>el control o supervisión directa del </a:t>
            </a:r>
            <a:r>
              <a:rPr lang="es-ES" sz="2400" dirty="0" smtClean="0"/>
              <a:t>usuario, este </a:t>
            </a:r>
            <a:r>
              <a:rPr lang="es-ES" sz="2400" dirty="0"/>
              <a:t>tipo de programas se caracterizan porque su ejecución no precisa ningún tipo de interacción con el usuario.</a:t>
            </a:r>
          </a:p>
          <a:p>
            <a:r>
              <a:rPr lang="es-ES" sz="2400" dirty="0"/>
              <a:t>Generalmente, </a:t>
            </a:r>
            <a:r>
              <a:rPr lang="es-ES" sz="2400" dirty="0" smtClean="0"/>
              <a:t>se </a:t>
            </a:r>
            <a:r>
              <a:rPr lang="es-ES" sz="2400" dirty="0"/>
              <a:t>utiliza en tareas repetitivas sobre grandes conjuntos de </a:t>
            </a:r>
            <a:r>
              <a:rPr lang="es-ES" sz="2400" dirty="0" smtClean="0"/>
              <a:t>información.  Un </a:t>
            </a:r>
            <a:r>
              <a:rPr lang="es-ES" sz="2400" dirty="0"/>
              <a:t>ejemplo sería </a:t>
            </a:r>
            <a:r>
              <a:rPr lang="es-ES" sz="2400" dirty="0" smtClean="0"/>
              <a:t>la </a:t>
            </a:r>
            <a:r>
              <a:rPr lang="es-ES" sz="2400" dirty="0"/>
              <a:t>generación de extractos bancarios, el cálculo de intereses corrientes o moratorios de cuentas de crédito, la generación automática de archivos de interfaz con otros sistemas, etc.</a:t>
            </a:r>
          </a:p>
          <a:p>
            <a:r>
              <a:rPr lang="es-ES" sz="2400" dirty="0"/>
              <a:t>Los programas que ejecutan por lotes suelen especificar su funcionamiento mediante scripts </a:t>
            </a:r>
            <a:r>
              <a:rPr lang="es-ES" sz="2400" dirty="0" smtClean="0"/>
              <a:t>(</a:t>
            </a:r>
            <a:r>
              <a:rPr lang="es-ES" sz="2400" dirty="0"/>
              <a:t>procedimientos) en los que se indica qué se quiere ejecutar y, posiblemente, qué tipo de recursos necesita reservar.</a:t>
            </a:r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248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BATCH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86" y="2069431"/>
            <a:ext cx="8211345" cy="430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7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TIEMPO REAL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recibe un proceso y se responde inmediatamente </a:t>
            </a:r>
            <a:r>
              <a:rPr lang="es-ES" sz="2400" dirty="0"/>
              <a:t>es muy utilizado en la televisión en vivo. </a:t>
            </a:r>
            <a:r>
              <a:rPr lang="es-ES" sz="2400" dirty="0" smtClean="0"/>
              <a:t> Estos modelos de procesamiento requieren </a:t>
            </a:r>
            <a:r>
              <a:rPr lang="es-ES" sz="2400" dirty="0"/>
              <a:t>tiempos de respuesta muy exigentes (Muy bajas</a:t>
            </a:r>
            <a:r>
              <a:rPr lang="es-ES" sz="2400" dirty="0" smtClean="0"/>
              <a:t>), o sea, que las consecuencias de la no respuesta inmediata sería trágico.</a:t>
            </a:r>
          </a:p>
          <a:p>
            <a:endParaRPr lang="es-ES" sz="2400" dirty="0" smtClean="0"/>
          </a:p>
          <a:p>
            <a:r>
              <a:rPr lang="es-ES" sz="2400" dirty="0" smtClean="0"/>
              <a:t>Muchos </a:t>
            </a:r>
            <a:r>
              <a:rPr lang="es-ES" sz="2400" dirty="0"/>
              <a:t>sistemas operativos de tiempo real son constituidos para aplicaciones muy específicos como control de tráfico aéreo, bolsas de valores, control de refinerías</a:t>
            </a:r>
            <a:r>
              <a:rPr lang="es-ES" sz="2400" dirty="0" smtClean="0"/>
              <a:t>, control </a:t>
            </a:r>
            <a:r>
              <a:rPr lang="es-ES" sz="2400" dirty="0"/>
              <a:t>de </a:t>
            </a:r>
            <a:r>
              <a:rPr lang="es-ES" sz="2400" dirty="0" smtClean="0"/>
              <a:t>trenes, telecomunicaciones, etc.</a:t>
            </a:r>
            <a:endParaRPr lang="es-ES" sz="2400" dirty="0"/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8953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TIEMPO REAL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40" y="2030932"/>
            <a:ext cx="9032684" cy="442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PROCESAMIENTO INTERACTIVO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/>
              <a:t>Se denomina </a:t>
            </a:r>
            <a:r>
              <a:rPr lang="es-ES" sz="2400" b="1" dirty="0"/>
              <a:t>Procesamiento Interactivo</a:t>
            </a:r>
            <a:r>
              <a:rPr lang="es-ES" sz="2400" dirty="0"/>
              <a:t> a la ejecución de un proceso en un </a:t>
            </a:r>
            <a:r>
              <a:rPr lang="es-ES" sz="2400" i="1" dirty="0"/>
              <a:t>procesador</a:t>
            </a:r>
            <a:r>
              <a:rPr lang="es-ES" sz="2400" dirty="0"/>
              <a:t> que requiere la interacción con el usuario. Por oposición, se denomina Procesamiento por lotes (</a:t>
            </a:r>
            <a:r>
              <a:rPr lang="es-ES" sz="2400" dirty="0" err="1"/>
              <a:t>Batch</a:t>
            </a:r>
            <a:r>
              <a:rPr lang="es-ES" sz="2400" dirty="0"/>
              <a:t>) a la ejecución de un proceso que no requiere la intervención del mismo.</a:t>
            </a:r>
          </a:p>
          <a:p>
            <a:r>
              <a:rPr lang="es-ES" sz="2400" dirty="0"/>
              <a:t>Inicialmente el procesamiento interactivo era soportado en las grandes computadoras (Mainframes) por un proceso que se denominaba </a:t>
            </a:r>
            <a:r>
              <a:rPr lang="es-ES" sz="2400" b="1" dirty="0"/>
              <a:t>Time </a:t>
            </a:r>
            <a:r>
              <a:rPr lang="es-ES" sz="2400" b="1" dirty="0" err="1"/>
              <a:t>Sharing</a:t>
            </a:r>
            <a:r>
              <a:rPr lang="es-ES" sz="2400" dirty="0"/>
              <a:t>, por compartir el tiempo de uso de la CPU entre las distintas terminales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El modo de procesamiento interactivo es una mezcla entre el tiempo real y el </a:t>
            </a:r>
            <a:r>
              <a:rPr lang="es-ES" sz="2400" dirty="0" err="1" smtClean="0"/>
              <a:t>batch</a:t>
            </a:r>
            <a:r>
              <a:rPr lang="es-ES" sz="2400" dirty="0" smtClean="0"/>
              <a:t>, el usuario piensa que está trabajando en tiempo real, pero en la realidad es </a:t>
            </a:r>
            <a:r>
              <a:rPr lang="es-ES" sz="2400" dirty="0" err="1" smtClean="0"/>
              <a:t>batch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63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TIME SHARING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En computación, el uso del </a:t>
            </a:r>
            <a:r>
              <a:rPr lang="es-ES" sz="2400" b="1" dirty="0"/>
              <a:t>tiempo compartido</a:t>
            </a:r>
            <a:r>
              <a:rPr lang="es-ES" sz="2400" dirty="0"/>
              <a:t> </a:t>
            </a:r>
            <a:r>
              <a:rPr lang="es-ES" sz="2400" dirty="0" smtClean="0"/>
              <a:t>(del </a:t>
            </a:r>
            <a:r>
              <a:rPr lang="es-ES" sz="2400" dirty="0"/>
              <a:t>inglés </a:t>
            </a:r>
            <a:r>
              <a:rPr lang="es-ES" sz="2400" b="1" i="1" dirty="0"/>
              <a:t>time-</a:t>
            </a:r>
            <a:r>
              <a:rPr lang="es-ES" sz="2400" b="1" i="1" dirty="0" err="1"/>
              <a:t>sharing</a:t>
            </a:r>
            <a:r>
              <a:rPr lang="es-ES" sz="2400" dirty="0"/>
              <a:t>) se refiere a compartir de </a:t>
            </a:r>
            <a:r>
              <a:rPr lang="es-ES" sz="2400" dirty="0" smtClean="0"/>
              <a:t>forma concurrente</a:t>
            </a:r>
            <a:r>
              <a:rPr lang="es-ES" sz="2400" dirty="0"/>
              <a:t> un recurso computacional (tiempo de ejecución en la CPU, uso de la memoria, etc.) entre muchos usuarios por medio de las </a:t>
            </a:r>
            <a:r>
              <a:rPr lang="es-ES" sz="2400" dirty="0" smtClean="0"/>
              <a:t>tecnologías de  multiprogramación</a:t>
            </a:r>
            <a:r>
              <a:rPr lang="es-ES" sz="2400" dirty="0"/>
              <a:t> y la inclusión de interrupciones de reloj por parte del sistema operativo, permitiendo a este último acotar el tiempo de respuesta del computador y limitar el uso de la CPU por parte de un proceso dado.</a:t>
            </a:r>
          </a:p>
        </p:txBody>
      </p:sp>
    </p:spTree>
    <p:extLst>
      <p:ext uri="{BB962C8B-B14F-4D97-AF65-F5344CB8AC3E}">
        <p14:creationId xmlns:p14="http://schemas.microsoft.com/office/powerpoint/2010/main" val="568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6065</TotalTime>
  <Words>630</Words>
  <Application>Microsoft Office PowerPoint</Application>
  <PresentationFormat>Personalizado</PresentationFormat>
  <Paragraphs>70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Ion</vt:lpstr>
      <vt:lpstr>UTN-FRBA</vt:lpstr>
      <vt:lpstr>CONCEPTOS </vt:lpstr>
      <vt:lpstr>TIPOS DE PROCESAMIENTO </vt:lpstr>
      <vt:lpstr>PROCESAMIENTO BATCH </vt:lpstr>
      <vt:lpstr>PROCESAMIENTO BATCH </vt:lpstr>
      <vt:lpstr>PROCESAMIENTO TIEMPO REAL </vt:lpstr>
      <vt:lpstr>PROCESAMIENTO TIEMPO REAL </vt:lpstr>
      <vt:lpstr>PROCESAMIENTO INTERACTIVO </vt:lpstr>
      <vt:lpstr>TIME SHARING </vt:lpstr>
      <vt:lpstr>PROCESAMIENTO INTERACTIVO </vt:lpstr>
      <vt:lpstr>MODOS DE PROCESAMIENTO </vt:lpstr>
      <vt:lpstr>PROCESAMIENTO CENTRALIZADO </vt:lpstr>
      <vt:lpstr>PROCESAMIENTO CENTRALIZADO </vt:lpstr>
      <vt:lpstr>PROCESAMIENTO DESCENTRALIZADO </vt:lpstr>
      <vt:lpstr>PROCESAMIENTO DESCENTRALIZADO </vt:lpstr>
      <vt:lpstr>PROCESAMIENTO DISTRIBUIDO </vt:lpstr>
      <vt:lpstr>PROCESAMIENTO DISTRIBUIDO </vt:lpstr>
      <vt:lpstr>PROCESAMIENTO SATELITAL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303</cp:revision>
  <dcterms:created xsi:type="dcterms:W3CDTF">2020-04-06T17:43:51Z</dcterms:created>
  <dcterms:modified xsi:type="dcterms:W3CDTF">2020-06-06T21:57:56Z</dcterms:modified>
</cp:coreProperties>
</file>