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8115-EEE2-4298-B91A-4F9B93B45BD2}" type="datetimeFigureOut">
              <a:rPr lang="es-ES" smtClean="0"/>
              <a:t>30/03/2020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005812D-A597-4AC6-9643-CEB5C7FCE560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8115-EEE2-4298-B91A-4F9B93B45BD2}" type="datetimeFigureOut">
              <a:rPr lang="es-ES" smtClean="0"/>
              <a:t>30/03/2020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5812D-A597-4AC6-9643-CEB5C7FCE560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F005812D-A597-4AC6-9643-CEB5C7FCE560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8115-EEE2-4298-B91A-4F9B93B45BD2}" type="datetimeFigureOut">
              <a:rPr lang="es-ES" smtClean="0"/>
              <a:t>30/03/2020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8115-EEE2-4298-B91A-4F9B93B45BD2}" type="datetimeFigureOut">
              <a:rPr lang="es-ES" smtClean="0"/>
              <a:t>30/03/2020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F005812D-A597-4AC6-9643-CEB5C7FCE560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8115-EEE2-4298-B91A-4F9B93B45BD2}" type="datetimeFigureOut">
              <a:rPr lang="es-ES" smtClean="0"/>
              <a:t>30/03/2020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005812D-A597-4AC6-9643-CEB5C7FCE560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6D138115-EEE2-4298-B91A-4F9B93B45BD2}" type="datetimeFigureOut">
              <a:rPr lang="es-ES" smtClean="0"/>
              <a:t>30/03/2020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5812D-A597-4AC6-9643-CEB5C7FCE560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8115-EEE2-4298-B91A-4F9B93B45BD2}" type="datetimeFigureOut">
              <a:rPr lang="es-ES" smtClean="0"/>
              <a:t>30/03/2020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23 Marcador de contenido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contenido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F005812D-A597-4AC6-9643-CEB5C7FCE560}" type="slidenum">
              <a:rPr lang="es-ES" smtClean="0"/>
              <a:t>‹Nº›</a:t>
            </a:fld>
            <a:endParaRPr lang="es-ES"/>
          </a:p>
        </p:txBody>
      </p:sp>
      <p:sp>
        <p:nvSpPr>
          <p:cNvPr id="23" name="22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8115-EEE2-4298-B91A-4F9B93B45BD2}" type="datetimeFigureOut">
              <a:rPr lang="es-ES" smtClean="0"/>
              <a:t>30/03/2020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F005812D-A597-4AC6-9643-CEB5C7FCE56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8115-EEE2-4298-B91A-4F9B93B45BD2}" type="datetimeFigureOut">
              <a:rPr lang="es-ES" smtClean="0"/>
              <a:t>30/03/2020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05812D-A597-4AC6-9643-CEB5C7FCE56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Marcador de contenido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005812D-A597-4AC6-9643-CEB5C7FCE560}" type="slidenum">
              <a:rPr lang="es-ES" smtClean="0"/>
              <a:t>‹Nº›</a:t>
            </a:fld>
            <a:endParaRPr lang="es-E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8115-EEE2-4298-B91A-4F9B93B45BD2}" type="datetimeFigureOut">
              <a:rPr lang="es-ES" smtClean="0"/>
              <a:t>30/03/2020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F005812D-A597-4AC6-9643-CEB5C7FCE560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6D138115-EEE2-4298-B91A-4F9B93B45BD2}" type="datetimeFigureOut">
              <a:rPr lang="es-ES" smtClean="0"/>
              <a:t>30/03/2020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D138115-EEE2-4298-B91A-4F9B93B45BD2}" type="datetimeFigureOut">
              <a:rPr lang="es-ES" smtClean="0"/>
              <a:t>30/03/2020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005812D-A597-4AC6-9643-CEB5C7FCE560}" type="slidenum">
              <a:rPr lang="es-ES" smtClean="0"/>
              <a:t>‹Nº›</a:t>
            </a:fld>
            <a:endParaRPr lang="es-E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ografias.com/trabajos6/napro/napro.shtml" TargetMode="External"/><Relationship Id="rId2" Type="http://schemas.openxmlformats.org/officeDocument/2006/relationships/hyperlink" Target="https://www.monografias.com/trabajos4/derpub/derpub.s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ografias.com/trabajos5/biore/biore.shtml" TargetMode="External"/><Relationship Id="rId2" Type="http://schemas.openxmlformats.org/officeDocument/2006/relationships/hyperlink" Target="https://www.monografias.com/trabajos27/dignidad-persona/dignidad-persona.s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ografias.com/trabajos35/sociedad/sociedad.s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3200" dirty="0" smtClean="0"/>
              <a:t>Legislación</a:t>
            </a:r>
          </a:p>
          <a:p>
            <a:r>
              <a:rPr lang="es-ES" sz="3200" dirty="0" smtClean="0"/>
              <a:t>UTN</a:t>
            </a:r>
            <a:endParaRPr lang="es-ES" sz="3200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2119306"/>
          </a:xfrm>
        </p:spPr>
        <p:txBody>
          <a:bodyPr>
            <a:normAutofit/>
          </a:bodyPr>
          <a:lstStyle/>
          <a:p>
            <a:r>
              <a:rPr lang="es-ES" dirty="0" smtClean="0"/>
              <a:t>Capitulo III</a:t>
            </a:r>
            <a:br>
              <a:rPr lang="es-ES" dirty="0" smtClean="0"/>
            </a:br>
            <a:r>
              <a:rPr lang="es-ES" dirty="0" smtClean="0"/>
              <a:t> La Constitución de la Nación Argentina</a:t>
            </a:r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Segunda parte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s-ES" dirty="0" smtClean="0"/>
              <a:t>Municipalidades</a:t>
            </a:r>
          </a:p>
          <a:p>
            <a:pPr lvl="2">
              <a:buFontTx/>
              <a:buChar char="-"/>
            </a:pPr>
            <a:r>
              <a:rPr lang="es-ES" dirty="0" smtClean="0"/>
              <a:t>Autonomía municipal </a:t>
            </a:r>
          </a:p>
          <a:p>
            <a:pPr lvl="2">
              <a:buFontTx/>
              <a:buChar char="-"/>
            </a:pPr>
            <a:r>
              <a:rPr lang="es-ES" dirty="0" smtClean="0"/>
              <a:t>Ordenanzas</a:t>
            </a:r>
          </a:p>
          <a:p>
            <a:pPr lvl="2">
              <a:buFontTx/>
              <a:buChar char="-"/>
            </a:pPr>
            <a:r>
              <a:rPr lang="es-ES" dirty="0" smtClean="0"/>
              <a:t>Concejos Deliberantes</a:t>
            </a:r>
          </a:p>
          <a:p>
            <a:pPr lvl="2">
              <a:buFontTx/>
              <a:buChar char="-"/>
            </a:pPr>
            <a:endParaRPr lang="es-ES" dirty="0" smtClean="0"/>
          </a:p>
          <a:p>
            <a:pPr lvl="2">
              <a:buFontTx/>
              <a:buChar char="-"/>
            </a:pPr>
            <a:endParaRPr lang="es-ES" dirty="0" smtClean="0"/>
          </a:p>
          <a:p>
            <a:pPr>
              <a:buFont typeface="Wingdings" pitchFamily="2" charset="2"/>
              <a:buChar char="§"/>
            </a:pPr>
            <a:r>
              <a:rPr lang="es-ES" dirty="0" smtClean="0">
                <a:solidFill>
                  <a:schemeClr val="tx1"/>
                </a:solidFill>
              </a:rPr>
              <a:t>Auditoría General de la Nación</a:t>
            </a:r>
          </a:p>
          <a:p>
            <a:pPr lvl="3">
              <a:buNone/>
            </a:pPr>
            <a:r>
              <a:rPr lang="es-ES" dirty="0" smtClean="0">
                <a:solidFill>
                  <a:schemeClr val="tx1"/>
                </a:solidFill>
              </a:rPr>
              <a:t>Asistencia del Congreso</a:t>
            </a:r>
          </a:p>
          <a:p>
            <a:pPr lvl="3">
              <a:buNone/>
            </a:pPr>
            <a:r>
              <a:rPr lang="es-ES" dirty="0" smtClean="0">
                <a:solidFill>
                  <a:schemeClr val="tx1"/>
                </a:solidFill>
              </a:rPr>
              <a:t>Control Administración pública</a:t>
            </a:r>
          </a:p>
          <a:p>
            <a:pPr lvl="3">
              <a:buNone/>
            </a:pPr>
            <a:r>
              <a:rPr lang="es-ES" dirty="0" smtClean="0">
                <a:solidFill>
                  <a:schemeClr val="tx1"/>
                </a:solidFill>
              </a:rPr>
              <a:t>Dictamen</a:t>
            </a:r>
          </a:p>
          <a:p>
            <a:pPr lvl="1">
              <a:buNone/>
            </a:pPr>
            <a:endParaRPr lang="es-ES" dirty="0" smtClean="0">
              <a:solidFill>
                <a:schemeClr val="tx1"/>
              </a:solidFill>
            </a:endParaRPr>
          </a:p>
          <a:p>
            <a:pPr lvl="2">
              <a:buFontTx/>
              <a:buChar char="-"/>
            </a:pPr>
            <a:endParaRPr lang="es-E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Segunda parte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485090" cy="468803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s-ES" dirty="0" smtClean="0"/>
              <a:t>Defensoría del pueblo</a:t>
            </a:r>
          </a:p>
          <a:p>
            <a:pPr lvl="2">
              <a:buFont typeface="Wingdings" pitchFamily="2" charset="2"/>
              <a:buChar char="§"/>
            </a:pPr>
            <a:r>
              <a:rPr lang="es-ES" dirty="0" smtClean="0"/>
              <a:t>Autonomía funcional</a:t>
            </a:r>
          </a:p>
          <a:p>
            <a:pPr lvl="2">
              <a:buFont typeface="Wingdings" pitchFamily="2" charset="2"/>
              <a:buChar char="§"/>
            </a:pPr>
            <a:r>
              <a:rPr lang="es-ES" dirty="0" smtClean="0"/>
              <a:t>Legitimación procesal por derechos y </a:t>
            </a:r>
            <a:r>
              <a:rPr lang="es-ES" dirty="0" err="1" smtClean="0"/>
              <a:t>gtías</a:t>
            </a:r>
            <a:r>
              <a:rPr lang="es-ES" dirty="0" smtClean="0"/>
              <a:t> CN y otras leyes</a:t>
            </a:r>
            <a:endParaRPr lang="es-ES" dirty="0" smtClean="0"/>
          </a:p>
          <a:p>
            <a:pPr lvl="2">
              <a:buNone/>
            </a:pPr>
            <a:endParaRPr lang="es-ES" dirty="0" smtClean="0"/>
          </a:p>
          <a:p>
            <a:pPr>
              <a:buFont typeface="Wingdings" pitchFamily="2" charset="2"/>
              <a:buChar char="§"/>
            </a:pPr>
            <a:r>
              <a:rPr lang="es-ES" dirty="0" smtClean="0"/>
              <a:t>Jefe de gabinete de ministros</a:t>
            </a:r>
          </a:p>
          <a:p>
            <a:pPr lvl="2">
              <a:buFont typeface="Wingdings" pitchFamily="2" charset="2"/>
              <a:buChar char="§"/>
            </a:pPr>
            <a:r>
              <a:rPr lang="es-ES" dirty="0" smtClean="0"/>
              <a:t>Refrendar y legalizar actos del Presidente</a:t>
            </a:r>
          </a:p>
          <a:p>
            <a:pPr lvl="2">
              <a:buFont typeface="Wingdings" pitchFamily="2" charset="2"/>
              <a:buChar char="§"/>
            </a:pPr>
            <a:r>
              <a:rPr lang="es-ES" dirty="0" smtClean="0"/>
              <a:t>Informar marcha del gobierno</a:t>
            </a:r>
          </a:p>
          <a:p>
            <a:pPr>
              <a:buFont typeface="Wingdings" pitchFamily="2" charset="2"/>
              <a:buChar char="§"/>
            </a:pPr>
            <a:endParaRPr lang="es-ES" dirty="0" smtClean="0"/>
          </a:p>
          <a:p>
            <a:pPr>
              <a:buFont typeface="Wingdings" pitchFamily="2" charset="2"/>
              <a:buChar char="§"/>
            </a:pPr>
            <a:r>
              <a:rPr lang="es-ES" dirty="0" smtClean="0"/>
              <a:t>Consejo de la Magistratura</a:t>
            </a:r>
          </a:p>
          <a:p>
            <a:pPr lvl="2">
              <a:buFont typeface="Wingdings" pitchFamily="2" charset="2"/>
              <a:buChar char="§"/>
            </a:pPr>
            <a:r>
              <a:rPr lang="es-ES" dirty="0" smtClean="0"/>
              <a:t>Selección de los magistrados</a:t>
            </a:r>
          </a:p>
          <a:p>
            <a:pPr lvl="2">
              <a:buFont typeface="Wingdings" pitchFamily="2" charset="2"/>
              <a:buChar char="§"/>
            </a:pPr>
            <a:r>
              <a:rPr lang="es-ES" dirty="0" smtClean="0"/>
              <a:t>Administración del Poder Judicial</a:t>
            </a:r>
          </a:p>
          <a:p>
            <a:pPr>
              <a:buNone/>
            </a:pPr>
            <a:endParaRPr lang="es-E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Segunda parte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Ministerio </a:t>
            </a:r>
            <a:r>
              <a:rPr lang="es-ES" dirty="0" smtClean="0"/>
              <a:t>Público</a:t>
            </a:r>
          </a:p>
          <a:p>
            <a:pPr lvl="2"/>
            <a:r>
              <a:rPr lang="es-ES" dirty="0" smtClean="0"/>
              <a:t>Autonomía funcional</a:t>
            </a:r>
          </a:p>
          <a:p>
            <a:pPr lvl="2"/>
            <a:r>
              <a:rPr lang="es-ES" dirty="0" smtClean="0"/>
              <a:t>Promover actuación de la justicia</a:t>
            </a:r>
          </a:p>
          <a:p>
            <a:pPr lvl="2"/>
            <a:r>
              <a:rPr lang="es-ES" dirty="0" smtClean="0"/>
              <a:t>1. Ministerio Público Fiscal (Fiscales)</a:t>
            </a:r>
          </a:p>
          <a:p>
            <a:pPr lvl="2"/>
            <a:r>
              <a:rPr lang="es-ES" dirty="0" smtClean="0"/>
              <a:t>2. Ministerio Público de la Defensa (</a:t>
            </a:r>
            <a:r>
              <a:rPr lang="es-ES" smtClean="0"/>
              <a:t>Defensores públicos)</a:t>
            </a:r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Constitución Nacional (CN)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357298"/>
            <a:ext cx="8503920" cy="4741750"/>
          </a:xfrm>
        </p:spPr>
        <p:txBody>
          <a:bodyPr/>
          <a:lstStyle/>
          <a:p>
            <a:r>
              <a:rPr lang="es-ES" dirty="0" smtClean="0"/>
              <a:t>Estructura:</a:t>
            </a:r>
          </a:p>
          <a:p>
            <a:pPr>
              <a:buNone/>
            </a:pPr>
            <a:endParaRPr lang="es-ES" dirty="0" smtClean="0"/>
          </a:p>
          <a:p>
            <a:pPr lvl="1">
              <a:buFont typeface="Wingdings" pitchFamily="2" charset="2"/>
              <a:buChar char="ü"/>
            </a:pPr>
            <a:r>
              <a:rPr lang="es-ES" sz="2400" dirty="0" err="1" smtClean="0"/>
              <a:t>Preambulo</a:t>
            </a:r>
            <a:endParaRPr lang="es-ES" sz="2400" dirty="0" smtClean="0"/>
          </a:p>
          <a:p>
            <a:pPr lvl="1">
              <a:buFont typeface="Wingdings" pitchFamily="2" charset="2"/>
              <a:buChar char="ü"/>
            </a:pPr>
            <a:r>
              <a:rPr lang="es-ES" sz="2400" dirty="0" smtClean="0"/>
              <a:t>Primera parte </a:t>
            </a:r>
          </a:p>
          <a:p>
            <a:pPr lvl="3">
              <a:buFont typeface="Wingdings" pitchFamily="2" charset="2"/>
              <a:buChar char="ü"/>
            </a:pPr>
            <a:r>
              <a:rPr lang="es-ES" sz="2400" dirty="0" smtClean="0"/>
              <a:t>Declaraciones, derechos y garantías</a:t>
            </a:r>
          </a:p>
          <a:p>
            <a:pPr lvl="3">
              <a:buFont typeface="Wingdings" pitchFamily="2" charset="2"/>
              <a:buChar char="ü"/>
            </a:pPr>
            <a:r>
              <a:rPr lang="es-ES" sz="2400" dirty="0" smtClean="0"/>
              <a:t>Nuevos derechos y garantías</a:t>
            </a:r>
            <a:endParaRPr lang="es-ES" sz="2400" dirty="0" smtClean="0"/>
          </a:p>
          <a:p>
            <a:pPr lvl="1">
              <a:buFont typeface="Wingdings" pitchFamily="2" charset="2"/>
              <a:buChar char="ü"/>
            </a:pPr>
            <a:r>
              <a:rPr lang="es-ES" sz="2400" dirty="0" smtClean="0"/>
              <a:t>Segunda parte</a:t>
            </a:r>
          </a:p>
          <a:p>
            <a:pPr lvl="3"/>
            <a:r>
              <a:rPr lang="es-ES" sz="2400" dirty="0" smtClean="0"/>
              <a:t>Gobierno </a:t>
            </a:r>
            <a:r>
              <a:rPr lang="es-ES" sz="2400" dirty="0" err="1" smtClean="0"/>
              <a:t>fereral</a:t>
            </a:r>
            <a:endParaRPr lang="es-ES" sz="2400" dirty="0" smtClean="0"/>
          </a:p>
          <a:p>
            <a:pPr lvl="3"/>
            <a:r>
              <a:rPr lang="es-ES" sz="2400" dirty="0" smtClean="0"/>
              <a:t>Gobiernos de provincia </a:t>
            </a:r>
          </a:p>
          <a:p>
            <a:pPr lvl="1">
              <a:buFont typeface="Wingdings" pitchFamily="2" charset="2"/>
              <a:buChar char="ü"/>
            </a:pPr>
            <a:r>
              <a:rPr lang="es-ES" sz="2400" dirty="0" smtClean="0"/>
              <a:t>Disposiciones transitorias</a:t>
            </a:r>
            <a:endParaRPr lang="es-ES" sz="2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Primera parte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 smtClean="0"/>
          </a:p>
          <a:p>
            <a:pPr>
              <a:buNone/>
            </a:pPr>
            <a:endParaRPr lang="es-ES" dirty="0" smtClean="0">
              <a:sym typeface="Wingdings" pitchFamily="2" charset="2"/>
            </a:endParaRPr>
          </a:p>
          <a:p>
            <a:pPr>
              <a:buNone/>
            </a:pPr>
            <a:r>
              <a:rPr lang="es-ES" dirty="0" smtClean="0">
                <a:sym typeface="Wingdings" pitchFamily="2" charset="2"/>
              </a:rPr>
              <a:t>DECLARACIONES</a:t>
            </a:r>
          </a:p>
          <a:p>
            <a:pPr lvl="1"/>
            <a:r>
              <a:rPr lang="es-E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Expresiones</a:t>
            </a:r>
            <a:r>
              <a:rPr lang="es-E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manifestaciones o afirmaciones en las que se toma posición acerca de cuestiones fundamentales, como la forma de </a:t>
            </a:r>
            <a:r>
              <a:rPr lang="es-ES" dirty="0" smtClean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gobierno</a:t>
            </a:r>
            <a:r>
              <a:rPr lang="es-E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 o la </a:t>
            </a:r>
            <a:r>
              <a:rPr lang="es-ES" dirty="0" smtClean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organización</a:t>
            </a:r>
            <a:r>
              <a:rPr lang="es-E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 de las provincias</a:t>
            </a:r>
            <a:r>
              <a:rPr lang="es-E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lvl="1">
              <a:buNone/>
            </a:pPr>
            <a:endParaRPr lang="es-ES" dirty="0" smtClean="0">
              <a:solidFill>
                <a:schemeClr val="tx1">
                  <a:lumMod val="85000"/>
                  <a:lumOff val="15000"/>
                </a:schemeClr>
              </a:solidFill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Primera parte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 smtClean="0"/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s-ES" sz="2700" dirty="0" smtClean="0">
                <a:solidFill>
                  <a:schemeClr val="tx1"/>
                </a:solidFill>
                <a:sym typeface="Wingdings" pitchFamily="2" charset="2"/>
              </a:rPr>
              <a:t> DERECHOS </a:t>
            </a:r>
          </a:p>
          <a:p>
            <a:pPr lvl="2"/>
            <a:r>
              <a:rPr lang="es-ES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Facultades</a:t>
            </a:r>
            <a:r>
              <a:rPr lang="es-E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que la Constitución reconoce a los habitantes del país para que puedan vivir con </a:t>
            </a:r>
            <a:r>
              <a:rPr lang="es-ES" dirty="0" smtClean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dignidad</a:t>
            </a:r>
            <a:r>
              <a:rPr lang="es-E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Al estar así reconocidas, los habitantes pueden exigir su </a:t>
            </a:r>
            <a:r>
              <a:rPr lang="es-ES" dirty="0" smtClean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respeto</a:t>
            </a:r>
            <a:r>
              <a:rPr lang="es-E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lvl="2"/>
            <a:endParaRPr lang="es-E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051560" lvl="2" indent="-457200">
              <a:buFont typeface="+mj-lt"/>
              <a:buAutoNum type="arabicPeriod"/>
            </a:pPr>
            <a:r>
              <a:rPr lang="es-E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Derechos civiles</a:t>
            </a:r>
          </a:p>
          <a:p>
            <a:pPr marL="1051560" lvl="2" indent="-457200">
              <a:buFont typeface="+mj-lt"/>
              <a:buAutoNum type="arabicPeriod"/>
            </a:pPr>
            <a:r>
              <a:rPr lang="es-E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Derechos políticos</a:t>
            </a:r>
          </a:p>
          <a:p>
            <a:pPr marL="1051560" lvl="2" indent="-457200">
              <a:buFont typeface="+mj-lt"/>
              <a:buAutoNum type="arabicPeriod"/>
            </a:pPr>
            <a:r>
              <a:rPr lang="es-E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Derechos sociales</a:t>
            </a:r>
            <a:endParaRPr lang="es-E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Primera parte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s-ES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es-ES" dirty="0" smtClean="0">
                <a:sym typeface="Wingdings" pitchFamily="2" charset="2"/>
              </a:rPr>
              <a:t>GARANTIAS</a:t>
            </a:r>
          </a:p>
          <a:p>
            <a:pPr lvl="2">
              <a:buNone/>
            </a:pPr>
            <a:r>
              <a:rPr lang="es-ES" dirty="0" smtClean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s-ES" dirty="0" smtClean="0">
                <a:solidFill>
                  <a:schemeClr val="tx2">
                    <a:lumMod val="75000"/>
                  </a:schemeClr>
                </a:solidFill>
              </a:rPr>
              <a:t>rotecciones</a:t>
            </a:r>
            <a:r>
              <a:rPr lang="es-ES" dirty="0" smtClean="0"/>
              <a:t>, establecidas en la Constitución para asegurar el respeto de los derechos y las libertades que ella </a:t>
            </a:r>
            <a:r>
              <a:rPr lang="es-ES" dirty="0" smtClean="0"/>
              <a:t>reconoce.</a:t>
            </a:r>
          </a:p>
          <a:p>
            <a:pPr lvl="2">
              <a:buNone/>
            </a:pPr>
            <a:endParaRPr lang="es-ES" dirty="0" smtClean="0"/>
          </a:p>
          <a:p>
            <a:pPr lvl="2">
              <a:buNone/>
            </a:pPr>
            <a:endParaRPr lang="es-ES" dirty="0" smtClean="0"/>
          </a:p>
          <a:p>
            <a:pPr>
              <a:buFont typeface="Wingdings"/>
              <a:buChar char="à"/>
            </a:pPr>
            <a:r>
              <a:rPr lang="es-ES" dirty="0" smtClean="0">
                <a:sym typeface="Wingdings" pitchFamily="2" charset="2"/>
              </a:rPr>
              <a:t>NUEVOS DERECHOS Y GARANTIAS</a:t>
            </a:r>
          </a:p>
          <a:p>
            <a:pPr lvl="2">
              <a:buNone/>
            </a:pPr>
            <a:r>
              <a:rPr lang="es-ES" dirty="0" smtClean="0"/>
              <a:t>Sobre </a:t>
            </a:r>
            <a:r>
              <a:rPr lang="es-ES" dirty="0" smtClean="0"/>
              <a:t>temas que la </a:t>
            </a:r>
            <a:r>
              <a:rPr lang="es-ES" dirty="0" smtClean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sociedad</a:t>
            </a:r>
            <a:r>
              <a:rPr lang="es-ES" dirty="0" smtClean="0"/>
              <a:t> </a:t>
            </a:r>
            <a:r>
              <a:rPr lang="es-ES" u="sng" dirty="0" smtClean="0">
                <a:solidFill>
                  <a:srgbClr val="00B0F0"/>
                </a:solidFill>
              </a:rPr>
              <a:t>argentina</a:t>
            </a:r>
            <a:r>
              <a:rPr lang="es-ES" dirty="0" smtClean="0"/>
              <a:t> fue considerando esenciales en los últimos años.</a:t>
            </a:r>
            <a:endParaRPr lang="es-E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Organización nacional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56528" cy="4759472"/>
          </a:xfrm>
        </p:spPr>
        <p:txBody>
          <a:bodyPr/>
          <a:lstStyle/>
          <a:p>
            <a:endParaRPr lang="es-ES" dirty="0" smtClean="0"/>
          </a:p>
          <a:p>
            <a:r>
              <a:rPr lang="es-ES" dirty="0" smtClean="0"/>
              <a:t>LA FORMA </a:t>
            </a:r>
            <a:r>
              <a:rPr lang="es-ES" b="1" dirty="0" smtClean="0"/>
              <a:t>REPUBLICANA</a:t>
            </a:r>
            <a:r>
              <a:rPr lang="es-ES" dirty="0" smtClean="0"/>
              <a:t> DE GOBIERNO</a:t>
            </a:r>
          </a:p>
          <a:p>
            <a:pPr lvl="2">
              <a:buNone/>
            </a:pPr>
            <a:r>
              <a:rPr lang="es-ES" dirty="0" smtClean="0"/>
              <a:t> </a:t>
            </a:r>
            <a:r>
              <a:rPr lang="es-ES" dirty="0" smtClean="0"/>
              <a:t>Deben presentarse todas las siguientes características:</a:t>
            </a:r>
          </a:p>
          <a:p>
            <a:pPr lvl="2">
              <a:buNone/>
            </a:pPr>
            <a:endParaRPr lang="es-ES" dirty="0" smtClean="0"/>
          </a:p>
          <a:p>
            <a:pPr lvl="2">
              <a:buNone/>
            </a:pPr>
            <a:r>
              <a:rPr lang="es-ES" sz="2100" dirty="0" smtClean="0"/>
              <a:t>x  Soberanía popular (El pueblo gobierna a través de sus </a:t>
            </a:r>
            <a:r>
              <a:rPr lang="es-ES" sz="2100" dirty="0" err="1" smtClean="0"/>
              <a:t>represent</a:t>
            </a:r>
            <a:r>
              <a:rPr lang="es-ES" sz="2100" dirty="0" smtClean="0"/>
              <a:t>.)</a:t>
            </a:r>
          </a:p>
          <a:p>
            <a:pPr lvl="2">
              <a:buNone/>
            </a:pPr>
            <a:r>
              <a:rPr lang="es-ES" sz="2100" dirty="0" smtClean="0"/>
              <a:t>x </a:t>
            </a:r>
            <a:r>
              <a:rPr lang="es-ES" sz="2100" dirty="0" err="1" smtClean="0"/>
              <a:t>Division</a:t>
            </a:r>
            <a:r>
              <a:rPr lang="es-ES" sz="2100" dirty="0" smtClean="0"/>
              <a:t> de poderes (PE, PL, PJ: Controles recíprocos)</a:t>
            </a:r>
          </a:p>
          <a:p>
            <a:pPr lvl="2">
              <a:buNone/>
            </a:pPr>
            <a:r>
              <a:rPr lang="es-ES" sz="2100" dirty="0" smtClean="0"/>
              <a:t>x Periodicidad de mandatos (Evaluación, control, recambio)</a:t>
            </a:r>
          </a:p>
          <a:p>
            <a:pPr lvl="2">
              <a:buNone/>
            </a:pPr>
            <a:r>
              <a:rPr lang="es-ES" sz="2100" dirty="0" smtClean="0"/>
              <a:t>x Responsabilidad de los funcionarios (Controles: Juicio político, control oposición, control del pueblo- voto )</a:t>
            </a:r>
          </a:p>
          <a:p>
            <a:pPr lvl="2">
              <a:buNone/>
            </a:pPr>
            <a:r>
              <a:rPr lang="es-ES" sz="2100" dirty="0" smtClean="0"/>
              <a:t>x Igualdad ante la ley (Control recíproco Estado- habitantes)</a:t>
            </a:r>
          </a:p>
          <a:p>
            <a:pPr lvl="2">
              <a:buNone/>
            </a:pPr>
            <a:r>
              <a:rPr lang="es-ES" sz="2100" dirty="0" smtClean="0"/>
              <a:t>x CN (Necesaria, Supremacía Constitucional)</a:t>
            </a:r>
            <a:endParaRPr lang="es-ES" sz="21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LA FORMA </a:t>
            </a:r>
            <a:r>
              <a:rPr lang="es-ES" b="1" dirty="0" smtClean="0"/>
              <a:t>REPRESENTATIVA</a:t>
            </a:r>
            <a:r>
              <a:rPr lang="es-ES" dirty="0" smtClean="0"/>
              <a:t>/ FORMA DEMOCRÁTICA INDIRECTA</a:t>
            </a:r>
          </a:p>
          <a:p>
            <a:endParaRPr lang="es-ES" dirty="0" smtClean="0"/>
          </a:p>
          <a:p>
            <a:pPr lvl="2">
              <a:buFont typeface="Wingdings" pitchFamily="2" charset="2"/>
              <a:buChar char="ü"/>
            </a:pPr>
            <a:r>
              <a:rPr lang="es-ES" i="1" dirty="0" smtClean="0"/>
              <a:t>El </a:t>
            </a:r>
            <a:r>
              <a:rPr lang="es-ES" i="1" dirty="0" smtClean="0"/>
              <a:t>poder político procede del pueblo pero no es ejercido por él sino por sus representantes elegidos por medio del </a:t>
            </a:r>
            <a:r>
              <a:rPr lang="es-ES" i="1" dirty="0" smtClean="0"/>
              <a:t>sufragio</a:t>
            </a:r>
            <a:r>
              <a:rPr lang="es-ES" dirty="0" smtClean="0"/>
              <a:t>.</a:t>
            </a:r>
          </a:p>
          <a:p>
            <a:pPr lvl="2">
              <a:buFont typeface="Wingdings" pitchFamily="2" charset="2"/>
              <a:buChar char="ü"/>
            </a:pPr>
            <a:endParaRPr lang="es-ES" dirty="0" smtClean="0"/>
          </a:p>
          <a:p>
            <a:pPr lvl="2">
              <a:buFont typeface="Wingdings" pitchFamily="2" charset="2"/>
              <a:buChar char="ü"/>
            </a:pPr>
            <a:endParaRPr lang="es-ES" dirty="0" smtClean="0"/>
          </a:p>
          <a:p>
            <a:pPr lvl="2">
              <a:buFont typeface="Wingdings" pitchFamily="2" charset="2"/>
              <a:buChar char="ü"/>
            </a:pPr>
            <a:endParaRPr lang="es-E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LA FORMA </a:t>
            </a:r>
            <a:r>
              <a:rPr lang="es-ES" b="1" dirty="0" smtClean="0"/>
              <a:t>FEDERAL</a:t>
            </a:r>
            <a:r>
              <a:rPr lang="es-ES" dirty="0" smtClean="0"/>
              <a:t> DE ORGANIZACIÓN DEL ESTADO</a:t>
            </a:r>
            <a:endParaRPr lang="es-ES" dirty="0" smtClean="0"/>
          </a:p>
          <a:p>
            <a:pPr lvl="4">
              <a:buFont typeface="Wingdings" pitchFamily="2" charset="2"/>
              <a:buChar char="Ø"/>
            </a:pPr>
            <a:r>
              <a:rPr lang="es-ES" sz="2000" dirty="0" smtClean="0"/>
              <a:t>Estado Nacional soberano</a:t>
            </a:r>
          </a:p>
          <a:p>
            <a:pPr lvl="4">
              <a:buFont typeface="Wingdings" pitchFamily="2" charset="2"/>
              <a:buChar char="Ø"/>
            </a:pPr>
            <a:r>
              <a:rPr lang="es-ES" sz="2000" dirty="0" smtClean="0"/>
              <a:t>Provincias autónomas</a:t>
            </a:r>
          </a:p>
          <a:p>
            <a:pPr lvl="2">
              <a:buFont typeface="Wingdings" pitchFamily="2" charset="2"/>
              <a:buChar char="Ø"/>
            </a:pPr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AMPARO (Art</a:t>
            </a:r>
            <a:r>
              <a:rPr lang="es-ES" dirty="0" smtClean="0"/>
              <a:t>. 43 </a:t>
            </a:r>
            <a:r>
              <a:rPr lang="es-ES" dirty="0" smtClean="0"/>
              <a:t>CN)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428736"/>
            <a:ext cx="8627966" cy="5143536"/>
          </a:xfrm>
        </p:spPr>
        <p:txBody>
          <a:bodyPr>
            <a:normAutofit fontScale="85000" lnSpcReduction="20000"/>
          </a:bodyPr>
          <a:lstStyle/>
          <a:p>
            <a:r>
              <a:rPr lang="es-ES" dirty="0" smtClean="0"/>
              <a:t>Destacamos su estudio dentro de los Nuevos derechos y garantías de la CN</a:t>
            </a:r>
          </a:p>
          <a:p>
            <a:endParaRPr lang="es-ES" dirty="0" smtClean="0"/>
          </a:p>
          <a:p>
            <a:r>
              <a:rPr lang="es-ES" b="1" dirty="0" smtClean="0"/>
              <a:t>GARANTÍA</a:t>
            </a:r>
          </a:p>
          <a:p>
            <a:r>
              <a:rPr lang="es-ES" dirty="0" smtClean="0"/>
              <a:t>Derechos sin otra forma de ser reclamados</a:t>
            </a:r>
          </a:p>
          <a:p>
            <a:r>
              <a:rPr lang="es-ES" dirty="0" smtClean="0"/>
              <a:t>ACCIÓN </a:t>
            </a:r>
            <a:r>
              <a:rPr lang="es-ES" b="1" dirty="0" smtClean="0"/>
              <a:t>urgente</a:t>
            </a:r>
          </a:p>
          <a:p>
            <a:r>
              <a:rPr lang="es-ES" dirty="0" smtClean="0"/>
              <a:t>Contra acto u omisión</a:t>
            </a:r>
          </a:p>
          <a:p>
            <a:r>
              <a:rPr lang="es-ES" dirty="0" smtClean="0"/>
              <a:t>Autoridades públicas – particulares</a:t>
            </a:r>
          </a:p>
          <a:p>
            <a:r>
              <a:rPr lang="es-ES" b="1" dirty="0" smtClean="0"/>
              <a:t>Lesionar- alterar – amenazar </a:t>
            </a:r>
          </a:p>
          <a:p>
            <a:r>
              <a:rPr lang="es-ES" b="1" dirty="0" smtClean="0"/>
              <a:t>Derechos – garantías CN, Tratado o Ley</a:t>
            </a:r>
          </a:p>
          <a:p>
            <a:r>
              <a:rPr lang="es-ES" dirty="0" smtClean="0"/>
              <a:t>Legitimados: Afectado, defensor, asociaciones, familia, etc.</a:t>
            </a:r>
          </a:p>
          <a:p>
            <a:endParaRPr lang="es-ES" dirty="0" smtClean="0"/>
          </a:p>
          <a:p>
            <a:r>
              <a:rPr lang="es-ES" b="1" dirty="0" smtClean="0"/>
              <a:t>Habeas data </a:t>
            </a:r>
            <a:r>
              <a:rPr lang="es-ES" dirty="0" smtClean="0"/>
              <a:t>(protección de los datos)</a:t>
            </a:r>
          </a:p>
          <a:p>
            <a:r>
              <a:rPr lang="es-ES" b="1" dirty="0" smtClean="0"/>
              <a:t>Habeas corpus</a:t>
            </a:r>
            <a:r>
              <a:rPr lang="es-ES" dirty="0" smtClean="0"/>
              <a:t> (libertad física)</a:t>
            </a:r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76</TotalTime>
  <Words>409</Words>
  <Application>Microsoft Office PowerPoint</Application>
  <PresentationFormat>Presentación en pantalla (4:3)</PresentationFormat>
  <Paragraphs>100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Civil</vt:lpstr>
      <vt:lpstr>Capitulo III  La Constitución de la Nación Argentina</vt:lpstr>
      <vt:lpstr>Constitución Nacional (CN)</vt:lpstr>
      <vt:lpstr>Primera parte</vt:lpstr>
      <vt:lpstr>Primera parte</vt:lpstr>
      <vt:lpstr>Primera parte</vt:lpstr>
      <vt:lpstr>Organización nacional </vt:lpstr>
      <vt:lpstr>Diapositiva 7</vt:lpstr>
      <vt:lpstr>Diapositiva 8</vt:lpstr>
      <vt:lpstr>El AMPARO (Art. 43 CN)</vt:lpstr>
      <vt:lpstr>Segunda parte</vt:lpstr>
      <vt:lpstr>Segunda parte</vt:lpstr>
      <vt:lpstr>Segunda parte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Capitulo III  La Constitución de la Nación Argentina</dc:title>
  <dc:creator>pcelulares</dc:creator>
  <cp:lastModifiedBy>pcelulares</cp:lastModifiedBy>
  <cp:revision>8</cp:revision>
  <dcterms:created xsi:type="dcterms:W3CDTF">2020-03-31T02:44:28Z</dcterms:created>
  <dcterms:modified xsi:type="dcterms:W3CDTF">2020-03-31T04:00:50Z</dcterms:modified>
</cp:coreProperties>
</file>