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embeddedFontLst>
    <p:embeddedFont>
      <p:font typeface="Arial Black" panose="020B0A04020102020204" pitchFamily="34" charset="0"/>
      <p:bold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Libre Baskerville" panose="020B0604020202020204" charset="0"/>
      <p:regular r:id="rId32"/>
      <p:bold r:id="rId33"/>
      <p:italic r:id="rId34"/>
    </p:embeddedFont>
    <p:embeddedFont>
      <p:font typeface="Merriweather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hlyx7iS4ZxKGmXbaZtbpBnsQRV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80E4A48-39A4-45F3-A4D1-C148B669D865}">
  <a:tblStyle styleId="{A80E4A48-39A4-45F3-A4D1-C148B669D86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4660"/>
  </p:normalViewPr>
  <p:slideViewPr>
    <p:cSldViewPr snapToGrid="0">
      <p:cViewPr varScale="1">
        <p:scale>
          <a:sx n="80" d="100"/>
          <a:sy n="80" d="100"/>
        </p:scale>
        <p:origin x="68" y="1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5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6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6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0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3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3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3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3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Google Shape;64;p3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418000" y="1057625"/>
            <a:ext cx="11456100" cy="4726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1E4E7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ES" b="1" dirty="0">
                <a:latin typeface="Arial"/>
                <a:ea typeface="Arial"/>
                <a:cs typeface="Arial"/>
                <a:sym typeface="Arial"/>
              </a:rPr>
              <a:t>                Legislación </a:t>
            </a: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ES" sz="5200" b="1" dirty="0">
                <a:latin typeface="Arial"/>
                <a:ea typeface="Arial"/>
                <a:cs typeface="Arial"/>
                <a:sym typeface="Arial"/>
              </a:rPr>
              <a:t>                    Capítulo VI</a:t>
            </a:r>
            <a:endParaRPr sz="5800" dirty="0"/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endParaRPr sz="5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</a:pPr>
            <a:r>
              <a:rPr lang="es-ES" sz="5400" b="1" dirty="0">
                <a:latin typeface="Arial"/>
                <a:ea typeface="Arial"/>
                <a:cs typeface="Arial"/>
                <a:sym typeface="Arial"/>
              </a:rPr>
              <a:t>              </a:t>
            </a:r>
            <a:r>
              <a:rPr lang="es-ES" sz="5400" b="1" u="sng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b="1" u="sng" dirty="0">
                <a:latin typeface="Arial"/>
                <a:ea typeface="Arial"/>
                <a:cs typeface="Arial"/>
                <a:sym typeface="Arial"/>
              </a:rPr>
              <a:t>OBLIGACIONES</a:t>
            </a:r>
            <a:endParaRPr b="1" u="sng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0"/>
          <p:cNvSpPr/>
          <p:nvPr/>
        </p:nvSpPr>
        <p:spPr>
          <a:xfrm>
            <a:off x="385010" y="2855495"/>
            <a:ext cx="2972143" cy="1507958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171616"/>
                </a:solidFill>
              </a:rPr>
              <a:t>POR LA INTERDEPENDENCIA</a:t>
            </a:r>
            <a:endParaRPr sz="2000" b="1">
              <a:solidFill>
                <a:srgbClr val="171616"/>
              </a:solidFill>
            </a:endParaRPr>
          </a:p>
        </p:txBody>
      </p:sp>
      <p:sp>
        <p:nvSpPr>
          <p:cNvPr id="219" name="Google Shape;219;p10"/>
          <p:cNvSpPr/>
          <p:nvPr/>
        </p:nvSpPr>
        <p:spPr>
          <a:xfrm>
            <a:off x="4588042" y="1540042"/>
            <a:ext cx="3144253" cy="1155032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PRINCIPALES</a:t>
            </a:r>
            <a:endParaRPr sz="200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0"/>
          <p:cNvSpPr/>
          <p:nvPr/>
        </p:nvSpPr>
        <p:spPr>
          <a:xfrm>
            <a:off x="4588041" y="3954379"/>
            <a:ext cx="3144253" cy="1155032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ACCESORIAS</a:t>
            </a:r>
            <a:endParaRPr sz="200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1" name="Google Shape;221;p10"/>
          <p:cNvCxnSpPr>
            <a:stCxn id="218" idx="3"/>
            <a:endCxn id="219" idx="1"/>
          </p:cNvCxnSpPr>
          <p:nvPr/>
        </p:nvCxnSpPr>
        <p:spPr>
          <a:xfrm rot="10800000" flipH="1">
            <a:off x="3357153" y="2117574"/>
            <a:ext cx="1230900" cy="14919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22" name="Google Shape;222;p10"/>
          <p:cNvCxnSpPr>
            <a:stCxn id="218" idx="3"/>
            <a:endCxn id="220" idx="1"/>
          </p:cNvCxnSpPr>
          <p:nvPr/>
        </p:nvCxnSpPr>
        <p:spPr>
          <a:xfrm>
            <a:off x="3357153" y="3609474"/>
            <a:ext cx="1230900" cy="9225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1"/>
          <p:cNvSpPr/>
          <p:nvPr/>
        </p:nvSpPr>
        <p:spPr>
          <a:xfrm>
            <a:off x="561474" y="2839453"/>
            <a:ext cx="2342147" cy="1267326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171616"/>
                </a:solidFill>
              </a:rPr>
              <a:t>POR LA FUENTE</a:t>
            </a:r>
            <a:endParaRPr sz="2000" b="1">
              <a:solidFill>
                <a:srgbClr val="171616"/>
              </a:solidFill>
            </a:endParaRPr>
          </a:p>
        </p:txBody>
      </p:sp>
      <p:sp>
        <p:nvSpPr>
          <p:cNvPr id="228" name="Google Shape;228;p11"/>
          <p:cNvSpPr/>
          <p:nvPr/>
        </p:nvSpPr>
        <p:spPr>
          <a:xfrm>
            <a:off x="4395535" y="561474"/>
            <a:ext cx="2867414" cy="962526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171616"/>
                </a:solidFill>
              </a:rPr>
              <a:t>LEGALES</a:t>
            </a:r>
            <a:endParaRPr sz="2000" dirty="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1"/>
          <p:cNvSpPr/>
          <p:nvPr/>
        </p:nvSpPr>
        <p:spPr>
          <a:xfrm>
            <a:off x="4395536" y="1884948"/>
            <a:ext cx="2867413" cy="962526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CONTRACTUALES</a:t>
            </a:r>
            <a:endParaRPr sz="2000" dirty="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1"/>
          <p:cNvSpPr/>
          <p:nvPr/>
        </p:nvSpPr>
        <p:spPr>
          <a:xfrm>
            <a:off x="4395536" y="3408948"/>
            <a:ext cx="2867413" cy="962526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DELICTUALES</a:t>
            </a:r>
            <a:endParaRPr sz="2000" dirty="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1"/>
          <p:cNvSpPr/>
          <p:nvPr/>
        </p:nvSpPr>
        <p:spPr>
          <a:xfrm>
            <a:off x="4467725" y="5077327"/>
            <a:ext cx="2795224" cy="962526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171616"/>
                </a:solidFill>
              </a:rPr>
              <a:t>CUASIDELICTUALES</a:t>
            </a:r>
            <a:endParaRPr sz="2000" dirty="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11"/>
          <p:cNvCxnSpPr>
            <a:stCxn id="227" idx="3"/>
            <a:endCxn id="228" idx="1"/>
          </p:cNvCxnSpPr>
          <p:nvPr/>
        </p:nvCxnSpPr>
        <p:spPr>
          <a:xfrm rot="10800000" flipH="1">
            <a:off x="2903621" y="1042816"/>
            <a:ext cx="1491900" cy="24303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3" name="Google Shape;233;p11"/>
          <p:cNvCxnSpPr>
            <a:stCxn id="227" idx="3"/>
            <a:endCxn id="229" idx="1"/>
          </p:cNvCxnSpPr>
          <p:nvPr/>
        </p:nvCxnSpPr>
        <p:spPr>
          <a:xfrm rot="10800000" flipH="1">
            <a:off x="2903621" y="2366116"/>
            <a:ext cx="1491900" cy="11070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4" name="Google Shape;234;p11"/>
          <p:cNvCxnSpPr>
            <a:stCxn id="227" idx="3"/>
            <a:endCxn id="230" idx="1"/>
          </p:cNvCxnSpPr>
          <p:nvPr/>
        </p:nvCxnSpPr>
        <p:spPr>
          <a:xfrm>
            <a:off x="2903621" y="3473116"/>
            <a:ext cx="1491900" cy="4170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35" name="Google Shape;235;p11"/>
          <p:cNvCxnSpPr>
            <a:stCxn id="227" idx="3"/>
            <a:endCxn id="231" idx="1"/>
          </p:cNvCxnSpPr>
          <p:nvPr/>
        </p:nvCxnSpPr>
        <p:spPr>
          <a:xfrm>
            <a:off x="2903621" y="3473116"/>
            <a:ext cx="1564200" cy="20856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0" name="Google Shape;240;p12"/>
          <p:cNvGrpSpPr/>
          <p:nvPr/>
        </p:nvGrpSpPr>
        <p:grpSpPr>
          <a:xfrm>
            <a:off x="785400" y="1031725"/>
            <a:ext cx="10651800" cy="4495780"/>
            <a:chOff x="23" y="749374"/>
            <a:chExt cx="10651800" cy="4495780"/>
          </a:xfrm>
        </p:grpSpPr>
        <p:sp>
          <p:nvSpPr>
            <p:cNvPr id="241" name="Google Shape;241;p12"/>
            <p:cNvSpPr/>
            <p:nvPr/>
          </p:nvSpPr>
          <p:spPr>
            <a:xfrm>
              <a:off x="5325990" y="2068970"/>
              <a:ext cx="2811437" cy="13600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5729"/>
                  </a:lnTo>
                  <a:lnTo>
                    <a:pt x="120000" y="65729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171616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42" name="Google Shape;242;p12"/>
            <p:cNvSpPr/>
            <p:nvPr/>
          </p:nvSpPr>
          <p:spPr>
            <a:xfrm>
              <a:off x="2220350" y="2068970"/>
              <a:ext cx="3105639" cy="1360004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5729"/>
                  </a:lnTo>
                  <a:lnTo>
                    <a:pt x="0" y="65729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171616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243" name="Google Shape;243;p12"/>
            <p:cNvSpPr/>
            <p:nvPr/>
          </p:nvSpPr>
          <p:spPr>
            <a:xfrm>
              <a:off x="23" y="749377"/>
              <a:ext cx="10651800" cy="89820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17161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2"/>
            <p:cNvSpPr txBox="1"/>
            <p:nvPr/>
          </p:nvSpPr>
          <p:spPr>
            <a:xfrm>
              <a:off x="23" y="749374"/>
              <a:ext cx="9595200" cy="89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2000"/>
                <a:buFont typeface="Arial"/>
                <a:buNone/>
              </a:pPr>
              <a:r>
                <a:rPr lang="es-ES" sz="2400" b="1">
                  <a:solidFill>
                    <a:srgbClr val="171616"/>
                  </a:solidFill>
                </a:rPr>
                <a:t>             </a:t>
              </a:r>
              <a:r>
                <a:rPr lang="es-ES" sz="2400" b="1" i="0" u="none" strike="noStrike" cap="none">
                  <a:solidFill>
                    <a:srgbClr val="171616"/>
                  </a:solidFill>
                  <a:latin typeface="Arial"/>
                  <a:ea typeface="Arial"/>
                  <a:cs typeface="Arial"/>
                  <a:sym typeface="Arial"/>
                </a:rPr>
                <a:t>EFECTOS</a:t>
              </a:r>
              <a:r>
                <a:rPr lang="es-ES" sz="1800"/>
                <a:t> </a:t>
              </a:r>
              <a:r>
                <a:rPr lang="es-ES" sz="2400" b="1" i="0" u="none" strike="noStrike" cap="none">
                  <a:solidFill>
                    <a:srgbClr val="171616"/>
                  </a:solidFill>
                  <a:latin typeface="Arial"/>
                  <a:ea typeface="Arial"/>
                  <a:cs typeface="Arial"/>
                  <a:sym typeface="Arial"/>
                </a:rPr>
                <a:t>DE LAS </a:t>
              </a:r>
              <a:r>
                <a:rPr lang="es-ES" sz="2400" b="1">
                  <a:solidFill>
                    <a:srgbClr val="171616"/>
                  </a:solidFill>
                </a:rPr>
                <a:t>OBLIGACIONES</a:t>
              </a:r>
              <a:endParaRPr sz="2400" b="1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12"/>
            <p:cNvSpPr/>
            <p:nvPr/>
          </p:nvSpPr>
          <p:spPr>
            <a:xfrm>
              <a:off x="23970" y="3428974"/>
              <a:ext cx="4392761" cy="181618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17161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2"/>
            <p:cNvSpPr txBox="1"/>
            <p:nvPr/>
          </p:nvSpPr>
          <p:spPr>
            <a:xfrm>
              <a:off x="23970" y="3428974"/>
              <a:ext cx="4392761" cy="181618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2000"/>
                <a:buFont typeface="Arial"/>
                <a:buNone/>
              </a:pPr>
              <a:r>
                <a:rPr lang="es-ES" sz="2000" b="1" i="0" u="none" strike="noStrike" cap="none">
                  <a:solidFill>
                    <a:srgbClr val="171616"/>
                  </a:solidFill>
                  <a:latin typeface="Arial"/>
                  <a:ea typeface="Arial"/>
                  <a:cs typeface="Arial"/>
                  <a:sym typeface="Arial"/>
                </a:rPr>
                <a:t>NORMAL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2000"/>
                <a:buFont typeface="Arial"/>
                <a:buNone/>
              </a:pPr>
              <a:r>
                <a:rPr lang="es-ES" sz="2000" b="0" i="0" u="none" strike="noStrike" cap="none">
                  <a:solidFill>
                    <a:srgbClr val="171616"/>
                  </a:solidFill>
                  <a:latin typeface="Arial"/>
                  <a:ea typeface="Arial"/>
                  <a:cs typeface="Arial"/>
                  <a:sym typeface="Arial"/>
                </a:rPr>
                <a:t>“CUMPLIMIENTO”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2000"/>
                <a:buFont typeface="Arial"/>
                <a:buNone/>
              </a:pPr>
              <a:r>
                <a:rPr lang="es-ES" sz="2000" b="0" i="0" u="none" strike="noStrike" cap="none">
                  <a:solidFill>
                    <a:srgbClr val="171616"/>
                  </a:solidFill>
                  <a:latin typeface="Arial"/>
                  <a:ea typeface="Arial"/>
                  <a:cs typeface="Arial"/>
                  <a:sym typeface="Arial"/>
                </a:rPr>
                <a:t>(</a:t>
              </a:r>
              <a:r>
                <a:rPr lang="es-ES" sz="2000" b="1" i="0" u="none" strike="noStrike" cap="none">
                  <a:solidFill>
                    <a:srgbClr val="171616"/>
                  </a:solidFill>
                  <a:latin typeface="Arial"/>
                  <a:ea typeface="Arial"/>
                  <a:cs typeface="Arial"/>
                  <a:sym typeface="Arial"/>
                </a:rPr>
                <a:t>PAGO</a:t>
              </a:r>
              <a:r>
                <a:rPr lang="es-ES" sz="2000" b="0" i="0" u="none" strike="noStrike" cap="none">
                  <a:solidFill>
                    <a:srgbClr val="171616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000"/>
                <a:buFont typeface="Calibri"/>
                <a:buNone/>
              </a:pPr>
              <a:endParaRPr sz="3000" b="0" i="0" u="none" strike="noStrike" cap="none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2"/>
            <p:cNvSpPr/>
            <p:nvPr/>
          </p:nvSpPr>
          <p:spPr>
            <a:xfrm>
              <a:off x="5646869" y="3428974"/>
              <a:ext cx="4981118" cy="1799280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rgbClr val="171616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2"/>
            <p:cNvSpPr txBox="1"/>
            <p:nvPr/>
          </p:nvSpPr>
          <p:spPr>
            <a:xfrm>
              <a:off x="5646869" y="3428974"/>
              <a:ext cx="4981118" cy="1799280"/>
            </a:xfrm>
            <a:prstGeom prst="rect">
              <a:avLst/>
            </a:prstGeom>
            <a:solidFill>
              <a:srgbClr val="A4C2F4"/>
            </a:solidFill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2000"/>
                <a:buFont typeface="Arial"/>
                <a:buNone/>
              </a:pPr>
              <a:r>
                <a:rPr lang="es-ES" sz="2000" b="1" i="0" u="none" strike="noStrike" cap="none" dirty="0">
                  <a:solidFill>
                    <a:srgbClr val="171616"/>
                  </a:solidFill>
                  <a:latin typeface="Arial"/>
                  <a:ea typeface="Arial"/>
                  <a:cs typeface="Arial"/>
                  <a:sym typeface="Arial"/>
                </a:rPr>
                <a:t>ANORMAL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2000"/>
                <a:buFont typeface="Arial"/>
                <a:buNone/>
              </a:pPr>
              <a:r>
                <a:rPr lang="es-ES" sz="2000" b="0" i="0" u="none" strike="noStrike" cap="none" dirty="0">
                  <a:solidFill>
                    <a:srgbClr val="171616"/>
                  </a:solidFill>
                  <a:latin typeface="Arial"/>
                  <a:ea typeface="Arial"/>
                  <a:cs typeface="Arial"/>
                  <a:sym typeface="Arial"/>
                </a:rPr>
                <a:t>DERECHO del Acreedor 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2000"/>
                <a:buFont typeface="Arial"/>
                <a:buNone/>
              </a:pPr>
              <a:r>
                <a:rPr lang="es-ES" sz="2000" dirty="0">
                  <a:solidFill>
                    <a:srgbClr val="171616"/>
                  </a:solidFill>
                </a:rPr>
                <a:t>a las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171616"/>
                </a:buClr>
                <a:buSzPts val="2000"/>
                <a:buFont typeface="Arial"/>
                <a:buNone/>
              </a:pPr>
              <a:r>
                <a:rPr lang="es-ES" sz="2000" b="0" i="0" u="none" strike="noStrike" cap="none" dirty="0">
                  <a:solidFill>
                    <a:srgbClr val="171616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s-ES" sz="2000" dirty="0">
                  <a:solidFill>
                    <a:srgbClr val="171616"/>
                  </a:solidFill>
                </a:rPr>
                <a:t>INDEMNIZACIONES</a:t>
              </a:r>
              <a:endParaRPr sz="2000" b="0" i="0" u="none" strike="noStrike" cap="none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>
            <a:spLocks noGrp="1"/>
          </p:cNvSpPr>
          <p:nvPr>
            <p:ph type="title"/>
          </p:nvPr>
        </p:nvSpPr>
        <p:spPr>
          <a:xfrm>
            <a:off x="838200" y="393500"/>
            <a:ext cx="10515600" cy="805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s-ES" sz="2300" b="1" dirty="0">
                <a:latin typeface="Arial"/>
                <a:ea typeface="Arial"/>
                <a:cs typeface="Arial"/>
                <a:sym typeface="Arial"/>
              </a:rPr>
              <a:t>EFECTOS DE LAS OBLIGACIONES respecto del </a:t>
            </a:r>
            <a:r>
              <a:rPr lang="es-ES" sz="2300" b="1" i="1" dirty="0">
                <a:latin typeface="Arial"/>
                <a:ea typeface="Arial"/>
                <a:cs typeface="Arial"/>
                <a:sym typeface="Arial"/>
              </a:rPr>
              <a:t>ACREEDOR</a:t>
            </a:r>
            <a:endParaRPr sz="2300" b="1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3"/>
          <p:cNvSpPr txBox="1">
            <a:spLocks noGrp="1"/>
          </p:cNvSpPr>
          <p:nvPr>
            <p:ph type="body" idx="1"/>
          </p:nvPr>
        </p:nvSpPr>
        <p:spPr>
          <a:xfrm>
            <a:off x="838200" y="1705125"/>
            <a:ext cx="10515600" cy="4471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269999" lvl="0" indent="-231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 b="1" dirty="0">
                <a:latin typeface="Arial"/>
                <a:ea typeface="Arial"/>
                <a:cs typeface="Arial"/>
                <a:sym typeface="Arial"/>
              </a:rPr>
              <a:t>CUMPLIMIENTO ESPONTÁNEO DE LA PRESTACIÓN POR PARTE DEL DEUDOR.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269999" lvl="0" indent="-231775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 b="1" dirty="0">
                <a:latin typeface="Arial"/>
                <a:ea typeface="Arial"/>
                <a:cs typeface="Arial"/>
                <a:sym typeface="Arial"/>
              </a:rPr>
              <a:t>INCUMPLIMIENTO: EL ACREEDOR PUEDE SI EL DEUDOR NO CUMPLE: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b="1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s-ES" sz="2000" dirty="0">
                <a:latin typeface="Arial"/>
                <a:ea typeface="Arial"/>
                <a:cs typeface="Arial"/>
                <a:sym typeface="Arial"/>
              </a:rPr>
              <a:t> EMPLEAR LOS MEDIOS LEGALES PARA QUE EL DEUDOR LE PROCURE AQUELLO A QUE SE HA OBLIGADO.</a:t>
            </a:r>
            <a:endParaRPr dirty="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s-ES" sz="2000" dirty="0">
                <a:latin typeface="Arial"/>
                <a:ea typeface="Arial"/>
                <a:cs typeface="Arial"/>
                <a:sym typeface="Arial"/>
              </a:rPr>
              <a:t>HACÉRSELO PROCURAR POR OTRO, A COSTA DEL DEUDOR.</a:t>
            </a:r>
            <a:endParaRPr dirty="0"/>
          </a:p>
          <a:p>
            <a:pPr marL="685800" lvl="1" indent="-101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✔"/>
            </a:pPr>
            <a:r>
              <a:rPr lang="es-ES" sz="2000" dirty="0">
                <a:latin typeface="Arial"/>
                <a:ea typeface="Arial"/>
                <a:cs typeface="Arial"/>
                <a:sym typeface="Arial"/>
              </a:rPr>
              <a:t>OBTENER DEL DEUDOR LAS INDEMNIZACIONES CORRESPONDIENTES.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4"/>
          <p:cNvSpPr txBox="1">
            <a:spLocks noGrp="1"/>
          </p:cNvSpPr>
          <p:nvPr>
            <p:ph type="title"/>
          </p:nvPr>
        </p:nvSpPr>
        <p:spPr>
          <a:xfrm>
            <a:off x="838200" y="264037"/>
            <a:ext cx="10515600" cy="83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ES" sz="2400" b="1" dirty="0">
                <a:latin typeface="Arial"/>
                <a:ea typeface="Arial"/>
                <a:cs typeface="Arial"/>
                <a:sym typeface="Arial"/>
              </a:rPr>
              <a:t>EFECTOS DE LAS OBLIGACIONES respecto del </a:t>
            </a:r>
            <a:r>
              <a:rPr lang="es-ES" sz="2400" b="1" i="1" dirty="0">
                <a:latin typeface="Arial"/>
                <a:ea typeface="Arial"/>
                <a:cs typeface="Arial"/>
                <a:sym typeface="Arial"/>
              </a:rPr>
              <a:t>DEUDOR</a:t>
            </a:r>
            <a:endParaRPr sz="2400" b="1" i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 dirty="0">
                <a:latin typeface="+mj-lt"/>
                <a:ea typeface="Arial"/>
                <a:cs typeface="Arial"/>
                <a:sym typeface="Arial"/>
              </a:rPr>
              <a:t>DERECHO DE OBTENER LA LIBERACIÓN CORRESPONDIENTE, EN CASO DE CUMPLIMIENTO EXACTO DE LA OBLIGACIÓN.</a:t>
            </a:r>
            <a:endParaRPr dirty="0">
              <a:latin typeface="+mj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+mj-lt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 dirty="0">
                <a:latin typeface="+mj-lt"/>
                <a:ea typeface="Arial"/>
                <a:cs typeface="Arial"/>
                <a:sym typeface="Arial"/>
              </a:rPr>
              <a:t>DERECHO DE PAGAR, de Obtener la Recepción del Pago por parte del Acreedor                     o COOPERACIÓN DE AQUEL PARA ELLO.</a:t>
            </a:r>
            <a:endParaRPr dirty="0">
              <a:latin typeface="+mj-lt"/>
            </a:endParaRPr>
          </a:p>
          <a:p>
            <a:pPr marL="228600" lvl="0" indent="-101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endParaRPr sz="2000" dirty="0">
              <a:latin typeface="+mj-lt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lang="es-ES" sz="2000" dirty="0">
                <a:latin typeface="+mj-lt"/>
                <a:ea typeface="Arial"/>
                <a:cs typeface="Arial"/>
                <a:sym typeface="Arial"/>
              </a:rPr>
              <a:t>EN CASO DE NEGATIVA POR PARTE DEL ACREEDOR A RECIBIR EL PAGO:     TIENE DERECHO A PAGAR POR VÍA JUDICIAL O POR CONSIGNACIÓN JUDICIAL.</a:t>
            </a:r>
            <a:endParaRPr dirty="0">
              <a:latin typeface="+mj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s-ES" sz="2000" dirty="0">
                <a:latin typeface="+mj-lt"/>
                <a:ea typeface="Arial"/>
                <a:cs typeface="Arial"/>
                <a:sym typeface="Arial"/>
              </a:rPr>
              <a:t>   </a:t>
            </a:r>
            <a:r>
              <a:rPr lang="es-ES" sz="2000" b="1" i="1" u="sng" dirty="0">
                <a:latin typeface="+mj-lt"/>
                <a:ea typeface="Arial"/>
                <a:cs typeface="Arial"/>
                <a:sym typeface="Arial"/>
              </a:rPr>
              <a:t>EXCEPCIÓN</a:t>
            </a:r>
            <a:r>
              <a:rPr lang="es-ES" sz="2000" dirty="0">
                <a:latin typeface="+mj-lt"/>
                <a:ea typeface="Arial"/>
                <a:cs typeface="Arial"/>
                <a:sym typeface="Arial"/>
              </a:rPr>
              <a:t>: PAGO JUDICIAL O CONSIGNACIÓN JUDICIAL.</a:t>
            </a:r>
            <a:endParaRPr dirty="0">
              <a:latin typeface="+mj-lt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5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</a:pPr>
            <a:endParaRPr sz="3200" dirty="0"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5"/>
          <p:cNvSpPr txBox="1">
            <a:spLocks noGrp="1"/>
          </p:cNvSpPr>
          <p:nvPr>
            <p:ph type="title"/>
          </p:nvPr>
        </p:nvSpPr>
        <p:spPr>
          <a:xfrm>
            <a:off x="288759" y="1227909"/>
            <a:ext cx="11673840" cy="94610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None/>
            </a:pPr>
            <a:r>
              <a:rPr lang="es-ES" sz="2400" b="1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MORA</a:t>
            </a:r>
            <a:r>
              <a:rPr lang="es-ES" sz="24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s-ES" sz="2000" dirty="0">
                <a:latin typeface="Arial"/>
                <a:ea typeface="Arial"/>
                <a:cs typeface="Arial"/>
                <a:sym typeface="Arial"/>
              </a:rPr>
              <a:t>DEMORA, RETARDO O NO CUMPLIMIENTO EN TIEMPO Y FORMA.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/>
          <p:nvPr/>
        </p:nvSpPr>
        <p:spPr>
          <a:xfrm>
            <a:off x="288759" y="2442754"/>
            <a:ext cx="11673839" cy="3809391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¿</a:t>
            </a:r>
            <a:r>
              <a:rPr lang="es-ES" sz="2800" dirty="0">
                <a:solidFill>
                  <a:srgbClr val="FF0000"/>
                </a:solidFill>
              </a:rPr>
              <a:t>CÓMO</a:t>
            </a:r>
            <a:r>
              <a:rPr lang="es-ES" sz="28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OPERA LA MORA</a:t>
            </a:r>
            <a:r>
              <a:rPr lang="es-ES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b="1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Font typeface="Arial"/>
              <a:buChar char="•"/>
            </a:pPr>
            <a:r>
              <a:rPr lang="es-ES" sz="2000" b="1" u="sng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OBLIGACIONES A PLAZO</a:t>
            </a:r>
            <a:r>
              <a:rPr lang="es-ES" sz="2000" b="1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s-ES" sz="2000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CON EL MERO TRANSCURSO DEL TIEMPO.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Font typeface="Arial"/>
              <a:buChar char="•"/>
            </a:pPr>
            <a:r>
              <a:rPr lang="es-ES" sz="2000" b="1" u="sng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OBLIGACIONES SIN PLAZO</a:t>
            </a:r>
            <a:r>
              <a:rPr lang="es-ES" sz="2000" b="1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 LA INTERPELACIÓN JUDICIAL O EXTRAJUDICIAL HECHA POR EL ACREEDOR, ESTABLECERÁ EL PLAZO, EL CUAL VENCIDO LA CONSTITUIRÁ.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Clr>
                <a:srgbClr val="171616"/>
              </a:buClr>
              <a:buSzPts val="2000"/>
              <a:buFont typeface="Arial"/>
              <a:buChar char="•"/>
            </a:pPr>
            <a:r>
              <a:rPr lang="es-ES" sz="2000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000" b="1" u="sng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OBLIGACIONES RECÍPROCAS</a:t>
            </a:r>
            <a:r>
              <a:rPr lang="es-ES" sz="2000" b="1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EL MOROSO NO PUEDE CONSTITUIR EN MORA A LA OTRA PARTE.</a:t>
            </a:r>
            <a:endParaRPr sz="2000" dirty="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5"/>
          <p:cNvSpPr/>
          <p:nvPr/>
        </p:nvSpPr>
        <p:spPr>
          <a:xfrm>
            <a:off x="288758" y="218327"/>
            <a:ext cx="11673839" cy="8752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u="sng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INCUMPLIMIENTO DE LAS OBLIGACIONES</a:t>
            </a:r>
            <a:endParaRPr sz="2800" u="sng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996800" cy="132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5400"/>
              <a:buFont typeface="Arial"/>
              <a:buNone/>
            </a:pPr>
            <a:r>
              <a:rPr lang="es-ES" sz="4000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EFECTOS  DE  LA  MORA</a:t>
            </a:r>
            <a:endParaRPr sz="4000" dirty="0"/>
          </a:p>
        </p:txBody>
      </p:sp>
      <p:sp>
        <p:nvSpPr>
          <p:cNvPr id="273" name="Google Shape;273;p16"/>
          <p:cNvSpPr/>
          <p:nvPr/>
        </p:nvSpPr>
        <p:spPr>
          <a:xfrm>
            <a:off x="838199" y="1802673"/>
            <a:ext cx="10996800" cy="42164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4800" b="1" dirty="0">
                <a:solidFill>
                  <a:schemeClr val="dk1"/>
                </a:solidFill>
              </a:rPr>
              <a:t>             </a:t>
            </a:r>
            <a:r>
              <a:rPr lang="es-ES" sz="4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ACCIÓN JUDICIAL</a:t>
            </a:r>
            <a:endParaRPr sz="44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PARA: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0999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0999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1- OBTENER CUMPLIMIENTO FORZADO</a:t>
            </a:r>
            <a:endParaRPr dirty="0"/>
          </a:p>
          <a:p>
            <a:pPr marL="260999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0999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0999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2- OBTENER EJECUCIÓN POR OTRO</a:t>
            </a:r>
            <a:endParaRPr dirty="0"/>
          </a:p>
          <a:p>
            <a:pPr marL="260999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0999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0999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3- RECLAMAR INDEMNIZACIÓN</a:t>
            </a:r>
            <a:endParaRPr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4" name="Google Shape;2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5575" y="1802675"/>
            <a:ext cx="3209424" cy="303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7"/>
          <p:cNvSpPr txBox="1">
            <a:spLocks noGrp="1"/>
          </p:cNvSpPr>
          <p:nvPr>
            <p:ph type="title"/>
          </p:nvPr>
        </p:nvSpPr>
        <p:spPr>
          <a:xfrm>
            <a:off x="689066" y="365125"/>
            <a:ext cx="10813868" cy="13255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Arial"/>
              <a:buNone/>
            </a:pPr>
            <a:r>
              <a:rPr lang="es-ES" sz="32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RESPONSABILIDAD CIVIL POR INCUMPLIMIENTO</a:t>
            </a:r>
            <a:endParaRPr sz="3200" dirty="0">
              <a:solidFill>
                <a:srgbClr val="FF0000"/>
              </a:solidFill>
            </a:endParaRPr>
          </a:p>
        </p:txBody>
      </p:sp>
      <p:sp>
        <p:nvSpPr>
          <p:cNvPr id="280" name="Google Shape;280;p17"/>
          <p:cNvSpPr/>
          <p:nvPr/>
        </p:nvSpPr>
        <p:spPr>
          <a:xfrm>
            <a:off x="689066" y="2063001"/>
            <a:ext cx="10813868" cy="40811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CONTRACTUAL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s-ES" sz="3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ncumplimiento de un contrato, obligación preexistente</a:t>
            </a:r>
            <a:endParaRPr sz="1300" dirty="0"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100" dirty="0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1E4E79"/>
                </a:solidFill>
                <a:latin typeface="Arial"/>
                <a:ea typeface="Arial"/>
                <a:cs typeface="Arial"/>
                <a:sym typeface="Arial"/>
              </a:rPr>
              <a:t>EXTRACONTRACTUAL</a:t>
            </a:r>
            <a:endParaRPr dirty="0"/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Incumplimiento del deber jurídico civil de no dañar a otro</a:t>
            </a:r>
            <a:endParaRPr sz="1200" dirty="0"/>
          </a:p>
          <a:p>
            <a:pPr marL="269999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69999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s-ES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Responsabilidad Colectiva (edificio, grupo, autor anónimo)</a:t>
            </a:r>
            <a:endParaRPr sz="1200" dirty="0"/>
          </a:p>
          <a:p>
            <a:pPr marL="269999" marR="0" lvl="0" indent="-190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Noto Sans Symbols"/>
              <a:buChar char="⮚"/>
            </a:pPr>
            <a:r>
              <a:rPr lang="es-ES" sz="3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Estado y Funcionarios Públicos</a:t>
            </a:r>
            <a:endParaRPr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8"/>
          <p:cNvSpPr/>
          <p:nvPr/>
        </p:nvSpPr>
        <p:spPr>
          <a:xfrm>
            <a:off x="1031966" y="1724297"/>
            <a:ext cx="10045337" cy="105809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8"/>
          <p:cNvSpPr/>
          <p:nvPr/>
        </p:nvSpPr>
        <p:spPr>
          <a:xfrm>
            <a:off x="274320" y="592574"/>
            <a:ext cx="11573691" cy="584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b="1" dirty="0">
                <a:solidFill>
                  <a:srgbClr val="FF0000"/>
                </a:solidFill>
                <a:sym typeface="Arial"/>
              </a:rPr>
              <a:t>RESPONSABILIDAD EXTRACONTRACTUAL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287" name="Google Shape;287;p18"/>
          <p:cNvSpPr txBox="1"/>
          <p:nvPr/>
        </p:nvSpPr>
        <p:spPr>
          <a:xfrm>
            <a:off x="457200" y="1600200"/>
            <a:ext cx="10998926" cy="1365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s-ES" sz="24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DERIVA DE ACTOS ILÍCITOS, DELITOS O CUASIDELITOS CIVILES</a:t>
            </a:r>
            <a:endParaRPr sz="24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8" name="Google Shape;288;p18"/>
          <p:cNvGraphicFramePr/>
          <p:nvPr/>
        </p:nvGraphicFramePr>
        <p:xfrm>
          <a:off x="1031965" y="3165821"/>
          <a:ext cx="10045325" cy="1197450"/>
        </p:xfrm>
        <a:graphic>
          <a:graphicData uri="http://schemas.openxmlformats.org/drawingml/2006/table">
            <a:tbl>
              <a:tblPr>
                <a:noFill/>
                <a:tableStyleId>{A80E4A48-39A4-45F3-A4D1-C148B669D865}</a:tableStyleId>
              </a:tblPr>
              <a:tblGrid>
                <a:gridCol w="1004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1974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CUANDO UNA PERSONA, OBRANDO CON </a:t>
                      </a:r>
                      <a:r>
                        <a:rPr lang="es-ES" sz="28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DOLO</a:t>
                      </a:r>
                      <a:r>
                        <a:rPr lang="es-E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 CON </a:t>
                      </a:r>
                      <a:r>
                        <a:rPr lang="es-ES" sz="2800" b="1" i="0" u="none" strike="noStrike" cap="none">
                          <a:solidFill>
                            <a:srgbClr val="FF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CULPA</a:t>
                      </a:r>
                      <a:r>
                        <a:rPr lang="es-E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DEBE REPARAR EL DAÑO CAU</a:t>
                      </a:r>
                      <a:r>
                        <a:rPr lang="es-ES" sz="2800" b="1">
                          <a:solidFill>
                            <a:schemeClr val="dk1"/>
                          </a:solidFill>
                        </a:rPr>
                        <a:t>SADO</a:t>
                      </a:r>
                      <a:endParaRPr sz="2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650" marB="45650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9" name="Google Shape;289;p18"/>
          <p:cNvGraphicFramePr/>
          <p:nvPr/>
        </p:nvGraphicFramePr>
        <p:xfrm>
          <a:off x="1038496" y="5232080"/>
          <a:ext cx="10045325" cy="1439850"/>
        </p:xfrm>
        <a:graphic>
          <a:graphicData uri="http://schemas.openxmlformats.org/drawingml/2006/table">
            <a:tbl>
              <a:tblPr>
                <a:noFill/>
                <a:tableStyleId>{A80E4A48-39A4-45F3-A4D1-C148B669D865}</a:tableStyleId>
              </a:tblPr>
              <a:tblGrid>
                <a:gridCol w="10045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39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800"/>
                        <a:buFont typeface="Arial"/>
                        <a:buNone/>
                      </a:pPr>
                      <a:r>
                        <a:rPr lang="es-ES" sz="2800" b="1" i="0" u="sng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IMPUTABILIDAD:</a:t>
                      </a:r>
                      <a:r>
                        <a:rPr lang="es-ES" sz="28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EL ACTO ES IMPUTABLE A ALGUIEN CUANDO ES REFERIDO A SU CONDUCTA</a:t>
                      </a:r>
                      <a:endParaRPr sz="28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0" name="Google Shape;290;p18"/>
          <p:cNvSpPr/>
          <p:nvPr/>
        </p:nvSpPr>
        <p:spPr>
          <a:xfrm>
            <a:off x="5630089" y="4482580"/>
            <a:ext cx="862149" cy="6302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CC000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"/>
          <p:cNvSpPr/>
          <p:nvPr/>
        </p:nvSpPr>
        <p:spPr>
          <a:xfrm>
            <a:off x="1716258" y="548640"/>
            <a:ext cx="8736037" cy="5655212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19"/>
          <p:cNvSpPr txBox="1"/>
          <p:nvPr/>
        </p:nvSpPr>
        <p:spPr>
          <a:xfrm>
            <a:off x="580875" y="775300"/>
            <a:ext cx="11064300" cy="565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s-ES" sz="39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Presupuestos Responsabilidad</a:t>
            </a:r>
            <a:endParaRPr sz="1300" u="sng"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Incumplimiento Objetivo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 de Atribución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DAÑO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Relación de Causalidad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FACTOR DE ATRIBUCIÓN SUBJETIVO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endParaRPr sz="10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CULPA			DOLO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Extensión de la Responsabilidad</a:t>
            </a:r>
            <a:endParaRPr/>
          </a:p>
        </p:txBody>
      </p:sp>
      <p:cxnSp>
        <p:nvCxnSpPr>
          <p:cNvPr id="297" name="Google Shape;297;p19"/>
          <p:cNvCxnSpPr/>
          <p:nvPr/>
        </p:nvCxnSpPr>
        <p:spPr>
          <a:xfrm flipH="1">
            <a:off x="4915390" y="4468972"/>
            <a:ext cx="614700" cy="382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98" name="Google Shape;298;p19"/>
          <p:cNvCxnSpPr/>
          <p:nvPr/>
        </p:nvCxnSpPr>
        <p:spPr>
          <a:xfrm>
            <a:off x="6482427" y="4468984"/>
            <a:ext cx="940500" cy="382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99" name="Google Shape;299;p19"/>
          <p:cNvSpPr/>
          <p:nvPr/>
        </p:nvSpPr>
        <p:spPr>
          <a:xfrm>
            <a:off x="5686215" y="5185874"/>
            <a:ext cx="796200" cy="6123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446313" y="365126"/>
            <a:ext cx="11299371" cy="90197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 b="1" u="sng" dirty="0">
                <a:latin typeface="Arial"/>
                <a:ea typeface="Arial"/>
                <a:cs typeface="Arial"/>
                <a:sym typeface="Arial"/>
              </a:rPr>
              <a:t>OBLIGACIÓN</a:t>
            </a:r>
            <a:r>
              <a:rPr lang="es-ES" sz="2800" b="1" dirty="0">
                <a:latin typeface="Arial"/>
                <a:ea typeface="Arial"/>
                <a:cs typeface="Arial"/>
                <a:sym typeface="Arial"/>
              </a:rPr>
              <a:t>:  Concepto</a:t>
            </a:r>
            <a:endParaRPr sz="2800" b="1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446400" y="1367850"/>
            <a:ext cx="11299200" cy="5490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u="sng" dirty="0">
              <a:latin typeface="Arial"/>
              <a:ea typeface="Arial"/>
              <a:cs typeface="Arial"/>
              <a:sym typeface="Arial"/>
            </a:endParaRPr>
          </a:p>
          <a:p>
            <a:pPr marL="179999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latin typeface="Arial Black" panose="020B0A04020102020204" pitchFamily="34" charset="0"/>
                <a:ea typeface="Arial"/>
                <a:cs typeface="Arial"/>
                <a:sym typeface="Arial"/>
              </a:rPr>
              <a:t>RELACIÓN JURÍDICA EN LA CUAL EL </a:t>
            </a:r>
            <a:r>
              <a:rPr lang="es-ES" sz="2000" b="1" dirty="0">
                <a:latin typeface="+mn-lt"/>
                <a:ea typeface="Arial"/>
                <a:cs typeface="Arial"/>
                <a:sym typeface="Arial"/>
              </a:rPr>
              <a:t>ACREEDOR</a:t>
            </a:r>
            <a:r>
              <a:rPr lang="es-ES" sz="2000" i="1" dirty="0">
                <a:latin typeface="Arial Black" panose="020B0A040201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s-ES" sz="2000" dirty="0">
                <a:latin typeface="Arial Black" panose="020B0A04020102020204" pitchFamily="34" charset="0"/>
                <a:ea typeface="Arial"/>
                <a:cs typeface="Arial"/>
                <a:sym typeface="Arial"/>
              </a:rPr>
              <a:t>TIENE EL DERECHO A EXIGIR DEL </a:t>
            </a:r>
            <a:r>
              <a:rPr lang="es-ES" sz="2000" b="1" dirty="0">
                <a:latin typeface="+mn-lt"/>
                <a:ea typeface="Arial"/>
                <a:cs typeface="Arial"/>
                <a:sym typeface="Arial"/>
              </a:rPr>
              <a:t>DEUDOR</a:t>
            </a:r>
            <a:r>
              <a:rPr lang="es-ES" sz="2000" dirty="0">
                <a:latin typeface="Arial Black" panose="020B0A04020102020204" pitchFamily="34" charset="0"/>
                <a:ea typeface="Arial"/>
                <a:cs typeface="Arial"/>
                <a:sym typeface="Arial"/>
              </a:rPr>
              <a:t> UNA </a:t>
            </a:r>
            <a:r>
              <a:rPr lang="es-ES" sz="2000" dirty="0">
                <a:latin typeface="+mn-lt"/>
                <a:ea typeface="Arial"/>
                <a:cs typeface="Arial"/>
                <a:sym typeface="Arial"/>
              </a:rPr>
              <a:t>PRESTACIÓN</a:t>
            </a:r>
            <a:r>
              <a:rPr lang="es-ES" sz="2000" dirty="0">
                <a:latin typeface="Arial Black" panose="020B0A04020102020204" pitchFamily="34" charset="0"/>
                <a:ea typeface="Arial"/>
                <a:cs typeface="Arial"/>
                <a:sym typeface="Arial"/>
              </a:rPr>
              <a:t> DESTINADA A SATISFACER UN INTERÉS LÍCITO Y ANTE EL INCUMPLIMIENTO PODER OBTENER FORZADAMENTE LA SATISFACCIÓN DE DICHO INTERÉS”. </a:t>
            </a:r>
            <a:r>
              <a:rPr lang="es-ES" sz="1600" i="1" dirty="0">
                <a:latin typeface="Arial Black" panose="020B0A04020102020204" pitchFamily="34" charset="0"/>
                <a:ea typeface="Arial"/>
                <a:cs typeface="Arial"/>
                <a:sym typeface="Arial"/>
              </a:rPr>
              <a:t>(Art. 724 CCyCN)</a:t>
            </a:r>
            <a:endParaRPr sz="1600" i="1" dirty="0">
              <a:latin typeface="Arial Black" panose="020B0A04020102020204" pitchFamily="34" charset="0"/>
            </a:endParaRPr>
          </a:p>
          <a:p>
            <a:pPr marL="179999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ES" sz="2000" dirty="0">
                <a:latin typeface="Arial"/>
                <a:ea typeface="Arial"/>
                <a:cs typeface="Arial"/>
                <a:sym typeface="Arial"/>
              </a:rPr>
              <a:t>VÍNCULO JURÍDICO EN VIRTUD DEL CUAL UN </a:t>
            </a:r>
            <a:r>
              <a:rPr lang="es-ES" sz="2000" b="1" u="sng" dirty="0">
                <a:latin typeface="Arial"/>
                <a:ea typeface="Arial"/>
                <a:cs typeface="Arial"/>
                <a:sym typeface="Arial"/>
              </a:rPr>
              <a:t>SUJETO PASIVO</a:t>
            </a:r>
            <a:r>
              <a:rPr lang="es-ES" sz="2000" dirty="0">
                <a:latin typeface="Arial"/>
                <a:ea typeface="Arial"/>
                <a:cs typeface="Arial"/>
                <a:sym typeface="Arial"/>
              </a:rPr>
              <a:t> DENOMINADO “DEUDOR” DEBE SATISFACER UNA PRESTACIÓN A FAVOR DE UN </a:t>
            </a:r>
            <a:r>
              <a:rPr lang="es-ES" sz="2000" b="1" u="sng" dirty="0">
                <a:latin typeface="Arial"/>
                <a:ea typeface="Arial"/>
                <a:cs typeface="Arial"/>
                <a:sym typeface="Arial"/>
              </a:rPr>
              <a:t>SUJETO ACTIVO</a:t>
            </a:r>
            <a:r>
              <a:rPr lang="es-ES" sz="2000" dirty="0">
                <a:latin typeface="Arial"/>
                <a:ea typeface="Arial"/>
                <a:cs typeface="Arial"/>
                <a:sym typeface="Arial"/>
              </a:rPr>
              <a:t> LLAMADO “ACREEDOR” </a:t>
            </a: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ES" sz="2000" dirty="0">
                <a:latin typeface="Arial"/>
                <a:ea typeface="Arial"/>
                <a:cs typeface="Arial"/>
                <a:sym typeface="Arial"/>
              </a:rPr>
              <a:t>                                                      </a:t>
            </a:r>
            <a:r>
              <a:rPr lang="es-ES" sz="2000" b="1" i="1" dirty="0"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ES" sz="2600" b="1" i="1" dirty="0"/>
              <a:t>           </a:t>
            </a:r>
            <a:r>
              <a:rPr lang="es-ES" sz="3200" b="1" i="1" dirty="0"/>
              <a:t>OBLIGACIÓN</a:t>
            </a:r>
            <a:endParaRPr sz="3200" b="1" i="1" dirty="0"/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>
              <a:latin typeface="Arial"/>
              <a:ea typeface="Arial"/>
              <a:cs typeface="Arial"/>
              <a:sym typeface="Arial"/>
            </a:endParaRPr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                                               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                                                Prestación/es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2"/>
          <p:cNvSpPr txBox="1"/>
          <p:nvPr/>
        </p:nvSpPr>
        <p:spPr>
          <a:xfrm>
            <a:off x="9206250" y="4965450"/>
            <a:ext cx="2130000" cy="90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 Sujeto 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PASIVO</a:t>
            </a:r>
            <a:endParaRPr sz="2800"/>
          </a:p>
        </p:txBody>
      </p:sp>
      <p:sp>
        <p:nvSpPr>
          <p:cNvPr id="92" name="Google Shape;92;p2"/>
          <p:cNvSpPr/>
          <p:nvPr/>
        </p:nvSpPr>
        <p:spPr>
          <a:xfrm>
            <a:off x="3638125" y="5246550"/>
            <a:ext cx="5246700" cy="6210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accent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1798700" y="4965450"/>
            <a:ext cx="1518000" cy="90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  Sujeto 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/>
              <a:t>ACTIVO</a:t>
            </a:r>
            <a:endParaRPr sz="2800"/>
          </a:p>
        </p:txBody>
      </p:sp>
      <p:sp>
        <p:nvSpPr>
          <p:cNvPr id="94" name="Google Shape;94;p2"/>
          <p:cNvSpPr/>
          <p:nvPr/>
        </p:nvSpPr>
        <p:spPr>
          <a:xfrm>
            <a:off x="1686400" y="4703175"/>
            <a:ext cx="1761300" cy="16488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"/>
          <p:cNvSpPr/>
          <p:nvPr/>
        </p:nvSpPr>
        <p:spPr>
          <a:xfrm>
            <a:off x="9075250" y="4703175"/>
            <a:ext cx="1761300" cy="16488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/>
          <p:nvPr/>
        </p:nvSpPr>
        <p:spPr>
          <a:xfrm>
            <a:off x="1674055" y="506437"/>
            <a:ext cx="8679767" cy="236625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0"/>
          <p:cNvSpPr txBox="1"/>
          <p:nvPr/>
        </p:nvSpPr>
        <p:spPr>
          <a:xfrm>
            <a:off x="1920239" y="222386"/>
            <a:ext cx="8229600" cy="27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br>
              <a:rPr lang="es-E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ES" sz="32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EXCEPCIÓN  </a:t>
            </a:r>
            <a:r>
              <a:rPr lang="es-ES" sz="3200" b="1" i="1" dirty="0">
                <a:solidFill>
                  <a:schemeClr val="dk1"/>
                </a:solidFill>
              </a:rPr>
              <a:t>a la </a:t>
            </a:r>
            <a:r>
              <a:rPr lang="es-ES" sz="32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REGLA GENERAL 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s-ES" sz="3200" b="1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es-ES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“SE RESPONDE POR ACTOS PROPIOS”</a:t>
            </a:r>
            <a:br>
              <a:rPr lang="es-ES" sz="2400" b="1" dirty="0">
                <a:solidFill>
                  <a:srgbClr val="0033CC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-ES" sz="2400" b="1" dirty="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2800" b="1" dirty="0">
                <a:solidFill>
                  <a:srgbClr val="2E75B5"/>
                </a:solidFill>
                <a:latin typeface="Arial"/>
                <a:ea typeface="Arial"/>
                <a:cs typeface="Arial"/>
                <a:sym typeface="Arial"/>
              </a:rPr>
              <a:t>FACTOR DE ATRIBUCIÓN OBJETIVO</a:t>
            </a:r>
            <a:endParaRPr sz="2800" dirty="0">
              <a:solidFill>
                <a:srgbClr val="2E75B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06" name="Google Shape;306;p20"/>
          <p:cNvGrpSpPr/>
          <p:nvPr/>
        </p:nvGrpSpPr>
        <p:grpSpPr>
          <a:xfrm>
            <a:off x="2003340" y="3190126"/>
            <a:ext cx="8207860" cy="2490149"/>
            <a:chOff x="551" y="317434"/>
            <a:chExt cx="8207860" cy="2490149"/>
          </a:xfrm>
        </p:grpSpPr>
        <p:sp>
          <p:nvSpPr>
            <p:cNvPr id="307" name="Google Shape;307;p20"/>
            <p:cNvSpPr/>
            <p:nvPr/>
          </p:nvSpPr>
          <p:spPr>
            <a:xfrm>
              <a:off x="4104481" y="1103612"/>
              <a:ext cx="2903950" cy="5039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60000"/>
                  </a:lnTo>
                  <a:lnTo>
                    <a:pt x="120000" y="60000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222A3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08" name="Google Shape;308;p20"/>
            <p:cNvSpPr/>
            <p:nvPr/>
          </p:nvSpPr>
          <p:spPr>
            <a:xfrm>
              <a:off x="4058761" y="1103612"/>
              <a:ext cx="91440" cy="5039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60000" y="0"/>
                  </a:move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487AA8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09" name="Google Shape;309;p20"/>
            <p:cNvSpPr/>
            <p:nvPr/>
          </p:nvSpPr>
          <p:spPr>
            <a:xfrm>
              <a:off x="1200530" y="1103612"/>
              <a:ext cx="2903950" cy="503991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60000"/>
                  </a:lnTo>
                  <a:lnTo>
                    <a:pt x="0" y="60000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222A3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10" name="Google Shape;310;p20"/>
            <p:cNvSpPr/>
            <p:nvPr/>
          </p:nvSpPr>
          <p:spPr>
            <a:xfrm>
              <a:off x="2904501" y="317434"/>
              <a:ext cx="2399959" cy="786178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2904501" y="317434"/>
              <a:ext cx="2399959" cy="78617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s-E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RESPONSABILIDADES 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s-E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INDIRECTAS O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s-E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REFLEJAS</a:t>
              </a:r>
              <a:endParaRPr/>
            </a:p>
          </p:txBody>
        </p:sp>
        <p:sp>
          <p:nvSpPr>
            <p:cNvPr id="312" name="Google Shape;312;p20"/>
            <p:cNvSpPr/>
            <p:nvPr/>
          </p:nvSpPr>
          <p:spPr>
            <a:xfrm>
              <a:off x="551" y="1607604"/>
              <a:ext cx="2399959" cy="119997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0"/>
            <p:cNvSpPr txBox="1"/>
            <p:nvPr/>
          </p:nvSpPr>
          <p:spPr>
            <a:xfrm>
              <a:off x="551" y="1607604"/>
              <a:ext cx="2399959" cy="1199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s-E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DAÑOS CAUSADOS POR LAS COSAS DE QUE SE SIRVEN (AUTOS, ANIMALES, MACETAS)</a:t>
              </a:r>
              <a:endPara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2904501" y="1607604"/>
              <a:ext cx="2399959" cy="119997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0"/>
            <p:cNvSpPr txBox="1"/>
            <p:nvPr/>
          </p:nvSpPr>
          <p:spPr>
            <a:xfrm>
              <a:off x="2904501" y="1607604"/>
              <a:ext cx="2399959" cy="1199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s-E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DAÑOS CAUSADOS POR HECHOS DE UN TERCERO (DEPENDIENTES, ESCUELA, HIJOS)</a:t>
              </a:r>
              <a:endPara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0"/>
            <p:cNvSpPr/>
            <p:nvPr/>
          </p:nvSpPr>
          <p:spPr>
            <a:xfrm>
              <a:off x="5808452" y="1607604"/>
              <a:ext cx="2399959" cy="119997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0"/>
            <p:cNvSpPr txBox="1"/>
            <p:nvPr/>
          </p:nvSpPr>
          <p:spPr>
            <a:xfrm>
              <a:off x="5808452" y="1607604"/>
              <a:ext cx="2399959" cy="1199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0150" tIns="10150" rIns="10150" bIns="101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Arial"/>
                <a:buNone/>
              </a:pPr>
              <a:r>
                <a:rPr lang="es-ES" sz="16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DAÑOS POR ACTIVIDADES RIESGOSAS O PELIGROSAS</a:t>
              </a:r>
              <a:endPara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oogle Shape;322;p21"/>
          <p:cNvGrpSpPr/>
          <p:nvPr/>
        </p:nvGrpSpPr>
        <p:grpSpPr>
          <a:xfrm>
            <a:off x="1828469" y="243841"/>
            <a:ext cx="8535061" cy="6087291"/>
            <a:chOff x="993" y="-1"/>
            <a:chExt cx="8253613" cy="6087291"/>
          </a:xfrm>
        </p:grpSpPr>
        <p:sp>
          <p:nvSpPr>
            <p:cNvPr id="323" name="Google Shape;323;p21"/>
            <p:cNvSpPr/>
            <p:nvPr/>
          </p:nvSpPr>
          <p:spPr>
            <a:xfrm rot="-5400000">
              <a:off x="-1752809" y="1753801"/>
              <a:ext cx="6087291" cy="2579687"/>
            </a:xfrm>
            <a:prstGeom prst="flowChartManualOperation">
              <a:avLst/>
            </a:prstGeom>
            <a:solidFill>
              <a:srgbClr val="C9DAF8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1"/>
            <p:cNvSpPr txBox="1"/>
            <p:nvPr/>
          </p:nvSpPr>
          <p:spPr>
            <a:xfrm>
              <a:off x="993" y="1217457"/>
              <a:ext cx="2579687" cy="3652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28600" tIns="0" rIns="2286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3600" u="sng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DAÑO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1260"/>
                </a:spcBef>
                <a:spcAft>
                  <a:spcPts val="0"/>
                </a:spcAft>
                <a:buNone/>
              </a:pPr>
              <a:r>
                <a:rPr lang="es-ES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LESIÓN O MENOSCABO DE UN DERECHO</a:t>
              </a:r>
              <a:endParaRPr sz="36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  <p:sp>
          <p:nvSpPr>
            <p:cNvPr id="325" name="Google Shape;325;p21"/>
            <p:cNvSpPr/>
            <p:nvPr/>
          </p:nvSpPr>
          <p:spPr>
            <a:xfrm rot="-5400000">
              <a:off x="968104" y="1753801"/>
              <a:ext cx="6087291" cy="2579687"/>
            </a:xfrm>
            <a:prstGeom prst="flowChartManualOperation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1"/>
            <p:cNvSpPr txBox="1"/>
            <p:nvPr/>
          </p:nvSpPr>
          <p:spPr>
            <a:xfrm>
              <a:off x="2721906" y="1217457"/>
              <a:ext cx="2579687" cy="3652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7000" tIns="0" rIns="127000" bIns="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PUEDE SER:</a:t>
              </a:r>
              <a:endParaRPr dirty="0"/>
            </a:p>
            <a:p>
              <a:pPr marL="0" marR="0" lvl="0" indent="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None/>
              </a:pPr>
              <a:endParaRPr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s-E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PATRIMONIAL:</a:t>
              </a:r>
            </a:p>
            <a:p>
              <a:pPr marR="0" lvl="1" algn="l" rtl="0">
                <a:lnSpc>
                  <a:spcPct val="90000"/>
                </a:lnSpc>
                <a:spcBef>
                  <a:spcPts val="700"/>
                </a:spcBef>
                <a:spcAft>
                  <a:spcPts val="0"/>
                </a:spcAft>
                <a:buClr>
                  <a:schemeClr val="dk1"/>
                </a:buClr>
                <a:buSzPts val="2000"/>
              </a:pPr>
              <a:r>
                <a:rPr lang="es-E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lang="es-E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DAÑO EMERGENTE y LUCRO CESANTE</a:t>
              </a:r>
              <a:r>
                <a:rPr lang="es-ES" sz="18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  <a:endParaRPr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101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endParaRPr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228600" marR="0" lvl="1" indent="-228600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Arial"/>
                <a:buChar char="•"/>
              </a:pPr>
              <a:r>
                <a:rPr lang="es-ES" sz="20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EXTRAPATRIMO-NIAL: </a:t>
              </a:r>
            </a:p>
            <a:p>
              <a:pPr marR="0" lvl="1" algn="l" rtl="0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dk1"/>
                </a:buClr>
                <a:buSzPts val="2000"/>
              </a:pPr>
              <a:r>
                <a:rPr lang="es-ES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DAÑO A LA PERSONA, SALUD, DAÑO MORAL.</a:t>
              </a:r>
              <a:endParaRPr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1"/>
            <p:cNvSpPr/>
            <p:nvPr/>
          </p:nvSpPr>
          <p:spPr>
            <a:xfrm rot="-5400000">
              <a:off x="3794510" y="1753801"/>
              <a:ext cx="6087291" cy="2579687"/>
            </a:xfrm>
            <a:prstGeom prst="flowChartManualOperation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1"/>
            <p:cNvSpPr txBox="1"/>
            <p:nvPr/>
          </p:nvSpPr>
          <p:spPr>
            <a:xfrm>
              <a:off x="5548306" y="1217448"/>
              <a:ext cx="2706300" cy="3652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52400" tIns="0" rIns="152400" bIns="0" anchor="ctr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 PRUEBA     DE LA EXISTENCIA  DEL DAÑO 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4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  </a:t>
              </a:r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CORRESPONDE AL DAMNIFICADO</a:t>
              </a:r>
              <a:endParaRPr sz="2000" dirty="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2"/>
          <p:cNvSpPr/>
          <p:nvPr/>
        </p:nvSpPr>
        <p:spPr>
          <a:xfrm>
            <a:off x="1567543" y="418011"/>
            <a:ext cx="9117874" cy="979714"/>
          </a:xfrm>
          <a:prstGeom prst="rect">
            <a:avLst/>
          </a:prstGeom>
          <a:solidFill>
            <a:srgbClr val="A4C2F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>
                <a:solidFill>
                  <a:schemeClr val="dk1"/>
                </a:solidFill>
              </a:rPr>
              <a:t>REPARACIÓN</a:t>
            </a:r>
            <a:r>
              <a:rPr lang="es-E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RESARCIMIENTO  DEL DAÑO</a:t>
            </a:r>
            <a:endParaRPr sz="3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2"/>
          <p:cNvSpPr/>
          <p:nvPr/>
        </p:nvSpPr>
        <p:spPr>
          <a:xfrm>
            <a:off x="5238199" y="1577350"/>
            <a:ext cx="1214700" cy="796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22"/>
          <p:cNvSpPr/>
          <p:nvPr/>
        </p:nvSpPr>
        <p:spPr>
          <a:xfrm>
            <a:off x="1567543" y="2374170"/>
            <a:ext cx="9117874" cy="1224639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                   LA REPARACIÓN DEBE SER </a:t>
            </a:r>
            <a:r>
              <a:rPr lang="es-ES" sz="1800" i="1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rPr>
              <a:t>PLENA</a:t>
            </a:r>
            <a:r>
              <a:rPr lang="es-ES" sz="1800" dirty="0">
                <a:solidFill>
                  <a:schemeClr val="dk1"/>
                </a:solidFill>
                <a:latin typeface="+mj-lt"/>
                <a:sym typeface="Arial"/>
              </a:rPr>
              <a:t>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RESTITUCIÓN DE LA SITUACIÓN DEL DAMNIFICADO AL ESTADO ANTERIOR AL HECHO DAÑOSO, SEA POR EL PAGO EN DINERO O EN ESPECIE.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2"/>
          <p:cNvSpPr/>
          <p:nvPr/>
        </p:nvSpPr>
        <p:spPr>
          <a:xfrm>
            <a:off x="5257724" y="3773535"/>
            <a:ext cx="1175700" cy="7575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6D9EEB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22"/>
          <p:cNvSpPr/>
          <p:nvPr/>
        </p:nvSpPr>
        <p:spPr>
          <a:xfrm>
            <a:off x="1567542" y="4575254"/>
            <a:ext cx="9117875" cy="1384677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dk1"/>
              </a:solidFill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</a:rPr>
              <a:t>LA INDEMNIZACIÓN</a:t>
            </a: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DEBE SER </a:t>
            </a:r>
            <a:r>
              <a:rPr lang="es-ES" sz="1800" i="1" dirty="0">
                <a:solidFill>
                  <a:schemeClr val="dk1"/>
                </a:solidFill>
                <a:latin typeface="Arial Black" panose="020B0A04020102020204" pitchFamily="34" charset="0"/>
                <a:sym typeface="Arial"/>
              </a:rPr>
              <a:t>INTEGRAL</a:t>
            </a: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DAÑO EMERGENTE y LUCRO CESANTE  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(PATRIMONIAL)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2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DAÑO MORAL y PSICOFÍSICO  </a:t>
            </a: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(EXTRAPATRIMONIAL)</a:t>
            </a:r>
            <a:endParaRPr sz="1600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23"/>
          <p:cNvSpPr/>
          <p:nvPr/>
        </p:nvSpPr>
        <p:spPr>
          <a:xfrm>
            <a:off x="2051600" y="182875"/>
            <a:ext cx="8778900" cy="296820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43" name="Google Shape;343;p23"/>
          <p:cNvGrpSpPr/>
          <p:nvPr/>
        </p:nvGrpSpPr>
        <p:grpSpPr>
          <a:xfrm>
            <a:off x="2052145" y="3217312"/>
            <a:ext cx="8207860" cy="2890883"/>
            <a:chOff x="551" y="325387"/>
            <a:chExt cx="8207860" cy="2890883"/>
          </a:xfrm>
        </p:grpSpPr>
        <p:sp>
          <p:nvSpPr>
            <p:cNvPr id="344" name="Google Shape;344;p23"/>
            <p:cNvSpPr/>
            <p:nvPr/>
          </p:nvSpPr>
          <p:spPr>
            <a:xfrm>
              <a:off x="4140192" y="1525367"/>
              <a:ext cx="2868239" cy="4909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0" y="58403"/>
                  </a:lnTo>
                  <a:lnTo>
                    <a:pt x="120000" y="58403"/>
                  </a:lnTo>
                  <a:lnTo>
                    <a:pt x="120000" y="120000"/>
                  </a:lnTo>
                </a:path>
              </a:pathLst>
            </a:custGeom>
            <a:noFill/>
            <a:ln w="12700" cap="flat" cmpd="sng">
              <a:solidFill>
                <a:srgbClr val="222A3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45" name="Google Shape;345;p23"/>
            <p:cNvSpPr/>
            <p:nvPr/>
          </p:nvSpPr>
          <p:spPr>
            <a:xfrm>
              <a:off x="4058761" y="1525367"/>
              <a:ext cx="91440" cy="4909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6865" y="0"/>
                  </a:moveTo>
                  <a:lnTo>
                    <a:pt x="106865" y="58403"/>
                  </a:lnTo>
                  <a:lnTo>
                    <a:pt x="60000" y="58403"/>
                  </a:lnTo>
                  <a:lnTo>
                    <a:pt x="60000" y="120000"/>
                  </a:lnTo>
                </a:path>
              </a:pathLst>
            </a:custGeom>
            <a:noFill/>
            <a:ln w="12700" cap="flat" cmpd="sng">
              <a:solidFill>
                <a:srgbClr val="222A3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46" name="Google Shape;346;p23"/>
            <p:cNvSpPr/>
            <p:nvPr/>
          </p:nvSpPr>
          <p:spPr>
            <a:xfrm>
              <a:off x="1200530" y="1525367"/>
              <a:ext cx="2939662" cy="49092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120000" y="58403"/>
                  </a:lnTo>
                  <a:lnTo>
                    <a:pt x="0" y="58403"/>
                  </a:lnTo>
                  <a:lnTo>
                    <a:pt x="0" y="120000"/>
                  </a:lnTo>
                </a:path>
              </a:pathLst>
            </a:custGeom>
            <a:noFill/>
            <a:ln w="12700" cap="flat" cmpd="sng">
              <a:solidFill>
                <a:srgbClr val="222A35"/>
              </a:solidFill>
              <a:prstDash val="solid"/>
              <a:miter lim="800000"/>
              <a:headEnd type="none" w="sm" len="sm"/>
              <a:tailEnd type="none" w="sm" len="sm"/>
            </a:ln>
          </p:spPr>
        </p:sp>
        <p:sp>
          <p:nvSpPr>
            <p:cNvPr id="347" name="Google Shape;347;p23"/>
            <p:cNvSpPr/>
            <p:nvPr/>
          </p:nvSpPr>
          <p:spPr>
            <a:xfrm>
              <a:off x="2940213" y="325387"/>
              <a:ext cx="2399959" cy="119997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 txBox="1"/>
            <p:nvPr/>
          </p:nvSpPr>
          <p:spPr>
            <a:xfrm>
              <a:off x="2940213" y="325387"/>
              <a:ext cx="2399959" cy="1199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INCUMPLIMIENTO</a:t>
              </a:r>
              <a:endParaRPr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INIMPUTABLE</a:t>
              </a: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551" y="2016291"/>
              <a:ext cx="2399959" cy="119997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 txBox="1"/>
            <p:nvPr/>
          </p:nvSpPr>
          <p:spPr>
            <a:xfrm>
              <a:off x="551" y="2016291"/>
              <a:ext cx="2399959" cy="1199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1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CASO FORTUITO O FUERZA MAYOR (ART. 1730 CCyCN</a:t>
              </a:r>
              <a:r>
                <a:rPr lang="es-ES" sz="13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 HA PODIDO PREVERSE O PREVISTO NO HA PODIDO EVITARSE</a:t>
              </a:r>
              <a:endParaRPr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2904501" y="2016291"/>
              <a:ext cx="2399959" cy="119997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 txBox="1"/>
            <p:nvPr/>
          </p:nvSpPr>
          <p:spPr>
            <a:xfrm>
              <a:off x="2904501" y="2016291"/>
              <a:ext cx="2399959" cy="1199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1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IMPOSIBILIDAD DE PAGO</a:t>
              </a:r>
              <a:endParaRPr i="1"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 TORNA IMPOSIBLE DE CUMPLIR A PESAR DE LA BUENA FE DEL DEUDOR</a:t>
              </a:r>
              <a:endParaRPr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5808452" y="2016291"/>
              <a:ext cx="2399959" cy="1199979"/>
            </a:xfrm>
            <a:prstGeom prst="rect">
              <a:avLst/>
            </a:prstGeom>
            <a:solidFill>
              <a:schemeClr val="lt1"/>
            </a:solidFill>
            <a:ln w="1270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 txBox="1"/>
            <p:nvPr/>
          </p:nvSpPr>
          <p:spPr>
            <a:xfrm>
              <a:off x="5808452" y="2016291"/>
              <a:ext cx="2399959" cy="119997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250" tIns="8250" rIns="8250" bIns="825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1" i="1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TEORIA DE LA IMPREVISIÓN</a:t>
              </a:r>
              <a:endParaRPr i="1" dirty="0"/>
            </a:p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300"/>
                <a:buFont typeface="Arial"/>
                <a:buNone/>
              </a:pPr>
              <a:r>
                <a:rPr lang="es-ES" sz="1300" b="1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 PRESTACIÓN SE TORNA EXCESIVAMENTE ONEROSA POR ACONTECIMIENTOS EXTRAORDINARIOS</a:t>
              </a:r>
              <a:endParaRPr sz="13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55" name="Google Shape;355;p23"/>
          <p:cNvSpPr txBox="1"/>
          <p:nvPr/>
        </p:nvSpPr>
        <p:spPr>
          <a:xfrm>
            <a:off x="2304005" y="335104"/>
            <a:ext cx="8229600" cy="2663700"/>
          </a:xfrm>
          <a:prstGeom prst="rect">
            <a:avLst/>
          </a:prstGeom>
          <a:solidFill>
            <a:srgbClr val="C9DAF8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EXTENSIÓN DE LA RESPONSABILIDAD</a:t>
            </a:r>
            <a:endParaRPr u="sng"/>
          </a:p>
          <a:p>
            <a:pPr marL="536575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Extracontractual:</a:t>
            </a: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consecuencias inmediatas y mediatas</a:t>
            </a:r>
            <a:endParaRPr/>
          </a:p>
          <a:p>
            <a:pPr marL="536575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36575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s-ES" sz="28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Contractual:</a:t>
            </a:r>
            <a:r>
              <a:rPr lang="es-E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Previsibilidad Contractual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23"/>
          <p:cNvCxnSpPr/>
          <p:nvPr/>
        </p:nvCxnSpPr>
        <p:spPr>
          <a:xfrm>
            <a:off x="2304007" y="1091701"/>
            <a:ext cx="0" cy="1688057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7" name="Google Shape;357;p23"/>
          <p:cNvCxnSpPr/>
          <p:nvPr/>
        </p:nvCxnSpPr>
        <p:spPr>
          <a:xfrm>
            <a:off x="2304007" y="2779758"/>
            <a:ext cx="35877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358" name="Google Shape;358;p23"/>
          <p:cNvCxnSpPr/>
          <p:nvPr/>
        </p:nvCxnSpPr>
        <p:spPr>
          <a:xfrm>
            <a:off x="2304007" y="1452063"/>
            <a:ext cx="358775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stealth" w="med" len="med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4"/>
          <p:cNvSpPr txBox="1">
            <a:spLocks noGrp="1"/>
          </p:cNvSpPr>
          <p:nvPr>
            <p:ph type="body" idx="1"/>
          </p:nvPr>
        </p:nvSpPr>
        <p:spPr>
          <a:xfrm>
            <a:off x="843200" y="404950"/>
            <a:ext cx="9968400" cy="113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s-ES" sz="2800" b="1" u="sng" dirty="0">
                <a:latin typeface="Arial"/>
                <a:ea typeface="Arial"/>
                <a:cs typeface="Arial"/>
                <a:sym typeface="Arial"/>
              </a:rPr>
              <a:t>MODOS </a:t>
            </a:r>
            <a:r>
              <a:rPr lang="es-ES" b="1" u="sng" dirty="0">
                <a:latin typeface="Arial"/>
                <a:ea typeface="Arial"/>
                <a:cs typeface="Arial"/>
                <a:sym typeface="Arial"/>
              </a:rPr>
              <a:t>de</a:t>
            </a:r>
            <a:r>
              <a:rPr lang="es-ES" sz="2800" b="1" u="sng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b="1" u="sng" dirty="0">
                <a:latin typeface="Arial"/>
                <a:ea typeface="Arial"/>
                <a:cs typeface="Arial"/>
                <a:sym typeface="Arial"/>
              </a:rPr>
              <a:t>EXTINCIÓN</a:t>
            </a:r>
            <a:r>
              <a:rPr lang="es-ES" sz="2800" b="1" u="sng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b="1" u="sng" dirty="0">
                <a:latin typeface="Arial"/>
                <a:ea typeface="Arial"/>
                <a:cs typeface="Arial"/>
                <a:sym typeface="Arial"/>
              </a:rPr>
              <a:t>de las</a:t>
            </a:r>
            <a:r>
              <a:rPr lang="es-ES" sz="2800" b="1" u="sng" dirty="0">
                <a:latin typeface="Arial"/>
                <a:ea typeface="Arial"/>
                <a:cs typeface="Arial"/>
                <a:sym typeface="Arial"/>
              </a:rPr>
              <a:t> OBLIGACIONES</a:t>
            </a:r>
            <a:endParaRPr u="sng" dirty="0"/>
          </a:p>
          <a:p>
            <a:pPr marL="809999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900" b="1" u="sng" dirty="0">
              <a:latin typeface="Arial"/>
              <a:ea typeface="Arial"/>
              <a:cs typeface="Arial"/>
              <a:sym typeface="Arial"/>
            </a:endParaRPr>
          </a:p>
          <a:p>
            <a:pPr marL="809999" lvl="0" indent="-184150" algn="l" rtl="0">
              <a:spcBef>
                <a:spcPts val="1000"/>
              </a:spcBef>
              <a:spcAft>
                <a:spcPts val="0"/>
              </a:spcAft>
              <a:buSzPts val="2900"/>
              <a:buFont typeface="Noto Sans Symbols"/>
              <a:buChar char="❖"/>
            </a:pPr>
            <a:r>
              <a:rPr lang="es-ES" sz="2900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2900" b="1" dirty="0">
                <a:latin typeface="Merriweather"/>
                <a:ea typeface="Merriweather"/>
                <a:cs typeface="Merriweather"/>
                <a:sym typeface="Merriweather"/>
              </a:rPr>
              <a:t>PAGO</a:t>
            </a:r>
            <a:endParaRPr sz="2900" b="1" dirty="0">
              <a:latin typeface="Merriweather"/>
              <a:ea typeface="Merriweather"/>
              <a:cs typeface="Merriweather"/>
              <a:sym typeface="Merriweather"/>
            </a:endParaRPr>
          </a:p>
          <a:p>
            <a:pPr marL="809999" lvl="0" indent="-177800" algn="l" rtl="0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 NOVACIÓN</a:t>
            </a:r>
            <a:endParaRPr dirty="0"/>
          </a:p>
          <a:p>
            <a:pPr marL="809999" lvl="0" indent="-177800" algn="l" rtl="0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 TRANSACCIÓN</a:t>
            </a:r>
            <a:endParaRPr dirty="0"/>
          </a:p>
          <a:p>
            <a:pPr marL="809999" lvl="0" indent="-177800" algn="l" rtl="0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 COMPENSACIÓN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809999" lvl="0" indent="-177800" algn="l" rtl="0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 CONFUSIÓN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809999" lvl="0" indent="-177800" algn="l" rtl="0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 RENUNCIA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809999" lvl="0" indent="-177800" algn="l" rtl="0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 REMISIÓN DE LA DEUDA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809999" lvl="0" indent="-177800" algn="l" rtl="0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 IMPOSIBILIDAD DE PAGO 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809999" lvl="0" indent="-177800" algn="l" rtl="0">
              <a:spcBef>
                <a:spcPts val="1000"/>
              </a:spcBef>
              <a:spcAft>
                <a:spcPts val="0"/>
              </a:spcAft>
              <a:buSzPts val="2800"/>
              <a:buFont typeface="Noto Sans Symbols"/>
              <a:buChar char="❖"/>
            </a:pPr>
            <a:r>
              <a:rPr lang="es-ES" dirty="0">
                <a:latin typeface="Arial"/>
                <a:ea typeface="Arial"/>
                <a:cs typeface="Arial"/>
                <a:sym typeface="Arial"/>
              </a:rPr>
              <a:t> DACIÓN EN PAGO</a:t>
            </a:r>
            <a:endParaRPr dirty="0"/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000" dirty="0"/>
          </a:p>
        </p:txBody>
      </p:sp>
      <p:pic>
        <p:nvPicPr>
          <p:cNvPr id="364" name="Google Shape;36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47700" y="1632750"/>
            <a:ext cx="3351549" cy="335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/>
          <p:nvPr/>
        </p:nvSpPr>
        <p:spPr>
          <a:xfrm>
            <a:off x="156755" y="3200399"/>
            <a:ext cx="1776548" cy="796835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rgbClr val="1155CC"/>
                </a:solidFill>
              </a:rPr>
              <a:t>Elementos </a:t>
            </a:r>
            <a:r>
              <a:rPr lang="es-ES" sz="1800" b="1">
                <a:solidFill>
                  <a:srgbClr val="1155CC"/>
                </a:solidFill>
              </a:rPr>
              <a:t>ESENCIALES</a:t>
            </a:r>
            <a:endParaRPr sz="1800" b="1" i="0" u="none" strike="noStrike" cap="none">
              <a:solidFill>
                <a:srgbClr val="1155CC"/>
              </a:solidFill>
            </a:endParaRPr>
          </a:p>
        </p:txBody>
      </p:sp>
      <p:sp>
        <p:nvSpPr>
          <p:cNvPr id="101" name="Google Shape;101;p3"/>
          <p:cNvSpPr/>
          <p:nvPr/>
        </p:nvSpPr>
        <p:spPr>
          <a:xfrm>
            <a:off x="2841401" y="450462"/>
            <a:ext cx="2233800" cy="810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 dirty="0">
                <a:solidFill>
                  <a:schemeClr val="dk1"/>
                </a:solidFill>
              </a:rPr>
              <a:t>SUJETOS</a:t>
            </a:r>
            <a:endParaRPr sz="1800" b="1" i="0" u="none" strike="noStrike" cap="none" dirty="0">
              <a:solidFill>
                <a:schemeClr val="lt1"/>
              </a:solidFill>
            </a:endParaRPr>
          </a:p>
        </p:txBody>
      </p:sp>
      <p:sp>
        <p:nvSpPr>
          <p:cNvPr id="102" name="Google Shape;102;p3"/>
          <p:cNvSpPr/>
          <p:nvPr/>
        </p:nvSpPr>
        <p:spPr>
          <a:xfrm>
            <a:off x="2769326" y="5538651"/>
            <a:ext cx="2233800" cy="810000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</a:rPr>
              <a:t>CAUSA</a:t>
            </a:r>
            <a:endParaRPr sz="1800" b="1" i="0" u="sng" strike="noStrike" cap="none">
              <a:solidFill>
                <a:schemeClr val="lt1"/>
              </a:solidFill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2749733" y="3200399"/>
            <a:ext cx="2233748" cy="809898"/>
          </a:xfrm>
          <a:prstGeom prst="roundRect">
            <a:avLst>
              <a:gd name="adj" fmla="val 16667"/>
            </a:avLst>
          </a:prstGeom>
          <a:solidFill>
            <a:srgbClr val="A4C2F4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i="0" u="none" strike="noStrike" cap="none">
                <a:solidFill>
                  <a:schemeClr val="dk1"/>
                </a:solidFill>
              </a:rPr>
              <a:t>OBJETO</a:t>
            </a:r>
            <a:endParaRPr sz="1800" b="1" i="0" u="none" strike="noStrike" cap="none">
              <a:solidFill>
                <a:schemeClr val="lt1"/>
              </a:solidFill>
            </a:endParaRPr>
          </a:p>
        </p:txBody>
      </p:sp>
      <p:cxnSp>
        <p:nvCxnSpPr>
          <p:cNvPr id="104" name="Google Shape;104;p3"/>
          <p:cNvCxnSpPr>
            <a:stCxn id="100" idx="3"/>
          </p:cNvCxnSpPr>
          <p:nvPr/>
        </p:nvCxnSpPr>
        <p:spPr>
          <a:xfrm rot="10800000" flipH="1">
            <a:off x="1933303" y="1162517"/>
            <a:ext cx="849000" cy="24363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3"/>
          <p:cNvCxnSpPr>
            <a:stCxn id="100" idx="3"/>
          </p:cNvCxnSpPr>
          <p:nvPr/>
        </p:nvCxnSpPr>
        <p:spPr>
          <a:xfrm>
            <a:off x="1933303" y="3598817"/>
            <a:ext cx="836100" cy="66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>
            <a:stCxn id="100" idx="3"/>
          </p:cNvCxnSpPr>
          <p:nvPr/>
        </p:nvCxnSpPr>
        <p:spPr>
          <a:xfrm>
            <a:off x="1933303" y="3598817"/>
            <a:ext cx="652500" cy="23037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/>
          <p:nvPr/>
        </p:nvSpPr>
        <p:spPr>
          <a:xfrm>
            <a:off x="5812970" y="176349"/>
            <a:ext cx="2233748" cy="80989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1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Son las personas vinculadas por la relación jurídica.</a:t>
            </a:r>
            <a:endParaRPr sz="1600" b="0" i="1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8" name="Google Shape;108;p3"/>
          <p:cNvCxnSpPr>
            <a:stCxn id="101" idx="3"/>
          </p:cNvCxnSpPr>
          <p:nvPr/>
        </p:nvCxnSpPr>
        <p:spPr>
          <a:xfrm>
            <a:off x="5075201" y="855462"/>
            <a:ext cx="718500" cy="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9" name="Google Shape;109;p3"/>
          <p:cNvSpPr/>
          <p:nvPr/>
        </p:nvSpPr>
        <p:spPr>
          <a:xfrm>
            <a:off x="9097142" y="916034"/>
            <a:ext cx="2186989" cy="80989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lang="es-AR" dirty="0"/>
          </a:p>
          <a:p>
            <a:pPr lvl="0"/>
            <a:r>
              <a:rPr lang="es-AR" b="1" dirty="0"/>
              <a:t>DEUDOR</a:t>
            </a:r>
            <a:r>
              <a:rPr lang="es-AR" dirty="0"/>
              <a:t>:               debe satisfacer la prestación debida</a:t>
            </a:r>
            <a:endParaRPr lang="es-AR" dirty="0">
              <a:solidFill>
                <a:srgbClr val="FFFFFF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9079368" y="-32056"/>
            <a:ext cx="2311442" cy="80989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s-ES" b="1" dirty="0"/>
              <a:t>ACREEDOR</a:t>
            </a:r>
            <a:r>
              <a:rPr lang="es-ES" dirty="0"/>
              <a:t>:              tiene la facultad de exigir el cumplimiento de la prestación al deudor</a:t>
            </a:r>
            <a:endParaRPr sz="14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1" name="Google Shape;111;p3"/>
          <p:cNvCxnSpPr>
            <a:cxnSpLocks/>
          </p:cNvCxnSpPr>
          <p:nvPr/>
        </p:nvCxnSpPr>
        <p:spPr>
          <a:xfrm>
            <a:off x="8046718" y="463988"/>
            <a:ext cx="1038600" cy="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2" name="Google Shape;112;p3"/>
          <p:cNvCxnSpPr>
            <a:stCxn id="107" idx="3"/>
          </p:cNvCxnSpPr>
          <p:nvPr/>
        </p:nvCxnSpPr>
        <p:spPr>
          <a:xfrm>
            <a:off x="8046718" y="581298"/>
            <a:ext cx="1038600" cy="56820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3" name="Google Shape;113;p3"/>
          <p:cNvSpPr/>
          <p:nvPr/>
        </p:nvSpPr>
        <p:spPr>
          <a:xfrm>
            <a:off x="5728060" y="3187335"/>
            <a:ext cx="2318658" cy="940527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 el contenido de la prestación debida que recae sobre una cosa o hecho</a:t>
            </a: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" name="Google Shape;114;p3"/>
          <p:cNvCxnSpPr>
            <a:stCxn id="103" idx="3"/>
          </p:cNvCxnSpPr>
          <p:nvPr/>
        </p:nvCxnSpPr>
        <p:spPr>
          <a:xfrm rot="10800000" flipH="1">
            <a:off x="4983481" y="3598748"/>
            <a:ext cx="636900" cy="66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5" name="Google Shape;115;p3"/>
          <p:cNvSpPr/>
          <p:nvPr/>
        </p:nvSpPr>
        <p:spPr>
          <a:xfrm>
            <a:off x="9085217" y="2191294"/>
            <a:ext cx="2233748" cy="80989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Determinado o determinable</a:t>
            </a:r>
            <a:endParaRPr sz="16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"/>
          <p:cNvSpPr/>
          <p:nvPr/>
        </p:nvSpPr>
        <p:spPr>
          <a:xfrm>
            <a:off x="9085217" y="3386546"/>
            <a:ext cx="2233748" cy="80989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Posible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"/>
          <p:cNvSpPr/>
          <p:nvPr/>
        </p:nvSpPr>
        <p:spPr>
          <a:xfrm>
            <a:off x="9085217" y="4696096"/>
            <a:ext cx="2233748" cy="80989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Lícito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8" name="Google Shape;118;p3"/>
          <p:cNvCxnSpPr>
            <a:stCxn id="113" idx="3"/>
          </p:cNvCxnSpPr>
          <p:nvPr/>
        </p:nvCxnSpPr>
        <p:spPr>
          <a:xfrm rot="10800000" flipH="1">
            <a:off x="8046718" y="2834698"/>
            <a:ext cx="888300" cy="82290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9" name="Google Shape;119;p3"/>
          <p:cNvCxnSpPr>
            <a:stCxn id="113" idx="3"/>
          </p:cNvCxnSpPr>
          <p:nvPr/>
        </p:nvCxnSpPr>
        <p:spPr>
          <a:xfrm>
            <a:off x="8046718" y="3657598"/>
            <a:ext cx="921000" cy="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0" name="Google Shape;120;p3"/>
          <p:cNvCxnSpPr>
            <a:stCxn id="113" idx="3"/>
          </p:cNvCxnSpPr>
          <p:nvPr/>
        </p:nvCxnSpPr>
        <p:spPr>
          <a:xfrm>
            <a:off x="8046718" y="3657598"/>
            <a:ext cx="888300" cy="116250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1" name="Google Shape;121;p3"/>
          <p:cNvSpPr/>
          <p:nvPr/>
        </p:nvSpPr>
        <p:spPr>
          <a:xfrm>
            <a:off x="5812965" y="5506039"/>
            <a:ext cx="2233800" cy="810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Hecho o razón</a:t>
            </a:r>
            <a:endParaRPr i="1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suficiente que</a:t>
            </a:r>
            <a:endParaRPr i="1" dirty="0"/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 da nacimiento</a:t>
            </a:r>
            <a:r>
              <a:rPr lang="es-ES" sz="1800" i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i="1" dirty="0"/>
          </a:p>
        </p:txBody>
      </p:sp>
      <p:cxnSp>
        <p:nvCxnSpPr>
          <p:cNvPr id="122" name="Google Shape;122;p3"/>
          <p:cNvCxnSpPr>
            <a:stCxn id="102" idx="3"/>
          </p:cNvCxnSpPr>
          <p:nvPr/>
        </p:nvCxnSpPr>
        <p:spPr>
          <a:xfrm>
            <a:off x="5003126" y="5943651"/>
            <a:ext cx="617100" cy="13200"/>
          </a:xfrm>
          <a:prstGeom prst="straightConnector1">
            <a:avLst/>
          </a:prstGeom>
          <a:noFill/>
          <a:ln w="9525" cap="flat" cmpd="sng">
            <a:solidFill>
              <a:srgbClr val="222A35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3" name="Google Shape;123;p3"/>
          <p:cNvSpPr/>
          <p:nvPr/>
        </p:nvSpPr>
        <p:spPr>
          <a:xfrm>
            <a:off x="9157062" y="5802086"/>
            <a:ext cx="2233748" cy="809898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Susceptible de valor económico.</a:t>
            </a:r>
            <a:endParaRPr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" name="Google Shape;124;p3"/>
          <p:cNvCxnSpPr>
            <a:stCxn id="113" idx="3"/>
          </p:cNvCxnSpPr>
          <p:nvPr/>
        </p:nvCxnSpPr>
        <p:spPr>
          <a:xfrm>
            <a:off x="8046718" y="3657598"/>
            <a:ext cx="979800" cy="24951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 txBox="1"/>
          <p:nvPr/>
        </p:nvSpPr>
        <p:spPr>
          <a:xfrm>
            <a:off x="955625" y="542175"/>
            <a:ext cx="10268400" cy="615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>
                <a:solidFill>
                  <a:schemeClr val="dk1"/>
                </a:solidFill>
              </a:rPr>
              <a:t>                      </a:t>
            </a:r>
            <a:r>
              <a:rPr lang="es-E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FUENTES  </a:t>
            </a:r>
            <a:r>
              <a:rPr lang="es-ES" sz="2800" b="1">
                <a:solidFill>
                  <a:schemeClr val="dk1"/>
                </a:solidFill>
              </a:rPr>
              <a:t>de las </a:t>
            </a:r>
            <a:r>
              <a:rPr lang="es-ES" sz="2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OBLIGACIONES</a:t>
            </a:r>
            <a:endParaRPr sz="28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843125" y="1592725"/>
            <a:ext cx="10380900" cy="4853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349999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  <a:p>
            <a:pPr marL="1349999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Libre Baskerville"/>
              <a:buChar char="❖"/>
            </a:pPr>
            <a:r>
              <a:rPr lang="es-ES" sz="2100">
                <a:solidFill>
                  <a:schemeClr val="dk1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 </a:t>
            </a:r>
            <a:r>
              <a:rPr lang="es-ES" sz="2100">
                <a:solidFill>
                  <a:schemeClr val="dk1"/>
                </a:solidFill>
              </a:rPr>
              <a:t>LEY</a:t>
            </a:r>
            <a:endParaRPr sz="1500">
              <a:solidFill>
                <a:schemeClr val="dk1"/>
              </a:solidFill>
            </a:endParaRPr>
          </a:p>
          <a:p>
            <a:pPr marL="1349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1349999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s-ES" sz="2100">
                <a:solidFill>
                  <a:schemeClr val="dk1"/>
                </a:solidFill>
              </a:rPr>
              <a:t> CONTRATO</a:t>
            </a:r>
            <a:endParaRPr sz="1500">
              <a:solidFill>
                <a:schemeClr val="dk1"/>
              </a:solidFill>
            </a:endParaRPr>
          </a:p>
          <a:p>
            <a:pPr marL="1349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1349999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s-ES" sz="2100">
                <a:solidFill>
                  <a:schemeClr val="dk1"/>
                </a:solidFill>
              </a:rPr>
              <a:t> HECHOS ILÍCITOS </a:t>
            </a:r>
            <a:r>
              <a:rPr lang="es-ES" sz="1800">
                <a:solidFill>
                  <a:schemeClr val="dk1"/>
                </a:solidFill>
              </a:rPr>
              <a:t>(CULPA o DOLO)</a:t>
            </a:r>
            <a:endParaRPr sz="1200">
              <a:solidFill>
                <a:schemeClr val="dk1"/>
              </a:solidFill>
            </a:endParaRPr>
          </a:p>
          <a:p>
            <a:pPr marL="1349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1349999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s-ES" sz="2100">
                <a:solidFill>
                  <a:schemeClr val="dk1"/>
                </a:solidFill>
              </a:rPr>
              <a:t> ENRIQUECIMIENTO SIN CAUSA</a:t>
            </a:r>
            <a:endParaRPr sz="1500">
              <a:solidFill>
                <a:schemeClr val="dk1"/>
              </a:solidFill>
            </a:endParaRPr>
          </a:p>
          <a:p>
            <a:pPr marL="1349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1349999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s-ES" sz="2100">
                <a:solidFill>
                  <a:schemeClr val="dk1"/>
                </a:solidFill>
              </a:rPr>
              <a:t> EJERCICIO ABUSIVO de DERECHOS</a:t>
            </a:r>
            <a:endParaRPr sz="1500">
              <a:solidFill>
                <a:schemeClr val="dk1"/>
              </a:solidFill>
            </a:endParaRPr>
          </a:p>
          <a:p>
            <a:pPr marL="1349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</a:endParaRPr>
          </a:p>
          <a:p>
            <a:pPr marL="1349999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❖"/>
            </a:pPr>
            <a:r>
              <a:rPr lang="es-ES" sz="2100">
                <a:solidFill>
                  <a:schemeClr val="dk1"/>
                </a:solidFill>
              </a:rPr>
              <a:t> DECLARACIÓN UNILATERAL de VOLUNTAD</a:t>
            </a:r>
            <a:endParaRPr sz="1500">
              <a:solidFill>
                <a:schemeClr val="dk1"/>
              </a:solidFill>
            </a:endParaRPr>
          </a:p>
          <a:p>
            <a:pPr marL="2159999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pic>
        <p:nvPicPr>
          <p:cNvPr id="131" name="Google Shape;1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3525" y="1592725"/>
            <a:ext cx="3260501" cy="326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/>
          <p:nvPr/>
        </p:nvSpPr>
        <p:spPr>
          <a:xfrm>
            <a:off x="1025090" y="404950"/>
            <a:ext cx="9692640" cy="66620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u="sng">
                <a:solidFill>
                  <a:schemeClr val="dk1"/>
                </a:solidFill>
              </a:rPr>
              <a:t>CLASIFICACIÓN </a:t>
            </a:r>
            <a:r>
              <a:rPr lang="es-ES" sz="36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3600" b="1" u="sng">
                <a:solidFill>
                  <a:schemeClr val="dk1"/>
                </a:solidFill>
              </a:rPr>
              <a:t>de las </a:t>
            </a:r>
            <a:r>
              <a:rPr lang="es-ES" sz="3600" b="1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OBLIGACIONES</a:t>
            </a:r>
            <a:endParaRPr sz="3600" b="1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7" name="Google Shape;137;p5"/>
          <p:cNvGrpSpPr/>
          <p:nvPr/>
        </p:nvGrpSpPr>
        <p:grpSpPr>
          <a:xfrm>
            <a:off x="1261972" y="2179875"/>
            <a:ext cx="9218884" cy="3727434"/>
            <a:chOff x="1077528" y="339633"/>
            <a:chExt cx="7275577" cy="3043797"/>
          </a:xfrm>
        </p:grpSpPr>
        <p:sp>
          <p:nvSpPr>
            <p:cNvPr id="138" name="Google Shape;138;p5"/>
            <p:cNvSpPr/>
            <p:nvPr/>
          </p:nvSpPr>
          <p:spPr>
            <a:xfrm>
              <a:off x="1077528" y="676293"/>
              <a:ext cx="3361500" cy="2030100"/>
            </a:xfrm>
            <a:prstGeom prst="roundRect">
              <a:avLst>
                <a:gd name="adj" fmla="val 10000"/>
              </a:avLst>
            </a:prstGeom>
            <a:solidFill>
              <a:srgbClr val="D9EAD3"/>
            </a:solidFill>
            <a:ln w="12700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5"/>
            <p:cNvSpPr txBox="1"/>
            <p:nvPr/>
          </p:nvSpPr>
          <p:spPr>
            <a:xfrm>
              <a:off x="1136991" y="735756"/>
              <a:ext cx="3242400" cy="1911300"/>
            </a:xfrm>
            <a:prstGeom prst="rect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 dirty="0">
                  <a:solidFill>
                    <a:srgbClr val="171616"/>
                  </a:solidFill>
                  <a:latin typeface="Arial"/>
                  <a:ea typeface="Arial"/>
                  <a:cs typeface="Arial"/>
                  <a:sym typeface="Arial"/>
                </a:rPr>
                <a:t>POR LA NATURALEZA DEL VÍNCULO OBLIGACIONAL</a:t>
              </a:r>
              <a:endParaRPr sz="2000" b="1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5"/>
            <p:cNvSpPr txBox="1"/>
            <p:nvPr/>
          </p:nvSpPr>
          <p:spPr>
            <a:xfrm rot="-1415809">
              <a:off x="5225241" y="1282328"/>
              <a:ext cx="90682" cy="90682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6102332" y="339633"/>
              <a:ext cx="2245500" cy="1248600"/>
            </a:xfrm>
            <a:prstGeom prst="roundRect">
              <a:avLst>
                <a:gd name="adj" fmla="val 10000"/>
              </a:avLst>
            </a:prstGeom>
            <a:solidFill>
              <a:srgbClr val="D9EAD3"/>
            </a:solidFill>
            <a:ln w="12700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 txBox="1"/>
            <p:nvPr/>
          </p:nvSpPr>
          <p:spPr>
            <a:xfrm>
              <a:off x="6138902" y="376203"/>
              <a:ext cx="2172300" cy="11754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rgbClr val="171616"/>
                  </a:solidFill>
                </a:rPr>
                <a:t>CIVILES</a:t>
              </a:r>
              <a:endParaRPr sz="2000" b="1">
                <a:solidFill>
                  <a:srgbClr val="171616"/>
                </a:solidFill>
              </a:endParaRPr>
            </a:p>
          </p:txBody>
        </p:sp>
        <p:sp>
          <p:nvSpPr>
            <p:cNvPr id="143" name="Google Shape;143;p5"/>
            <p:cNvSpPr txBox="1"/>
            <p:nvPr/>
          </p:nvSpPr>
          <p:spPr>
            <a:xfrm rot="1801300">
              <a:off x="5257117" y="2143322"/>
              <a:ext cx="100134" cy="100134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12700" tIns="0" rIns="1270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6175405" y="2007930"/>
              <a:ext cx="2177700" cy="1375500"/>
            </a:xfrm>
            <a:prstGeom prst="roundRect">
              <a:avLst>
                <a:gd name="adj" fmla="val 10000"/>
              </a:avLst>
            </a:prstGeom>
            <a:solidFill>
              <a:srgbClr val="D9EAD3"/>
            </a:solidFill>
            <a:ln w="12700" cap="flat" cmpd="sng">
              <a:solidFill>
                <a:srgbClr val="0C0C0C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 txBox="1"/>
            <p:nvPr/>
          </p:nvSpPr>
          <p:spPr>
            <a:xfrm>
              <a:off x="6215688" y="2048213"/>
              <a:ext cx="2097300" cy="1294800"/>
            </a:xfrm>
            <a:prstGeom prst="rect">
              <a:avLst/>
            </a:prstGeom>
            <a:solidFill>
              <a:srgbClr val="D9EAD3"/>
            </a:solidFill>
            <a:ln>
              <a:noFill/>
            </a:ln>
          </p:spPr>
          <p:txBody>
            <a:bodyPr spcFirstLastPara="1" wrap="square" lIns="12700" tIns="12700" rIns="12700" bIns="127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s-ES" sz="2000" b="1">
                  <a:solidFill>
                    <a:srgbClr val="171616"/>
                  </a:solidFill>
                </a:rPr>
                <a:t>MORALES</a:t>
              </a:r>
              <a:endParaRPr sz="2000" b="1">
                <a:solidFill>
                  <a:srgbClr val="171616"/>
                </a:solidFill>
              </a:endParaRPr>
            </a:p>
          </p:txBody>
        </p:sp>
      </p:grpSp>
      <p:sp>
        <p:nvSpPr>
          <p:cNvPr id="146" name="Google Shape;146;p5"/>
          <p:cNvSpPr/>
          <p:nvPr/>
        </p:nvSpPr>
        <p:spPr>
          <a:xfrm>
            <a:off x="5583825" y="3204150"/>
            <a:ext cx="1892400" cy="48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5"/>
          <p:cNvSpPr/>
          <p:nvPr/>
        </p:nvSpPr>
        <p:spPr>
          <a:xfrm>
            <a:off x="5583825" y="4349625"/>
            <a:ext cx="1892400" cy="4872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/>
          <p:nvPr/>
        </p:nvSpPr>
        <p:spPr>
          <a:xfrm>
            <a:off x="385000" y="2663005"/>
            <a:ext cx="2855400" cy="9399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rgbClr val="0C0C0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chemeClr val="dk1"/>
                </a:solidFill>
              </a:rPr>
              <a:t>POR LA NATURALEZA DE LA PRESTACIÓN</a:t>
            </a:r>
            <a:endParaRPr sz="2000" b="1">
              <a:solidFill>
                <a:schemeClr val="dk1"/>
              </a:solidFill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4283242" y="748408"/>
            <a:ext cx="1373100" cy="666000"/>
          </a:xfrm>
          <a:prstGeom prst="rect">
            <a:avLst/>
          </a:prstGeom>
          <a:solidFill>
            <a:srgbClr val="B6D7A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171616"/>
                </a:solidFill>
              </a:rPr>
              <a:t>DAR</a:t>
            </a:r>
            <a:endParaRPr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6"/>
          <p:cNvSpPr/>
          <p:nvPr/>
        </p:nvSpPr>
        <p:spPr>
          <a:xfrm>
            <a:off x="4318074" y="5375392"/>
            <a:ext cx="1338000" cy="939900"/>
          </a:xfrm>
          <a:prstGeom prst="rect">
            <a:avLst/>
          </a:prstGeom>
          <a:solidFill>
            <a:srgbClr val="B6D7A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171616"/>
                </a:solidFill>
              </a:rPr>
              <a:t>NO HACER</a:t>
            </a:r>
            <a:endParaRPr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4283241" y="3227959"/>
            <a:ext cx="1373100" cy="696900"/>
          </a:xfrm>
          <a:prstGeom prst="rect">
            <a:avLst/>
          </a:prstGeom>
          <a:solidFill>
            <a:srgbClr val="B6D7A8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171616"/>
                </a:solidFill>
              </a:rPr>
              <a:t>HACER</a:t>
            </a:r>
            <a:endParaRPr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6948065" y="321338"/>
            <a:ext cx="2422500" cy="491700"/>
          </a:xfrm>
          <a:prstGeom prst="rect">
            <a:avLst/>
          </a:prstGeom>
          <a:solidFill>
            <a:srgbClr val="D9EAD3"/>
          </a:solidFill>
          <a:ln w="127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71616"/>
                </a:solidFill>
              </a:rPr>
              <a:t>C</a:t>
            </a:r>
            <a:r>
              <a:rPr lang="es-ES" sz="18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osas ciertas</a:t>
            </a:r>
            <a:endParaRPr sz="180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6994360" y="971654"/>
            <a:ext cx="2387400" cy="456000"/>
          </a:xfrm>
          <a:prstGeom prst="rect">
            <a:avLst/>
          </a:prstGeom>
          <a:solidFill>
            <a:srgbClr val="D9EAD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71616"/>
                </a:solidFill>
              </a:rPr>
              <a:t>C</a:t>
            </a:r>
            <a:r>
              <a:rPr lang="es-ES" sz="18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osas inciertas</a:t>
            </a:r>
            <a:endParaRPr sz="180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6959528" y="2167817"/>
            <a:ext cx="2422500" cy="545400"/>
          </a:xfrm>
          <a:prstGeom prst="rect">
            <a:avLst/>
          </a:prstGeom>
          <a:solidFill>
            <a:srgbClr val="D9EAD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71616"/>
                </a:solidFill>
              </a:rPr>
              <a:t>D</a:t>
            </a:r>
            <a:r>
              <a:rPr lang="es-ES" sz="18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ar sumas de dinero</a:t>
            </a:r>
            <a:endParaRPr sz="180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9" name="Google Shape;159;p6"/>
          <p:cNvCxnSpPr>
            <a:stCxn id="153" idx="3"/>
            <a:endCxn id="156" idx="1"/>
          </p:cNvCxnSpPr>
          <p:nvPr/>
        </p:nvCxnSpPr>
        <p:spPr>
          <a:xfrm rot="10800000" flipH="1">
            <a:off x="5656342" y="567208"/>
            <a:ext cx="1291800" cy="5142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p6"/>
          <p:cNvSpPr/>
          <p:nvPr/>
        </p:nvSpPr>
        <p:spPr>
          <a:xfrm>
            <a:off x="6987714" y="1538619"/>
            <a:ext cx="2382600" cy="484200"/>
          </a:xfrm>
          <a:prstGeom prst="rect">
            <a:avLst/>
          </a:prstGeom>
          <a:solidFill>
            <a:srgbClr val="D9EAD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71616"/>
                </a:solidFill>
              </a:rPr>
              <a:t>C</a:t>
            </a:r>
            <a:r>
              <a:rPr lang="es-ES" sz="18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antidades de cosas</a:t>
            </a:r>
            <a:endParaRPr sz="180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6994361" y="2839823"/>
            <a:ext cx="2387400" cy="2230200"/>
          </a:xfrm>
          <a:prstGeom prst="rect">
            <a:avLst/>
          </a:prstGeom>
          <a:solidFill>
            <a:srgbClr val="D9EAD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Consisten en la prestación de un servicio o en la realización de u</a:t>
            </a:r>
            <a:r>
              <a:rPr lang="es-ES" sz="1800" dirty="0">
                <a:solidFill>
                  <a:srgbClr val="171616"/>
                </a:solidFill>
              </a:rPr>
              <a:t>n hecho</a:t>
            </a:r>
            <a:r>
              <a:rPr lang="es-ES" sz="1800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 en el tiempo</a:t>
            </a:r>
            <a:r>
              <a:rPr lang="es-ES" sz="1800" dirty="0">
                <a:solidFill>
                  <a:srgbClr val="171616"/>
                </a:solidFill>
              </a:rPr>
              <a:t>, </a:t>
            </a:r>
            <a:r>
              <a:rPr lang="es-ES" sz="1800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lugar y modo acordados.</a:t>
            </a:r>
            <a:endParaRPr sz="1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" name="Google Shape;162;p6"/>
          <p:cNvCxnSpPr>
            <a:stCxn id="155" idx="3"/>
          </p:cNvCxnSpPr>
          <p:nvPr/>
        </p:nvCxnSpPr>
        <p:spPr>
          <a:xfrm>
            <a:off x="5656341" y="3576409"/>
            <a:ext cx="1303200" cy="243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3" name="Google Shape;163;p6"/>
          <p:cNvSpPr/>
          <p:nvPr/>
        </p:nvSpPr>
        <p:spPr>
          <a:xfrm>
            <a:off x="6994360" y="5206587"/>
            <a:ext cx="2387400" cy="1506900"/>
          </a:xfrm>
          <a:prstGeom prst="rect">
            <a:avLst/>
          </a:prstGeom>
          <a:solidFill>
            <a:srgbClr val="D9EAD3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Tienen por objeto una omisión o </a:t>
            </a:r>
            <a:r>
              <a:rPr lang="es-ES" sz="1800" dirty="0">
                <a:solidFill>
                  <a:schemeClr val="dk1"/>
                </a:solidFill>
              </a:rPr>
              <a:t>abstención</a:t>
            </a:r>
            <a:r>
              <a:rPr lang="es-ES" sz="18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deudor.</a:t>
            </a:r>
            <a:endParaRPr sz="18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6"/>
          <p:cNvCxnSpPr/>
          <p:nvPr/>
        </p:nvCxnSpPr>
        <p:spPr>
          <a:xfrm>
            <a:off x="5656217" y="5889714"/>
            <a:ext cx="1331400" cy="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5" name="Google Shape;165;p6"/>
          <p:cNvCxnSpPr>
            <a:stCxn id="152" idx="3"/>
          </p:cNvCxnSpPr>
          <p:nvPr/>
        </p:nvCxnSpPr>
        <p:spPr>
          <a:xfrm rot="10800000" flipH="1">
            <a:off x="3240400" y="1302655"/>
            <a:ext cx="1042800" cy="18303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6" name="Google Shape;166;p6"/>
          <p:cNvCxnSpPr>
            <a:stCxn id="152" idx="3"/>
          </p:cNvCxnSpPr>
          <p:nvPr/>
        </p:nvCxnSpPr>
        <p:spPr>
          <a:xfrm>
            <a:off x="3240400" y="3132955"/>
            <a:ext cx="1042800" cy="5541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7" name="Google Shape;167;p6"/>
          <p:cNvCxnSpPr>
            <a:stCxn id="152" idx="3"/>
            <a:endCxn id="154" idx="1"/>
          </p:cNvCxnSpPr>
          <p:nvPr/>
        </p:nvCxnSpPr>
        <p:spPr>
          <a:xfrm>
            <a:off x="3240400" y="3132955"/>
            <a:ext cx="1077600" cy="27123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8" name="Google Shape;168;p6"/>
          <p:cNvCxnSpPr>
            <a:stCxn id="153" idx="3"/>
            <a:endCxn id="157" idx="1"/>
          </p:cNvCxnSpPr>
          <p:nvPr/>
        </p:nvCxnSpPr>
        <p:spPr>
          <a:xfrm>
            <a:off x="5656342" y="1081408"/>
            <a:ext cx="1338000" cy="11820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9" name="Google Shape;169;p6"/>
          <p:cNvCxnSpPr>
            <a:stCxn id="153" idx="3"/>
            <a:endCxn id="160" idx="1"/>
          </p:cNvCxnSpPr>
          <p:nvPr/>
        </p:nvCxnSpPr>
        <p:spPr>
          <a:xfrm>
            <a:off x="5656342" y="1081408"/>
            <a:ext cx="1331400" cy="69930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70" name="Google Shape;170;p6"/>
          <p:cNvCxnSpPr>
            <a:stCxn id="153" idx="3"/>
            <a:endCxn id="158" idx="1"/>
          </p:cNvCxnSpPr>
          <p:nvPr/>
        </p:nvCxnSpPr>
        <p:spPr>
          <a:xfrm>
            <a:off x="5656342" y="1081408"/>
            <a:ext cx="1303200" cy="1359000"/>
          </a:xfrm>
          <a:prstGeom prst="straightConnector1">
            <a:avLst/>
          </a:prstGeom>
          <a:noFill/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"/>
          <p:cNvSpPr/>
          <p:nvPr/>
        </p:nvSpPr>
        <p:spPr>
          <a:xfrm>
            <a:off x="529390" y="1844842"/>
            <a:ext cx="2174621" cy="1577627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300" b="1">
                <a:solidFill>
                  <a:srgbClr val="171616"/>
                </a:solidFill>
              </a:rPr>
              <a:t>POR EL SUJETO</a:t>
            </a:r>
            <a:endParaRPr sz="2300" b="1">
              <a:solidFill>
                <a:srgbClr val="171616"/>
              </a:solidFill>
            </a:endParaRPr>
          </a:p>
        </p:txBody>
      </p:sp>
      <p:sp>
        <p:nvSpPr>
          <p:cNvPr id="176" name="Google Shape;176;p7"/>
          <p:cNvSpPr/>
          <p:nvPr/>
        </p:nvSpPr>
        <p:spPr>
          <a:xfrm>
            <a:off x="3468303" y="851607"/>
            <a:ext cx="2751221" cy="1323474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171616"/>
                </a:solidFill>
              </a:rPr>
              <a:t>SUJETO </a:t>
            </a:r>
            <a:endParaRPr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171616"/>
                </a:solidFill>
              </a:rPr>
              <a:t>SINGULAR</a:t>
            </a:r>
            <a:endParaRPr sz="2000" b="1">
              <a:solidFill>
                <a:srgbClr val="171616"/>
              </a:solidFill>
            </a:endParaRPr>
          </a:p>
        </p:txBody>
      </p:sp>
      <p:sp>
        <p:nvSpPr>
          <p:cNvPr id="177" name="Google Shape;177;p7"/>
          <p:cNvSpPr/>
          <p:nvPr/>
        </p:nvSpPr>
        <p:spPr>
          <a:xfrm>
            <a:off x="3312924" y="3441003"/>
            <a:ext cx="2807368" cy="1487905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171616"/>
                </a:solidFill>
              </a:rPr>
              <a:t>SUJETO MÚLTIPLE</a:t>
            </a:r>
            <a:endParaRPr b="1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171616"/>
                </a:solidFill>
              </a:rPr>
              <a:t>O PLURAL</a:t>
            </a:r>
            <a:endParaRPr sz="2000" b="1">
              <a:solidFill>
                <a:srgbClr val="171616"/>
              </a:solidFill>
            </a:endParaRPr>
          </a:p>
        </p:txBody>
      </p:sp>
      <p:sp>
        <p:nvSpPr>
          <p:cNvPr id="178" name="Google Shape;178;p7"/>
          <p:cNvSpPr/>
          <p:nvPr/>
        </p:nvSpPr>
        <p:spPr>
          <a:xfrm>
            <a:off x="7170820" y="3248497"/>
            <a:ext cx="2695074" cy="1106905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SIMPLEMENTE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MANCOMUNADAS</a:t>
            </a:r>
            <a:endParaRPr sz="200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7"/>
          <p:cNvSpPr/>
          <p:nvPr/>
        </p:nvSpPr>
        <p:spPr>
          <a:xfrm>
            <a:off x="7170820" y="4835547"/>
            <a:ext cx="2695074" cy="1106905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9525" cap="flat" cmpd="sng">
            <a:solidFill>
              <a:srgbClr val="0C0C0C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SOLIDARIAS</a:t>
            </a:r>
            <a:endParaRPr sz="200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0" name="Google Shape;180;p7"/>
          <p:cNvCxnSpPr>
            <a:stCxn id="175" idx="3"/>
            <a:endCxn id="176" idx="1"/>
          </p:cNvCxnSpPr>
          <p:nvPr/>
        </p:nvCxnSpPr>
        <p:spPr>
          <a:xfrm rot="10800000" flipH="1">
            <a:off x="2704011" y="1513456"/>
            <a:ext cx="764400" cy="1120200"/>
          </a:xfrm>
          <a:prstGeom prst="straightConnector1">
            <a:avLst/>
          </a:prstGeom>
          <a:noFill/>
          <a:ln w="9525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1" name="Google Shape;181;p7"/>
          <p:cNvCxnSpPr>
            <a:stCxn id="175" idx="3"/>
            <a:endCxn id="177" idx="1"/>
          </p:cNvCxnSpPr>
          <p:nvPr/>
        </p:nvCxnSpPr>
        <p:spPr>
          <a:xfrm>
            <a:off x="2704011" y="2633656"/>
            <a:ext cx="609000" cy="1551300"/>
          </a:xfrm>
          <a:prstGeom prst="straightConnector1">
            <a:avLst/>
          </a:prstGeom>
          <a:noFill/>
          <a:ln w="9525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2" name="Google Shape;182;p7"/>
          <p:cNvCxnSpPr>
            <a:stCxn id="177" idx="3"/>
            <a:endCxn id="178" idx="1"/>
          </p:cNvCxnSpPr>
          <p:nvPr/>
        </p:nvCxnSpPr>
        <p:spPr>
          <a:xfrm rot="10800000" flipH="1">
            <a:off x="6120292" y="3801856"/>
            <a:ext cx="1050600" cy="3831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83" name="Google Shape;183;p7"/>
          <p:cNvCxnSpPr>
            <a:stCxn id="177" idx="3"/>
            <a:endCxn id="179" idx="1"/>
          </p:cNvCxnSpPr>
          <p:nvPr/>
        </p:nvCxnSpPr>
        <p:spPr>
          <a:xfrm>
            <a:off x="6120292" y="4184956"/>
            <a:ext cx="1050600" cy="12039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/>
          <p:nvPr/>
        </p:nvSpPr>
        <p:spPr>
          <a:xfrm>
            <a:off x="304801" y="2727155"/>
            <a:ext cx="2310062" cy="1411705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27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171616"/>
                </a:solidFill>
              </a:rPr>
              <a:t>POR LA MODALIDAD</a:t>
            </a:r>
            <a:endParaRPr sz="2000" b="1">
              <a:solidFill>
                <a:srgbClr val="171616"/>
              </a:solidFill>
            </a:endParaRPr>
          </a:p>
        </p:txBody>
      </p:sp>
      <p:sp>
        <p:nvSpPr>
          <p:cNvPr id="189" name="Google Shape;189;p8"/>
          <p:cNvSpPr/>
          <p:nvPr/>
        </p:nvSpPr>
        <p:spPr>
          <a:xfrm>
            <a:off x="3673642" y="1708364"/>
            <a:ext cx="2053389" cy="1435771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27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171616"/>
                </a:solidFill>
              </a:rPr>
              <a:t>PURAS</a:t>
            </a:r>
            <a:endParaRPr sz="2000" b="1">
              <a:solidFill>
                <a:srgbClr val="171616"/>
              </a:solidFill>
            </a:endParaRPr>
          </a:p>
        </p:txBody>
      </p:sp>
      <p:sp>
        <p:nvSpPr>
          <p:cNvPr id="190" name="Google Shape;190;p8"/>
          <p:cNvSpPr/>
          <p:nvPr/>
        </p:nvSpPr>
        <p:spPr>
          <a:xfrm>
            <a:off x="3673642" y="3898231"/>
            <a:ext cx="2053390" cy="1491915"/>
          </a:xfrm>
          <a:prstGeom prst="roundRect">
            <a:avLst>
              <a:gd name="adj" fmla="val 16667"/>
            </a:avLst>
          </a:prstGeom>
          <a:solidFill>
            <a:srgbClr val="B6D7A8"/>
          </a:solidFill>
          <a:ln w="127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>
                <a:solidFill>
                  <a:srgbClr val="171616"/>
                </a:solidFill>
              </a:rPr>
              <a:t>MODALES</a:t>
            </a:r>
            <a:endParaRPr sz="2000" b="1">
              <a:solidFill>
                <a:srgbClr val="171616"/>
              </a:solidFill>
            </a:endParaRPr>
          </a:p>
        </p:txBody>
      </p:sp>
      <p:sp>
        <p:nvSpPr>
          <p:cNvPr id="191" name="Google Shape;191;p8"/>
          <p:cNvSpPr/>
          <p:nvPr/>
        </p:nvSpPr>
        <p:spPr>
          <a:xfrm>
            <a:off x="7328263" y="2767262"/>
            <a:ext cx="2521589" cy="882315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171616"/>
                </a:solidFill>
              </a:rPr>
              <a:t> a  PLAZO</a:t>
            </a:r>
            <a:endParaRPr sz="2000" dirty="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8"/>
          <p:cNvSpPr/>
          <p:nvPr/>
        </p:nvSpPr>
        <p:spPr>
          <a:xfrm>
            <a:off x="7404463" y="4098756"/>
            <a:ext cx="2521500" cy="878100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171616"/>
                </a:solidFill>
              </a:rPr>
              <a:t>CONDICIÓN    Suspensiva /  Resolutoria</a:t>
            </a:r>
            <a:endParaRPr sz="2000" dirty="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3" name="Google Shape;193;p8"/>
          <p:cNvSpPr/>
          <p:nvPr/>
        </p:nvSpPr>
        <p:spPr>
          <a:xfrm>
            <a:off x="7328263" y="5390146"/>
            <a:ext cx="2521589" cy="882317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27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171616"/>
                </a:solidFill>
              </a:rPr>
              <a:t> con </a:t>
            </a:r>
            <a:r>
              <a:rPr lang="es-ES" sz="2000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 CARGO</a:t>
            </a:r>
            <a:endParaRPr sz="2000" dirty="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8"/>
          <p:cNvCxnSpPr>
            <a:endCxn id="190" idx="1"/>
          </p:cNvCxnSpPr>
          <p:nvPr/>
        </p:nvCxnSpPr>
        <p:spPr>
          <a:xfrm>
            <a:off x="2614942" y="3433088"/>
            <a:ext cx="1058700" cy="1211100"/>
          </a:xfrm>
          <a:prstGeom prst="straightConnector1">
            <a:avLst/>
          </a:prstGeom>
          <a:noFill/>
          <a:ln w="9525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5" name="Google Shape;195;p8"/>
          <p:cNvCxnSpPr>
            <a:stCxn id="188" idx="3"/>
          </p:cNvCxnSpPr>
          <p:nvPr/>
        </p:nvCxnSpPr>
        <p:spPr>
          <a:xfrm rot="10800000" flipH="1">
            <a:off x="2614863" y="2426208"/>
            <a:ext cx="1058700" cy="1006800"/>
          </a:xfrm>
          <a:prstGeom prst="straightConnector1">
            <a:avLst/>
          </a:prstGeom>
          <a:noFill/>
          <a:ln w="9525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6" name="Google Shape;196;p8"/>
          <p:cNvCxnSpPr>
            <a:stCxn id="190" idx="3"/>
            <a:endCxn id="191" idx="1"/>
          </p:cNvCxnSpPr>
          <p:nvPr/>
        </p:nvCxnSpPr>
        <p:spPr>
          <a:xfrm rot="10800000" flipH="1">
            <a:off x="5727032" y="3208388"/>
            <a:ext cx="1601100" cy="1435800"/>
          </a:xfrm>
          <a:prstGeom prst="straightConnector1">
            <a:avLst/>
          </a:prstGeom>
          <a:noFill/>
          <a:ln w="9525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7" name="Google Shape;197;p8"/>
          <p:cNvCxnSpPr>
            <a:stCxn id="190" idx="3"/>
            <a:endCxn id="192" idx="1"/>
          </p:cNvCxnSpPr>
          <p:nvPr/>
        </p:nvCxnSpPr>
        <p:spPr>
          <a:xfrm rot="10800000" flipH="1">
            <a:off x="5727032" y="4537688"/>
            <a:ext cx="1677300" cy="106500"/>
          </a:xfrm>
          <a:prstGeom prst="straightConnector1">
            <a:avLst/>
          </a:prstGeom>
          <a:noFill/>
          <a:ln w="9525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98" name="Google Shape;198;p8"/>
          <p:cNvCxnSpPr>
            <a:stCxn id="190" idx="3"/>
            <a:endCxn id="193" idx="1"/>
          </p:cNvCxnSpPr>
          <p:nvPr/>
        </p:nvCxnSpPr>
        <p:spPr>
          <a:xfrm>
            <a:off x="5727032" y="4644188"/>
            <a:ext cx="1601100" cy="1187100"/>
          </a:xfrm>
          <a:prstGeom prst="straightConnector1">
            <a:avLst/>
          </a:prstGeom>
          <a:noFill/>
          <a:ln w="9525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9"/>
          <p:cNvSpPr/>
          <p:nvPr/>
        </p:nvSpPr>
        <p:spPr>
          <a:xfrm>
            <a:off x="449175" y="2651749"/>
            <a:ext cx="2518500" cy="1688400"/>
          </a:xfrm>
          <a:prstGeom prst="roundRect">
            <a:avLst>
              <a:gd name="adj" fmla="val 16667"/>
            </a:avLst>
          </a:prstGeom>
          <a:solidFill>
            <a:srgbClr val="6AA84F"/>
          </a:solidFill>
          <a:ln w="127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rgbClr val="171616"/>
                </a:solidFill>
              </a:rPr>
              <a:t>POR EL TIEMPO DE CUMPLIMIENTO DE LA PRESTACIÓN</a:t>
            </a:r>
            <a:endParaRPr sz="2000" b="1" dirty="0">
              <a:solidFill>
                <a:srgbClr val="171616"/>
              </a:solidFill>
            </a:endParaRPr>
          </a:p>
        </p:txBody>
      </p:sp>
      <p:sp>
        <p:nvSpPr>
          <p:cNvPr id="204" name="Google Shape;204;p9"/>
          <p:cNvSpPr/>
          <p:nvPr/>
        </p:nvSpPr>
        <p:spPr>
          <a:xfrm>
            <a:off x="3785924" y="673775"/>
            <a:ext cx="2518500" cy="16884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27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171616"/>
                </a:solidFill>
              </a:rPr>
              <a:t>de EJECUCIÓN INMEDIATA</a:t>
            </a:r>
            <a:endParaRPr sz="1800" b="1" dirty="0">
              <a:solidFill>
                <a:srgbClr val="171616"/>
              </a:solidFill>
            </a:endParaRPr>
          </a:p>
        </p:txBody>
      </p:sp>
      <p:sp>
        <p:nvSpPr>
          <p:cNvPr id="205" name="Google Shape;205;p9"/>
          <p:cNvSpPr/>
          <p:nvPr/>
        </p:nvSpPr>
        <p:spPr>
          <a:xfrm>
            <a:off x="3785923" y="4660225"/>
            <a:ext cx="2518500" cy="15240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27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171616"/>
                </a:solidFill>
              </a:rPr>
              <a:t>de EJECUCIÓN PERMANENTE</a:t>
            </a:r>
            <a:endParaRPr sz="1800" b="1" dirty="0">
              <a:solidFill>
                <a:srgbClr val="171616"/>
              </a:solidFill>
            </a:endParaRPr>
          </a:p>
        </p:txBody>
      </p:sp>
      <p:sp>
        <p:nvSpPr>
          <p:cNvPr id="206" name="Google Shape;206;p9"/>
          <p:cNvSpPr/>
          <p:nvPr/>
        </p:nvSpPr>
        <p:spPr>
          <a:xfrm>
            <a:off x="3785924" y="2811375"/>
            <a:ext cx="2518500" cy="1399800"/>
          </a:xfrm>
          <a:prstGeom prst="roundRect">
            <a:avLst>
              <a:gd name="adj" fmla="val 16667"/>
            </a:avLst>
          </a:prstGeom>
          <a:solidFill>
            <a:srgbClr val="93C47D"/>
          </a:solidFill>
          <a:ln w="12700" cap="flat" cmpd="sng">
            <a:solidFill>
              <a:srgbClr val="222A3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b="1" dirty="0">
                <a:solidFill>
                  <a:srgbClr val="171616"/>
                </a:solidFill>
              </a:rPr>
              <a:t>de EJECUCIÓN DIFERIDA</a:t>
            </a:r>
            <a:endParaRPr sz="1800" b="1" dirty="0">
              <a:solidFill>
                <a:srgbClr val="171616"/>
              </a:solidFill>
            </a:endParaRPr>
          </a:p>
        </p:txBody>
      </p:sp>
      <p:sp>
        <p:nvSpPr>
          <p:cNvPr id="207" name="Google Shape;207;p9"/>
          <p:cNvSpPr/>
          <p:nvPr/>
        </p:nvSpPr>
        <p:spPr>
          <a:xfrm>
            <a:off x="6684056" y="5735052"/>
            <a:ext cx="2197768" cy="898358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 dirty="0">
                <a:solidFill>
                  <a:srgbClr val="171616"/>
                </a:solidFill>
              </a:rPr>
              <a:t>PERIÓDICAS</a:t>
            </a:r>
            <a:r>
              <a:rPr lang="es-ES" sz="1800" dirty="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 O DE TRACTO SUCESIVO</a:t>
            </a:r>
            <a:endParaRPr sz="1800" dirty="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9"/>
          <p:cNvSpPr/>
          <p:nvPr/>
        </p:nvSpPr>
        <p:spPr>
          <a:xfrm>
            <a:off x="6684056" y="4407111"/>
            <a:ext cx="2197768" cy="898358"/>
          </a:xfrm>
          <a:prstGeom prst="roundRect">
            <a:avLst>
              <a:gd name="adj" fmla="val 16667"/>
            </a:avLst>
          </a:prstGeom>
          <a:solidFill>
            <a:srgbClr val="D9EAD3"/>
          </a:solidFill>
          <a:ln w="12700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rgbClr val="171616"/>
                </a:solidFill>
                <a:latin typeface="Arial"/>
                <a:ea typeface="Arial"/>
                <a:cs typeface="Arial"/>
                <a:sym typeface="Arial"/>
              </a:rPr>
              <a:t>CONTINUADA</a:t>
            </a:r>
            <a:endParaRPr sz="1800">
              <a:solidFill>
                <a:srgbClr val="17161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9"/>
          <p:cNvCxnSpPr>
            <a:stCxn id="203" idx="3"/>
          </p:cNvCxnSpPr>
          <p:nvPr/>
        </p:nvCxnSpPr>
        <p:spPr>
          <a:xfrm rot="10800000" flipH="1">
            <a:off x="2967675" y="1616749"/>
            <a:ext cx="818100" cy="18792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0" name="Google Shape;210;p9"/>
          <p:cNvCxnSpPr>
            <a:stCxn id="203" idx="3"/>
          </p:cNvCxnSpPr>
          <p:nvPr/>
        </p:nvCxnSpPr>
        <p:spPr>
          <a:xfrm>
            <a:off x="2967675" y="3495949"/>
            <a:ext cx="818100" cy="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1" name="Google Shape;211;p9"/>
          <p:cNvCxnSpPr>
            <a:stCxn id="203" idx="3"/>
            <a:endCxn id="205" idx="1"/>
          </p:cNvCxnSpPr>
          <p:nvPr/>
        </p:nvCxnSpPr>
        <p:spPr>
          <a:xfrm>
            <a:off x="2967675" y="3495949"/>
            <a:ext cx="818100" cy="19263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2" name="Google Shape;212;p9"/>
          <p:cNvCxnSpPr>
            <a:stCxn id="205" idx="3"/>
            <a:endCxn id="208" idx="1"/>
          </p:cNvCxnSpPr>
          <p:nvPr/>
        </p:nvCxnSpPr>
        <p:spPr>
          <a:xfrm rot="10800000" flipH="1">
            <a:off x="6304423" y="4856425"/>
            <a:ext cx="379500" cy="5658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13" name="Google Shape;213;p9"/>
          <p:cNvCxnSpPr>
            <a:stCxn id="205" idx="3"/>
            <a:endCxn id="207" idx="1"/>
          </p:cNvCxnSpPr>
          <p:nvPr/>
        </p:nvCxnSpPr>
        <p:spPr>
          <a:xfrm>
            <a:off x="6304423" y="5422225"/>
            <a:ext cx="379500" cy="762000"/>
          </a:xfrm>
          <a:prstGeom prst="straightConnector1">
            <a:avLst/>
          </a:prstGeom>
          <a:noFill/>
          <a:ln w="9525" cap="flat" cmpd="sng">
            <a:solidFill>
              <a:srgbClr val="171616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934</Words>
  <Application>Microsoft Office PowerPoint</Application>
  <PresentationFormat>Panorámica</PresentationFormat>
  <Paragraphs>221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Calibri</vt:lpstr>
      <vt:lpstr>Arial Black</vt:lpstr>
      <vt:lpstr>Arial</vt:lpstr>
      <vt:lpstr>Merriweather</vt:lpstr>
      <vt:lpstr>Libre Baskerville</vt:lpstr>
      <vt:lpstr>Noto Sans Symbols</vt:lpstr>
      <vt:lpstr>Tema de Office</vt:lpstr>
      <vt:lpstr>                Legislación                      Capítulo VI                 OBLIGACIONES</vt:lpstr>
      <vt:lpstr>OBLIGACIÓN:  Concepto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EFECTOS DE LAS OBLIGACIONES respecto del ACREEDOR</vt:lpstr>
      <vt:lpstr>EFECTOS DE LAS OBLIGACIONES respecto del DEUDOR</vt:lpstr>
      <vt:lpstr>MORA: DEMORA, RETARDO O NO CUMPLIMIENTO EN TIEMPO Y FORMA.</vt:lpstr>
      <vt:lpstr>EFECTOS  DE  LA  MORA</vt:lpstr>
      <vt:lpstr>RESPONSABILIDAD CIVIL POR INCUMPLIMIENTO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Legislación                      Capítulo VI                 OBLIGACIONES</dc:title>
  <dc:creator>Usuario</dc:creator>
  <cp:lastModifiedBy>UNIVERSU 1000 C</cp:lastModifiedBy>
  <cp:revision>14</cp:revision>
  <dcterms:created xsi:type="dcterms:W3CDTF">2020-04-02T16:54:44Z</dcterms:created>
  <dcterms:modified xsi:type="dcterms:W3CDTF">2020-05-11T15:15:17Z</dcterms:modified>
</cp:coreProperties>
</file>