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1" r:id="rId2"/>
    <p:sldId id="256" r:id="rId3"/>
    <p:sldId id="257" r:id="rId4"/>
    <p:sldId id="258" r:id="rId5"/>
    <p:sldId id="260" r:id="rId6"/>
    <p:sldId id="263" r:id="rId7"/>
    <p:sldId id="264" r:id="rId8"/>
    <p:sldId id="272" r:id="rId9"/>
    <p:sldId id="273" r:id="rId10"/>
    <p:sldId id="275" r:id="rId11"/>
    <p:sldId id="262" r:id="rId12"/>
    <p:sldId id="267" r:id="rId13"/>
    <p:sldId id="269" r:id="rId1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7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CB741-A701-4F73-A6A2-F8EBA478FD33}" type="datetimeFigureOut">
              <a:rPr lang="es-AR" smtClean="0"/>
              <a:pPr/>
              <a:t>30/3/2020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39475-90EE-4F09-BBC4-A86026E7429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735116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39475-90EE-4F09-BBC4-A86026E74298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15395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5510-34E6-48DB-BF23-B3EF0EF41A6E}" type="datetimeFigureOut">
              <a:rPr lang="es-AR" smtClean="0"/>
              <a:pPr/>
              <a:t>30/3/2020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32E-DADB-4788-A8A1-1B1F93C6EBB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54925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5510-34E6-48DB-BF23-B3EF0EF41A6E}" type="datetimeFigureOut">
              <a:rPr lang="es-AR" smtClean="0"/>
              <a:pPr/>
              <a:t>30/3/2020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32E-DADB-4788-A8A1-1B1F93C6EBB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84947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5510-34E6-48DB-BF23-B3EF0EF41A6E}" type="datetimeFigureOut">
              <a:rPr lang="es-AR" smtClean="0"/>
              <a:pPr/>
              <a:t>30/3/2020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32E-DADB-4788-A8A1-1B1F93C6EBB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6225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5510-34E6-48DB-BF23-B3EF0EF41A6E}" type="datetimeFigureOut">
              <a:rPr lang="es-AR" smtClean="0"/>
              <a:pPr/>
              <a:t>30/3/2020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32E-DADB-4788-A8A1-1B1F93C6EBB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4903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5510-34E6-48DB-BF23-B3EF0EF41A6E}" type="datetimeFigureOut">
              <a:rPr lang="es-AR" smtClean="0"/>
              <a:pPr/>
              <a:t>30/3/2020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32E-DADB-4788-A8A1-1B1F93C6EBB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22617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5510-34E6-48DB-BF23-B3EF0EF41A6E}" type="datetimeFigureOut">
              <a:rPr lang="es-AR" smtClean="0"/>
              <a:pPr/>
              <a:t>30/3/2020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32E-DADB-4788-A8A1-1B1F93C6EBB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79036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5510-34E6-48DB-BF23-B3EF0EF41A6E}" type="datetimeFigureOut">
              <a:rPr lang="es-AR" smtClean="0"/>
              <a:pPr/>
              <a:t>30/3/2020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32E-DADB-4788-A8A1-1B1F93C6EBB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87208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5510-34E6-48DB-BF23-B3EF0EF41A6E}" type="datetimeFigureOut">
              <a:rPr lang="es-AR" smtClean="0"/>
              <a:pPr/>
              <a:t>30/3/2020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32E-DADB-4788-A8A1-1B1F93C6EBB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99662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5510-34E6-48DB-BF23-B3EF0EF41A6E}" type="datetimeFigureOut">
              <a:rPr lang="es-AR" smtClean="0"/>
              <a:pPr/>
              <a:t>30/3/2020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32E-DADB-4788-A8A1-1B1F93C6EBB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9310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5510-34E6-48DB-BF23-B3EF0EF41A6E}" type="datetimeFigureOut">
              <a:rPr lang="es-AR" smtClean="0"/>
              <a:pPr/>
              <a:t>30/3/2020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32E-DADB-4788-A8A1-1B1F93C6EBB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81740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5510-34E6-48DB-BF23-B3EF0EF41A6E}" type="datetimeFigureOut">
              <a:rPr lang="es-AR" smtClean="0"/>
              <a:pPr/>
              <a:t>30/3/2020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F932E-DADB-4788-A8A1-1B1F93C6EBB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402678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E5510-34E6-48DB-BF23-B3EF0EF41A6E}" type="datetimeFigureOut">
              <a:rPr lang="es-AR" smtClean="0"/>
              <a:pPr/>
              <a:t>30/3/2020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F932E-DADB-4788-A8A1-1B1F93C6EBB9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62989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oleObject" Target="../embeddings/oleObject4.bin"/><Relationship Id="rId7" Type="http://schemas.openxmlformats.org/officeDocument/2006/relationships/hyperlink" Target="http://www.google.com.ar/url?sa=i&amp;rct=j&amp;q=&amp;esrc=s&amp;source=images&amp;cd=&amp;cad=rja&amp;uact=8&amp;docid=p7ZuUDUOcTuM0M&amp;tbnid=Pys0vcqYt193UM:&amp;ved=0CAUQjRw&amp;url=http://www.estalista.cl/index.php?cPath=5_63&amp;ei=JdxSU6OsAubLsQT42IGIDw&amp;bvm=bv.65058239,d.aWc&amp;psig=AFQjCNFD1gjsHHIAEQEjuqff7v_8d2HACg&amp;ust=1398025508054795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hyperlink" Target="http://www.google.com.ar/url?sa=i&amp;rct=j&amp;q=&amp;esrc=s&amp;source=images&amp;cd=&amp;cad=rja&amp;uact=8&amp;docid=ZfNR5F7sPZNWaM&amp;tbnid=gi5-kDiQTAGJLM:&amp;ved=0CAUQjRw&amp;url=http://en.wikipedia.org/wiki/Calipers&amp;ei=dNxSU6jPOYrLsQTX-IGoCg&amp;bvm=bv.65058239,d.aWc&amp;psig=AFQjCNGvTZ3oix3sy0vdRLPT48ebdI0PJA&amp;ust=1398025693266548" TargetMode="Externa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ar/url?sa=i&amp;rct=j&amp;q=&amp;esrc=s&amp;source=images&amp;cd=&amp;cad=rja&amp;uact=8&amp;docid=G-vZ-tvJuRqhwM&amp;tbnid=gIpVsRU3HMfdyM:&amp;ved=0CAUQjRw&amp;url=http://www.iesdmjac.educa.aragon.es/departamentos/fq/asignaturas/fq3eso/materialdeaula/FQ3ESO%20Tema%201%20Identificacion%20de%20sustancias/32_densidad_de_slidos_irregulares.html&amp;ei=f_dXU7SjDuK1sATbg4GwAw&amp;bvm=bv.65177938,d.aWc&amp;psig=AFQjCNHzXHw49m59jZOSRnF2ALCTHzpRUA&amp;ust=139836017009746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hyperlink" Target="http://www.google.com.ar/url?sa=i&amp;rct=j&amp;q=&amp;esrc=s&amp;source=images&amp;cd=&amp;cad=rja&amp;uact=8&amp;docid=G-vZ-tvJuRqhwM&amp;tbnid=gIpVsRU3HMfdyM:&amp;ved=0CAUQjRw&amp;url=http://www.ugr.es/~jperez/docencia/Evolver/tutorial6.html&amp;ei=jPdXU7XFNfTJsATM5IC4DQ&amp;bvm=bv.65177938,d.aWc&amp;psig=AFQjCNHzXHw49m59jZOSRnF2ALCTHzpRUA&amp;ust=1398360170097460" TargetMode="Externa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052736"/>
            <a:ext cx="8229600" cy="114300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Bookman Old Style" panose="02050604050505020204" pitchFamily="18" charset="0"/>
              </a:rPr>
              <a:t>MEDICIONES E INDETERMINACIONES</a:t>
            </a:r>
            <a:endParaRPr lang="es-AR" sz="5400" dirty="0">
              <a:latin typeface="Bookman Old Style" panose="02050604050505020204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780928"/>
            <a:ext cx="8229600" cy="298092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Mabel </a:t>
            </a:r>
            <a:r>
              <a:rPr lang="en-US" dirty="0" err="1"/>
              <a:t>Fereggia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82048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1872207" cy="348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9020" y="2060848"/>
            <a:ext cx="2017694" cy="3497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688778" y="0"/>
                <a:ext cx="6455221" cy="184482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Bookman Old Style" panose="02050604050505020204" pitchFamily="18" charset="0"/>
                  </a:rPr>
                  <a:t>Analizo la </a:t>
                </a:r>
                <a:r>
                  <a:rPr lang="en-US" sz="2400" dirty="0" err="1">
                    <a:latin typeface="Bookman Old Style" panose="02050604050505020204" pitchFamily="18" charset="0"/>
                  </a:rPr>
                  <a:t>probeta</a:t>
                </a:r>
                <a:r>
                  <a:rPr lang="en-US" sz="2400" dirty="0">
                    <a:latin typeface="Bookman Old Style" panose="02050604050505020204" pitchFamily="18" charset="0"/>
                  </a:rPr>
                  <a:t> y </a:t>
                </a:r>
                <a:r>
                  <a:rPr lang="en-US" sz="2400" dirty="0" err="1">
                    <a:latin typeface="Bookman Old Style" panose="02050604050505020204" pitchFamily="18" charset="0"/>
                  </a:rPr>
                  <a:t>su</a:t>
                </a:r>
                <a:r>
                  <a:rPr lang="en-US" sz="2400" dirty="0">
                    <a:latin typeface="Bookman Old Style" panose="02050604050505020204" pitchFamily="18" charset="0"/>
                  </a:rPr>
                  <a:t/>
                </a:r>
                <a:r>
                  <a:rPr lang="en-US" sz="2400" dirty="0" err="1">
                    <a:latin typeface="Bookman Old Style" panose="02050604050505020204" pitchFamily="18" charset="0"/>
                  </a:rPr>
                  <a:t>escala</a:t>
                </a:r>
                <a:endParaRPr lang="en-US" sz="2400" dirty="0">
                  <a:latin typeface="Bookman Old Style" panose="02050604050505020204" pitchFamily="18" charset="0"/>
                </a:endParaRPr>
              </a:p>
              <a:p>
                <a:r>
                  <a:rPr lang="en-US" sz="2400" dirty="0" err="1">
                    <a:latin typeface="Bookman Old Style" panose="02050604050505020204" pitchFamily="18" charset="0"/>
                  </a:rPr>
                  <a:t>Mido</a:t>
                </a:r>
                <a:r>
                  <a:rPr lang="en-US" sz="2400" dirty="0">
                    <a:latin typeface="Bookman Old Style" panose="02050604050505020204" pitchFamily="18" charset="0"/>
                  </a:rPr>
                  <a:t> el </a:t>
                </a:r>
                <a:r>
                  <a:rPr lang="en-US" sz="2400" dirty="0" err="1">
                    <a:latin typeface="Bookman Old Style" panose="02050604050505020204" pitchFamily="18" charset="0"/>
                  </a:rPr>
                  <a:t>volumen</a:t>
                </a:r>
                <a:r>
                  <a:rPr lang="en-US" sz="2400" dirty="0">
                    <a:latin typeface="Bookman Old Style" panose="02050604050505020204" pitchFamily="18" charset="0"/>
                  </a:rPr>
                  <a:t> del </a:t>
                </a:r>
                <a:r>
                  <a:rPr lang="en-US" sz="2400" dirty="0" err="1">
                    <a:latin typeface="Bookman Old Style" panose="02050604050505020204" pitchFamily="18" charset="0"/>
                  </a:rPr>
                  <a:t>líquido</a:t>
                </a:r>
                <a:r>
                  <a:rPr lang="en-US" sz="2400" dirty="0">
                    <a:latin typeface="Bookman Old Style" panose="02050604050505020204" pitchFamily="18" charset="0"/>
                  </a:rPr>
                  <a:t> (V1 =50ml)</a:t>
                </a:r>
              </a:p>
              <a:p>
                <a:r>
                  <a:rPr lang="en-US" sz="2400" dirty="0" err="1">
                    <a:latin typeface="Bookman Old Style" panose="02050604050505020204" pitchFamily="18" charset="0"/>
                  </a:rPr>
                  <a:t>Expreso</a:t>
                </a:r>
                <a:r>
                  <a:rPr lang="en-US" sz="2400" dirty="0">
                    <a:latin typeface="Bookman Old Style" panose="02050604050505020204" pitchFamily="18" charset="0"/>
                  </a:rPr>
                  <a:t> la </a:t>
                </a:r>
                <a:r>
                  <a:rPr lang="en-US" sz="2400" dirty="0" err="1">
                    <a:latin typeface="Bookman Old Style" panose="02050604050505020204" pitchFamily="18" charset="0"/>
                  </a:rPr>
                  <a:t>medida</a:t>
                </a:r>
                <a:endParaRPr lang="en-US" sz="2400" dirty="0">
                  <a:latin typeface="Bookman Old Style" panose="0205060405050502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50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±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𝑚𝑙</m:t>
                      </m:r>
                    </m:oMath>
                  </m:oMathPara>
                </a14:m>
                <a:endParaRPr lang="en-US" sz="2400" dirty="0">
                  <a:latin typeface="Bookman Old Style" panose="02050604050505020204" pitchFamily="18" charset="0"/>
                </a:endParaRPr>
              </a:p>
              <a:p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514350" indent="-514350">
                  <a:buAutoNum type="arabicParenR"/>
                </a:pPr>
                <a:endParaRPr lang="en-US" dirty="0"/>
              </a:p>
              <a:p>
                <a:pPr marL="514350" indent="-514350">
                  <a:buAutoNum type="arabicParenR"/>
                </a:pPr>
                <a:endParaRPr lang="es-AR" dirty="0"/>
              </a:p>
            </p:txBody>
          </p:sp>
        </mc:Choice>
        <mc:Fallback>
          <p:sp>
            <p:nvSpPr>
              <p:cNvPr id="9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8778" y="0"/>
                <a:ext cx="6455221" cy="1844824"/>
              </a:xfrm>
              <a:blipFill rotWithShape="1">
                <a:blip r:embed="rId4"/>
                <a:stretch>
                  <a:fillRect l="-1228" t="-231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2 Marcador de contenido"/>
              <p:cNvSpPr txBox="1">
                <a:spLocks/>
              </p:cNvSpPr>
              <p:nvPr/>
            </p:nvSpPr>
            <p:spPr>
              <a:xfrm>
                <a:off x="3984283" y="2087944"/>
                <a:ext cx="5143070" cy="25649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Bookman Old Style" panose="02050604050505020204" pitchFamily="18" charset="0"/>
                  </a:rPr>
                  <a:t>Analizo la </a:t>
                </a:r>
                <a:r>
                  <a:rPr lang="en-US" sz="2400" dirty="0" err="1">
                    <a:latin typeface="Bookman Old Style" panose="02050604050505020204" pitchFamily="18" charset="0"/>
                  </a:rPr>
                  <a:t>probeta</a:t>
                </a:r>
                <a:r>
                  <a:rPr lang="en-US" sz="2400" dirty="0">
                    <a:latin typeface="Bookman Old Style" panose="02050604050505020204" pitchFamily="18" charset="0"/>
                  </a:rPr>
                  <a:t> y </a:t>
                </a:r>
                <a:r>
                  <a:rPr lang="en-US" sz="2400" dirty="0" err="1">
                    <a:latin typeface="Bookman Old Style" panose="02050604050505020204" pitchFamily="18" charset="0"/>
                  </a:rPr>
                  <a:t>su</a:t>
                </a:r>
                <a:r>
                  <a:rPr lang="en-US" sz="2400" dirty="0">
                    <a:latin typeface="Bookman Old Style" panose="02050604050505020204" pitchFamily="18" charset="0"/>
                  </a:rPr>
                  <a:t/>
                </a:r>
                <a:r>
                  <a:rPr lang="en-US" sz="2400" dirty="0" err="1">
                    <a:latin typeface="Bookman Old Style" panose="02050604050505020204" pitchFamily="18" charset="0"/>
                  </a:rPr>
                  <a:t>escala</a:t>
                </a:r>
                <a:endParaRPr lang="en-US" sz="2400" dirty="0">
                  <a:latin typeface="Bookman Old Style" panose="02050604050505020204" pitchFamily="18" charset="0"/>
                </a:endParaRPr>
              </a:p>
              <a:p>
                <a:r>
                  <a:rPr lang="en-US" sz="2400" dirty="0" err="1">
                    <a:latin typeface="Bookman Old Style" panose="02050604050505020204" pitchFamily="18" charset="0"/>
                  </a:rPr>
                  <a:t>Mido</a:t>
                </a:r>
                <a:r>
                  <a:rPr lang="en-US" sz="2400" dirty="0">
                    <a:latin typeface="Bookman Old Style" panose="02050604050505020204" pitchFamily="18" charset="0"/>
                  </a:rPr>
                  <a:t> el </a:t>
                </a:r>
                <a:r>
                  <a:rPr lang="en-US" sz="2400" dirty="0" err="1">
                    <a:latin typeface="Bookman Old Style" panose="02050604050505020204" pitchFamily="18" charset="0"/>
                  </a:rPr>
                  <a:t>volumen</a:t>
                </a:r>
                <a:r>
                  <a:rPr lang="en-US" sz="2400" dirty="0">
                    <a:latin typeface="Bookman Old Style" panose="02050604050505020204" pitchFamily="18" charset="0"/>
                  </a:rPr>
                  <a:t> del </a:t>
                </a:r>
                <a:r>
                  <a:rPr lang="en-US" sz="2400" dirty="0" err="1">
                    <a:latin typeface="Bookman Old Style" panose="02050604050505020204" pitchFamily="18" charset="0"/>
                  </a:rPr>
                  <a:t>líquido</a:t>
                </a:r>
                <a:r>
                  <a:rPr lang="en-US" sz="2400" dirty="0">
                    <a:latin typeface="Bookman Old Style" panose="02050604050505020204" pitchFamily="18" charset="0"/>
                  </a:rPr>
                  <a:t/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Bookman Old Style" panose="02050604050505020204" pitchFamily="18" charset="0"/>
                  </a:rPr>
                  <a:t>        (V1 =80ml)</a:t>
                </a:r>
              </a:p>
              <a:p>
                <a:r>
                  <a:rPr lang="en-US" sz="2400" dirty="0" err="1">
                    <a:latin typeface="Bookman Old Style" panose="02050604050505020204" pitchFamily="18" charset="0"/>
                  </a:rPr>
                  <a:t>Expreso</a:t>
                </a:r>
                <a:r>
                  <a:rPr lang="en-US" sz="2400" dirty="0">
                    <a:latin typeface="Bookman Old Style" panose="02050604050505020204" pitchFamily="18" charset="0"/>
                  </a:rPr>
                  <a:t> la </a:t>
                </a:r>
                <a:r>
                  <a:rPr lang="en-US" sz="2400" dirty="0" err="1">
                    <a:latin typeface="Bookman Old Style" panose="02050604050505020204" pitchFamily="18" charset="0"/>
                  </a:rPr>
                  <a:t>medida</a:t>
                </a:r>
                <a:endParaRPr lang="en-US" sz="2400" dirty="0">
                  <a:latin typeface="Bookman Old Style" panose="0205060405050502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smtClean="0">
                          <a:latin typeface="Cambria Math"/>
                        </a:rPr>
                        <m:t>     </m:t>
                      </m:r>
                      <m:r>
                        <a:rPr lang="en-US" sz="2400" b="0" i="0" smtClean="0">
                          <a:latin typeface="Cambria Math"/>
                        </a:rPr>
                        <m:t>        </m:t>
                      </m:r>
                      <m:r>
                        <a:rPr lang="en-US" sz="2400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80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±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5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𝑚𝑙</m:t>
                      </m:r>
                    </m:oMath>
                  </m:oMathPara>
                </a14:m>
                <a:endParaRPr lang="en-US" sz="2400" dirty="0">
                  <a:latin typeface="Bookman Old Style" panose="020506040505050202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endParaRPr lang="es-AR" dirty="0"/>
              </a:p>
            </p:txBody>
          </p:sp>
        </mc:Choice>
        <mc:Fallback>
          <p:sp>
            <p:nvSpPr>
              <p:cNvPr id="10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283" y="2087944"/>
                <a:ext cx="5143070" cy="2564904"/>
              </a:xfrm>
              <a:prstGeom prst="rect">
                <a:avLst/>
              </a:prstGeom>
              <a:blipFill rotWithShape="1">
                <a:blip r:embed="rId5"/>
                <a:stretch>
                  <a:fillRect l="-1661" t="-1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2 Marcador de contenido"/>
              <p:cNvSpPr txBox="1">
                <a:spLocks/>
              </p:cNvSpPr>
              <p:nvPr/>
            </p:nvSpPr>
            <p:spPr>
              <a:xfrm>
                <a:off x="4376728" y="4696074"/>
                <a:ext cx="4358179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𝐶𝑖𝑙𝑖𝑛𝑑𝑟𝑜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30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𝑚𝑙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endParaRPr lang="es-AR" dirty="0"/>
              </a:p>
            </p:txBody>
          </p:sp>
        </mc:Choice>
        <mc:Fallback>
          <p:sp>
            <p:nvSpPr>
              <p:cNvPr id="11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728" y="4696074"/>
                <a:ext cx="4358179" cy="79208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2598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98776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err="1">
                <a:latin typeface="Bookman Old Style" panose="02050604050505020204" pitchFamily="18" charset="0"/>
              </a:rPr>
              <a:t>Metodo</a:t>
            </a:r>
            <a:r>
              <a:rPr lang="en-US" sz="4000" b="1" dirty="0">
                <a:latin typeface="Bookman Old Style" panose="02050604050505020204" pitchFamily="18" charset="0"/>
              </a:rPr>
              <a:t> 2</a:t>
            </a:r>
            <a:r>
              <a:rPr lang="en-US" dirty="0">
                <a:latin typeface="Bookman Old Style" panose="02050604050505020204" pitchFamily="18" charset="0"/>
              </a:rPr>
              <a:t>       B) </a:t>
            </a:r>
            <a:r>
              <a:rPr lang="en-US" dirty="0" err="1">
                <a:latin typeface="Bookman Old Style" panose="02050604050505020204" pitchFamily="18" charset="0"/>
              </a:rPr>
              <a:t>Calibres</a:t>
            </a:r>
            <a:endParaRPr lang="es-AR" dirty="0">
              <a:latin typeface="Bookman Old Style" panose="020506040505050202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97759"/>
            <a:ext cx="539750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774687" y="5011784"/>
            <a:ext cx="632472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A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 = L</a:t>
            </a:r>
            <a:r>
              <a:rPr kumimoji="0" lang="en-US" altLang="es-AR" sz="3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</a:t>
            </a:r>
            <a:r>
              <a:rPr kumimoji="0" lang="en-US" altLang="es-A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+ L</a:t>
            </a:r>
            <a:r>
              <a:rPr kumimoji="0" lang="en-US" altLang="es-AR" sz="3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</a:t>
            </a:r>
            <a:endParaRPr kumimoji="0" lang="es-AR" altLang="es-A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A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 = </a:t>
            </a:r>
            <a:r>
              <a:rPr kumimoji="0" lang="en-US" altLang="es-AR" sz="3600" b="1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1,6 cm</a:t>
            </a:r>
            <a:r>
              <a:rPr kumimoji="0" lang="en-US" altLang="es-A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+ </a:t>
            </a:r>
            <a:r>
              <a:rPr kumimoji="0" lang="en-US" altLang="es-AR" sz="3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0,09 cm</a:t>
            </a:r>
            <a:endParaRPr kumimoji="0" lang="es-AR" altLang="es-A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A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 = </a:t>
            </a:r>
            <a:r>
              <a:rPr kumimoji="0" lang="en-US" altLang="es-AR" sz="36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1,69 cm</a:t>
            </a:r>
            <a:endParaRPr kumimoji="0" lang="en-US" altLang="es-A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89740" y="1124744"/>
            <a:ext cx="4532313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2 CuadroTexto"/>
              <p:cNvSpPr txBox="1"/>
              <p:nvPr/>
            </p:nvSpPr>
            <p:spPr>
              <a:xfrm>
                <a:off x="899592" y="2060848"/>
                <a:ext cx="2808312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𝑚𝑚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=0,1</m:t>
                      </m:r>
                      <m:r>
                        <a:rPr lang="en-US" sz="2400" b="0" i="1" smtClean="0">
                          <a:latin typeface="Cambria Math"/>
                        </a:rPr>
                        <m:t>𝑚𝑚</m:t>
                      </m:r>
                    </m:oMath>
                  </m:oMathPara>
                </a14:m>
                <a:endParaRPr lang="es-AR" sz="2400" dirty="0"/>
              </a:p>
            </p:txBody>
          </p:sp>
        </mc:Choice>
        <mc:Fallback>
          <p:sp>
            <p:nvSpPr>
              <p:cNvPr id="3" name="2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060848"/>
                <a:ext cx="2808312" cy="7861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565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1 Título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85010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>
                    <a:latin typeface="Bookman Old Style" panose="02050604050505020204" pitchFamily="18" charset="0"/>
                  </a:rPr>
                  <a:t>Calibre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𝑚𝑚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=0,05</m:t>
                    </m:r>
                    <m:r>
                      <a:rPr lang="en-US" b="0" i="1" smtClean="0">
                        <a:latin typeface="Cambria Math"/>
                      </a:rPr>
                      <m:t>𝑚𝑚</m:t>
                    </m:r>
                  </m:oMath>
                </a14:m>
                <a:endParaRPr lang="es-AR" dirty="0">
                  <a:latin typeface="Bookman Old Style" panose="02050604050505020204" pitchFamily="18" charset="0"/>
                </a:endParaRPr>
              </a:p>
            </p:txBody>
          </p:sp>
        </mc:Choice>
        <mc:Fallback>
          <p:sp>
            <p:nvSpPr>
              <p:cNvPr id="2" name="1 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850106"/>
              </a:xfrm>
              <a:blipFill rotWithShape="1">
                <a:blip r:embed="rId2"/>
                <a:stretch>
                  <a:fillRect t="-5714" b="-2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C:\Users\Mabel\Pictures\172. Pascua 2014\02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657364" cy="532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V="1">
            <a:off x="4355976" y="4221088"/>
            <a:ext cx="0" cy="823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 flipV="1">
            <a:off x="6732240" y="4194159"/>
            <a:ext cx="182" cy="6798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139952" y="5157192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23mm</a:t>
            </a:r>
            <a:endParaRPr lang="es-AR" sz="32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995936" y="1815207"/>
            <a:ext cx="3992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 =(23,00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sym typeface="Symbol"/>
              </a:rPr>
              <a:t> 0,05)mm</a:t>
            </a:r>
            <a:endParaRPr lang="es-AR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115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Mabel\Pictures\172. Pascua 2014\034 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114" y="1443186"/>
            <a:ext cx="8496944" cy="562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V="1">
            <a:off x="4788024" y="3717032"/>
            <a:ext cx="0" cy="5400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 flipV="1">
            <a:off x="7092280" y="3475010"/>
            <a:ext cx="0" cy="18261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743400" y="530120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Ls =15. 0,05mm = 0,75mm</a:t>
            </a:r>
            <a:endParaRPr lang="es-AR" sz="32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9 Rectángulo"/>
              <p:cNvSpPr/>
              <p:nvPr/>
            </p:nvSpPr>
            <p:spPr>
              <a:xfrm>
                <a:off x="251520" y="332656"/>
                <a:ext cx="8640960" cy="1052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dirty="0">
                    <a:latin typeface="Bookman Old Style" panose="02050604050505020204" pitchFamily="18" charset="0"/>
                  </a:rPr>
                  <a:t>Calibre de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/>
                      </a:rPr>
                      <m:t>𝐴</m:t>
                    </m:r>
                    <m:r>
                      <a:rPr lang="en-US" sz="4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latin typeface="Cambria Math"/>
                          </a:rPr>
                          <m:t>1</m:t>
                        </m:r>
                        <m:r>
                          <a:rPr lang="en-US" sz="4400" i="1">
                            <a:latin typeface="Cambria Math"/>
                          </a:rPr>
                          <m:t>𝑚𝑚</m:t>
                        </m:r>
                      </m:num>
                      <m:den>
                        <m:r>
                          <a:rPr lang="en-US" sz="4400" i="1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sz="4400" i="1">
                        <a:latin typeface="Cambria Math"/>
                      </a:rPr>
                      <m:t>=0,05</m:t>
                    </m:r>
                    <m:r>
                      <a:rPr lang="en-US" sz="4400" i="1">
                        <a:latin typeface="Cambria Math"/>
                      </a:rPr>
                      <m:t>𝑚𝑚</m:t>
                    </m:r>
                  </m:oMath>
                </a14:m>
                <a:endParaRPr lang="es-AR" sz="4400" dirty="0"/>
              </a:p>
            </p:txBody>
          </p:sp>
        </mc:Choice>
        <mc:Fallback>
          <p:sp>
            <p:nvSpPr>
              <p:cNvPr id="10" name="9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32656"/>
                <a:ext cx="8640960" cy="1052660"/>
              </a:xfrm>
              <a:prstGeom prst="rect">
                <a:avLst/>
              </a:prstGeom>
              <a:blipFill rotWithShape="1">
                <a:blip r:embed="rId3"/>
                <a:stretch>
                  <a:fillRect b="-1279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11 CuadroTexto"/>
          <p:cNvSpPr txBox="1"/>
          <p:nvPr/>
        </p:nvSpPr>
        <p:spPr>
          <a:xfrm>
            <a:off x="3743400" y="4388109"/>
            <a:ext cx="1980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Lp</a:t>
            </a:r>
            <a:r>
              <a:rPr lang="en-US" sz="32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=21mm</a:t>
            </a:r>
            <a:endParaRPr lang="es-AR" sz="32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572000" y="1385316"/>
            <a:ext cx="4464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h=(21,75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sym typeface="Symbol"/>
              </a:rPr>
              <a:t> 0,05)mm</a:t>
            </a:r>
            <a:endParaRPr lang="es-AR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948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648072"/>
          </a:xfrm>
        </p:spPr>
        <p:txBody>
          <a:bodyPr>
            <a:noAutofit/>
          </a:bodyPr>
          <a:lstStyle/>
          <a:p>
            <a:r>
              <a:rPr lang="en-US" sz="5400" dirty="0">
                <a:latin typeface="Bookman Old Style" panose="02050604050505020204" pitchFamily="18" charset="0"/>
              </a:rPr>
              <a:t>FÍSICA</a:t>
            </a:r>
            <a:endParaRPr lang="es-AR" sz="5400" dirty="0">
              <a:latin typeface="Bookman Old Style" panose="02050604050505020204" pitchFamily="18" charset="0"/>
            </a:endParaRPr>
          </a:p>
        </p:txBody>
      </p:sp>
      <p:sp>
        <p:nvSpPr>
          <p:cNvPr id="4" name="3 Elipse"/>
          <p:cNvSpPr/>
          <p:nvPr/>
        </p:nvSpPr>
        <p:spPr>
          <a:xfrm>
            <a:off x="3119917" y="2822085"/>
            <a:ext cx="3033337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PREDICCIONES</a:t>
            </a:r>
            <a:endParaRPr lang="es-AR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441456" y="3408903"/>
            <a:ext cx="2736304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FENOMENOS NATURALES</a:t>
            </a:r>
            <a:endParaRPr lang="es-AR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5 Elipse"/>
          <p:cNvSpPr/>
          <p:nvPr/>
        </p:nvSpPr>
        <p:spPr>
          <a:xfrm>
            <a:off x="467544" y="1628800"/>
            <a:ext cx="2736304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CIENCIA FACTICA</a:t>
            </a:r>
          </a:p>
        </p:txBody>
      </p:sp>
      <p:sp>
        <p:nvSpPr>
          <p:cNvPr id="7" name="6 Elipse"/>
          <p:cNvSpPr/>
          <p:nvPr/>
        </p:nvSpPr>
        <p:spPr>
          <a:xfrm>
            <a:off x="4974123" y="1432141"/>
            <a:ext cx="2736304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MODELOS</a:t>
            </a:r>
            <a:endParaRPr lang="es-AR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7 Elipse"/>
          <p:cNvSpPr/>
          <p:nvPr/>
        </p:nvSpPr>
        <p:spPr>
          <a:xfrm>
            <a:off x="323528" y="4941168"/>
            <a:ext cx="2736304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LEYES</a:t>
            </a:r>
            <a:endParaRPr lang="es-AR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6474795" y="3070168"/>
            <a:ext cx="2736304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VARIABLES</a:t>
            </a:r>
            <a:endParaRPr lang="es-AR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1835696" y="836712"/>
            <a:ext cx="1368152" cy="648072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2" idx="2"/>
          </p:cNvCxnSpPr>
          <p:nvPr/>
        </p:nvCxnSpPr>
        <p:spPr>
          <a:xfrm>
            <a:off x="4497760" y="908720"/>
            <a:ext cx="722312" cy="660087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85006" y="2734471"/>
            <a:ext cx="2685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Bookman Old Style" panose="02050604050505020204" pitchFamily="18" charset="0"/>
              </a:rPr>
              <a:t>que</a:t>
            </a:r>
            <a:r>
              <a:rPr lang="en-US" sz="2800" dirty="0">
                <a:latin typeface="Bookman Old Style" panose="02050604050505020204" pitchFamily="18" charset="0"/>
              </a:rPr>
              <a:t> </a:t>
            </a:r>
            <a:r>
              <a:rPr lang="en-US" sz="2800" dirty="0" err="1">
                <a:latin typeface="Bookman Old Style" panose="02050604050505020204" pitchFamily="18" charset="0"/>
              </a:rPr>
              <a:t>estudia</a:t>
            </a:r>
            <a:endParaRPr lang="es-AR" sz="2800" dirty="0">
              <a:latin typeface="Bookman Old Style" panose="02050604050505020204" pitchFamily="18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4974123" y="908921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para </a:t>
            </a:r>
            <a:r>
              <a:rPr lang="en-US" sz="2800" dirty="0" err="1">
                <a:latin typeface="Bookman Old Style" panose="02050604050505020204" pitchFamily="18" charset="0"/>
              </a:rPr>
              <a:t>su</a:t>
            </a:r>
            <a:r>
              <a:rPr lang="en-US" sz="2800" dirty="0">
                <a:latin typeface="Bookman Old Style" panose="02050604050505020204" pitchFamily="18" charset="0"/>
              </a:rPr>
              <a:t> </a:t>
            </a:r>
            <a:r>
              <a:rPr lang="en-US" sz="2800" dirty="0" err="1">
                <a:latin typeface="Bookman Old Style" panose="02050604050505020204" pitchFamily="18" charset="0"/>
              </a:rPr>
              <a:t>estudio</a:t>
            </a:r>
            <a:r>
              <a:rPr lang="en-US" sz="2800" dirty="0">
                <a:latin typeface="Bookman Old Style" panose="02050604050505020204" pitchFamily="18" charset="0"/>
              </a:rPr>
              <a:t> </a:t>
            </a:r>
            <a:r>
              <a:rPr lang="en-US" sz="2800" dirty="0" err="1">
                <a:latin typeface="Bookman Old Style" panose="02050604050505020204" pitchFamily="18" charset="0"/>
              </a:rPr>
              <a:t>utiliza</a:t>
            </a:r>
            <a:endParaRPr lang="es-AR" sz="2800" dirty="0">
              <a:latin typeface="Bookman Old Style" panose="02050604050505020204" pitchFamily="18" charset="0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259632" y="73334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Bookman Old Style" panose="02050604050505020204" pitchFamily="18" charset="0"/>
              </a:rPr>
              <a:t>es</a:t>
            </a:r>
            <a:r>
              <a:rPr lang="en-US" sz="2800" dirty="0">
                <a:latin typeface="Bookman Old Style" panose="02050604050505020204" pitchFamily="18" charset="0"/>
              </a:rPr>
              <a:t> </a:t>
            </a:r>
            <a:r>
              <a:rPr lang="en-US" sz="2800" dirty="0" err="1">
                <a:latin typeface="Bookman Old Style" panose="02050604050505020204" pitchFamily="18" charset="0"/>
              </a:rPr>
              <a:t>una</a:t>
            </a:r>
            <a:endParaRPr lang="es-AR" sz="2800" dirty="0">
              <a:latin typeface="Bookman Old Style" panose="02050604050505020204" pitchFamily="18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9408" y="4412942"/>
            <a:ext cx="398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con el fin de </a:t>
            </a:r>
            <a:r>
              <a:rPr lang="en-US" sz="2800" dirty="0" err="1">
                <a:latin typeface="Bookman Old Style" panose="02050604050505020204" pitchFamily="18" charset="0"/>
              </a:rPr>
              <a:t>obtener</a:t>
            </a:r>
            <a:endParaRPr lang="es-AR" sz="2800" dirty="0">
              <a:latin typeface="Bookman Old Style" panose="02050604050505020204" pitchFamily="18" charset="0"/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2315867" y="2734471"/>
            <a:ext cx="0" cy="59167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>
            <a:off x="1691680" y="4392779"/>
            <a:ext cx="0" cy="59167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endCxn id="28" idx="2"/>
          </p:cNvCxnSpPr>
          <p:nvPr/>
        </p:nvCxnSpPr>
        <p:spPr>
          <a:xfrm flipH="1">
            <a:off x="4890074" y="2264529"/>
            <a:ext cx="474014" cy="58564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7848364" y="2142801"/>
            <a:ext cx="963724" cy="783704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3119916" y="2326955"/>
            <a:ext cx="3540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Bookman Old Style" panose="02050604050505020204" pitchFamily="18" charset="0"/>
              </a:rPr>
              <a:t>permiten</a:t>
            </a:r>
            <a:r>
              <a:rPr lang="en-US" sz="2800" dirty="0">
                <a:latin typeface="Bookman Old Style" panose="02050604050505020204" pitchFamily="18" charset="0"/>
              </a:rPr>
              <a:t>   </a:t>
            </a:r>
            <a:r>
              <a:rPr lang="en-US" sz="2800" dirty="0" err="1">
                <a:latin typeface="Bookman Old Style" panose="02050604050505020204" pitchFamily="18" charset="0"/>
              </a:rPr>
              <a:t>realizar</a:t>
            </a:r>
            <a:endParaRPr lang="es-AR" sz="2800" dirty="0">
              <a:latin typeface="Bookman Old Style" panose="02050604050505020204" pitchFamily="18" charset="0"/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6860083" y="2221413"/>
            <a:ext cx="2283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Bookman Old Style" panose="02050604050505020204" pitchFamily="18" charset="0"/>
              </a:rPr>
              <a:t>Identifican</a:t>
            </a:r>
            <a:r>
              <a:rPr lang="en-US" sz="2400" dirty="0">
                <a:latin typeface="Bookman Old Style" panose="02050604050505020204" pitchFamily="18" charset="0"/>
              </a:rPr>
              <a:t> y </a:t>
            </a:r>
            <a:r>
              <a:rPr lang="en-US" sz="2400" dirty="0" err="1">
                <a:latin typeface="Bookman Old Style" panose="02050604050505020204" pitchFamily="18" charset="0"/>
              </a:rPr>
              <a:t>controlan</a:t>
            </a:r>
            <a:endParaRPr lang="es-AR" sz="2400" dirty="0">
              <a:latin typeface="Bookman Old Style" panose="02050604050505020204" pitchFamily="18" charset="0"/>
            </a:endParaRPr>
          </a:p>
        </p:txBody>
      </p:sp>
      <p:sp>
        <p:nvSpPr>
          <p:cNvPr id="34" name="33 Elipse"/>
          <p:cNvSpPr/>
          <p:nvPr/>
        </p:nvSpPr>
        <p:spPr>
          <a:xfrm>
            <a:off x="5465598" y="5672113"/>
            <a:ext cx="3101139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MAGNITUDES</a:t>
            </a:r>
            <a:endParaRPr lang="es-AR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5177910" y="4056508"/>
            <a:ext cx="3968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son </a:t>
            </a:r>
            <a:r>
              <a:rPr lang="en-US" sz="2800" dirty="0" err="1">
                <a:latin typeface="Bookman Old Style" panose="02050604050505020204" pitchFamily="18" charset="0"/>
              </a:rPr>
              <a:t>propiedades</a:t>
            </a:r>
            <a:r>
              <a:rPr lang="en-US" sz="2800" dirty="0">
                <a:latin typeface="Bookman Old Style" panose="02050604050505020204" pitchFamily="18" charset="0"/>
              </a:rPr>
              <a:t> de la</a:t>
            </a:r>
            <a:endParaRPr lang="es-AR" sz="2800" dirty="0">
              <a:latin typeface="Bookman Old Style" panose="02050604050505020204" pitchFamily="18" charset="0"/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6179556" y="5148893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Bookman Old Style" panose="02050604050505020204" pitchFamily="18" charset="0"/>
              </a:rPr>
              <a:t>llamadas</a:t>
            </a:r>
            <a:endParaRPr lang="es-AR" sz="2800" dirty="0">
              <a:latin typeface="Bookman Old Style" panose="02050604050505020204" pitchFamily="18" charset="0"/>
            </a:endParaRPr>
          </a:p>
        </p:txBody>
      </p:sp>
      <p:sp>
        <p:nvSpPr>
          <p:cNvPr id="37" name="36 Elipse"/>
          <p:cNvSpPr/>
          <p:nvPr/>
        </p:nvSpPr>
        <p:spPr>
          <a:xfrm>
            <a:off x="6330177" y="4699240"/>
            <a:ext cx="2287138" cy="5187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MATERIA</a:t>
            </a:r>
            <a:endParaRPr lang="es-AR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8" name="37 Conector recto de flecha"/>
          <p:cNvCxnSpPr/>
          <p:nvPr/>
        </p:nvCxnSpPr>
        <p:spPr>
          <a:xfrm flipH="1">
            <a:off x="8172400" y="4143115"/>
            <a:ext cx="26176" cy="76159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/>
          <p:nvPr/>
        </p:nvCxnSpPr>
        <p:spPr>
          <a:xfrm>
            <a:off x="8330226" y="5148893"/>
            <a:ext cx="0" cy="76159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CuadroTexto"/>
          <p:cNvSpPr txBox="1"/>
          <p:nvPr/>
        </p:nvSpPr>
        <p:spPr>
          <a:xfrm>
            <a:off x="126143" y="5949280"/>
            <a:ext cx="3419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Bookman Old Style" panose="02050604050505020204" pitchFamily="18" charset="0"/>
              </a:rPr>
              <a:t>nunca</a:t>
            </a:r>
            <a:r>
              <a:rPr lang="en-US" sz="2800" b="1" dirty="0">
                <a:latin typeface="Bookman Old Style" panose="02050604050505020204" pitchFamily="18" charset="0"/>
              </a:rPr>
              <a:t> son DEFINITIVAS</a:t>
            </a:r>
            <a:endParaRPr lang="es-AR" sz="2800" b="1" dirty="0">
              <a:latin typeface="Bookman Old Style" panose="02050604050505020204" pitchFamily="18" charset="0"/>
            </a:endParaRPr>
          </a:p>
        </p:txBody>
      </p:sp>
      <p:cxnSp>
        <p:nvCxnSpPr>
          <p:cNvPr id="43" name="42 Conector recto de flecha"/>
          <p:cNvCxnSpPr/>
          <p:nvPr/>
        </p:nvCxnSpPr>
        <p:spPr>
          <a:xfrm>
            <a:off x="2458805" y="5834663"/>
            <a:ext cx="0" cy="59167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 de flecha"/>
          <p:cNvCxnSpPr/>
          <p:nvPr/>
        </p:nvCxnSpPr>
        <p:spPr>
          <a:xfrm flipH="1">
            <a:off x="2497191" y="3699511"/>
            <a:ext cx="1153990" cy="1435007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307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4" grpId="0"/>
      <p:bldP spid="17" grpId="0"/>
      <p:bldP spid="18" grpId="0"/>
      <p:bldP spid="19" grpId="0"/>
      <p:bldP spid="28" grpId="0"/>
      <p:bldP spid="29" grpId="0"/>
      <p:bldP spid="34" grpId="0" animBg="1"/>
      <p:bldP spid="35" grpId="0"/>
      <p:bldP spid="36" grpId="0"/>
      <p:bldP spid="37" grpId="0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Para </a:t>
            </a:r>
            <a:r>
              <a:rPr lang="en-US" b="1" dirty="0" err="1">
                <a:latin typeface="Bookman Old Style" panose="02050604050505020204" pitchFamily="18" charset="0"/>
              </a:rPr>
              <a:t>corroborar</a:t>
            </a:r>
            <a:r>
              <a:rPr lang="en-US" dirty="0">
                <a:latin typeface="Bookman Old Style" panose="02050604050505020204" pitchFamily="18" charset="0"/>
              </a:rPr>
              <a:t> o </a:t>
            </a:r>
            <a:r>
              <a:rPr lang="en-US" b="1" dirty="0" err="1">
                <a:latin typeface="Bookman Old Style" panose="02050604050505020204" pitchFamily="18" charset="0"/>
              </a:rPr>
              <a:t>hallar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una</a:t>
            </a:r>
            <a:r>
              <a:rPr lang="en-US" dirty="0">
                <a:latin typeface="Bookman Old Style" panose="02050604050505020204" pitchFamily="18" charset="0"/>
              </a:rPr>
              <a:t> LEY FISICA </a:t>
            </a:r>
            <a:r>
              <a:rPr lang="en-US" dirty="0" err="1">
                <a:latin typeface="Bookman Old Style" panose="02050604050505020204" pitchFamily="18" charset="0"/>
              </a:rPr>
              <a:t>debemos</a:t>
            </a:r>
            <a:r>
              <a:rPr lang="en-US" dirty="0">
                <a:latin typeface="Bookman Old Style" panose="02050604050505020204" pitchFamily="18" charset="0"/>
              </a:rPr>
              <a:t> ESTUDIAR LAS </a:t>
            </a:r>
            <a:r>
              <a:rPr lang="en-US" b="1" dirty="0">
                <a:latin typeface="Bookman Old Style" panose="02050604050505020204" pitchFamily="18" charset="0"/>
              </a:rPr>
              <a:t>MAGNITUDES</a:t>
            </a:r>
            <a:endParaRPr lang="es-AR" b="1" dirty="0">
              <a:latin typeface="Bookman Old Style" panose="02050604050505020204" pitchFamily="18" charset="0"/>
            </a:endParaRPr>
          </a:p>
        </p:txBody>
      </p:sp>
      <p:sp>
        <p:nvSpPr>
          <p:cNvPr id="5" name="4 Elipse"/>
          <p:cNvSpPr/>
          <p:nvPr/>
        </p:nvSpPr>
        <p:spPr>
          <a:xfrm>
            <a:off x="256039" y="2092660"/>
            <a:ext cx="4392488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MAGNITUDES FUNDAMENTALES</a:t>
            </a:r>
          </a:p>
        </p:txBody>
      </p:sp>
      <p:cxnSp>
        <p:nvCxnSpPr>
          <p:cNvPr id="6" name="5 Conector recto de flecha"/>
          <p:cNvCxnSpPr/>
          <p:nvPr/>
        </p:nvCxnSpPr>
        <p:spPr>
          <a:xfrm flipH="1">
            <a:off x="4103948" y="1916832"/>
            <a:ext cx="1368152" cy="648072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6372200" y="1828918"/>
            <a:ext cx="1008112" cy="82390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4680012" y="1955902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Bookman Old Style" panose="02050604050505020204" pitchFamily="18" charset="0"/>
              </a:rPr>
              <a:t>pueden</a:t>
            </a:r>
            <a:r>
              <a:rPr lang="en-US" sz="2800" dirty="0">
                <a:latin typeface="Bookman Old Style" panose="02050604050505020204" pitchFamily="18" charset="0"/>
              </a:rPr>
              <a:t> </a:t>
            </a:r>
            <a:r>
              <a:rPr lang="en-US" sz="2800" dirty="0" err="1">
                <a:latin typeface="Bookman Old Style" panose="02050604050505020204" pitchFamily="18" charset="0"/>
              </a:rPr>
              <a:t>ser</a:t>
            </a:r>
            <a:endParaRPr lang="es-AR" sz="2800" dirty="0">
              <a:latin typeface="Bookman Old Style" panose="02050604050505020204" pitchFamily="18" charset="0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4824028" y="2698446"/>
            <a:ext cx="4392488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MAGNITUDES DERIVADAS</a:t>
            </a:r>
          </a:p>
        </p:txBody>
      </p:sp>
      <p:cxnSp>
        <p:nvCxnSpPr>
          <p:cNvPr id="13" name="12 Conector recto de flecha"/>
          <p:cNvCxnSpPr/>
          <p:nvPr/>
        </p:nvCxnSpPr>
        <p:spPr>
          <a:xfrm flipH="1">
            <a:off x="539552" y="3212976"/>
            <a:ext cx="1080120" cy="1008112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2452283" y="3138231"/>
            <a:ext cx="0" cy="1666658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3599892" y="3162113"/>
            <a:ext cx="468052" cy="86409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0" y="4281669"/>
            <a:ext cx="154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MASA</a:t>
            </a:r>
            <a:endParaRPr lang="es-AR" sz="2800" dirty="0">
              <a:latin typeface="Bookman Old Style" panose="02050604050505020204" pitchFamily="18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3325418" y="4031329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TIEMPO</a:t>
            </a:r>
            <a:endParaRPr lang="es-AR" sz="2800" dirty="0">
              <a:latin typeface="Bookman Old Style" panose="02050604050505020204" pitchFamily="18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1421650" y="4857995"/>
            <a:ext cx="2412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LONGITUD </a:t>
            </a:r>
            <a:endParaRPr lang="es-AR" sz="2800" dirty="0">
              <a:latin typeface="Bookman Old Style" panose="02050604050505020204" pitchFamily="18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6732240" y="4258259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VELOCIDAD</a:t>
            </a:r>
            <a:endParaRPr lang="es-AR" sz="2800" dirty="0">
              <a:latin typeface="Bookman Old Style" panose="02050604050505020204" pitchFamily="18" charset="0"/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4914272" y="463081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VOLUMEN</a:t>
            </a:r>
            <a:endParaRPr lang="es-AR" sz="2800" dirty="0">
              <a:latin typeface="Bookman Old Style" panose="02050604050505020204" pitchFamily="18" charset="0"/>
            </a:endParaRPr>
          </a:p>
        </p:txBody>
      </p:sp>
      <p:cxnSp>
        <p:nvCxnSpPr>
          <p:cNvPr id="28" name="27 Conector recto de flecha"/>
          <p:cNvCxnSpPr/>
          <p:nvPr/>
        </p:nvCxnSpPr>
        <p:spPr>
          <a:xfrm>
            <a:off x="8278418" y="3861048"/>
            <a:ext cx="0" cy="36004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H="1">
            <a:off x="5652120" y="3717032"/>
            <a:ext cx="720080" cy="1111739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256039" y="5381215"/>
            <a:ext cx="8564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ookman Old Style" panose="02050604050505020204" pitchFamily="18" charset="0"/>
              </a:rPr>
              <a:t>Las </a:t>
            </a:r>
            <a:r>
              <a:rPr lang="en-US" sz="2800" dirty="0" err="1">
                <a:latin typeface="Bookman Old Style" panose="02050604050505020204" pitchFamily="18" charset="0"/>
              </a:rPr>
              <a:t>cuales</a:t>
            </a:r>
            <a:r>
              <a:rPr lang="en-US" sz="2800" dirty="0">
                <a:latin typeface="Bookman Old Style" panose="02050604050505020204" pitchFamily="18" charset="0"/>
              </a:rPr>
              <a:t> son MEDIDAS O CALCULADAS</a:t>
            </a:r>
          </a:p>
          <a:p>
            <a:pPr algn="ctr"/>
            <a:r>
              <a:rPr lang="en-US" sz="2800" dirty="0">
                <a:latin typeface="Bookman Old Style" panose="02050604050505020204" pitchFamily="18" charset="0"/>
              </a:rPr>
              <a:t>(</a:t>
            </a:r>
            <a:r>
              <a:rPr lang="en-US" sz="2800" dirty="0" err="1">
                <a:latin typeface="Bookman Old Style" panose="02050604050505020204" pitchFamily="18" charset="0"/>
              </a:rPr>
              <a:t>Nuestros</a:t>
            </a:r>
            <a:r>
              <a:rPr lang="en-US" sz="2800" dirty="0">
                <a:latin typeface="Bookman Old Style" panose="02050604050505020204" pitchFamily="18" charset="0"/>
              </a:rPr>
              <a:t> </a:t>
            </a:r>
            <a:r>
              <a:rPr lang="en-US" sz="2800" dirty="0" err="1">
                <a:latin typeface="Bookman Old Style" panose="02050604050505020204" pitchFamily="18" charset="0"/>
              </a:rPr>
              <a:t>sistema</a:t>
            </a:r>
            <a:r>
              <a:rPr lang="en-US" sz="2800" dirty="0">
                <a:latin typeface="Bookman Old Style" panose="02050604050505020204" pitchFamily="18" charset="0"/>
              </a:rPr>
              <a:t> de </a:t>
            </a:r>
            <a:r>
              <a:rPr lang="en-US" sz="2800" dirty="0" err="1">
                <a:latin typeface="Bookman Old Style" panose="02050604050505020204" pitchFamily="18" charset="0"/>
              </a:rPr>
              <a:t>unidades</a:t>
            </a:r>
            <a:r>
              <a:rPr lang="en-US" sz="2800" dirty="0">
                <a:latin typeface="Bookman Old Style" panose="02050604050505020204" pitchFamily="18" charset="0"/>
              </a:rPr>
              <a:t> </a:t>
            </a:r>
            <a:r>
              <a:rPr lang="en-US" sz="2800" dirty="0" err="1">
                <a:latin typeface="Bookman Old Style" panose="02050604050505020204" pitchFamily="18" charset="0"/>
              </a:rPr>
              <a:t>es</a:t>
            </a:r>
            <a:r>
              <a:rPr lang="en-US" sz="2800" dirty="0">
                <a:latin typeface="Bookman Old Style" panose="02050604050505020204" pitchFamily="18" charset="0"/>
              </a:rPr>
              <a:t> el </a:t>
            </a:r>
            <a:r>
              <a:rPr lang="en-US" sz="2800" b="1" dirty="0">
                <a:latin typeface="Bookman Old Style" panose="02050604050505020204" pitchFamily="18" charset="0"/>
              </a:rPr>
              <a:t>SIMELA</a:t>
            </a:r>
            <a:r>
              <a:rPr lang="en-US" sz="2800" dirty="0">
                <a:latin typeface="Bookman Old Style" panose="0205060405050502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415546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animBg="1"/>
      <p:bldP spid="21" grpId="0"/>
      <p:bldP spid="22" grpId="0"/>
      <p:bldP spid="25" grpId="0"/>
      <p:bldP spid="26" grpId="0"/>
      <p:bldP spid="27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75705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Bookman Old Style" panose="02050604050505020204" pitchFamily="18" charset="0"/>
              </a:rPr>
              <a:t>El </a:t>
            </a:r>
            <a:r>
              <a:rPr lang="en-US" sz="4800" dirty="0" err="1">
                <a:latin typeface="Bookman Old Style" panose="02050604050505020204" pitchFamily="18" charset="0"/>
              </a:rPr>
              <a:t>proceso</a:t>
            </a:r>
            <a:r>
              <a:rPr lang="en-US" sz="4800" dirty="0">
                <a:latin typeface="Bookman Old Style" panose="02050604050505020204" pitchFamily="18" charset="0"/>
              </a:rPr>
              <a:t> de </a:t>
            </a:r>
            <a:r>
              <a:rPr lang="en-US" sz="4800" b="1" dirty="0">
                <a:latin typeface="Bookman Old Style" panose="02050604050505020204" pitchFamily="18" charset="0"/>
              </a:rPr>
              <a:t>MEDICION</a:t>
            </a:r>
            <a:endParaRPr lang="es-AR" sz="4800" b="1" dirty="0">
              <a:latin typeface="Bookman Old Style" panose="02050604050505020204" pitchFamily="18" charset="0"/>
            </a:endParaRPr>
          </a:p>
        </p:txBody>
      </p:sp>
      <p:sp>
        <p:nvSpPr>
          <p:cNvPr id="4" name="3 Elipse"/>
          <p:cNvSpPr/>
          <p:nvPr/>
        </p:nvSpPr>
        <p:spPr>
          <a:xfrm>
            <a:off x="395536" y="1519488"/>
            <a:ext cx="2952328" cy="12961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Bookman Old Style" panose="02050604050505020204" pitchFamily="18" charset="0"/>
              </a:rPr>
              <a:t>MEDIDA</a:t>
            </a:r>
          </a:p>
        </p:txBody>
      </p:sp>
      <p:sp>
        <p:nvSpPr>
          <p:cNvPr id="5" name="4 Elipse"/>
          <p:cNvSpPr/>
          <p:nvPr/>
        </p:nvSpPr>
        <p:spPr>
          <a:xfrm>
            <a:off x="4788024" y="1456634"/>
            <a:ext cx="3904077" cy="12814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Bookman Old Style" panose="02050604050505020204" pitchFamily="18" charset="0"/>
              </a:rPr>
              <a:t>INCERTEZA</a:t>
            </a:r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338791" y="93341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Bookman Old Style" panose="02050604050505020204" pitchFamily="18" charset="0"/>
              </a:rPr>
              <a:t>permite</a:t>
            </a:r>
            <a:r>
              <a:rPr lang="en-US" sz="2800" dirty="0">
                <a:latin typeface="Bookman Old Style" panose="02050604050505020204" pitchFamily="18" charset="0"/>
              </a:rPr>
              <a:t> </a:t>
            </a:r>
            <a:r>
              <a:rPr lang="en-US" sz="2800" dirty="0" err="1">
                <a:latin typeface="Bookman Old Style" panose="02050604050505020204" pitchFamily="18" charset="0"/>
              </a:rPr>
              <a:t>acceder</a:t>
            </a:r>
            <a:r>
              <a:rPr lang="en-US" sz="2800" dirty="0">
                <a:latin typeface="Bookman Old Style" panose="02050604050505020204" pitchFamily="18" charset="0"/>
              </a:rPr>
              <a:t> a la</a:t>
            </a:r>
            <a:endParaRPr lang="es-AR" sz="2800" dirty="0">
              <a:latin typeface="Bookman Old Style" panose="02050604050505020204" pitchFamily="18" charset="0"/>
            </a:endParaRPr>
          </a:p>
        </p:txBody>
      </p:sp>
      <p:sp>
        <p:nvSpPr>
          <p:cNvPr id="8" name="7 Elipse"/>
          <p:cNvSpPr/>
          <p:nvPr/>
        </p:nvSpPr>
        <p:spPr>
          <a:xfrm>
            <a:off x="-2" y="3922889"/>
            <a:ext cx="3763493" cy="10412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VALOR REPRESENTATIVO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0" y="2964120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Bookman Old Style" panose="02050604050505020204" pitchFamily="18" charset="0"/>
              </a:rPr>
              <a:t>número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que</a:t>
            </a:r>
            <a:r>
              <a:rPr lang="en-US" sz="2400" dirty="0">
                <a:latin typeface="Bookman Old Style" panose="02050604050505020204" pitchFamily="18" charset="0"/>
              </a:rPr>
              <a:t> al </a:t>
            </a:r>
            <a:r>
              <a:rPr lang="en-US" sz="2400" dirty="0" err="1">
                <a:latin typeface="Bookman Old Style" panose="02050604050505020204" pitchFamily="18" charset="0"/>
              </a:rPr>
              <a:t>agregarle</a:t>
            </a:r>
            <a:r>
              <a:rPr lang="en-US" sz="2400" dirty="0">
                <a:latin typeface="Bookman Old Style" panose="02050604050505020204" pitchFamily="18" charset="0"/>
              </a:rPr>
              <a:t> la </a:t>
            </a:r>
            <a:r>
              <a:rPr lang="en-US" sz="2400" dirty="0" err="1">
                <a:latin typeface="Bookman Old Style" panose="02050604050505020204" pitchFamily="18" charset="0"/>
              </a:rPr>
              <a:t>unidad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indica</a:t>
            </a:r>
            <a:r>
              <a:rPr lang="en-US" sz="2400" dirty="0">
                <a:latin typeface="Bookman Old Style" panose="02050604050505020204" pitchFamily="18" charset="0"/>
              </a:rPr>
              <a:t> el</a:t>
            </a:r>
            <a:endParaRPr lang="es-AR" sz="2400" dirty="0">
              <a:latin typeface="Bookman Old Style" panose="02050604050505020204" pitchFamily="18" charset="0"/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3794722" y="3677301"/>
            <a:ext cx="2976570" cy="14401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INCERTEZA ABSOLUTA</a:t>
            </a:r>
          </a:p>
        </p:txBody>
      </p:sp>
      <p:sp>
        <p:nvSpPr>
          <p:cNvPr id="24" name="23 Elipse"/>
          <p:cNvSpPr/>
          <p:nvPr/>
        </p:nvSpPr>
        <p:spPr>
          <a:xfrm>
            <a:off x="6341068" y="3677301"/>
            <a:ext cx="2834222" cy="14401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INCERTEZA RELATIVA Y PORCENTUAL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499992" y="2910061"/>
            <a:ext cx="245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Bookman Old Style" panose="02050604050505020204" pitchFamily="18" charset="0"/>
              </a:rPr>
              <a:t>Aproximación</a:t>
            </a:r>
            <a:r>
              <a:rPr lang="en-US" sz="2400" dirty="0">
                <a:latin typeface="Bookman Old Style" panose="02050604050505020204" pitchFamily="18" charset="0"/>
              </a:rPr>
              <a:t> o </a:t>
            </a:r>
            <a:r>
              <a:rPr lang="en-US" sz="2400" dirty="0" err="1">
                <a:latin typeface="Bookman Old Style" panose="02050604050505020204" pitchFamily="18" charset="0"/>
              </a:rPr>
              <a:t>apreciación</a:t>
            </a:r>
            <a:endParaRPr lang="es-AR" sz="2400" dirty="0">
              <a:latin typeface="Bookman Old Style" panose="02050604050505020204" pitchFamily="18" charset="0"/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7380312" y="2964120"/>
            <a:ext cx="189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Bookman Old Style" panose="02050604050505020204" pitchFamily="18" charset="0"/>
              </a:rPr>
              <a:t>Precisión</a:t>
            </a:r>
            <a:endParaRPr lang="es-AR" sz="2400" dirty="0">
              <a:latin typeface="Bookman Old Style" panose="02050604050505020204" pitchFamily="18" charset="0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28" name="2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15223965"/>
              </p:ext>
            </p:extLst>
          </p:nvPr>
        </p:nvGraphicFramePr>
        <p:xfrm>
          <a:off x="4117449" y="5315958"/>
          <a:ext cx="2154616" cy="689477"/>
        </p:xfrm>
        <a:graphic>
          <a:graphicData uri="http://schemas.openxmlformats.org/presentationml/2006/ole">
            <p:oleObj spid="_x0000_s4163" name="Ecuación" r:id="rId3" imgW="711200" imgH="228600" progId="Equation.3">
              <p:embed/>
            </p:oleObj>
          </a:graphicData>
        </a:graphic>
      </p:graphicFrame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30" name="2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40004760"/>
              </p:ext>
            </p:extLst>
          </p:nvPr>
        </p:nvGraphicFramePr>
        <p:xfrm>
          <a:off x="6999866" y="5089275"/>
          <a:ext cx="1263577" cy="1015375"/>
        </p:xfrm>
        <a:graphic>
          <a:graphicData uri="http://schemas.openxmlformats.org/presentationml/2006/ole">
            <p:oleObj spid="_x0000_s4164" name="Ecuación" r:id="rId4" imgW="533169" imgH="431613" progId="Equation.3">
              <p:embed/>
            </p:oleObj>
          </a:graphicData>
        </a:graphic>
      </p:graphicFrame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32" name="3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56598265"/>
              </p:ext>
            </p:extLst>
          </p:nvPr>
        </p:nvGraphicFramePr>
        <p:xfrm>
          <a:off x="5748699" y="6096370"/>
          <a:ext cx="3450680" cy="601336"/>
        </p:xfrm>
        <a:graphic>
          <a:graphicData uri="http://schemas.openxmlformats.org/presentationml/2006/ole">
            <p:oleObj spid="_x0000_s4165" name="Ecuación" r:id="rId5" imgW="812447" imgH="228501" progId="Equation.3">
              <p:embed/>
            </p:oleObj>
          </a:graphicData>
        </a:graphic>
      </p:graphicFrame>
      <p:cxnSp>
        <p:nvCxnSpPr>
          <p:cNvPr id="33" name="32 Conector recto de flecha"/>
          <p:cNvCxnSpPr/>
          <p:nvPr/>
        </p:nvCxnSpPr>
        <p:spPr>
          <a:xfrm flipH="1">
            <a:off x="1946289" y="759164"/>
            <a:ext cx="2841735" cy="835011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 de flecha"/>
          <p:cNvCxnSpPr>
            <a:endCxn id="5" idx="7"/>
          </p:cNvCxnSpPr>
          <p:nvPr/>
        </p:nvCxnSpPr>
        <p:spPr>
          <a:xfrm>
            <a:off x="7142948" y="803005"/>
            <a:ext cx="977414" cy="841295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64 Grupo"/>
          <p:cNvGrpSpPr/>
          <p:nvPr/>
        </p:nvGrpSpPr>
        <p:grpSpPr>
          <a:xfrm>
            <a:off x="-261609" y="4964100"/>
            <a:ext cx="5544616" cy="1432938"/>
            <a:chOff x="-259915" y="5021505"/>
            <a:chExt cx="5544616" cy="1432938"/>
          </a:xfrm>
        </p:grpSpPr>
        <p:grpSp>
          <p:nvGrpSpPr>
            <p:cNvPr id="23" name="22 Grupo"/>
            <p:cNvGrpSpPr/>
            <p:nvPr/>
          </p:nvGrpSpPr>
          <p:grpSpPr>
            <a:xfrm>
              <a:off x="-259915" y="5382443"/>
              <a:ext cx="5544616" cy="1072000"/>
              <a:chOff x="1583668" y="5310405"/>
              <a:chExt cx="5544616" cy="1072000"/>
            </a:xfrm>
          </p:grpSpPr>
          <p:grpSp>
            <p:nvGrpSpPr>
              <p:cNvPr id="22" name="21 Grupo"/>
              <p:cNvGrpSpPr/>
              <p:nvPr/>
            </p:nvGrpSpPr>
            <p:grpSpPr>
              <a:xfrm>
                <a:off x="1993095" y="5310405"/>
                <a:ext cx="4104456" cy="557370"/>
                <a:chOff x="1993095" y="5310405"/>
                <a:chExt cx="4104456" cy="557370"/>
              </a:xfrm>
            </p:grpSpPr>
            <p:sp>
              <p:nvSpPr>
                <p:cNvPr id="20" name="19 Rectángulo"/>
                <p:cNvSpPr/>
                <p:nvPr/>
              </p:nvSpPr>
              <p:spPr>
                <a:xfrm>
                  <a:off x="2627784" y="5363719"/>
                  <a:ext cx="2808312" cy="433911"/>
                </a:xfrm>
                <a:prstGeom prst="rect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11" name="10 Conector recto"/>
                <p:cNvCxnSpPr/>
                <p:nvPr/>
              </p:nvCxnSpPr>
              <p:spPr>
                <a:xfrm>
                  <a:off x="1993095" y="5615747"/>
                  <a:ext cx="4104456" cy="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12 Conector recto"/>
                <p:cNvCxnSpPr/>
                <p:nvPr/>
              </p:nvCxnSpPr>
              <p:spPr>
                <a:xfrm>
                  <a:off x="4045323" y="5310405"/>
                  <a:ext cx="0" cy="50405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13 Conector recto"/>
                <p:cNvCxnSpPr/>
                <p:nvPr/>
              </p:nvCxnSpPr>
              <p:spPr>
                <a:xfrm>
                  <a:off x="2627784" y="5363719"/>
                  <a:ext cx="0" cy="50405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14 Conector recto"/>
                <p:cNvCxnSpPr/>
                <p:nvPr/>
              </p:nvCxnSpPr>
              <p:spPr>
                <a:xfrm>
                  <a:off x="5436096" y="5310405"/>
                  <a:ext cx="0" cy="504056"/>
                </a:xfrm>
                <a:prstGeom prst="line">
                  <a:avLst/>
                </a:prstGeom>
                <a:ln w="762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15 CuadroTexto"/>
              <p:cNvSpPr txBox="1"/>
              <p:nvPr/>
            </p:nvSpPr>
            <p:spPr>
              <a:xfrm>
                <a:off x="1583668" y="5797630"/>
                <a:ext cx="55446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Bookman Old Style" panose="02050604050505020204" pitchFamily="18" charset="0"/>
                  </a:rPr>
                  <a:t>       </a:t>
                </a:r>
                <a:r>
                  <a:rPr lang="en-US" sz="3200" dirty="0" err="1">
                    <a:latin typeface="Bookman Old Style" panose="02050604050505020204" pitchFamily="18" charset="0"/>
                  </a:rPr>
                  <a:t>x</a:t>
                </a:r>
                <a:r>
                  <a:rPr lang="en-US" sz="3200" baseline="-25000" dirty="0" err="1">
                    <a:latin typeface="Bookman Old Style" panose="02050604050505020204" pitchFamily="18" charset="0"/>
                  </a:rPr>
                  <a:t>mín</a:t>
                </a:r>
                <a:r>
                  <a:rPr lang="en-US" sz="3200" baseline="-25000" dirty="0">
                    <a:latin typeface="Bookman Old Style" panose="02050604050505020204" pitchFamily="18" charset="0"/>
                  </a:rPr>
                  <a:t> </a:t>
                </a:r>
                <a:r>
                  <a:rPr lang="en-US" sz="3200" dirty="0">
                    <a:latin typeface="Bookman Old Style" panose="02050604050505020204" pitchFamily="18" charset="0"/>
                  </a:rPr>
                  <a:t>     x</a:t>
                </a:r>
                <a:r>
                  <a:rPr lang="en-US" sz="3200" baseline="-25000" dirty="0">
                    <a:latin typeface="Bookman Old Style" panose="02050604050505020204" pitchFamily="18" charset="0"/>
                  </a:rPr>
                  <a:t>0 </a:t>
                </a:r>
                <a:r>
                  <a:rPr lang="en-US" sz="3200" dirty="0">
                    <a:latin typeface="Bookman Old Style" panose="02050604050505020204" pitchFamily="18" charset="0"/>
                  </a:rPr>
                  <a:t>       </a:t>
                </a:r>
                <a:r>
                  <a:rPr lang="en-US" sz="3200" dirty="0" err="1">
                    <a:latin typeface="Bookman Old Style" panose="02050604050505020204" pitchFamily="18" charset="0"/>
                  </a:rPr>
                  <a:t>x</a:t>
                </a:r>
                <a:r>
                  <a:rPr lang="en-US" sz="3200" baseline="-25000" dirty="0" err="1">
                    <a:latin typeface="Bookman Old Style" panose="02050604050505020204" pitchFamily="18" charset="0"/>
                  </a:rPr>
                  <a:t>Máx</a:t>
                </a:r>
                <a:endParaRPr lang="es-AR" sz="3200" dirty="0">
                  <a:latin typeface="Bookman Old Style" panose="02050604050505020204" pitchFamily="18" charset="0"/>
                </a:endParaRPr>
              </a:p>
            </p:txBody>
          </p:sp>
        </p:grpSp>
        <p:grpSp>
          <p:nvGrpSpPr>
            <p:cNvPr id="63" name="62 Grupo"/>
            <p:cNvGrpSpPr/>
            <p:nvPr/>
          </p:nvGrpSpPr>
          <p:grpSpPr>
            <a:xfrm>
              <a:off x="761175" y="5021505"/>
              <a:ext cx="2865293" cy="830997"/>
              <a:chOff x="761175" y="5021505"/>
              <a:chExt cx="2865293" cy="830997"/>
            </a:xfrm>
          </p:grpSpPr>
          <p:sp>
            <p:nvSpPr>
              <p:cNvPr id="42" name="41 CuadroTexto"/>
              <p:cNvSpPr txBox="1"/>
              <p:nvPr/>
            </p:nvSpPr>
            <p:spPr>
              <a:xfrm>
                <a:off x="1139031" y="5021505"/>
                <a:ext cx="24534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400" dirty="0"/>
                  <a:t> </a:t>
                </a:r>
                <a:r>
                  <a:rPr lang="es-ES" sz="2400" dirty="0" err="1">
                    <a:latin typeface="Bookman Old Style" panose="02050604050505020204" pitchFamily="18" charset="0"/>
                  </a:rPr>
                  <a:t>Δx</a:t>
                </a:r>
                <a:r>
                  <a:rPr lang="es-AR" sz="2400" dirty="0">
                    <a:latin typeface="Bookman Old Style" panose="02050604050505020204" pitchFamily="18" charset="0"/>
                  </a:rPr>
                  <a:t>           </a:t>
                </a:r>
                <a:r>
                  <a:rPr lang="es-ES" sz="2400" dirty="0" err="1">
                    <a:latin typeface="Bookman Old Style" panose="02050604050505020204" pitchFamily="18" charset="0"/>
                  </a:rPr>
                  <a:t>Δx</a:t>
                </a:r>
                <a:endParaRPr lang="es-AR" sz="2400" dirty="0">
                  <a:latin typeface="Bookman Old Style" panose="02050604050505020204" pitchFamily="18" charset="0"/>
                </a:endParaRPr>
              </a:p>
              <a:p>
                <a:endParaRPr lang="es-AR" sz="2400" dirty="0"/>
              </a:p>
            </p:txBody>
          </p:sp>
          <p:cxnSp>
            <p:nvCxnSpPr>
              <p:cNvPr id="48" name="47 Conector recto"/>
              <p:cNvCxnSpPr/>
              <p:nvPr/>
            </p:nvCxnSpPr>
            <p:spPr>
              <a:xfrm flipH="1">
                <a:off x="784201" y="5437003"/>
                <a:ext cx="140415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48 Conector recto"/>
              <p:cNvCxnSpPr/>
              <p:nvPr/>
            </p:nvCxnSpPr>
            <p:spPr>
              <a:xfrm flipH="1">
                <a:off x="2201740" y="5629319"/>
                <a:ext cx="140415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52 Conector recto de flecha"/>
              <p:cNvCxnSpPr/>
              <p:nvPr/>
            </p:nvCxnSpPr>
            <p:spPr>
              <a:xfrm>
                <a:off x="3107843" y="5629319"/>
                <a:ext cx="518625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53 Conector recto de flecha"/>
              <p:cNvCxnSpPr/>
              <p:nvPr/>
            </p:nvCxnSpPr>
            <p:spPr>
              <a:xfrm flipH="1">
                <a:off x="2165721" y="5652712"/>
                <a:ext cx="434936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55 Conector recto de flecha"/>
              <p:cNvCxnSpPr/>
              <p:nvPr/>
            </p:nvCxnSpPr>
            <p:spPr>
              <a:xfrm>
                <a:off x="1433052" y="5435757"/>
                <a:ext cx="732669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57 Conector recto de flecha"/>
              <p:cNvCxnSpPr/>
              <p:nvPr/>
            </p:nvCxnSpPr>
            <p:spPr>
              <a:xfrm flipH="1">
                <a:off x="761175" y="5442356"/>
                <a:ext cx="582141" cy="1402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6" name="65 Conector recto de flecha"/>
          <p:cNvCxnSpPr/>
          <p:nvPr/>
        </p:nvCxnSpPr>
        <p:spPr>
          <a:xfrm>
            <a:off x="2195736" y="2841165"/>
            <a:ext cx="1" cy="1076905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>
            <a:off x="7380311" y="2637045"/>
            <a:ext cx="1" cy="1076905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 de flecha"/>
          <p:cNvCxnSpPr/>
          <p:nvPr/>
        </p:nvCxnSpPr>
        <p:spPr>
          <a:xfrm flipH="1">
            <a:off x="5283008" y="2600396"/>
            <a:ext cx="801160" cy="1076905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5847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21" grpId="0" animBg="1"/>
      <p:bldP spid="24" grpId="0" animBg="1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CuadroTexto"/>
          <p:cNvSpPr txBox="1"/>
          <p:nvPr/>
        </p:nvSpPr>
        <p:spPr>
          <a:xfrm>
            <a:off x="1066433" y="116632"/>
            <a:ext cx="7177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ookman Old Style" panose="02050604050505020204" pitchFamily="18" charset="0"/>
              </a:rPr>
              <a:t>El valor </a:t>
            </a:r>
            <a:r>
              <a:rPr lang="en-US" sz="4400" i="1" dirty="0">
                <a:latin typeface="Bookman Old Style" panose="02050604050505020204" pitchFamily="18" charset="0"/>
              </a:rPr>
              <a:t>“real” </a:t>
            </a:r>
            <a:r>
              <a:rPr lang="en-US" sz="4400" dirty="0">
                <a:latin typeface="Bookman Old Style" panose="02050604050505020204" pitchFamily="18" charset="0"/>
              </a:rPr>
              <a:t>no </a:t>
            </a:r>
            <a:r>
              <a:rPr lang="en-US" sz="4400" dirty="0" err="1">
                <a:latin typeface="Bookman Old Style" panose="02050604050505020204" pitchFamily="18" charset="0"/>
              </a:rPr>
              <a:t>existe</a:t>
            </a:r>
            <a:endParaRPr lang="es-AR" sz="4400" dirty="0">
              <a:latin typeface="Bookman Old Style" panose="02050604050505020204" pitchFamily="18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066433" y="737470"/>
            <a:ext cx="6700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Bookman Old Style" panose="02050604050505020204" pitchFamily="18" charset="0"/>
              </a:rPr>
              <a:t>Cada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vez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que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medimos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obtenemos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</a:p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el </a:t>
            </a:r>
            <a:r>
              <a:rPr lang="en-US" sz="2400" dirty="0" err="1">
                <a:latin typeface="Bookman Old Style" panose="02050604050505020204" pitchFamily="18" charset="0"/>
              </a:rPr>
              <a:t>intervalo</a:t>
            </a:r>
            <a:r>
              <a:rPr lang="en-US" sz="2400" dirty="0">
                <a:latin typeface="Bookman Old Style" panose="02050604050505020204" pitchFamily="18" charset="0"/>
              </a:rPr>
              <a:t> de </a:t>
            </a:r>
            <a:r>
              <a:rPr lang="en-US" sz="2400" dirty="0" err="1">
                <a:latin typeface="Bookman Old Style" panose="02050604050505020204" pitchFamily="18" charset="0"/>
              </a:rPr>
              <a:t>indeterminacion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</a:p>
          <a:p>
            <a:pPr algn="ctr"/>
            <a:r>
              <a:rPr lang="en-US" sz="2400" dirty="0" err="1">
                <a:latin typeface="Bookman Old Style" panose="02050604050505020204" pitchFamily="18" charset="0"/>
              </a:rPr>
              <a:t>asociado</a:t>
            </a:r>
            <a:r>
              <a:rPr lang="en-US" sz="2400" dirty="0">
                <a:latin typeface="Bookman Old Style" panose="02050604050505020204" pitchFamily="18" charset="0"/>
              </a:rPr>
              <a:t> a la </a:t>
            </a:r>
            <a:r>
              <a:rPr lang="en-US" sz="2400" dirty="0" err="1">
                <a:latin typeface="Bookman Old Style" panose="02050604050505020204" pitchFamily="18" charset="0"/>
              </a:rPr>
              <a:t>medida</a:t>
            </a:r>
            <a:endParaRPr lang="es-AR" sz="2400" dirty="0">
              <a:latin typeface="Bookman Old Style" panose="02050604050505020204" pitchFamily="18" charset="0"/>
            </a:endParaRPr>
          </a:p>
          <a:p>
            <a:endParaRPr lang="es-AR" sz="2400" dirty="0">
              <a:latin typeface="Bookman Old Style" panose="02050604050505020204" pitchFamily="18" charset="0"/>
            </a:endParaRPr>
          </a:p>
        </p:txBody>
      </p:sp>
      <p:sp>
        <p:nvSpPr>
          <p:cNvPr id="9" name="8 Elipse"/>
          <p:cNvSpPr/>
          <p:nvPr/>
        </p:nvSpPr>
        <p:spPr>
          <a:xfrm>
            <a:off x="2411760" y="2107608"/>
            <a:ext cx="3888432" cy="77853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ookman Old Style" panose="02050604050505020204" pitchFamily="18" charset="0"/>
              </a:rPr>
              <a:t>MEDICIONES</a:t>
            </a:r>
            <a:endParaRPr lang="es-AR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9 Elipse"/>
          <p:cNvSpPr/>
          <p:nvPr/>
        </p:nvSpPr>
        <p:spPr>
          <a:xfrm>
            <a:off x="279518" y="2886141"/>
            <a:ext cx="3888432" cy="1080120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ookman Old Style" panose="02050604050505020204" pitchFamily="18" charset="0"/>
              </a:rPr>
              <a:t>DIRECTAS</a:t>
            </a:r>
            <a:endParaRPr lang="es-AR" sz="2800" dirty="0">
              <a:latin typeface="Bookman Old Style" panose="02050604050505020204" pitchFamily="18" charset="0"/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4953631" y="2856420"/>
            <a:ext cx="3888432" cy="1080120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ookman Old Style" panose="02050604050505020204" pitchFamily="18" charset="0"/>
              </a:rPr>
              <a:t>INDIRECTAS</a:t>
            </a:r>
            <a:endParaRPr lang="es-AR" sz="2800" dirty="0">
              <a:latin typeface="Bookman Old Style" panose="02050604050505020204" pitchFamily="18" charset="0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1259632" y="4459101"/>
            <a:ext cx="2304256" cy="70733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man Old Style" panose="02050604050505020204" pitchFamily="18" charset="0"/>
              </a:rPr>
              <a:t>FACTORES</a:t>
            </a:r>
            <a:endParaRPr lang="es-AR" sz="2000" dirty="0">
              <a:latin typeface="Bookman Old Style" panose="02050604050505020204" pitchFamily="18" charset="0"/>
            </a:endParaRPr>
          </a:p>
        </p:txBody>
      </p:sp>
      <p:sp>
        <p:nvSpPr>
          <p:cNvPr id="12" name="11 Elipse"/>
          <p:cNvSpPr/>
          <p:nvPr/>
        </p:nvSpPr>
        <p:spPr>
          <a:xfrm>
            <a:off x="6197997" y="4527882"/>
            <a:ext cx="2304256" cy="707333"/>
          </a:xfrm>
          <a:prstGeom prst="ellips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man Old Style" panose="02050604050505020204" pitchFamily="18" charset="0"/>
              </a:rPr>
              <a:t>CALCULO</a:t>
            </a:r>
            <a:endParaRPr lang="es-AR" sz="2000" dirty="0">
              <a:latin typeface="Bookman Old Style" panose="02050604050505020204" pitchFamily="18" charset="0"/>
            </a:endParaRPr>
          </a:p>
        </p:txBody>
      </p:sp>
      <p:cxnSp>
        <p:nvCxnSpPr>
          <p:cNvPr id="14" name="13 Conector recto de flecha"/>
          <p:cNvCxnSpPr/>
          <p:nvPr/>
        </p:nvCxnSpPr>
        <p:spPr>
          <a:xfrm flipH="1">
            <a:off x="1763688" y="2481755"/>
            <a:ext cx="789868" cy="261074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>
            <a:off x="1992891" y="3959838"/>
            <a:ext cx="0" cy="468088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6378737" y="2516837"/>
            <a:ext cx="706901" cy="225992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6566195" y="3910453"/>
            <a:ext cx="1" cy="548648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6897847" y="3966261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se </a:t>
            </a:r>
            <a:r>
              <a:rPr lang="en-US" sz="2400" dirty="0" err="1">
                <a:latin typeface="Bookman Old Style" panose="02050604050505020204" pitchFamily="18" charset="0"/>
              </a:rPr>
              <a:t>obtiene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por</a:t>
            </a:r>
            <a:endParaRPr lang="es-AR" sz="2400" dirty="0">
              <a:latin typeface="Bookman Old Style" panose="02050604050505020204" pitchFamily="18" charset="0"/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2328686" y="4037015"/>
            <a:ext cx="236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Bookman Old Style" panose="02050604050505020204" pitchFamily="18" charset="0"/>
              </a:rPr>
              <a:t>depende</a:t>
            </a:r>
            <a:r>
              <a:rPr lang="en-US" sz="2400" dirty="0">
                <a:latin typeface="Bookman Old Style" panose="02050604050505020204" pitchFamily="18" charset="0"/>
              </a:rPr>
              <a:t> de </a:t>
            </a:r>
            <a:endParaRPr lang="es-AR" sz="2400" dirty="0">
              <a:latin typeface="Bookman Old Style" panose="02050604050505020204" pitchFamily="18" charset="0"/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-83561" y="5275035"/>
            <a:ext cx="195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OBSERVADOR</a:t>
            </a:r>
            <a:endParaRPr lang="es-AR" dirty="0">
              <a:latin typeface="Bookman Old Style" panose="02050604050505020204" pitchFamily="18" charset="0"/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1867245" y="5267413"/>
            <a:ext cx="195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INSTRUMENTO</a:t>
            </a:r>
            <a:endParaRPr lang="es-AR" dirty="0">
              <a:latin typeface="Bookman Old Style" panose="02050604050505020204" pitchFamily="18" charset="0"/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818051" y="5254797"/>
            <a:ext cx="195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METODO</a:t>
            </a:r>
            <a:endParaRPr lang="es-AR" dirty="0">
              <a:latin typeface="Bookman Old Style" panose="02050604050505020204" pitchFamily="18" charset="0"/>
            </a:endParaRPr>
          </a:p>
        </p:txBody>
      </p:sp>
      <p:cxnSp>
        <p:nvCxnSpPr>
          <p:cNvPr id="28" name="27 Conector recto de flecha"/>
          <p:cNvCxnSpPr/>
          <p:nvPr/>
        </p:nvCxnSpPr>
        <p:spPr>
          <a:xfrm>
            <a:off x="2197504" y="4963630"/>
            <a:ext cx="26230" cy="291167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3202588" y="4789775"/>
            <a:ext cx="368382" cy="319438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H="1">
            <a:off x="1066433" y="4881548"/>
            <a:ext cx="301212" cy="353667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Abrir llave"/>
          <p:cNvSpPr/>
          <p:nvPr/>
        </p:nvSpPr>
        <p:spPr>
          <a:xfrm rot="16200000">
            <a:off x="2579208" y="3143887"/>
            <a:ext cx="526881" cy="5373782"/>
          </a:xfrm>
          <a:prstGeom prst="leftBrac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33 Abrir llave"/>
          <p:cNvSpPr/>
          <p:nvPr/>
        </p:nvSpPr>
        <p:spPr>
          <a:xfrm rot="16200000">
            <a:off x="7086684" y="4297730"/>
            <a:ext cx="526881" cy="2983877"/>
          </a:xfrm>
          <a:prstGeom prst="leftBrac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41 CuadroTexto"/>
          <p:cNvSpPr txBox="1"/>
          <p:nvPr/>
        </p:nvSpPr>
        <p:spPr>
          <a:xfrm>
            <a:off x="291475" y="6053109"/>
            <a:ext cx="5477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La </a:t>
            </a:r>
            <a:r>
              <a:rPr lang="en-US" dirty="0" err="1">
                <a:latin typeface="Bookman Old Style" panose="02050604050505020204" pitchFamily="18" charset="0"/>
              </a:rPr>
              <a:t>incerteza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absoluta</a:t>
            </a:r>
            <a:r>
              <a:rPr lang="en-US" dirty="0">
                <a:latin typeface="Bookman Old Style" panose="02050604050505020204" pitchFamily="18" charset="0"/>
              </a:rPr>
              <a:t> la </a:t>
            </a:r>
            <a:r>
              <a:rPr lang="en-US" dirty="0" err="1">
                <a:latin typeface="Bookman Old Style" panose="02050604050505020204" pitchFamily="18" charset="0"/>
              </a:rPr>
              <a:t>asociamos</a:t>
            </a:r>
            <a:r>
              <a:rPr lang="en-US" dirty="0">
                <a:latin typeface="Bookman Old Style" panose="02050604050505020204" pitchFamily="18" charset="0"/>
              </a:rPr>
              <a:t> a la</a:t>
            </a:r>
          </a:p>
          <a:p>
            <a:pPr algn="ctr"/>
            <a:r>
              <a:rPr lang="en-US" b="1" dirty="0" err="1">
                <a:latin typeface="Bookman Old Style" panose="02050604050505020204" pitchFamily="18" charset="0"/>
              </a:rPr>
              <a:t>menor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latin typeface="Bookman Old Style" panose="02050604050505020204" pitchFamily="18" charset="0"/>
              </a:rPr>
              <a:t>división</a:t>
            </a:r>
            <a:r>
              <a:rPr lang="en-US" b="1" dirty="0">
                <a:latin typeface="Bookman Old Style" panose="02050604050505020204" pitchFamily="18" charset="0"/>
              </a:rPr>
              <a:t> del </a:t>
            </a:r>
            <a:r>
              <a:rPr lang="en-US" b="1" dirty="0" err="1">
                <a:latin typeface="Bookman Old Style" panose="02050604050505020204" pitchFamily="18" charset="0"/>
              </a:rPr>
              <a:t>instrumento</a:t>
            </a:r>
            <a:endParaRPr lang="es-AR" b="1" dirty="0">
              <a:latin typeface="Bookman Old Style" panose="02050604050505020204" pitchFamily="18" charset="0"/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5385050" y="6053108"/>
            <a:ext cx="3889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La </a:t>
            </a:r>
            <a:r>
              <a:rPr lang="en-US" dirty="0" err="1">
                <a:latin typeface="Bookman Old Style" panose="02050604050505020204" pitchFamily="18" charset="0"/>
              </a:rPr>
              <a:t>incerteza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absoluta</a:t>
            </a:r>
            <a:r>
              <a:rPr lang="en-US" dirty="0">
                <a:latin typeface="Bookman Old Style" panose="02050604050505020204" pitchFamily="18" charset="0"/>
              </a:rPr>
              <a:t> la</a:t>
            </a:r>
          </a:p>
          <a:p>
            <a:pPr algn="ctr"/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encontramos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por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b="1" dirty="0" err="1">
                <a:latin typeface="Bookman Old Style" panose="02050604050505020204" pitchFamily="18" charset="0"/>
              </a:rPr>
              <a:t>propagación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endParaRPr lang="es-AR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737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7" grpId="0" animBg="1"/>
      <p:bldP spid="12" grpId="0" animBg="1"/>
      <p:bldP spid="20" grpId="0"/>
      <p:bldP spid="21" grpId="0"/>
      <p:bldP spid="22" grpId="0"/>
      <p:bldP spid="23" grpId="0"/>
      <p:bldP spid="24" grpId="0"/>
      <p:bldP spid="33" grpId="0" animBg="1"/>
      <p:bldP spid="34" grpId="0" animBg="1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ookman Old Style" panose="02050604050505020204" pitchFamily="18" charset="0"/>
                <a:ea typeface="+mn-ea"/>
                <a:cs typeface="+mn-cs"/>
              </a:rPr>
              <a:t>TP 1 MEDICIONES</a:t>
            </a:r>
            <a:br>
              <a:rPr lang="en-US" dirty="0">
                <a:latin typeface="Bookman Old Style" panose="02050604050505020204" pitchFamily="18" charset="0"/>
                <a:ea typeface="+mn-ea"/>
                <a:cs typeface="+mn-cs"/>
              </a:rPr>
            </a:br>
            <a:r>
              <a:rPr lang="en-US" dirty="0" err="1">
                <a:latin typeface="Bookman Old Style" panose="02050604050505020204" pitchFamily="18" charset="0"/>
                <a:ea typeface="+mn-ea"/>
                <a:cs typeface="+mn-cs"/>
              </a:rPr>
              <a:t>Objetivos</a:t>
            </a:r>
            <a:endParaRPr lang="es-AR" dirty="0">
              <a:latin typeface="Bookman Old Style" panose="02050604050505020204" pitchFamily="18" charset="0"/>
              <a:ea typeface="+mn-ea"/>
              <a:cs typeface="+mn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dirty="0">
                <a:latin typeface="Bookman Old Style" panose="02050604050505020204" pitchFamily="18" charset="0"/>
              </a:rPr>
              <a:t>Realizar mediciones con distintos instrumentos.</a:t>
            </a:r>
          </a:p>
          <a:p>
            <a:pPr lvl="0"/>
            <a:r>
              <a:rPr lang="es-AR" dirty="0">
                <a:latin typeface="Bookman Old Style" panose="02050604050505020204" pitchFamily="18" charset="0"/>
              </a:rPr>
              <a:t>Establecer comparaciones entre las distintas mediciones</a:t>
            </a:r>
          </a:p>
          <a:p>
            <a:pPr lvl="0"/>
            <a:r>
              <a:rPr lang="es-AR" dirty="0">
                <a:latin typeface="Bookman Old Style" panose="02050604050505020204" pitchFamily="18" charset="0"/>
              </a:rPr>
              <a:t>Graficar una variable en función de otra teniendo en cuenta los indeterminaciones</a:t>
            </a:r>
          </a:p>
          <a:p>
            <a:pPr lvl="0"/>
            <a:r>
              <a:rPr lang="es-AR" dirty="0">
                <a:latin typeface="Bookman Old Style" panose="02050604050505020204" pitchFamily="18" charset="0"/>
              </a:rPr>
              <a:t>Aplicar la Teoría de Errores</a:t>
            </a:r>
            <a:r>
              <a:rPr lang="es-AR" sz="2800" dirty="0"/>
              <a:t>.</a:t>
            </a:r>
          </a:p>
          <a:p>
            <a:pPr marL="0" indent="0">
              <a:buNone/>
            </a:pP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xmlns="" val="44066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>
                <a:latin typeface="Bookman Old Style" panose="02050604050505020204" pitchFamily="18" charset="0"/>
                <a:ea typeface="+mn-ea"/>
                <a:cs typeface="+mn-cs"/>
              </a:rPr>
              <a:t>Medicion</a:t>
            </a:r>
            <a:r>
              <a:rPr lang="en-US" sz="4000" dirty="0">
                <a:latin typeface="Bookman Old Style" panose="02050604050505020204" pitchFamily="18" charset="0"/>
                <a:ea typeface="+mn-ea"/>
                <a:cs typeface="+mn-cs"/>
              </a:rPr>
              <a:t> del </a:t>
            </a:r>
            <a:r>
              <a:rPr lang="en-US" sz="4000" dirty="0" err="1">
                <a:latin typeface="Bookman Old Style" panose="02050604050505020204" pitchFamily="18" charset="0"/>
                <a:ea typeface="+mn-ea"/>
                <a:cs typeface="+mn-cs"/>
              </a:rPr>
              <a:t>volumen</a:t>
            </a:r>
            <a:r>
              <a:rPr lang="en-US" sz="4000" dirty="0">
                <a:latin typeface="Bookman Old Style" panose="02050604050505020204" pitchFamily="18" charset="0"/>
                <a:ea typeface="+mn-ea"/>
                <a:cs typeface="+mn-cs"/>
              </a:rPr>
              <a:t> de un </a:t>
            </a:r>
            <a:r>
              <a:rPr lang="en-US" sz="4000" dirty="0" err="1">
                <a:latin typeface="Bookman Old Style" panose="02050604050505020204" pitchFamily="18" charset="0"/>
                <a:ea typeface="+mn-ea"/>
                <a:cs typeface="+mn-cs"/>
              </a:rPr>
              <a:t>cilindro</a:t>
            </a:r>
            <a:r>
              <a:rPr lang="en-US" sz="4000" dirty="0">
                <a:latin typeface="Bookman Old Style" panose="02050604050505020204" pitchFamily="18" charset="0"/>
                <a:ea typeface="+mn-ea"/>
                <a:cs typeface="+mn-cs"/>
              </a:rPr>
              <a:t>    V= (</a:t>
            </a:r>
            <a:r>
              <a:rPr lang="es-ES" sz="4000" dirty="0">
                <a:latin typeface="Bookman Old Style" panose="02050604050505020204" pitchFamily="18" charset="0"/>
                <a:ea typeface="+mn-ea"/>
                <a:cs typeface="+mn-cs"/>
              </a:rPr>
              <a:t>V</a:t>
            </a:r>
            <a:r>
              <a:rPr lang="es-ES" sz="4000" baseline="-25000" dirty="0"/>
              <a:t>0 </a:t>
            </a:r>
            <a:r>
              <a:rPr lang="es-ES" sz="4000" dirty="0">
                <a:sym typeface="Symbol"/>
              </a:rPr>
              <a:t></a:t>
            </a:r>
            <a:r>
              <a:rPr lang="el-GR" sz="4000" dirty="0">
                <a:latin typeface="Bookman Old Style" panose="02050604050505020204" pitchFamily="18" charset="0"/>
                <a:ea typeface="+mn-ea"/>
                <a:cs typeface="+mn-cs"/>
                <a:sym typeface="Symbol"/>
              </a:rPr>
              <a:t>Δ</a:t>
            </a:r>
            <a:r>
              <a:rPr lang="es-ES" sz="4000" dirty="0">
                <a:latin typeface="Bookman Old Style" panose="02050604050505020204" pitchFamily="18" charset="0"/>
                <a:ea typeface="+mn-ea"/>
                <a:cs typeface="+mn-cs"/>
              </a:rPr>
              <a:t>V</a:t>
            </a:r>
            <a:r>
              <a:rPr lang="es-ES" sz="4000" dirty="0"/>
              <a:t>)</a:t>
            </a:r>
            <a:endParaRPr lang="es-AR" sz="4000" dirty="0">
              <a:latin typeface="Bookman Old Style" panose="02050604050505020204" pitchFamily="18" charset="0"/>
              <a:ea typeface="+mn-ea"/>
              <a:cs typeface="+mn-cs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251520" y="2042173"/>
            <a:ext cx="4355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ookman Old Style" panose="02050604050505020204" pitchFamily="18" charset="0"/>
              </a:rPr>
              <a:t>Metodo</a:t>
            </a:r>
            <a:r>
              <a:rPr lang="en-US" dirty="0">
                <a:latin typeface="Bookman Old Style" panose="02050604050505020204" pitchFamily="18" charset="0"/>
              </a:rPr>
              <a:t> 1 </a:t>
            </a:r>
          </a:p>
          <a:p>
            <a:pPr algn="ctr"/>
            <a:r>
              <a:rPr lang="en-US" dirty="0" err="1">
                <a:latin typeface="Bookman Old Style" panose="02050604050505020204" pitchFamily="18" charset="0"/>
              </a:rPr>
              <a:t>Por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desalojo</a:t>
            </a:r>
            <a:r>
              <a:rPr lang="en-US" dirty="0">
                <a:latin typeface="Bookman Old Style" panose="02050604050505020204" pitchFamily="18" charset="0"/>
              </a:rPr>
              <a:t> de un </a:t>
            </a:r>
            <a:r>
              <a:rPr lang="en-US" dirty="0" err="1">
                <a:latin typeface="Bookman Old Style" panose="02050604050505020204" pitchFamily="18" charset="0"/>
              </a:rPr>
              <a:t>líquido</a:t>
            </a:r>
            <a:r>
              <a:rPr lang="en-US" dirty="0">
                <a:latin typeface="Bookman Old Style" panose="02050604050505020204" pitchFamily="18" charset="0"/>
              </a:rPr>
              <a:t> en </a:t>
            </a:r>
            <a:r>
              <a:rPr lang="en-US" dirty="0" err="1">
                <a:latin typeface="Bookman Old Style" panose="02050604050505020204" pitchFamily="18" charset="0"/>
              </a:rPr>
              <a:t>que</a:t>
            </a:r>
            <a:r>
              <a:rPr lang="en-US" dirty="0">
                <a:latin typeface="Bookman Old Style" panose="02050604050505020204" pitchFamily="18" charset="0"/>
              </a:rPr>
              <a:t> se </a:t>
            </a:r>
            <a:r>
              <a:rPr lang="en-US" dirty="0" err="1">
                <a:latin typeface="Bookman Old Style" panose="02050604050505020204" pitchFamily="18" charset="0"/>
              </a:rPr>
              <a:t>sumerge</a:t>
            </a:r>
            <a:endParaRPr lang="es-AR" b="1" dirty="0">
              <a:latin typeface="Bookman Old Style" panose="02050604050505020204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15289" y="2042173"/>
            <a:ext cx="4355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Bookman Old Style" panose="02050604050505020204" pitchFamily="18" charset="0"/>
              </a:rPr>
              <a:t>Metodo</a:t>
            </a:r>
            <a:r>
              <a:rPr lang="en-US" dirty="0">
                <a:latin typeface="Bookman Old Style" panose="02050604050505020204" pitchFamily="18" charset="0"/>
              </a:rPr>
              <a:t> 2 </a:t>
            </a:r>
          </a:p>
          <a:p>
            <a:pPr algn="ctr"/>
            <a:r>
              <a:rPr lang="en-US" dirty="0" err="1">
                <a:latin typeface="Bookman Old Style" panose="02050604050505020204" pitchFamily="18" charset="0"/>
              </a:rPr>
              <a:t>Por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cálculo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err="1">
                <a:latin typeface="Bookman Old Style" panose="02050604050505020204" pitchFamily="18" charset="0"/>
              </a:rPr>
              <a:t>utilizando</a:t>
            </a:r>
            <a:r>
              <a:rPr lang="en-US" dirty="0">
                <a:latin typeface="Bookman Old Style" panose="02050604050505020204" pitchFamily="18" charset="0"/>
              </a:rPr>
              <a:t> la </a:t>
            </a:r>
            <a:r>
              <a:rPr lang="en-US" dirty="0" err="1">
                <a:latin typeface="Bookman Old Style" panose="02050604050505020204" pitchFamily="18" charset="0"/>
              </a:rPr>
              <a:t>expresión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</a:p>
          <a:p>
            <a:pPr algn="ctr"/>
            <a:endParaRPr lang="es-AR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63106997"/>
              </p:ext>
            </p:extLst>
          </p:nvPr>
        </p:nvGraphicFramePr>
        <p:xfrm>
          <a:off x="5796136" y="2965503"/>
          <a:ext cx="1760455" cy="792088"/>
        </p:xfrm>
        <a:graphic>
          <a:graphicData uri="http://schemas.openxmlformats.org/presentationml/2006/ole">
            <p:oleObj spid="_x0000_s5153" name="Ecuación" r:id="rId3" imgW="736560" imgH="419040" progId="Equation.3">
              <p:embed/>
            </p:oleObj>
          </a:graphicData>
        </a:graphic>
      </p:graphicFrame>
      <p:pic>
        <p:nvPicPr>
          <p:cNvPr id="5133" name="Picture 13" descr="https://encrypted-tbn2.gstatic.com/images?q=tbn:ANd9GcTQagH44EOpeq50VkmZPUAN5DmmaIhPGqDUdnSkOP-SP9dZDOf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49171" y="4357014"/>
            <a:ext cx="4272647" cy="151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8193" y="5373216"/>
            <a:ext cx="21272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1" name="Picture 11" descr="http://www.estalista.cl/images/8836.jpg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2965503"/>
            <a:ext cx="3311824" cy="331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37" name="Picture 1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5495" y="3742008"/>
            <a:ext cx="38385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364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7680" cy="81254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okman Old Style" panose="02050604050505020204" pitchFamily="18" charset="0"/>
                <a:ea typeface="+mn-ea"/>
                <a:cs typeface="+mn-cs"/>
              </a:rPr>
              <a:t/>
            </a:r>
            <a:br>
              <a:rPr lang="en-US" sz="4000" dirty="0">
                <a:latin typeface="Bookman Old Style" panose="02050604050505020204" pitchFamily="18" charset="0"/>
                <a:ea typeface="+mn-ea"/>
                <a:cs typeface="+mn-cs"/>
              </a:rPr>
            </a:br>
            <a:r>
              <a:rPr lang="en-US" sz="3600" b="1" dirty="0" err="1">
                <a:latin typeface="Bookman Old Style" panose="02050604050505020204" pitchFamily="18" charset="0"/>
                <a:ea typeface="+mn-ea"/>
                <a:cs typeface="+mn-cs"/>
              </a:rPr>
              <a:t>Método</a:t>
            </a:r>
            <a:r>
              <a:rPr lang="en-US" sz="3600" b="1" dirty="0">
                <a:latin typeface="Bookman Old Style" panose="02050604050505020204" pitchFamily="18" charset="0"/>
                <a:ea typeface="+mn-ea"/>
                <a:cs typeface="+mn-cs"/>
              </a:rPr>
              <a:t> 1</a:t>
            </a:r>
            <a:r>
              <a:rPr lang="en-US" sz="3600" dirty="0">
                <a:latin typeface="Bookman Old Style" panose="02050604050505020204" pitchFamily="18" charset="0"/>
                <a:ea typeface="+mn-ea"/>
                <a:cs typeface="+mn-cs"/>
              </a:rPr>
              <a:t/>
            </a:r>
            <a:br>
              <a:rPr lang="en-US" sz="3600" dirty="0">
                <a:latin typeface="Bookman Old Style" panose="02050604050505020204" pitchFamily="18" charset="0"/>
                <a:ea typeface="+mn-ea"/>
                <a:cs typeface="+mn-cs"/>
              </a:rPr>
            </a:br>
            <a:r>
              <a:rPr lang="en-US" sz="3600" dirty="0">
                <a:latin typeface="Bookman Old Style" panose="02050604050505020204" pitchFamily="18" charset="0"/>
                <a:ea typeface="+mn-ea"/>
                <a:cs typeface="+mn-cs"/>
              </a:rPr>
              <a:t>(</a:t>
            </a:r>
            <a:r>
              <a:rPr lang="en-US" sz="3600" dirty="0" err="1">
                <a:latin typeface="Bookman Old Style" panose="02050604050505020204" pitchFamily="18" charset="0"/>
              </a:rPr>
              <a:t>Por</a:t>
            </a:r>
            <a:r>
              <a:rPr lang="en-US" sz="3600" dirty="0">
                <a:latin typeface="Bookman Old Style" panose="02050604050505020204" pitchFamily="18" charset="0"/>
              </a:rPr>
              <a:t> </a:t>
            </a:r>
            <a:r>
              <a:rPr lang="en-US" sz="3600" dirty="0" err="1">
                <a:latin typeface="Bookman Old Style" panose="02050604050505020204" pitchFamily="18" charset="0"/>
              </a:rPr>
              <a:t>desalojo</a:t>
            </a:r>
            <a:r>
              <a:rPr lang="en-US" sz="3600" dirty="0">
                <a:latin typeface="Bookman Old Style" panose="02050604050505020204" pitchFamily="18" charset="0"/>
              </a:rPr>
              <a:t> de </a:t>
            </a:r>
            <a:r>
              <a:rPr lang="en-US" sz="3600" dirty="0" err="1">
                <a:latin typeface="Bookman Old Style" panose="02050604050505020204" pitchFamily="18" charset="0"/>
              </a:rPr>
              <a:t>líquido</a:t>
            </a:r>
            <a:r>
              <a:rPr lang="en-US" sz="3600" dirty="0">
                <a:latin typeface="Bookman Old Style" panose="02050604050505020204" pitchFamily="18" charset="0"/>
              </a:rPr>
              <a:t> en </a:t>
            </a:r>
            <a:r>
              <a:rPr lang="en-US" sz="3600" dirty="0" err="1">
                <a:latin typeface="Bookman Old Style" panose="02050604050505020204" pitchFamily="18" charset="0"/>
              </a:rPr>
              <a:t>una</a:t>
            </a:r>
            <a:r>
              <a:rPr lang="en-US" sz="3600" dirty="0">
                <a:latin typeface="Bookman Old Style" panose="02050604050505020204" pitchFamily="18" charset="0"/>
              </a:rPr>
              <a:t> </a:t>
            </a:r>
            <a:r>
              <a:rPr lang="en-US" sz="3600" dirty="0" err="1">
                <a:latin typeface="Bookman Old Style" panose="02050604050505020204" pitchFamily="18" charset="0"/>
              </a:rPr>
              <a:t>probeta</a:t>
            </a:r>
            <a:r>
              <a:rPr lang="en-US" sz="3600" dirty="0">
                <a:latin typeface="Bookman Old Style" panose="02050604050505020204" pitchFamily="18" charset="0"/>
              </a:rPr>
              <a:t>)</a:t>
            </a:r>
            <a:br>
              <a:rPr lang="en-US" sz="3600" dirty="0">
                <a:latin typeface="Bookman Old Style" panose="02050604050505020204" pitchFamily="18" charset="0"/>
              </a:rPr>
            </a:br>
            <a:endParaRPr lang="es-AR" sz="4000" dirty="0">
              <a:latin typeface="Bookman Old Style" panose="02050604050505020204" pitchFamily="18" charset="0"/>
              <a:ea typeface="+mn-ea"/>
              <a:cs typeface="+mn-cs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268760"/>
            <a:ext cx="8496944" cy="1416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>
                <a:latin typeface="Bookman Old Style" panose="02050604050505020204" pitchFamily="18" charset="0"/>
              </a:rPr>
              <a:t>OJO</a:t>
            </a:r>
            <a:r>
              <a:rPr lang="en-US" sz="2800" dirty="0">
                <a:latin typeface="Bookman Old Style" panose="02050604050505020204" pitchFamily="18" charset="0"/>
              </a:rPr>
              <a:t> </a:t>
            </a:r>
            <a:r>
              <a:rPr lang="en-US" sz="2800" dirty="0" err="1">
                <a:latin typeface="Bookman Old Style" panose="02050604050505020204" pitchFamily="18" charset="0"/>
              </a:rPr>
              <a:t>Debo</a:t>
            </a:r>
            <a:r>
              <a:rPr lang="en-US" sz="2800" dirty="0">
                <a:latin typeface="Bookman Old Style" panose="02050604050505020204" pitchFamily="18" charset="0"/>
              </a:rPr>
              <a:t> </a:t>
            </a:r>
            <a:r>
              <a:rPr lang="en-US" sz="2800" dirty="0" err="1">
                <a:latin typeface="Bookman Old Style" panose="02050604050505020204" pitchFamily="18" charset="0"/>
              </a:rPr>
              <a:t>mirar</a:t>
            </a:r>
            <a:r>
              <a:rPr lang="en-US" sz="2800" dirty="0">
                <a:latin typeface="Bookman Old Style" panose="02050604050505020204" pitchFamily="18" charset="0"/>
              </a:rPr>
              <a:t> la </a:t>
            </a:r>
            <a:r>
              <a:rPr lang="en-US" sz="2800" dirty="0" err="1">
                <a:latin typeface="Bookman Old Style" panose="02050604050505020204" pitchFamily="18" charset="0"/>
              </a:rPr>
              <a:t>tangente</a:t>
            </a:r>
            <a:r>
              <a:rPr lang="en-US" sz="2800" dirty="0">
                <a:latin typeface="Bookman Old Style" panose="02050604050505020204" pitchFamily="18" charset="0"/>
              </a:rPr>
              <a:t>  al </a:t>
            </a:r>
            <a:r>
              <a:rPr lang="en-US" sz="2800" dirty="0" err="1">
                <a:latin typeface="Bookman Old Style" panose="02050604050505020204" pitchFamily="18" charset="0"/>
              </a:rPr>
              <a:t>menisco</a:t>
            </a:r>
            <a:r>
              <a:rPr lang="en-US" sz="2800" dirty="0">
                <a:latin typeface="Bookman Old Style" panose="02050604050505020204" pitchFamily="18" charset="0"/>
              </a:rPr>
              <a:t> para           </a:t>
            </a: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……..</a:t>
            </a:r>
            <a:r>
              <a:rPr lang="en-US" sz="2800" dirty="0" err="1">
                <a:latin typeface="Bookman Old Style" panose="02050604050505020204" pitchFamily="18" charset="0"/>
              </a:rPr>
              <a:t>una</a:t>
            </a:r>
            <a:r>
              <a:rPr lang="en-US" sz="2800" dirty="0">
                <a:latin typeface="Bookman Old Style" panose="02050604050505020204" pitchFamily="18" charset="0"/>
              </a:rPr>
              <a:t> </a:t>
            </a:r>
            <a:r>
              <a:rPr lang="en-US" sz="2800" dirty="0" err="1">
                <a:latin typeface="Bookman Old Style" panose="02050604050505020204" pitchFamily="18" charset="0"/>
              </a:rPr>
              <a:t>correcta</a:t>
            </a:r>
            <a:r>
              <a:rPr lang="en-US" sz="2800" dirty="0">
                <a:latin typeface="Bookman Old Style" panose="02050604050505020204" pitchFamily="18" charset="0"/>
              </a:rPr>
              <a:t> </a:t>
            </a:r>
            <a:r>
              <a:rPr lang="en-US" sz="2800" dirty="0" err="1">
                <a:latin typeface="Bookman Old Style" panose="02050604050505020204" pitchFamily="18" charset="0"/>
              </a:rPr>
              <a:t>medición</a:t>
            </a:r>
            <a:endParaRPr lang="es-AR" sz="2800" dirty="0">
              <a:latin typeface="Bookman Old Style" panose="020506040505050202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6638404" cy="218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 descr="http://www.iesdmjac.educa.aragon.es/departamentos/fq/asignaturas/fq3eso/materialdeaula/FQ3ESO%20Tema%201%20Identificacion%20de%20sustancias/427px-Meniscus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92038" y="4005063"/>
            <a:ext cx="2011996" cy="282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www.ugr.es/~jperez/docencia/Evolver/imagen/menisco2.jp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78829"/>
            <a:ext cx="218122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2948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688778" y="0"/>
                <a:ext cx="6455221" cy="184482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Bookman Old Style" panose="02050604050505020204" pitchFamily="18" charset="0"/>
                  </a:rPr>
                  <a:t>Analizo la </a:t>
                </a:r>
                <a:r>
                  <a:rPr lang="en-US" sz="2400" dirty="0" err="1">
                    <a:latin typeface="Bookman Old Style" panose="02050604050505020204" pitchFamily="18" charset="0"/>
                  </a:rPr>
                  <a:t>probeta</a:t>
                </a:r>
                <a:r>
                  <a:rPr lang="en-US" sz="2400" dirty="0">
                    <a:latin typeface="Bookman Old Style" panose="02050604050505020204" pitchFamily="18" charset="0"/>
                  </a:rPr>
                  <a:t> y </a:t>
                </a:r>
                <a:r>
                  <a:rPr lang="en-US" sz="2400" dirty="0" err="1">
                    <a:latin typeface="Bookman Old Style" panose="02050604050505020204" pitchFamily="18" charset="0"/>
                  </a:rPr>
                  <a:t>su</a:t>
                </a:r>
                <a:r>
                  <a:rPr lang="en-US" sz="2400" dirty="0">
                    <a:latin typeface="Bookman Old Style" panose="02050604050505020204" pitchFamily="18" charset="0"/>
                  </a:rPr>
                  <a:t/>
                </a:r>
                <a:r>
                  <a:rPr lang="en-US" sz="2400" dirty="0" err="1">
                    <a:latin typeface="Bookman Old Style" panose="02050604050505020204" pitchFamily="18" charset="0"/>
                  </a:rPr>
                  <a:t>escala</a:t>
                </a:r>
                <a:endParaRPr lang="en-US" sz="2400" dirty="0">
                  <a:latin typeface="Bookman Old Style" panose="02050604050505020204" pitchFamily="18" charset="0"/>
                </a:endParaRPr>
              </a:p>
              <a:p>
                <a:r>
                  <a:rPr lang="en-US" sz="2400" dirty="0" err="1">
                    <a:latin typeface="Bookman Old Style" panose="02050604050505020204" pitchFamily="18" charset="0"/>
                  </a:rPr>
                  <a:t>Mido</a:t>
                </a:r>
                <a:r>
                  <a:rPr lang="en-US" sz="2400" dirty="0">
                    <a:latin typeface="Bookman Old Style" panose="02050604050505020204" pitchFamily="18" charset="0"/>
                  </a:rPr>
                  <a:t> el </a:t>
                </a:r>
                <a:r>
                  <a:rPr lang="en-US" sz="2400" dirty="0" err="1">
                    <a:latin typeface="Bookman Old Style" panose="02050604050505020204" pitchFamily="18" charset="0"/>
                  </a:rPr>
                  <a:t>volumen</a:t>
                </a:r>
                <a:r>
                  <a:rPr lang="en-US" sz="2400" dirty="0">
                    <a:latin typeface="Bookman Old Style" panose="02050604050505020204" pitchFamily="18" charset="0"/>
                  </a:rPr>
                  <a:t> del </a:t>
                </a:r>
                <a:r>
                  <a:rPr lang="en-US" sz="2400" dirty="0" err="1">
                    <a:latin typeface="Bookman Old Style" panose="02050604050505020204" pitchFamily="18" charset="0"/>
                  </a:rPr>
                  <a:t>líquido</a:t>
                </a:r>
                <a:r>
                  <a:rPr lang="en-US" sz="2400" dirty="0">
                    <a:latin typeface="Bookman Old Style" panose="02050604050505020204" pitchFamily="18" charset="0"/>
                  </a:rPr>
                  <a:t> (V1 =22ml)</a:t>
                </a:r>
              </a:p>
              <a:p>
                <a:r>
                  <a:rPr lang="en-US" sz="2400" dirty="0" err="1">
                    <a:latin typeface="Bookman Old Style" panose="02050604050505020204" pitchFamily="18" charset="0"/>
                  </a:rPr>
                  <a:t>Expreso</a:t>
                </a:r>
                <a:r>
                  <a:rPr lang="en-US" sz="2400" dirty="0">
                    <a:latin typeface="Bookman Old Style" panose="02050604050505020204" pitchFamily="18" charset="0"/>
                  </a:rPr>
                  <a:t> la </a:t>
                </a:r>
                <a:r>
                  <a:rPr lang="en-US" sz="2400" dirty="0" err="1">
                    <a:latin typeface="Bookman Old Style" panose="02050604050505020204" pitchFamily="18" charset="0"/>
                  </a:rPr>
                  <a:t>medida</a:t>
                </a:r>
                <a:endParaRPr lang="en-US" sz="2400" dirty="0">
                  <a:latin typeface="Bookman Old Style" panose="0205060405050502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/>
                        </a:rPr>
                        <m:t>      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22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±2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𝑚𝑙</m:t>
                      </m:r>
                    </m:oMath>
                  </m:oMathPara>
                </a14:m>
                <a:endParaRPr lang="en-US" sz="2400" dirty="0">
                  <a:latin typeface="Bookman Old Style" panose="02050604050505020204" pitchFamily="18" charset="0"/>
                </a:endParaRPr>
              </a:p>
              <a:p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514350" indent="-514350">
                  <a:buAutoNum type="arabicParenR"/>
                </a:pPr>
                <a:endParaRPr lang="en-US" dirty="0"/>
              </a:p>
              <a:p>
                <a:pPr marL="514350" indent="-514350">
                  <a:buAutoNum type="arabicParenR"/>
                </a:pPr>
                <a:endParaRPr lang="es-AR" dirty="0"/>
              </a:p>
            </p:txBody>
          </p:sp>
        </mc:Choice>
        <mc:Fallback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8778" y="0"/>
                <a:ext cx="6455221" cy="1844824"/>
              </a:xfrm>
              <a:blipFill rotWithShape="1">
                <a:blip r:embed="rId2"/>
                <a:stretch>
                  <a:fillRect l="-1228" t="-231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-24453"/>
            <a:ext cx="25812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31579" y="1919312"/>
            <a:ext cx="2152650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2 Marcador de contenido"/>
              <p:cNvSpPr txBox="1">
                <a:spLocks/>
              </p:cNvSpPr>
              <p:nvPr/>
            </p:nvSpPr>
            <p:spPr>
              <a:xfrm>
                <a:off x="4283968" y="1919312"/>
                <a:ext cx="4860033" cy="207017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>
                    <a:latin typeface="Bookman Old Style" panose="02050604050505020204" pitchFamily="18" charset="0"/>
                  </a:rPr>
                  <a:t>Introduzco el </a:t>
                </a:r>
                <a:r>
                  <a:rPr lang="en-US" sz="2400" dirty="0" err="1">
                    <a:latin typeface="Bookman Old Style" panose="02050604050505020204" pitchFamily="18" charset="0"/>
                  </a:rPr>
                  <a:t>cuerpo</a:t>
                </a:r>
                <a:r>
                  <a:rPr lang="en-US" sz="2400" dirty="0">
                    <a:latin typeface="Bookman Old Style" panose="02050604050505020204" pitchFamily="18" charset="0"/>
                  </a:rPr>
                  <a:t> y </a:t>
                </a:r>
              </a:p>
              <a:p>
                <a:pPr marL="0" indent="0">
                  <a:buNone/>
                </a:pPr>
                <a:r>
                  <a:rPr lang="en-US" sz="2400" dirty="0" err="1">
                    <a:latin typeface="Bookman Old Style" panose="02050604050505020204" pitchFamily="18" charset="0"/>
                  </a:rPr>
                  <a:t>determino</a:t>
                </a:r>
                <a:r>
                  <a:rPr lang="en-US" sz="2400" dirty="0">
                    <a:latin typeface="Bookman Old Style" panose="02050604050505020204" pitchFamily="18" charset="0"/>
                  </a:rPr>
                  <a:t> el </a:t>
                </a:r>
                <a:r>
                  <a:rPr lang="en-US" sz="2400" dirty="0" err="1">
                    <a:latin typeface="Bookman Old Style" panose="02050604050505020204" pitchFamily="18" charset="0"/>
                  </a:rPr>
                  <a:t>volumen</a:t>
                </a:r>
                <a:r>
                  <a:rPr lang="en-US" sz="2400" dirty="0">
                    <a:latin typeface="Bookman Old Style" panose="02050604050505020204" pitchFamily="18" charset="0"/>
                  </a:rPr>
                  <a:t> final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Bookman Old Style" panose="02050604050505020204" pitchFamily="18" charset="0"/>
                  </a:rPr>
                  <a:t>        (V2 =26ml)</a:t>
                </a:r>
              </a:p>
              <a:p>
                <a:r>
                  <a:rPr lang="en-US" sz="2400" dirty="0" err="1">
                    <a:latin typeface="Bookman Old Style" panose="02050604050505020204" pitchFamily="18" charset="0"/>
                  </a:rPr>
                  <a:t>Expreso</a:t>
                </a:r>
                <a:r>
                  <a:rPr lang="en-US" sz="2400" dirty="0">
                    <a:latin typeface="Bookman Old Style" panose="02050604050505020204" pitchFamily="18" charset="0"/>
                  </a:rPr>
                  <a:t> la </a:t>
                </a:r>
                <a:r>
                  <a:rPr lang="en-US" sz="2400" dirty="0" err="1">
                    <a:latin typeface="Bookman Old Style" panose="02050604050505020204" pitchFamily="18" charset="0"/>
                  </a:rPr>
                  <a:t>medida</a:t>
                </a:r>
                <a:r>
                  <a:rPr lang="en-US" sz="2400" dirty="0">
                    <a:latin typeface="Bookman Old Style" panose="02050604050505020204" pitchFamily="18" charset="0"/>
                  </a:rPr>
                  <a:t/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6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±2</m:t>
                          </m:r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𝑚𝑙</m:t>
                      </m:r>
                    </m:oMath>
                  </m:oMathPara>
                </a14:m>
                <a:endParaRPr lang="en-US" sz="2400" dirty="0">
                  <a:latin typeface="Bookman Old Style" panose="0205060405050502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endParaRPr lang="es-AR" dirty="0"/>
              </a:p>
            </p:txBody>
          </p:sp>
        </mc:Choice>
        <mc:Fallback>
          <p:sp>
            <p:nvSpPr>
              <p:cNvPr id="10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919312"/>
                <a:ext cx="4860033" cy="2070179"/>
              </a:xfrm>
              <a:prstGeom prst="rect">
                <a:avLst/>
              </a:prstGeom>
              <a:blipFill rotWithShape="1">
                <a:blip r:embed="rId5"/>
                <a:stretch>
                  <a:fillRect l="-2008" t="-38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2 Marcador de contenido"/>
              <p:cNvSpPr txBox="1">
                <a:spLocks/>
              </p:cNvSpPr>
              <p:nvPr/>
            </p:nvSpPr>
            <p:spPr>
              <a:xfrm>
                <a:off x="4534894" y="4221088"/>
                <a:ext cx="4358179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𝑃𝑖𝑒𝑑𝑟𝑎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𝑚𝑙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arenR"/>
                </a:pPr>
                <a:endParaRPr lang="es-AR" dirty="0"/>
              </a:p>
            </p:txBody>
          </p:sp>
        </mc:Choice>
        <mc:Fallback>
          <p:sp>
            <p:nvSpPr>
              <p:cNvPr id="11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894" y="4221088"/>
                <a:ext cx="4358179" cy="79208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220192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286</Words>
  <Application>Microsoft Office PowerPoint</Application>
  <PresentationFormat>Presentación en pantalla (4:3)</PresentationFormat>
  <Paragraphs>96</Paragraphs>
  <Slides>13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Tema de Office</vt:lpstr>
      <vt:lpstr>Ecuación</vt:lpstr>
      <vt:lpstr>MEDICIONES E INDETERMINACIONES</vt:lpstr>
      <vt:lpstr>FÍSICA</vt:lpstr>
      <vt:lpstr>Para corroborar o hallar una LEY FISICA debemos ESTUDIAR LAS MAGNITUDES</vt:lpstr>
      <vt:lpstr>El proceso de MEDICION</vt:lpstr>
      <vt:lpstr>Diapositiva 5</vt:lpstr>
      <vt:lpstr>TP 1 MEDICIONES Objetivos</vt:lpstr>
      <vt:lpstr>Medicion del volumen de un cilindro    V= (V0 ΔV)</vt:lpstr>
      <vt:lpstr> Método 1 (Por desalojo de líquido en una probeta) </vt:lpstr>
      <vt:lpstr>Diapositiva 9</vt:lpstr>
      <vt:lpstr>Diapositiva 10</vt:lpstr>
      <vt:lpstr>Metodo 2       B) Calibres</vt:lpstr>
      <vt:lpstr> 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FÍSICA</dc:title>
  <dc:creator>Mabel</dc:creator>
  <cp:lastModifiedBy>brisa y flor</cp:lastModifiedBy>
  <cp:revision>43</cp:revision>
  <dcterms:created xsi:type="dcterms:W3CDTF">2014-04-17T12:36:34Z</dcterms:created>
  <dcterms:modified xsi:type="dcterms:W3CDTF">2020-03-30T14:20:19Z</dcterms:modified>
</cp:coreProperties>
</file>