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6" r:id="rId4"/>
    <p:sldId id="283" r:id="rId5"/>
    <p:sldId id="261" r:id="rId6"/>
    <p:sldId id="284" r:id="rId7"/>
    <p:sldId id="285" r:id="rId8"/>
    <p:sldId id="263" r:id="rId9"/>
    <p:sldId id="273" r:id="rId10"/>
    <p:sldId id="279" r:id="rId11"/>
    <p:sldId id="287" r:id="rId12"/>
    <p:sldId id="288" r:id="rId13"/>
    <p:sldId id="289" r:id="rId14"/>
    <p:sldId id="292" r:id="rId15"/>
    <p:sldId id="290" r:id="rId16"/>
    <p:sldId id="291" r:id="rId17"/>
    <p:sldId id="294" r:id="rId18"/>
    <p:sldId id="295" r:id="rId19"/>
    <p:sldId id="293" r:id="rId20"/>
    <p:sldId id="296" r:id="rId21"/>
    <p:sldId id="297" r:id="rId22"/>
    <p:sldId id="298" r:id="rId23"/>
    <p:sldId id="301" r:id="rId24"/>
    <p:sldId id="299" r:id="rId25"/>
    <p:sldId id="302" r:id="rId26"/>
    <p:sldId id="303" r:id="rId27"/>
  </p:sldIdLst>
  <p:sldSz cx="10080625" cy="7559675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22" autoAdjust="0"/>
  </p:normalViewPr>
  <p:slideViewPr>
    <p:cSldViewPr>
      <p:cViewPr>
        <p:scale>
          <a:sx n="75" d="100"/>
          <a:sy n="75" d="100"/>
        </p:scale>
        <p:origin x="-1188" y="-15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42F676-1AC0-477E-8AAD-4DB87A6129A5}" type="slidenum">
              <a:t>‹Nº›</a:t>
            </a:fld>
            <a:endParaRPr lang="es-AR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75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B2F592C-4FF6-4FAE-BA4C-2B4C09491BBE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291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AR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s-AR" dirty="0"/>
              <a:t>Un LP es una notación utilizada para describir algoritmos y estructuras de datos que resuelven problemas computacionales. (Cita del libro de la cátedra)</a:t>
            </a:r>
          </a:p>
          <a:p>
            <a:pPr lvl="0"/>
            <a:endParaRPr lang="es-A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s-AR"/>
              <a:t>CREO que el libro hace 2 + 3 * 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s-AR" dirty="0"/>
              <a:t>YY_USER_INIT acciones a realizar la primerísima vez que se invoca al scanner</a:t>
            </a:r>
          </a:p>
          <a:p>
            <a:pPr lvl="0"/>
            <a:endParaRPr lang="es-AR" dirty="0"/>
          </a:p>
          <a:p>
            <a:pPr lvl="0"/>
            <a:r>
              <a:rPr lang="es-AR" dirty="0"/>
              <a:t>YY_USER_INIT 	Macro</a:t>
            </a:r>
          </a:p>
          <a:p>
            <a:pPr lvl="0"/>
            <a:r>
              <a:rPr lang="es-AR" dirty="0" err="1"/>
              <a:t>If</a:t>
            </a:r>
            <a:r>
              <a:rPr lang="es-AR" dirty="0"/>
              <a:t> </a:t>
            </a:r>
            <a:r>
              <a:rPr lang="es-AR" dirty="0" err="1"/>
              <a:t>defined</a:t>
            </a:r>
            <a:r>
              <a:rPr lang="es-AR" dirty="0"/>
              <a:t>, </a:t>
            </a:r>
            <a:r>
              <a:rPr lang="es-AR" dirty="0" err="1"/>
              <a:t>evaluated</a:t>
            </a:r>
            <a:r>
              <a:rPr lang="es-AR" dirty="0"/>
              <a:t> at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invocation</a:t>
            </a:r>
            <a:r>
              <a:rPr lang="es-AR" dirty="0"/>
              <a:t> of </a:t>
            </a:r>
            <a:r>
              <a:rPr lang="es-AR" dirty="0" err="1"/>
              <a:t>yylex</a:t>
            </a:r>
            <a:r>
              <a:rPr lang="es-AR" dirty="0"/>
              <a:t>. </a:t>
            </a:r>
            <a:r>
              <a:rPr lang="es-AR" dirty="0" err="1"/>
              <a:t>This</a:t>
            </a:r>
            <a:r>
              <a:rPr lang="es-AR" dirty="0"/>
              <a:t> macro can be </a:t>
            </a:r>
            <a:r>
              <a:rPr lang="es-AR" dirty="0" err="1"/>
              <a:t>used</a:t>
            </a:r>
            <a:r>
              <a:rPr lang="es-AR" dirty="0"/>
              <a:t> to </a:t>
            </a:r>
            <a:r>
              <a:rPr lang="es-AR" dirty="0" err="1"/>
              <a:t>perform</a:t>
            </a:r>
            <a:r>
              <a:rPr lang="es-AR" dirty="0"/>
              <a:t> </a:t>
            </a:r>
            <a:r>
              <a:rPr lang="es-AR" dirty="0" err="1"/>
              <a:t>some</a:t>
            </a:r>
            <a:r>
              <a:rPr lang="es-AR" dirty="0"/>
              <a:t> </a:t>
            </a:r>
            <a:r>
              <a:rPr lang="es-AR" dirty="0" err="1"/>
              <a:t>initialization</a:t>
            </a:r>
            <a:r>
              <a:rPr lang="es-AR" dirty="0"/>
              <a:t> of </a:t>
            </a:r>
            <a:r>
              <a:rPr lang="es-AR" dirty="0" err="1"/>
              <a:t>your</a:t>
            </a:r>
            <a:r>
              <a:rPr lang="es-AR" dirty="0"/>
              <a:t> </a:t>
            </a:r>
            <a:r>
              <a:rPr lang="es-AR" dirty="0" err="1"/>
              <a:t>scanners</a:t>
            </a:r>
            <a:r>
              <a:rPr lang="es-AR" dirty="0"/>
              <a:t>: </a:t>
            </a:r>
            <a:r>
              <a:rPr lang="es-AR" dirty="0" err="1"/>
              <a:t>it</a:t>
            </a:r>
            <a:r>
              <a:rPr lang="es-AR" dirty="0"/>
              <a:t> </a:t>
            </a:r>
            <a:r>
              <a:rPr lang="es-AR" dirty="0" err="1"/>
              <a:t>will</a:t>
            </a:r>
            <a:r>
              <a:rPr lang="es-AR" dirty="0"/>
              <a:t> be </a:t>
            </a:r>
            <a:r>
              <a:rPr lang="es-AR" dirty="0" err="1"/>
              <a:t>execute</a:t>
            </a:r>
            <a:r>
              <a:rPr lang="es-AR" dirty="0"/>
              <a:t> as </a:t>
            </a:r>
            <a:r>
              <a:rPr lang="es-AR" dirty="0" err="1"/>
              <a:t>soon</a:t>
            </a:r>
            <a:r>
              <a:rPr lang="es-AR" dirty="0"/>
              <a:t> as </a:t>
            </a:r>
            <a:r>
              <a:rPr lang="es-AR" dirty="0" err="1"/>
              <a:t>you</a:t>
            </a:r>
            <a:r>
              <a:rPr lang="es-AR" dirty="0"/>
              <a:t> </a:t>
            </a:r>
            <a:r>
              <a:rPr lang="es-AR" dirty="0" err="1"/>
              <a:t>start</a:t>
            </a:r>
            <a:r>
              <a:rPr lang="es-AR" dirty="0"/>
              <a:t> </a:t>
            </a:r>
            <a:r>
              <a:rPr lang="es-AR" dirty="0" err="1"/>
              <a:t>them</a:t>
            </a:r>
            <a:r>
              <a:rPr lang="es-AR" dirty="0"/>
              <a:t>.</a:t>
            </a:r>
          </a:p>
          <a:p>
            <a:pPr lvl="0"/>
            <a:endParaRPr lang="es-AR" dirty="0"/>
          </a:p>
          <a:p>
            <a:pPr lvl="0"/>
            <a:r>
              <a:rPr lang="es-AR" dirty="0"/>
              <a:t>YY_USER_ACTION 	Macro</a:t>
            </a:r>
          </a:p>
          <a:p>
            <a:pPr lvl="0"/>
            <a:r>
              <a:rPr lang="es-AR" dirty="0" err="1"/>
              <a:t>Executed</a:t>
            </a:r>
            <a:r>
              <a:rPr lang="es-AR" dirty="0"/>
              <a:t> </a:t>
            </a:r>
            <a:r>
              <a:rPr lang="es-AR" dirty="0" err="1"/>
              <a:t>each</a:t>
            </a:r>
            <a:r>
              <a:rPr lang="es-AR" dirty="0"/>
              <a:t> time a rule </a:t>
            </a:r>
            <a:r>
              <a:rPr lang="es-AR" dirty="0" err="1"/>
              <a:t>matches</a:t>
            </a:r>
            <a:r>
              <a:rPr lang="es-AR" dirty="0"/>
              <a:t>, </a:t>
            </a:r>
            <a:r>
              <a:rPr lang="es-AR" dirty="0" err="1"/>
              <a:t>after</a:t>
            </a:r>
            <a:r>
              <a:rPr lang="es-AR" dirty="0"/>
              <a:t> </a:t>
            </a:r>
            <a:r>
              <a:rPr lang="es-AR" dirty="0" err="1"/>
              <a:t>yytext</a:t>
            </a:r>
            <a:r>
              <a:rPr lang="es-AR" dirty="0"/>
              <a:t> and </a:t>
            </a:r>
            <a:r>
              <a:rPr lang="es-AR" dirty="0" err="1"/>
              <a:t>yyleng</a:t>
            </a:r>
            <a:r>
              <a:rPr lang="es-AR" dirty="0"/>
              <a:t> </a:t>
            </a:r>
            <a:r>
              <a:rPr lang="es-AR" dirty="0" err="1"/>
              <a:t>were</a:t>
            </a:r>
            <a:r>
              <a:rPr lang="es-AR" dirty="0"/>
              <a:t> set, </a:t>
            </a:r>
            <a:r>
              <a:rPr lang="es-AR" dirty="0" err="1"/>
              <a:t>but</a:t>
            </a:r>
            <a:r>
              <a:rPr lang="es-AR" dirty="0"/>
              <a:t> </a:t>
            </a:r>
            <a:r>
              <a:rPr lang="es-AR" dirty="0" err="1"/>
              <a:t>before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action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triggered</a:t>
            </a:r>
            <a:r>
              <a:rPr lang="es-AR" dirty="0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s-AR"/>
          </a:p>
          <a:p>
            <a:pPr lvl="0"/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2B813-35F8-4274-B5B1-CEB148EB043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9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EF1BA9-699A-4B63-BC9D-C5DE7A4C733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0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2022C-9899-4DD6-BC7B-0FA68132C1F5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4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4193FE-F4D9-47D9-A668-E22A01319E6E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76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0C1E9-34DD-4344-85AC-058772D56D0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1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BD035D-04F0-49B0-85F1-0E573D6392A4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5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F5AC1A-591F-4010-8855-91AE19881A21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23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60C0D2-9ABD-43DD-BF4B-4B6DC81A6202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6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7CC1C3-0128-4D3B-94F2-37CBE7956EA5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8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FF3679-7737-4DED-8D7C-D9B479D6DAF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87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2EAFE7-9EDB-4475-9F79-BF9CB56ED691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06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AA020-B9FD-47DE-A88E-CB02E0CAE6D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98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E853E3-DF16-4D8C-9600-B285F4188DA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3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D28FA9-F12F-4709-9D77-F88EAE8AEB0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8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5BCD6-AA13-490B-BC28-F9B5FBD20707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65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198C32-FEF4-4C89-AE7E-61F62D1F8AE2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00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2699B-12F7-485A-800C-F9420446784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921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E4C05-9126-4DA5-B92B-E9993778239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9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E4F708-F7AE-42D1-A4AC-C666B534D0AF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2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E7E322-46C6-4857-95AD-EB85436BF53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1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6276D8-A49C-44BD-812D-FD1392C7B5B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52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D5169D-242F-4CA6-BE9E-9D5D91DD739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5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AR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08850B8-BA06-4A1C-9568-DABF4E07142D}" type="slidenum">
              <a:t>‹Nº›</a:t>
            </a:fld>
            <a:endParaRPr lang="es-AR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784800" cy="871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s-AR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AR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AR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A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A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A2E6644-7FBB-4C84-AB66-19419C227BBC}" type="slidenum"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s-A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s-A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629E2C-1295-49D9-AD46-16EDA23B3464}" type="slidenum">
              <a:t>1</a:t>
            </a:fld>
            <a:endParaRPr lang="es-AR" dirty="0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Sintaxis y BNF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403573"/>
            <a:ext cx="8870040" cy="5652427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1" rtl="0" hangingPunct="0"/>
            <a:r>
              <a:rPr lang="es-AR" sz="2600" dirty="0" smtClean="0"/>
              <a:t>Categorías léxicas o </a:t>
            </a:r>
            <a:r>
              <a:rPr lang="es-AR" sz="2600" dirty="0" err="1" smtClean="0"/>
              <a:t>tokens</a:t>
            </a:r>
            <a:r>
              <a:rPr lang="es-AR" sz="2600" dirty="0" smtClean="0"/>
              <a:t>: identificadores, palabras reservadas, constantes, cadenas, operadores, signos de puntuación.</a:t>
            </a:r>
          </a:p>
          <a:p>
            <a:pPr lvl="1" rtl="0" hangingPunct="0"/>
            <a:r>
              <a:rPr lang="es-AR" sz="2600" dirty="0" smtClean="0"/>
              <a:t>Categorías sintácticas: expresiones y sentencias</a:t>
            </a:r>
          </a:p>
          <a:p>
            <a:pPr lvl="1" rtl="0" hangingPunct="0"/>
            <a:r>
              <a:rPr lang="es-AR" sz="2600" dirty="0" smtClean="0"/>
              <a:t>BNF </a:t>
            </a:r>
            <a:r>
              <a:rPr lang="es-AR" sz="2600" dirty="0"/>
              <a:t>(Backus Naur </a:t>
            </a:r>
            <a:r>
              <a:rPr lang="es-AR" sz="2600" dirty="0" err="1"/>
              <a:t>Form</a:t>
            </a:r>
            <a:r>
              <a:rPr lang="es-AR" sz="2600" dirty="0"/>
              <a:t>) se usa para describir un Lenguaje de programación en esos dos niveles</a:t>
            </a:r>
          </a:p>
          <a:p>
            <a:pPr lvl="2" rtl="0" hangingPunct="0"/>
            <a:r>
              <a:rPr lang="es-AR" sz="2600" dirty="0"/>
              <a:t>Léxico: Categorías léxicas o </a:t>
            </a:r>
            <a:r>
              <a:rPr lang="es-AR" sz="2600" dirty="0" err="1"/>
              <a:t>Tokens</a:t>
            </a:r>
            <a:r>
              <a:rPr lang="es-AR" sz="2600" dirty="0"/>
              <a:t> (LR)</a:t>
            </a:r>
          </a:p>
          <a:p>
            <a:pPr lvl="2" rtl="0" hangingPunct="0"/>
            <a:r>
              <a:rPr lang="es-AR" sz="2600" dirty="0"/>
              <a:t>Sintáctico: Categorías sintácticas (LIC)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07864" y="1403573"/>
            <a:ext cx="7416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Trabajo de investigación:</a:t>
            </a:r>
          </a:p>
          <a:p>
            <a:r>
              <a:rPr lang="es-AR" sz="3200" dirty="0" smtClean="0"/>
              <a:t>Grupos de 4 o 6 </a:t>
            </a:r>
          </a:p>
          <a:p>
            <a:r>
              <a:rPr lang="es-AR" sz="3200" dirty="0" smtClean="0"/>
              <a:t>Investigar  y comparar las especificaciones de 2 lenguajes (no C ni java) </a:t>
            </a:r>
          </a:p>
          <a:p>
            <a:endParaRPr lang="es-AR" sz="3200" dirty="0" smtClean="0"/>
          </a:p>
          <a:p>
            <a:r>
              <a:rPr lang="es-AR" sz="3200" dirty="0" smtClean="0"/>
              <a:t>1) Generalidades del lenguaje , sólo características principales y algo de historia, no mas de media página</a:t>
            </a:r>
          </a:p>
          <a:p>
            <a:r>
              <a:rPr lang="es-AR" sz="3200" dirty="0" smtClean="0"/>
              <a:t>2) Gramática léxica. </a:t>
            </a:r>
            <a:r>
              <a:rPr lang="es-AR" sz="3200" dirty="0" err="1" smtClean="0"/>
              <a:t>Token</a:t>
            </a:r>
            <a:r>
              <a:rPr lang="es-AR" sz="3200" dirty="0" smtClean="0"/>
              <a:t> y comentarios.</a:t>
            </a:r>
          </a:p>
          <a:p>
            <a:r>
              <a:rPr lang="es-AR" sz="3200" dirty="0" smtClean="0"/>
              <a:t>3) Investigar  Literales de cadena y </a:t>
            </a:r>
            <a:r>
              <a:rPr lang="es-AR" sz="3200" dirty="0" err="1" smtClean="0"/>
              <a:t>array</a:t>
            </a:r>
            <a:r>
              <a:rPr lang="es-AR" sz="3200" dirty="0" smtClean="0"/>
              <a:t>.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198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475581"/>
            <a:ext cx="46863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97" y="2951956"/>
            <a:ext cx="48101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394670" y="504538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AMBIGÜEDADES</a:t>
            </a:r>
            <a:endParaRPr lang="es-AR" sz="3600" dirty="0"/>
          </a:p>
        </p:txBody>
      </p:sp>
      <p:sp>
        <p:nvSpPr>
          <p:cNvPr id="3" name="2 Rectángulo"/>
          <p:cNvSpPr/>
          <p:nvPr/>
        </p:nvSpPr>
        <p:spPr>
          <a:xfrm>
            <a:off x="503808" y="5868069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&lt;</a:t>
            </a:r>
            <a:r>
              <a:rPr lang="es-AR" dirty="0" err="1"/>
              <a:t>expresion</a:t>
            </a:r>
            <a:r>
              <a:rPr lang="es-AR" dirty="0"/>
              <a:t>&gt;::=&lt;</a:t>
            </a:r>
            <a:r>
              <a:rPr lang="es-AR" dirty="0" err="1"/>
              <a:t>expresion</a:t>
            </a:r>
            <a:r>
              <a:rPr lang="es-AR" dirty="0"/>
              <a:t>&gt;′−′&lt;</a:t>
            </a:r>
            <a:r>
              <a:rPr lang="es-AR" dirty="0" err="1"/>
              <a:t>expresion</a:t>
            </a:r>
            <a:r>
              <a:rPr lang="es-AR" dirty="0"/>
              <a:t>&gt;|&lt;constante&gt;</a:t>
            </a:r>
          </a:p>
        </p:txBody>
      </p:sp>
    </p:spTree>
    <p:extLst>
      <p:ext uri="{BB962C8B-B14F-4D97-AF65-F5344CB8AC3E}">
        <p14:creationId xmlns:p14="http://schemas.microsoft.com/office/powerpoint/2010/main" val="20881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15977" y="1331565"/>
            <a:ext cx="5543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&lt;</a:t>
            </a:r>
            <a:r>
              <a:rPr lang="es-AR" dirty="0" err="1"/>
              <a:t>expresion</a:t>
            </a:r>
            <a:r>
              <a:rPr lang="es-AR" dirty="0"/>
              <a:t>&gt;::=&lt;</a:t>
            </a:r>
            <a:r>
              <a:rPr lang="es-AR" dirty="0" err="1"/>
              <a:t>expresion</a:t>
            </a:r>
            <a:r>
              <a:rPr lang="es-AR" dirty="0"/>
              <a:t>&gt;′−′&lt;constante&gt;|&lt;constante&gt;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85" y="2485090"/>
            <a:ext cx="4914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1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41211"/>
              </p:ext>
            </p:extLst>
          </p:nvPr>
        </p:nvGraphicFramePr>
        <p:xfrm>
          <a:off x="1007864" y="179437"/>
          <a:ext cx="8856984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7056784"/>
              </a:tblGrid>
              <a:tr h="337728">
                <a:tc>
                  <a:txBody>
                    <a:bodyPr/>
                    <a:lstStyle/>
                    <a:p>
                      <a:r>
                        <a:rPr lang="es-AR" sz="1800" b="1" i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Metacaracteres</a:t>
                      </a:r>
                      <a:r>
                        <a:rPr lang="es-AR" sz="1800" b="1" i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Operadores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832754">
                <a:tc>
                  <a:txBody>
                    <a:bodyPr/>
                    <a:lstStyle/>
                    <a:p>
                      <a:r>
                        <a:rPr lang="es-AR" b="1" dirty="0" smtClean="0"/>
                        <a:t>. </a:t>
                      </a:r>
                      <a:r>
                        <a:rPr lang="es-AR" dirty="0" smtClean="0"/>
                        <a:t>(punto)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 corresponde con cualquier carácter, excepto el “nueva línea” (\n).</a:t>
                      </a:r>
                      <a:br>
                        <a:rPr lang="es-AR" dirty="0" smtClean="0"/>
                      </a:br>
                      <a:r>
                        <a:rPr lang="es-AR" i="1" dirty="0" smtClean="0"/>
                        <a:t>Ejemplo</a:t>
                      </a:r>
                      <a:r>
                        <a:rPr lang="es-AR" dirty="0" smtClean="0"/>
                        <a:t>: </a:t>
                      </a:r>
                      <a:r>
                        <a:rPr lang="es-AR" dirty="0" err="1" smtClean="0"/>
                        <a:t>a.a</a:t>
                      </a:r>
                      <a:r>
                        <a:rPr lang="es-AR" dirty="0" smtClean="0"/>
                        <a:t> representa cualquier cadena de tres caracteres en la que el primer carácter y el tercer carácter son a. </a:t>
                      </a:r>
                      <a:endParaRPr lang="es-AR" dirty="0"/>
                    </a:p>
                  </a:txBody>
                  <a:tcPr/>
                </a:tc>
              </a:tr>
              <a:tr h="337728">
                <a:tc>
                  <a:txBody>
                    <a:bodyPr/>
                    <a:lstStyle/>
                    <a:p>
                      <a:r>
                        <a:rPr lang="es-AR" dirty="0" smtClean="0"/>
                        <a:t>| (barra vertical)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Es el operador </a:t>
                      </a:r>
                      <a:r>
                        <a:rPr lang="es-AR" i="1" dirty="0" smtClean="0"/>
                        <a:t>unión </a:t>
                      </a:r>
                      <a:r>
                        <a:rPr lang="es-AR" dirty="0" smtClean="0"/>
                        <a:t>de </a:t>
                      </a:r>
                      <a:r>
                        <a:rPr lang="es-AR" dirty="0" err="1" smtClean="0"/>
                        <a:t>ERs</a:t>
                      </a:r>
                      <a:r>
                        <a:rPr lang="es-AR" dirty="0" smtClean="0"/>
                        <a:t>.</a:t>
                      </a:r>
                      <a:r>
                        <a:rPr lang="es-AR" i="1" dirty="0" smtClean="0"/>
                        <a:t> Ejemplo</a:t>
                      </a:r>
                      <a:r>
                        <a:rPr lang="es-AR" dirty="0" smtClean="0"/>
                        <a:t>: </a:t>
                      </a:r>
                      <a:r>
                        <a:rPr lang="es-AR" dirty="0" err="1" smtClean="0"/>
                        <a:t>ab|b</a:t>
                      </a:r>
                      <a:r>
                        <a:rPr lang="es-AR" dirty="0" smtClean="0"/>
                        <a:t> representa la ER </a:t>
                      </a:r>
                      <a:r>
                        <a:rPr lang="es-AR" dirty="0" err="1" smtClean="0"/>
                        <a:t>ab+b</a:t>
                      </a:r>
                      <a:r>
                        <a:rPr lang="es-AR" dirty="0" smtClean="0"/>
                        <a:t>. </a:t>
                      </a:r>
                      <a:endParaRPr lang="es-AR" dirty="0"/>
                    </a:p>
                  </a:txBody>
                  <a:tcPr/>
                </a:tc>
              </a:tr>
              <a:tr h="582928">
                <a:tc>
                  <a:txBody>
                    <a:bodyPr/>
                    <a:lstStyle/>
                    <a:p>
                      <a:r>
                        <a:rPr lang="es-AR" dirty="0" smtClean="0"/>
                        <a:t>[ ] (corchetes)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Describe un conjunto de caracteres. Simplifica el uso del operador “unión”. </a:t>
                      </a:r>
                      <a:r>
                        <a:rPr lang="es-AR" i="1" dirty="0" smtClean="0"/>
                        <a:t>Ejemplo</a:t>
                      </a:r>
                      <a:r>
                        <a:rPr lang="es-AR" dirty="0" smtClean="0"/>
                        <a:t>: [</a:t>
                      </a:r>
                      <a:r>
                        <a:rPr lang="es-AR" dirty="0" err="1" smtClean="0"/>
                        <a:t>abx</a:t>
                      </a:r>
                      <a:r>
                        <a:rPr lang="es-AR" dirty="0" smtClean="0"/>
                        <a:t>] representa la ER </a:t>
                      </a:r>
                      <a:r>
                        <a:rPr lang="es-AR" dirty="0" err="1" smtClean="0"/>
                        <a:t>a+b+x</a:t>
                      </a:r>
                      <a:r>
                        <a:rPr lang="es-AR" dirty="0" smtClean="0"/>
                        <a:t>. </a:t>
                      </a:r>
                      <a:endParaRPr lang="es-AR" dirty="0"/>
                    </a:p>
                  </a:txBody>
                  <a:tcPr/>
                </a:tc>
              </a:tr>
              <a:tr h="832754">
                <a:tc>
                  <a:txBody>
                    <a:bodyPr/>
                    <a:lstStyle/>
                    <a:p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Describe una clase de caracteres en uno o más intervalos.</a:t>
                      </a:r>
                      <a:br>
                        <a:rPr lang="es-AR" dirty="0" smtClean="0"/>
                      </a:br>
                      <a:r>
                        <a:rPr lang="es-AR" i="1" dirty="0" smtClean="0"/>
                        <a:t>Ejemplo 1</a:t>
                      </a:r>
                      <a:r>
                        <a:rPr lang="es-AR" dirty="0" smtClean="0"/>
                        <a:t>: [a-d] representa la ER </a:t>
                      </a:r>
                      <a:r>
                        <a:rPr lang="es-AR" dirty="0" err="1" smtClean="0"/>
                        <a:t>a+b+c+d</a:t>
                      </a:r>
                      <a:r>
                        <a:rPr lang="es-AR" dirty="0" smtClean="0"/>
                        <a:t>.</a:t>
                      </a:r>
                      <a:r>
                        <a:rPr lang="es-AR" i="1" dirty="0" smtClean="0"/>
                        <a:t> Ejemplo 2</a:t>
                      </a:r>
                      <a:r>
                        <a:rPr lang="es-AR" dirty="0" smtClean="0"/>
                        <a:t>: [0-9a-z] representa cualquier dígito decimal o cualquier letra minúscula (del alfabeto inglés). </a:t>
                      </a:r>
                      <a:endParaRPr lang="es-AR" dirty="0"/>
                    </a:p>
                  </a:txBody>
                  <a:tcPr/>
                </a:tc>
              </a:tr>
              <a:tr h="1082580">
                <a:tc>
                  <a:txBody>
                    <a:bodyPr/>
                    <a:lstStyle/>
                    <a:p>
                      <a:r>
                        <a:rPr lang="es-AR" dirty="0" smtClean="0"/>
                        <a:t>{ } (llaves)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Es el operador </a:t>
                      </a:r>
                      <a:r>
                        <a:rPr lang="es-AR" i="1" dirty="0" smtClean="0"/>
                        <a:t>potencia</a:t>
                      </a:r>
                      <a:r>
                        <a:rPr lang="es-AR" dirty="0" smtClean="0"/>
                        <a:t>, una repetición </a:t>
                      </a:r>
                      <a:r>
                        <a:rPr lang="es-AR" i="1" dirty="0" smtClean="0"/>
                        <a:t>determinada </a:t>
                      </a:r>
                      <a:r>
                        <a:rPr lang="es-AR" dirty="0" smtClean="0"/>
                        <a:t>del patrón que lo precede como operando.</a:t>
                      </a:r>
                      <a:r>
                        <a:rPr lang="es-AR" i="1" dirty="0" smtClean="0"/>
                        <a:t> Ejemplo 1</a:t>
                      </a:r>
                      <a:r>
                        <a:rPr lang="es-AR" dirty="0" smtClean="0"/>
                        <a:t>: a{3} representa la ER </a:t>
                      </a:r>
                      <a:r>
                        <a:rPr lang="es-AR" dirty="0" err="1" smtClean="0"/>
                        <a:t>aaa</a:t>
                      </a:r>
                      <a:r>
                        <a:rPr lang="es-AR" dirty="0" smtClean="0"/>
                        <a:t>.</a:t>
                      </a:r>
                      <a:br>
                        <a:rPr lang="es-AR" dirty="0" smtClean="0"/>
                      </a:br>
                      <a:r>
                        <a:rPr lang="es-AR" i="1" dirty="0" smtClean="0"/>
                        <a:t>Ejemplo 2</a:t>
                      </a:r>
                      <a:r>
                        <a:rPr lang="es-AR" dirty="0" smtClean="0"/>
                        <a:t>: (ab){4} representa la ER </a:t>
                      </a:r>
                      <a:r>
                        <a:rPr lang="es-AR" dirty="0" err="1" smtClean="0"/>
                        <a:t>abababab</a:t>
                      </a:r>
                      <a:r>
                        <a:rPr lang="es-AR" dirty="0" smtClean="0"/>
                        <a:t>. {,} Es el operador </a:t>
                      </a:r>
                      <a:r>
                        <a:rPr lang="es-AR" i="1" dirty="0" smtClean="0"/>
                        <a:t>potencia </a:t>
                      </a:r>
                      <a:r>
                        <a:rPr lang="es-AR" dirty="0" smtClean="0"/>
                        <a:t>extendido a un intervalo.</a:t>
                      </a:r>
                      <a:r>
                        <a:rPr lang="es-AR" i="1" dirty="0" smtClean="0"/>
                        <a:t> Ejemplo</a:t>
                      </a:r>
                      <a:r>
                        <a:rPr lang="es-AR" dirty="0" smtClean="0"/>
                        <a:t>: a{1,3} representa la ER </a:t>
                      </a:r>
                      <a:r>
                        <a:rPr lang="es-AR" dirty="0" err="1" smtClean="0"/>
                        <a:t>a+aa+aaa</a:t>
                      </a:r>
                      <a:r>
                        <a:rPr lang="es-AR" dirty="0" smtClean="0"/>
                        <a:t>. </a:t>
                      </a:r>
                      <a:endParaRPr lang="es-AR" dirty="0"/>
                    </a:p>
                  </a:txBody>
                  <a:tcPr/>
                </a:tc>
              </a:tr>
              <a:tr h="337728">
                <a:tc>
                  <a:txBody>
                    <a:bodyPr/>
                    <a:lstStyle/>
                    <a:p>
                      <a:r>
                        <a:rPr lang="es-AR" dirty="0" smtClean="0"/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Es un operador que indica cero o una ocurrencia de la ER que lo precede.</a:t>
                      </a:r>
                      <a:br>
                        <a:rPr lang="es-AR" dirty="0" smtClean="0"/>
                      </a:br>
                      <a:r>
                        <a:rPr lang="es-AR" i="1" dirty="0" smtClean="0"/>
                        <a:t>Ejemplo</a:t>
                      </a:r>
                      <a:r>
                        <a:rPr lang="es-AR" dirty="0" smtClean="0"/>
                        <a:t>: a? representa la ER a+</a:t>
                      </a:r>
                      <a:r>
                        <a:rPr lang="el-GR" dirty="0" smtClean="0"/>
                        <a:t>ε</a:t>
                      </a:r>
                      <a:endParaRPr lang="es-AR" dirty="0"/>
                    </a:p>
                  </a:txBody>
                  <a:tcPr/>
                </a:tc>
              </a:tr>
              <a:tr h="337728">
                <a:tc>
                  <a:txBody>
                    <a:bodyPr/>
                    <a:lstStyle/>
                    <a:p>
                      <a:r>
                        <a:rPr lang="es-AR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el operador </a:t>
                      </a:r>
                      <a:r>
                        <a:rPr lang="es-AR" sz="18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clausura de </a:t>
                      </a:r>
                      <a:r>
                        <a:rPr lang="es-AR" sz="1800" i="1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Kleene</a:t>
                      </a:r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cero o más ocurrencias de la ER que lo </a:t>
                      </a:r>
                      <a:r>
                        <a:rPr lang="es-AR" sz="180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precede.</a:t>
                      </a:r>
                      <a:r>
                        <a:rPr lang="es-AR" sz="1800" i="1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a* representa la ER a*</a:t>
                      </a:r>
                      <a:endParaRPr lang="es-AR" dirty="0"/>
                    </a:p>
                  </a:txBody>
                  <a:tcPr/>
                </a:tc>
              </a:tr>
              <a:tr h="337728">
                <a:tc>
                  <a:txBody>
                    <a:bodyPr/>
                    <a:lstStyle/>
                    <a:p>
                      <a:r>
                        <a:rPr lang="es-AR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el operador </a:t>
                      </a:r>
                      <a:r>
                        <a:rPr lang="es-AR" sz="18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clausura positiva</a:t>
                      </a:r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una o más ocurrencias de la ER que lo </a:t>
                      </a:r>
                      <a:r>
                        <a:rPr lang="es-AR" sz="180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precede.</a:t>
                      </a:r>
                      <a:r>
                        <a:rPr lang="es-AR" sz="1800" i="1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a+ representa la ER a+.</a:t>
                      </a:r>
                      <a:endParaRPr lang="es-AR" dirty="0"/>
                    </a:p>
                  </a:txBody>
                  <a:tcPr/>
                </a:tc>
              </a:tr>
              <a:tr h="337728">
                <a:tc>
                  <a:txBody>
                    <a:bodyPr/>
                    <a:lstStyle/>
                    <a:p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 (paréntesis)</a:t>
                      </a:r>
                      <a:b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utilizan para agrupar una ER.</a:t>
                      </a:r>
                      <a:b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((ab)? | b)+ representa la ER (ab+</a:t>
                      </a:r>
                      <a:r>
                        <a:rPr lang="el-G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s-AR" sz="180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+b)+.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88184" y="289548"/>
            <a:ext cx="2400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FLEX Y BISON</a:t>
            </a:r>
            <a:endParaRPr lang="es-AR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151880" y="1069955"/>
            <a:ext cx="2128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Que es </a:t>
            </a:r>
            <a:r>
              <a:rPr lang="es-AR" sz="2800" dirty="0" err="1" smtClean="0"/>
              <a:t>flex</a:t>
            </a:r>
            <a:r>
              <a:rPr lang="es-AR" sz="2800" dirty="0" smtClean="0"/>
              <a:t>??</a:t>
            </a:r>
            <a:endParaRPr lang="es-AR" sz="2800" dirty="0"/>
          </a:p>
        </p:txBody>
      </p:sp>
      <p:sp>
        <p:nvSpPr>
          <p:cNvPr id="5" name="2 Marcador de texto"/>
          <p:cNvSpPr txBox="1">
            <a:spLocks/>
          </p:cNvSpPr>
          <p:nvPr/>
        </p:nvSpPr>
        <p:spPr>
          <a:xfrm>
            <a:off x="503999" y="1769040"/>
            <a:ext cx="8870040" cy="514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s-AR" sz="2400" smtClean="0">
                <a:solidFill>
                  <a:sysClr val="windowText" lastClr="000000"/>
                </a:solidFill>
              </a:rPr>
              <a:t>La especificación de flex tiene el siguiente formato:</a:t>
            </a:r>
          </a:p>
          <a:p>
            <a:pPr marL="1344960" indent="0" algn="l">
              <a:spcAft>
                <a:spcPts val="0"/>
              </a:spcAft>
              <a:buFont typeface="StarSymbol"/>
              <a:buNone/>
            </a:pPr>
            <a:r>
              <a:rPr lang="es-AR" sz="2400" smtClean="0">
                <a:solidFill>
                  <a:sysClr val="windowText" lastClr="000000"/>
                </a:solidFill>
                <a:latin typeface="DejaVu Sans Mono" pitchFamily="49"/>
              </a:rPr>
              <a:t> 			definiciones</a:t>
            </a:r>
          </a:p>
          <a:p>
            <a:pPr marL="1344960" indent="0">
              <a:spcAft>
                <a:spcPts val="0"/>
              </a:spcAft>
              <a:buFont typeface="StarSymbol"/>
              <a:buNone/>
            </a:pPr>
            <a:r>
              <a:rPr lang="es-AR" sz="2400" smtClean="0">
                <a:solidFill>
                  <a:sysClr val="windowText" lastClr="000000"/>
                </a:solidFill>
                <a:latin typeface="DejaVu Sans Mono" pitchFamily="49"/>
              </a:rPr>
              <a:t> 			%%</a:t>
            </a:r>
          </a:p>
          <a:p>
            <a:pPr marL="1344960" indent="0">
              <a:spcAft>
                <a:spcPts val="0"/>
              </a:spcAft>
              <a:buFont typeface="StarSymbol"/>
              <a:buNone/>
            </a:pPr>
            <a:r>
              <a:rPr lang="es-AR" sz="2400" smtClean="0">
                <a:solidFill>
                  <a:sysClr val="windowText" lastClr="000000"/>
                </a:solidFill>
                <a:latin typeface="DejaVu Sans Mono" pitchFamily="49"/>
              </a:rPr>
              <a:t> 			reglas</a:t>
            </a:r>
          </a:p>
          <a:p>
            <a:pPr marL="1344960" indent="0">
              <a:spcAft>
                <a:spcPts val="0"/>
              </a:spcAft>
              <a:buFont typeface="StarSymbol"/>
              <a:buNone/>
            </a:pPr>
            <a:r>
              <a:rPr lang="es-AR" sz="2400" smtClean="0">
                <a:solidFill>
                  <a:sysClr val="windowText" lastClr="000000"/>
                </a:solidFill>
                <a:latin typeface="DejaVu Sans Mono" pitchFamily="49"/>
              </a:rPr>
              <a:t> 			%%</a:t>
            </a:r>
          </a:p>
          <a:p>
            <a:pPr marL="1344960" indent="0">
              <a:spcAft>
                <a:spcPts val="1417"/>
              </a:spcAft>
              <a:buFont typeface="StarSymbol"/>
              <a:buNone/>
            </a:pPr>
            <a:r>
              <a:rPr lang="es-AR" sz="2400" smtClean="0">
                <a:solidFill>
                  <a:sysClr val="windowText" lastClr="000000"/>
                </a:solidFill>
                <a:latin typeface="DejaVu Sans Mono" pitchFamily="49"/>
              </a:rPr>
              <a:t> 			código del usuario</a:t>
            </a:r>
          </a:p>
          <a:p>
            <a:r>
              <a:rPr lang="es-AR" sz="2400" smtClean="0">
                <a:solidFill>
                  <a:sysClr val="windowText" lastClr="000000"/>
                </a:solidFill>
              </a:rPr>
              <a:t>La sección de definiciones sirve para dar nombres a ciertas ER y así simplificar y hacer más claras otras ER.</a:t>
            </a:r>
          </a:p>
          <a:p>
            <a:r>
              <a:rPr lang="es-AR" sz="2400" smtClean="0">
                <a:solidFill>
                  <a:sysClr val="windowText" lastClr="000000"/>
                </a:solidFill>
              </a:rPr>
              <a:t>La sección de reglas se delimita con %% y es donde indicamos mediante ER los tokens a reconocer y mediante código C las acciones a realizar cada vez que se reconoce un token.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7096666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Gracias </a:t>
            </a:r>
            <a:r>
              <a:rPr lang="es-AR" sz="1100" dirty="0" err="1" smtClean="0"/>
              <a:t>Lic.Eduardo</a:t>
            </a:r>
            <a:r>
              <a:rPr lang="es-AR" sz="1100" dirty="0" smtClean="0"/>
              <a:t> </a:t>
            </a:r>
            <a:r>
              <a:rPr lang="es-AR" sz="1100" dirty="0" err="1" smtClean="0"/>
              <a:t>Zuñiga</a:t>
            </a: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7825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s-AR" sz="4400" b="0" i="0" u="none" strike="noStrike" kern="1200">
                <a:ln>
                  <a:noFill/>
                </a:ln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s-AR" smtClean="0">
                <a:solidFill>
                  <a:sysClr val="windowText" lastClr="000000"/>
                </a:solidFill>
              </a:rPr>
              <a:t>Flex</a:t>
            </a:r>
            <a:endParaRPr lang="es-AR">
              <a:solidFill>
                <a:sysClr val="windowText" lastClr="000000"/>
              </a:solidFill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503999" y="1769040"/>
            <a:ext cx="8870040" cy="514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s-AR" smtClean="0">
                <a:solidFill>
                  <a:sysClr val="windowText" lastClr="000000"/>
                </a:solidFill>
              </a:rPr>
              <a:t>La sección de código de usuario es optativa. En caso de no estar,  el segundo delimitador %% no es necesario. Sirve para agregar código que flex copiará tal cual al final del fuente que genere.</a:t>
            </a:r>
          </a:p>
          <a:p>
            <a:r>
              <a:rPr lang="es-AR" smtClean="0">
                <a:solidFill>
                  <a:sysClr val="windowText" lastClr="000000"/>
                </a:solidFill>
              </a:rPr>
              <a:t>Puede haber una función main que típicamente haga al menos un llamado a yylex() o bien puede haber funciones auxiliares a ser invocadas por la acciones de las reglas</a:t>
            </a:r>
            <a:endParaRPr lang="es-A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71B295-942C-41E5-AA73-888038301819}" type="slidenum">
              <a:t>16</a:t>
            </a:fld>
            <a:endParaRPr lang="es-AR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/>
              <a:t>Variables y Funciones del Fuente Generado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5142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AR" sz="2800" b="1" dirty="0" err="1"/>
              <a:t>yylex</a:t>
            </a:r>
            <a:r>
              <a:rPr lang="es-AR" sz="2800" b="1" dirty="0"/>
              <a:t>() </a:t>
            </a:r>
            <a:r>
              <a:rPr lang="es-AR" sz="2800" dirty="0"/>
              <a:t>es el escáner. Devuelve el </a:t>
            </a:r>
            <a:r>
              <a:rPr lang="es-AR" sz="2800" dirty="0" err="1"/>
              <a:t>token</a:t>
            </a:r>
            <a:r>
              <a:rPr lang="es-AR" sz="2800" dirty="0"/>
              <a:t> encontrado como un </a:t>
            </a:r>
            <a:r>
              <a:rPr lang="es-AR" sz="2800" dirty="0" err="1"/>
              <a:t>int</a:t>
            </a:r>
            <a:r>
              <a:rPr lang="es-AR" sz="2800" dirty="0"/>
              <a:t>.</a:t>
            </a:r>
          </a:p>
          <a:p>
            <a:pPr lvl="0"/>
            <a:r>
              <a:rPr lang="es-AR" sz="2800" b="1" dirty="0" err="1"/>
              <a:t>yytext</a:t>
            </a:r>
            <a:r>
              <a:rPr lang="es-AR" sz="2800" dirty="0"/>
              <a:t> variable con el lexema encontrado, en modo </a:t>
            </a:r>
            <a:r>
              <a:rPr lang="es-AR" sz="2800" dirty="0" err="1"/>
              <a:t>flex</a:t>
            </a:r>
            <a:r>
              <a:rPr lang="es-AR" sz="2800" dirty="0"/>
              <a:t> es un </a:t>
            </a:r>
            <a:r>
              <a:rPr lang="es-AR" sz="2800" dirty="0" err="1"/>
              <a:t>char</a:t>
            </a:r>
            <a:r>
              <a:rPr lang="es-AR" sz="2800" dirty="0"/>
              <a:t> * (solo accesible desde </a:t>
            </a:r>
            <a:r>
              <a:rPr lang="es-AR" sz="2800" dirty="0" err="1"/>
              <a:t>flex</a:t>
            </a:r>
            <a:r>
              <a:rPr lang="es-AR" sz="2800" dirty="0"/>
              <a:t>, se debe copiar en un registro semántico para ser usado en </a:t>
            </a:r>
            <a:r>
              <a:rPr lang="es-AR" sz="2800" dirty="0" err="1"/>
              <a:t>bison</a:t>
            </a:r>
            <a:r>
              <a:rPr lang="es-AR" sz="2800" dirty="0"/>
              <a:t>)</a:t>
            </a:r>
          </a:p>
          <a:p>
            <a:pPr lvl="0"/>
            <a:r>
              <a:rPr lang="es-AR" sz="2800" b="1" dirty="0" err="1"/>
              <a:t>yyleng</a:t>
            </a:r>
            <a:r>
              <a:rPr lang="es-AR" sz="2800" dirty="0"/>
              <a:t> largo de </a:t>
            </a:r>
            <a:r>
              <a:rPr lang="es-AR" sz="2800" dirty="0" err="1"/>
              <a:t>yytext</a:t>
            </a:r>
            <a:endParaRPr lang="es-AR" sz="2800" dirty="0"/>
          </a:p>
          <a:p>
            <a:pPr lvl="0"/>
            <a:r>
              <a:rPr lang="es-AR" sz="2800" b="1" dirty="0" err="1"/>
              <a:t>yyin</a:t>
            </a:r>
            <a:r>
              <a:rPr lang="es-AR" sz="2800" dirty="0"/>
              <a:t> es el FILE * de donde el escáner lee la entrada, por defecto </a:t>
            </a:r>
            <a:r>
              <a:rPr lang="es-AR" sz="2800" dirty="0" err="1"/>
              <a:t>stdin</a:t>
            </a:r>
            <a:endParaRPr lang="es-AR" sz="2800" dirty="0"/>
          </a:p>
          <a:p>
            <a:pPr lvl="0"/>
            <a:r>
              <a:rPr lang="es-AR" sz="2800" b="1" dirty="0" err="1"/>
              <a:t>yyout</a:t>
            </a:r>
            <a:r>
              <a:rPr lang="es-AR" sz="2800" dirty="0"/>
              <a:t> es el FILE * a donde el escáner dirige su salida, por defecto </a:t>
            </a:r>
            <a:r>
              <a:rPr lang="es-AR" sz="2800" dirty="0" err="1"/>
              <a:t>stdout</a:t>
            </a:r>
            <a:endParaRPr lang="es-AR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7334651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Gracias </a:t>
            </a:r>
            <a:r>
              <a:rPr lang="es-AR" sz="1100" dirty="0" err="1" smtClean="0"/>
              <a:t>Lic.Eduardo</a:t>
            </a:r>
            <a:r>
              <a:rPr lang="es-AR" sz="1100" dirty="0" smtClean="0"/>
              <a:t> </a:t>
            </a:r>
            <a:r>
              <a:rPr lang="es-AR" sz="1100" dirty="0" err="1" smtClean="0"/>
              <a:t>Zuñiga</a:t>
            </a: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13840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F671FD-3E52-4836-8D52-96343CC98368}" type="slidenum">
              <a:t>17</a:t>
            </a:fld>
            <a:endParaRPr lang="es-AR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/>
              <a:t>Definiciones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808" y="1259557"/>
            <a:ext cx="8870040" cy="5214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AR" sz="2000" dirty="0"/>
              <a:t>La Sintaxis es:</a:t>
            </a:r>
          </a:p>
          <a:p>
            <a:pPr lvl="1" rtl="0" hangingPunct="0"/>
            <a:r>
              <a:rPr lang="es-AR" sz="2000" dirty="0"/>
              <a:t>nombre definición</a:t>
            </a:r>
          </a:p>
          <a:p>
            <a:pPr lvl="1" rtl="0" hangingPunct="0"/>
            <a:r>
              <a:rPr lang="es-AR" sz="2000" dirty="0"/>
              <a:t>Nombre debe estar al comienzo de la línea y comenzar con una letra o un </a:t>
            </a:r>
            <a:r>
              <a:rPr lang="es-AR" sz="2000" dirty="0" err="1"/>
              <a:t>guión</a:t>
            </a:r>
            <a:r>
              <a:rPr lang="es-AR" sz="2000" dirty="0"/>
              <a:t> bajo, continuando luego con más letras, guiones bajos, guiones del medio (menos) o dígitos.</a:t>
            </a:r>
          </a:p>
          <a:p>
            <a:pPr lvl="1" rtl="0" hangingPunct="0"/>
            <a:r>
              <a:rPr lang="es-AR" sz="2000" dirty="0"/>
              <a:t>Definición se extiende desde el primer carácter no blanco luego del nombre hasta el fin de la línea, siendo una ER que eventualmente puede usar nombres definidos previamente.</a:t>
            </a:r>
          </a:p>
          <a:p>
            <a:pPr lvl="0"/>
            <a:r>
              <a:rPr lang="es-AR" sz="2000" dirty="0"/>
              <a:t>Ejemplo:</a:t>
            </a:r>
          </a:p>
          <a:p>
            <a:pPr lvl="1" rtl="0" hangingPunct="0"/>
            <a:r>
              <a:rPr lang="es-AR" sz="2000" dirty="0">
                <a:latin typeface="DejaVu Sans Mono" pitchFamily="49"/>
              </a:rPr>
              <a:t>digito [0-9]</a:t>
            </a:r>
          </a:p>
          <a:p>
            <a:pPr lvl="1" rtl="0" hangingPunct="0"/>
            <a:r>
              <a:rPr lang="es-AR" sz="2000" dirty="0">
                <a:latin typeface="DejaVu Sans Mono" pitchFamily="49"/>
              </a:rPr>
              <a:t>exponente [</a:t>
            </a:r>
            <a:r>
              <a:rPr lang="es-AR" sz="2000" dirty="0" err="1">
                <a:latin typeface="DejaVu Sans Mono" pitchFamily="49"/>
              </a:rPr>
              <a:t>eE</a:t>
            </a:r>
            <a:r>
              <a:rPr lang="es-AR" sz="2000" dirty="0">
                <a:latin typeface="DejaVu Sans Mono" pitchFamily="49"/>
              </a:rPr>
              <a:t>][+-]?{digito}+</a:t>
            </a:r>
          </a:p>
          <a:p>
            <a:pPr lvl="0"/>
            <a:r>
              <a:rPr lang="es-AR" sz="2000" dirty="0"/>
              <a:t>Uso en las reglas</a:t>
            </a:r>
          </a:p>
          <a:p>
            <a:pPr lvl="1" rtl="0" hangingPunct="0"/>
            <a:r>
              <a:rPr lang="es-AR" sz="2000" dirty="0">
                <a:latin typeface="DejaVu Sans Mono" pitchFamily="49"/>
              </a:rPr>
              <a:t>{digito}+   {</a:t>
            </a:r>
            <a:r>
              <a:rPr lang="es-AR" sz="2000" dirty="0" err="1">
                <a:latin typeface="DejaVu Sans Mono" pitchFamily="49"/>
              </a:rPr>
              <a:t>nro</a:t>
            </a:r>
            <a:r>
              <a:rPr lang="es-AR" sz="2000" dirty="0">
                <a:latin typeface="DejaVu Sans Mono" pitchFamily="49"/>
              </a:rPr>
              <a:t>++; //esta es la </a:t>
            </a:r>
            <a:r>
              <a:rPr lang="es-AR" sz="2000" dirty="0" err="1">
                <a:latin typeface="DejaVu Sans Mono" pitchFamily="49"/>
              </a:rPr>
              <a:t>accion</a:t>
            </a:r>
            <a:r>
              <a:rPr lang="es-AR" sz="2000" dirty="0">
                <a:latin typeface="DejaVu Sans Mono" pitchFamily="49"/>
              </a:rPr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7262643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Gracias </a:t>
            </a:r>
            <a:r>
              <a:rPr lang="es-AR" sz="1100" dirty="0" err="1" smtClean="0"/>
              <a:t>Lic.Eduardo</a:t>
            </a:r>
            <a:r>
              <a:rPr lang="es-AR" sz="1100" dirty="0" smtClean="0"/>
              <a:t> </a:t>
            </a:r>
            <a:r>
              <a:rPr lang="es-AR" sz="1100" dirty="0" err="1" smtClean="0"/>
              <a:t>Zuñiga</a:t>
            </a: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16596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texto"/>
          <p:cNvSpPr txBox="1">
            <a:spLocks/>
          </p:cNvSpPr>
          <p:nvPr/>
        </p:nvSpPr>
        <p:spPr>
          <a:xfrm>
            <a:off x="503999" y="1769040"/>
            <a:ext cx="8870040" cy="52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s-AR" dirty="0" smtClean="0">
                <a:solidFill>
                  <a:sysClr val="windowText" lastClr="000000"/>
                </a:solidFill>
              </a:rPr>
              <a:t>La Sintaxis es:</a:t>
            </a:r>
          </a:p>
          <a:p>
            <a:pPr lvl="1" rtl="0" hangingPunct="0"/>
            <a:r>
              <a:rPr lang="es-AR" dirty="0" smtClean="0">
                <a:solidFill>
                  <a:sysClr val="windowText" lastClr="000000"/>
                </a:solidFill>
                <a:latin typeface="DejaVu Sans Mono" pitchFamily="49"/>
              </a:rPr>
              <a:t>patrón acción</a:t>
            </a:r>
          </a:p>
          <a:p>
            <a:pPr lvl="2" rtl="0" hangingPunct="0"/>
            <a:r>
              <a:rPr lang="es-AR" b="1" dirty="0" smtClean="0">
                <a:solidFill>
                  <a:sysClr val="windowText" lastClr="000000"/>
                </a:solidFill>
              </a:rPr>
              <a:t>Patrón</a:t>
            </a:r>
            <a:r>
              <a:rPr lang="es-AR" dirty="0" smtClean="0">
                <a:solidFill>
                  <a:sysClr val="windowText" lastClr="000000"/>
                </a:solidFill>
              </a:rPr>
              <a:t> es una ER que no debe estar </a:t>
            </a:r>
            <a:r>
              <a:rPr lang="es-AR" dirty="0" err="1" smtClean="0">
                <a:solidFill>
                  <a:sysClr val="windowText" lastClr="000000"/>
                </a:solidFill>
              </a:rPr>
              <a:t>indentada</a:t>
            </a:r>
            <a:r>
              <a:rPr lang="es-AR" dirty="0" smtClean="0">
                <a:solidFill>
                  <a:sysClr val="windowText" lastClr="000000"/>
                </a:solidFill>
              </a:rPr>
              <a:t> y se separa de la acción por el primer blanco (espacio o tabulador no encerrado entre comillas o con barra invertida delante).</a:t>
            </a:r>
          </a:p>
          <a:p>
            <a:pPr lvl="2" rtl="0" hangingPunct="0"/>
            <a:r>
              <a:rPr lang="es-AR" b="1" dirty="0" smtClean="0">
                <a:solidFill>
                  <a:sysClr val="windowText" lastClr="000000"/>
                </a:solidFill>
              </a:rPr>
              <a:t>Acción</a:t>
            </a:r>
            <a:r>
              <a:rPr lang="es-AR" dirty="0" smtClean="0">
                <a:solidFill>
                  <a:sysClr val="windowText" lastClr="000000"/>
                </a:solidFill>
              </a:rPr>
              <a:t> es código C que debe comenzar en la misma línea. Si es una sentencia compuesta puede extenderse a las líneas siguientes.</a:t>
            </a:r>
          </a:p>
          <a:p>
            <a:pPr lvl="3" rtl="0" hangingPunct="0"/>
            <a:r>
              <a:rPr lang="es-AR" dirty="0" smtClean="0">
                <a:solidFill>
                  <a:sysClr val="windowText" lastClr="000000"/>
                </a:solidFill>
              </a:rPr>
              <a:t>También puede ser algunas de las macros provistas por </a:t>
            </a:r>
            <a:r>
              <a:rPr lang="es-AR" dirty="0" err="1" smtClean="0">
                <a:solidFill>
                  <a:sysClr val="windowText" lastClr="000000"/>
                </a:solidFill>
              </a:rPr>
              <a:t>flex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s-AR" sz="4400" b="0" i="0" u="none" strike="noStrike" kern="1200">
                <a:ln>
                  <a:noFill/>
                </a:ln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s-AR" smtClean="0">
                <a:solidFill>
                  <a:sysClr val="windowText" lastClr="000000"/>
                </a:solidFill>
              </a:rPr>
              <a:t>Reglas, sintaxis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7262643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Gracias </a:t>
            </a:r>
            <a:r>
              <a:rPr lang="es-AR" sz="1100" dirty="0" err="1" smtClean="0"/>
              <a:t>Lic.Eduardo</a:t>
            </a:r>
            <a:r>
              <a:rPr lang="es-AR" sz="1100" dirty="0" smtClean="0"/>
              <a:t> </a:t>
            </a:r>
            <a:r>
              <a:rPr lang="es-AR" sz="1100" dirty="0" err="1" smtClean="0"/>
              <a:t>Zuñiga</a:t>
            </a: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4107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texto"/>
          <p:cNvSpPr txBox="1">
            <a:spLocks/>
          </p:cNvSpPr>
          <p:nvPr/>
        </p:nvSpPr>
        <p:spPr>
          <a:xfrm>
            <a:off x="863848" y="251445"/>
            <a:ext cx="8870040" cy="1038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s-AR" smtClean="0">
                <a:solidFill>
                  <a:sysClr val="windowText" lastClr="000000"/>
                </a:solidFill>
              </a:rPr>
              <a:t>Las ER que usa flex son muy similares a las del programa egrep. Coincidencias:</a:t>
            </a:r>
          </a:p>
          <a:p>
            <a:endParaRPr lang="es-AR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50310"/>
              </p:ext>
            </p:extLst>
          </p:nvPr>
        </p:nvGraphicFramePr>
        <p:xfrm>
          <a:off x="1511920" y="1691605"/>
          <a:ext cx="7857650" cy="4432272"/>
        </p:xfrm>
        <a:graphic>
          <a:graphicData uri="http://schemas.openxmlformats.org/drawingml/2006/table">
            <a:tbl>
              <a:tblPr/>
              <a:tblGrid>
                <a:gridCol w="2243776"/>
                <a:gridCol w="5613874"/>
              </a:tblGrid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Operador</a:t>
                      </a:r>
                      <a:endParaRPr lang="es-AR" sz="1700" dirty="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Comentario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Cualquier carácter menos \n y EOF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\t \n \0123 \x2a … etc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Secuencias de escape propias de C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\+ \* \. \( … etc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Secuencias de escape para los operadores de ER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|</a:t>
                      </a:r>
                      <a:endParaRPr lang="es-AR" sz="1700" dirty="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Pipe para unión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 +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Clausura de Kleene, clausura positiva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?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o 1 repetición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 ] [^] [-]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carácter del conjunto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{n} {n,m} {n,} 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Potencia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 )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Paréntesis para modificar precedencias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44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^ $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 inicio o al fin de la línea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995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[:digit:]  [:^digit:] … etc</a:t>
                      </a:r>
                      <a:endParaRPr lang="es-AR" sz="170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Como en </a:t>
                      </a:r>
                      <a:r>
                        <a:rPr lang="es-A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isdigit</a:t>
                      </a:r>
                      <a:r>
                        <a:rPr lang="es-A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s-A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ctype.h</a:t>
                      </a:r>
                      <a:r>
                        <a:rPr lang="es-A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y su complemento. Vale para otros </a:t>
                      </a:r>
                      <a:r>
                        <a:rPr lang="es-A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isXXX</a:t>
                      </a:r>
                      <a:r>
                        <a:rPr lang="es-A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(debe volver a encerrarse entre [] )</a:t>
                      </a:r>
                      <a:endParaRPr lang="es-AR" sz="1700" dirty="0">
                        <a:effectLst/>
                      </a:endParaRPr>
                    </a:p>
                  </a:txBody>
                  <a:tcPr marL="79818" marR="79818" marT="44343" marB="4434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6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35856" y="323453"/>
            <a:ext cx="820891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b="1" u="sng" dirty="0" smtClean="0"/>
              <a:t>IDENTIFICADORES</a:t>
            </a:r>
          </a:p>
          <a:p>
            <a:r>
              <a:rPr lang="pt-BR" sz="2000" i="1" dirty="0"/>
              <a:t>identificador: </a:t>
            </a:r>
            <a:r>
              <a:rPr lang="pt-BR" sz="2000" i="1" dirty="0" err="1"/>
              <a:t>noDígito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i="1" dirty="0"/>
              <a:t>identificador </a:t>
            </a:r>
            <a:r>
              <a:rPr lang="pt-BR" sz="2000" i="1" dirty="0" err="1"/>
              <a:t>noDígito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i="1" dirty="0"/>
              <a:t>identificador dígito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i="1" dirty="0" err="1"/>
              <a:t>noDígito</a:t>
            </a:r>
            <a:r>
              <a:rPr lang="pt-BR" sz="2000" i="1" dirty="0"/>
              <a:t>: </a:t>
            </a:r>
            <a:r>
              <a:rPr lang="pt-BR" i="1" dirty="0"/>
              <a:t>uno de </a:t>
            </a:r>
            <a:r>
              <a:rPr lang="pt-BR" sz="2000" b="1" dirty="0"/>
              <a:t>_ a b c d e f g h i j k l m n o p q r s t u v w x y z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/>
              <a:t>A B C D E F G H I J K L M N O P Q R S T U V W X Y Z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i="1" dirty="0"/>
              <a:t>dígito: </a:t>
            </a:r>
            <a:r>
              <a:rPr lang="pt-BR" i="1" dirty="0"/>
              <a:t>uno de </a:t>
            </a:r>
            <a:r>
              <a:rPr lang="pt-BR" sz="2000" b="1" dirty="0"/>
              <a:t>0 1 2 3 4 5 6 7 8 </a:t>
            </a:r>
            <a:r>
              <a:rPr lang="pt-BR" sz="2000" b="1" dirty="0" smtClean="0"/>
              <a:t>9</a:t>
            </a:r>
            <a:endParaRPr lang="es-AR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931325" y="2959293"/>
            <a:ext cx="9005531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 err="1"/>
              <a:t>palabraReservada</a:t>
            </a:r>
            <a:r>
              <a:rPr lang="en-US" sz="2400" dirty="0"/>
              <a:t>: </a:t>
            </a:r>
            <a:r>
              <a:rPr lang="en-US" i="1" dirty="0" err="1"/>
              <a:t>una</a:t>
            </a:r>
            <a:r>
              <a:rPr lang="en-US" i="1" dirty="0"/>
              <a:t> de </a:t>
            </a:r>
            <a:r>
              <a:rPr lang="en-US" sz="2400" b="1" dirty="0"/>
              <a:t>char do double else float for if </a:t>
            </a:r>
            <a:r>
              <a:rPr lang="en-US" sz="2400" b="1" dirty="0" err="1"/>
              <a:t>int</a:t>
            </a:r>
            <a:r>
              <a:rPr lang="en-US" sz="2400" b="1" dirty="0"/>
              <a:t> long </a:t>
            </a:r>
            <a:r>
              <a:rPr lang="en-US" sz="2400" b="1" dirty="0" smtClean="0"/>
              <a:t>return </a:t>
            </a:r>
            <a:r>
              <a:rPr lang="en-US" sz="2400" b="1" dirty="0" err="1" smtClean="0"/>
              <a:t>sizeof</a:t>
            </a:r>
            <a:r>
              <a:rPr lang="en-US" sz="2400" b="1" dirty="0" smtClean="0"/>
              <a:t> </a:t>
            </a:r>
            <a:r>
              <a:rPr lang="en-US" sz="2400" b="1" dirty="0" err="1"/>
              <a:t>struct</a:t>
            </a:r>
            <a:r>
              <a:rPr lang="en-US" sz="2400" b="1" dirty="0"/>
              <a:t> </a:t>
            </a:r>
            <a:r>
              <a:rPr lang="en-US" sz="2400" b="1" dirty="0" err="1"/>
              <a:t>typedef</a:t>
            </a:r>
            <a:r>
              <a:rPr lang="en-US" sz="2400" b="1" dirty="0"/>
              <a:t> void </a:t>
            </a:r>
            <a:r>
              <a:rPr lang="en-US" sz="2400" b="1" dirty="0" smtClean="0"/>
              <a:t>while</a:t>
            </a:r>
            <a:endParaRPr lang="es-AR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31325" y="4399453"/>
            <a:ext cx="8213443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800" b="1" u="sng" dirty="0"/>
              <a:t>constante</a:t>
            </a:r>
            <a:r>
              <a:rPr lang="es-AR" sz="2800" b="1" dirty="0"/>
              <a:t>: </a:t>
            </a:r>
            <a:r>
              <a:rPr lang="es-AR" i="1" dirty="0"/>
              <a:t>una de </a:t>
            </a:r>
            <a:r>
              <a:rPr lang="es-AR" sz="2400" i="1" dirty="0" err="1"/>
              <a:t>constanteReal</a:t>
            </a:r>
            <a:r>
              <a:rPr lang="es-AR" sz="2400" i="1" dirty="0"/>
              <a:t> </a:t>
            </a:r>
            <a:r>
              <a:rPr lang="es-AR" sz="2400" i="1" dirty="0" err="1"/>
              <a:t>constanteEntera</a:t>
            </a:r>
            <a:r>
              <a:rPr lang="es-AR" sz="2400" i="1" dirty="0"/>
              <a:t> </a:t>
            </a:r>
            <a:endParaRPr lang="es-AR" sz="2400" i="1" dirty="0" smtClean="0"/>
          </a:p>
          <a:p>
            <a:r>
              <a:rPr lang="es-AR" sz="2400" i="1" dirty="0" err="1" smtClean="0"/>
              <a:t>constanteEnumeración</a:t>
            </a:r>
            <a:r>
              <a:rPr lang="es-AR" sz="2400" i="1" dirty="0" smtClean="0"/>
              <a:t> </a:t>
            </a:r>
            <a:r>
              <a:rPr lang="es-AR" sz="2400" i="1" dirty="0" err="1" smtClean="0"/>
              <a:t>constanteCarácter</a:t>
            </a: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931325" y="5624750"/>
            <a:ext cx="8213443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800" b="1" u="sng" dirty="0"/>
              <a:t>operador: </a:t>
            </a:r>
            <a:r>
              <a:rPr lang="es-AR" sz="1600" i="1" dirty="0"/>
              <a:t>uno de </a:t>
            </a:r>
            <a:r>
              <a:rPr lang="es-AR" sz="2400" b="1" dirty="0"/>
              <a:t>++ * + &amp; ! </a:t>
            </a:r>
            <a:r>
              <a:rPr lang="es-AR" sz="2400" b="1" dirty="0" err="1"/>
              <a:t>sizeof</a:t>
            </a:r>
            <a:r>
              <a:rPr lang="es-AR" sz="2400" b="1" dirty="0"/>
              <a:t> / % &lt; &lt;= == != &amp;&amp; || ?: = +=</a:t>
            </a:r>
            <a:r>
              <a:rPr lang="es-AR" sz="2400" dirty="0"/>
              <a:t/>
            </a:r>
            <a:br>
              <a:rPr lang="es-AR" sz="2400" dirty="0"/>
            </a:br>
            <a:r>
              <a:rPr lang="es-AR" sz="2800" b="1" u="sng" dirty="0" err="1"/>
              <a:t>carácterPuntuación</a:t>
            </a:r>
            <a:r>
              <a:rPr lang="es-AR" sz="2800" b="1" u="sng" dirty="0"/>
              <a:t>: </a:t>
            </a:r>
            <a:r>
              <a:rPr lang="es-AR" sz="1600" i="1" dirty="0"/>
              <a:t>uno de </a:t>
            </a:r>
            <a:r>
              <a:rPr lang="es-AR" sz="2400" b="1" dirty="0"/>
              <a:t>( ) { } , ;</a:t>
            </a:r>
            <a:r>
              <a:rPr lang="es-AR" sz="2400" dirty="0"/>
              <a:t/>
            </a:r>
            <a:br>
              <a:rPr lang="es-AR" sz="2400" dirty="0"/>
            </a:b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497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03999" y="10742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s-AR" sz="4400" b="0" i="0" u="none" strike="noStrike" kern="1200">
                <a:ln>
                  <a:noFill/>
                </a:ln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s-AR" smtClean="0">
                <a:solidFill>
                  <a:sysClr val="windowText" lastClr="000000"/>
                </a:solidFill>
              </a:rPr>
              <a:t>Acciones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503999" y="1209682"/>
            <a:ext cx="8870040" cy="55804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s-AR" sz="2400" smtClean="0">
                <a:solidFill>
                  <a:sysClr val="windowText" lastClr="000000"/>
                </a:solidFill>
              </a:rPr>
              <a:t>Indican que hacer cuando se encuentra el patrón asociado a las mismas</a:t>
            </a:r>
          </a:p>
          <a:p>
            <a:pPr lvl="1" rtl="0" hangingPunct="0"/>
            <a:r>
              <a:rPr lang="es-AR" sz="2400" smtClean="0">
                <a:solidFill>
                  <a:sysClr val="windowText" lastClr="000000"/>
                </a:solidFill>
              </a:rPr>
              <a:t>Ejemplo: </a:t>
            </a:r>
            <a:r>
              <a:rPr lang="es-AR" sz="2400" smtClean="0">
                <a:solidFill>
                  <a:sysClr val="windowText" lastClr="000000"/>
                </a:solidFill>
                <a:latin typeface="DejaVu Sans Mono" pitchFamily="49"/>
              </a:rPr>
              <a:t>\n caracteres++; lineas++;</a:t>
            </a:r>
          </a:p>
          <a:p>
            <a:pPr lvl="1" rtl="0" hangingPunct="0"/>
            <a:r>
              <a:rPr lang="es-AR" sz="2400" smtClean="0">
                <a:solidFill>
                  <a:sysClr val="windowText" lastClr="000000"/>
                </a:solidFill>
                <a:latin typeface="Arial" pitchFamily="34"/>
              </a:rPr>
              <a:t>Al encontrar un \n incrementa dos contadores</a:t>
            </a:r>
          </a:p>
          <a:p>
            <a:r>
              <a:rPr lang="es-AR" sz="2400" smtClean="0">
                <a:solidFill>
                  <a:sysClr val="windowText" lastClr="000000"/>
                </a:solidFill>
              </a:rPr>
              <a:t>Puede ser la sentencia nula o un comentario para indicar que no se hace nada, simplemente se descarta el patrón encontrado</a:t>
            </a:r>
          </a:p>
          <a:p>
            <a:r>
              <a:rPr lang="es-AR" sz="2400" smtClean="0">
                <a:solidFill>
                  <a:sysClr val="windowText" lastClr="000000"/>
                </a:solidFill>
              </a:rPr>
              <a:t>Si no se puede emparejar ningún patrón se aplica la acción por defecto, esto es tomar el primer carácter de entrada y copiarlo tal cual en la salida</a:t>
            </a:r>
          </a:p>
          <a:p>
            <a:r>
              <a:rPr lang="es-AR" sz="2400" smtClean="0">
                <a:solidFill>
                  <a:sysClr val="windowText" lastClr="000000"/>
                </a:solidFill>
              </a:rPr>
              <a:t>Para copiar un patrón emparejado, tal cual en la salida se usa la directiva ECHO (seguido de un ; )</a:t>
            </a:r>
          </a:p>
          <a:p>
            <a:r>
              <a:rPr lang="es-AR" sz="2400" smtClean="0">
                <a:solidFill>
                  <a:sysClr val="windowText" lastClr="000000"/>
                </a:solidFill>
              </a:rPr>
              <a:t>Si se usa un | (pipe) como acción lo que se está indicando es que debe realizar la misma acción que el patrón siguiente.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0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s-AR" sz="4400" b="0" i="0" u="none" strike="noStrike" kern="1200">
                <a:ln>
                  <a:noFill/>
                </a:ln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s-AR" dirty="0" smtClean="0">
                <a:solidFill>
                  <a:sysClr val="windowText" lastClr="000000"/>
                </a:solidFill>
              </a:rPr>
              <a:t>Código de Usuario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503999" y="1769040"/>
            <a:ext cx="8870040" cy="52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s-AR" sz="2400" dirty="0" smtClean="0">
                <a:solidFill>
                  <a:sysClr val="windowText" lastClr="000000"/>
                </a:solidFill>
              </a:rPr>
              <a:t>Es código que se agregará al final de fuente generado por </a:t>
            </a:r>
            <a:r>
              <a:rPr lang="es-AR" sz="2400" dirty="0" err="1" smtClean="0">
                <a:solidFill>
                  <a:sysClr val="windowText" lastClr="000000"/>
                </a:solidFill>
              </a:rPr>
              <a:t>flex</a:t>
            </a:r>
            <a:endParaRPr lang="es-AR" sz="2400" dirty="0" smtClean="0">
              <a:solidFill>
                <a:sysClr val="windowText" lastClr="000000"/>
              </a:solidFill>
            </a:endParaRPr>
          </a:p>
          <a:p>
            <a:r>
              <a:rPr lang="es-AR" sz="2400" dirty="0" smtClean="0">
                <a:solidFill>
                  <a:sysClr val="windowText" lastClr="000000"/>
                </a:solidFill>
              </a:rPr>
              <a:t>Hay dos casos típicos</a:t>
            </a:r>
          </a:p>
          <a:p>
            <a:pPr lvl="1" rtl="0" hangingPunct="0"/>
            <a:r>
              <a:rPr lang="es-AR" sz="2400" dirty="0" smtClean="0">
                <a:solidFill>
                  <a:sysClr val="windowText" lastClr="000000"/>
                </a:solidFill>
              </a:rPr>
              <a:t>Agregar una rutina </a:t>
            </a:r>
            <a:r>
              <a:rPr lang="es-AR" sz="2400" dirty="0" err="1" smtClean="0">
                <a:solidFill>
                  <a:sysClr val="windowText" lastClr="000000"/>
                </a:solidFill>
              </a:rPr>
              <a:t>main</a:t>
            </a:r>
            <a:r>
              <a:rPr lang="es-AR" sz="2400" dirty="0" smtClean="0">
                <a:solidFill>
                  <a:sysClr val="windowText" lastClr="000000"/>
                </a:solidFill>
              </a:rPr>
              <a:t> que llama al escáner. Es el caso cuando se quiere hacer un programa que procese un texto, para modificarlo y/o hacer estadísticas sobre el mismo.</a:t>
            </a:r>
          </a:p>
          <a:p>
            <a:pPr lvl="1" rtl="0" hangingPunct="0"/>
            <a:r>
              <a:rPr lang="es-AR" sz="2400" dirty="0" smtClean="0">
                <a:solidFill>
                  <a:sysClr val="windowText" lastClr="000000"/>
                </a:solidFill>
              </a:rPr>
              <a:t>Agregar rutinas auxiliares que puedan ser invocadas desde las acciones, por supuesto habrá que declararlas antes, por ejemplo, agregando código en la sección de definiciones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600152" y="323453"/>
            <a:ext cx="2690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INSTALACION</a:t>
            </a:r>
            <a:endParaRPr lang="es-AR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59792" y="1403573"/>
            <a:ext cx="78462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 smtClean="0"/>
              <a:t>Instalar </a:t>
            </a:r>
            <a:r>
              <a:rPr lang="es-AR" sz="3600" dirty="0" err="1" smtClean="0"/>
              <a:t>Mingw</a:t>
            </a:r>
            <a:r>
              <a:rPr lang="es-AR" sz="3600" dirty="0" smtClean="0"/>
              <a:t>, </a:t>
            </a:r>
            <a:r>
              <a:rPr lang="es-AR" sz="3600" dirty="0" err="1" smtClean="0"/>
              <a:t>flex</a:t>
            </a:r>
            <a:r>
              <a:rPr lang="es-AR" sz="3600" dirty="0" smtClean="0"/>
              <a:t> y </a:t>
            </a:r>
            <a:r>
              <a:rPr lang="es-AR" sz="3600" dirty="0" err="1" smtClean="0"/>
              <a:t>bison</a:t>
            </a:r>
            <a:r>
              <a:rPr lang="es-AR" sz="36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 smtClean="0"/>
              <a:t>Configurar variables de entorno, (BIN)</a:t>
            </a:r>
          </a:p>
          <a:p>
            <a:endParaRPr lang="es-AR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72" y="4231728"/>
            <a:ext cx="3419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3693"/>
            <a:ext cx="4547735" cy="349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97" y="2502196"/>
            <a:ext cx="39528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9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s-AR" sz="4400" b="0" i="0" u="none" strike="noStrike" kern="1200">
                <a:ln>
                  <a:noFill/>
                </a:ln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s-AR" dirty="0" smtClean="0">
                <a:solidFill>
                  <a:sysClr val="windowText" lastClr="000000"/>
                </a:solidFill>
              </a:rPr>
              <a:t>Como se usa?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0" y="1835621"/>
            <a:ext cx="9589697" cy="336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3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0112" y="407759"/>
            <a:ext cx="287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UN EJEMPLO</a:t>
            </a:r>
            <a:endParaRPr lang="es-AR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5776" y="1619597"/>
            <a:ext cx="7966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%{</a:t>
            </a:r>
          </a:p>
          <a:p>
            <a:r>
              <a:rPr lang="pt-BR" dirty="0"/>
              <a:t>	#include &lt;</a:t>
            </a:r>
            <a:r>
              <a:rPr lang="pt-BR" dirty="0" err="1"/>
              <a:t>stdlib.h</a:t>
            </a:r>
            <a:r>
              <a:rPr lang="pt-BR" dirty="0"/>
              <a:t>&gt;</a:t>
            </a:r>
          </a:p>
          <a:p>
            <a:r>
              <a:rPr lang="pt-BR" dirty="0"/>
              <a:t>%}</a:t>
            </a:r>
          </a:p>
          <a:p>
            <a:r>
              <a:rPr lang="pt-BR" dirty="0"/>
              <a:t>ID       [</a:t>
            </a:r>
            <a:r>
              <a:rPr lang="pt-BR" dirty="0" err="1"/>
              <a:t>a-z</a:t>
            </a:r>
            <a:r>
              <a:rPr lang="pt-BR" dirty="0"/>
              <a:t>][a-z0-9]*</a:t>
            </a:r>
          </a:p>
          <a:p>
            <a:r>
              <a:rPr lang="pt-BR" dirty="0"/>
              <a:t>MAY	 [A-Z]</a:t>
            </a:r>
          </a:p>
          <a:p>
            <a:r>
              <a:rPr lang="pt-BR" dirty="0"/>
              <a:t>%%</a:t>
            </a:r>
          </a:p>
          <a:p>
            <a:r>
              <a:rPr lang="pt-BR" dirty="0"/>
              <a:t>{ID}        	</a:t>
            </a:r>
            <a:r>
              <a:rPr lang="pt-BR" dirty="0" err="1"/>
              <a:t>printf</a:t>
            </a:r>
            <a:r>
              <a:rPr lang="pt-BR" dirty="0"/>
              <a:t>( "</a:t>
            </a:r>
            <a:r>
              <a:rPr lang="pt-BR" dirty="0" err="1"/>
              <a:t>Un</a:t>
            </a:r>
            <a:r>
              <a:rPr lang="pt-BR" dirty="0"/>
              <a:t> identificador num: %s de </a:t>
            </a:r>
            <a:r>
              <a:rPr lang="pt-BR" dirty="0" err="1"/>
              <a:t>longitud</a:t>
            </a:r>
            <a:r>
              <a:rPr lang="pt-BR" dirty="0"/>
              <a:t> %d\n", </a:t>
            </a:r>
            <a:r>
              <a:rPr lang="pt-BR" dirty="0" err="1"/>
              <a:t>yytext</a:t>
            </a:r>
            <a:r>
              <a:rPr lang="pt-BR" dirty="0"/>
              <a:t>, </a:t>
            </a:r>
            <a:r>
              <a:rPr lang="pt-BR" dirty="0" err="1"/>
              <a:t>yyleng</a:t>
            </a:r>
            <a:r>
              <a:rPr lang="pt-BR" dirty="0"/>
              <a:t> );</a:t>
            </a:r>
          </a:p>
          <a:p>
            <a:r>
              <a:rPr lang="pt-BR" dirty="0"/>
              <a:t>[x]?	</a:t>
            </a:r>
            <a:r>
              <a:rPr lang="pt-BR" dirty="0" err="1" smtClean="0"/>
              <a:t>printf</a:t>
            </a:r>
            <a:r>
              <a:rPr lang="pt-BR" dirty="0"/>
              <a:t>("una </a:t>
            </a:r>
            <a:r>
              <a:rPr lang="pt-BR" dirty="0" err="1"/>
              <a:t>exis</a:t>
            </a:r>
            <a:r>
              <a:rPr lang="pt-BR" dirty="0"/>
              <a:t>");</a:t>
            </a:r>
          </a:p>
          <a:p>
            <a:r>
              <a:rPr lang="pt-BR" dirty="0"/>
              <a:t>%%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{</a:t>
            </a:r>
          </a:p>
          <a:p>
            <a:r>
              <a:rPr lang="pt-BR" dirty="0" err="1"/>
              <a:t>yylex</a:t>
            </a:r>
            <a:r>
              <a:rPr lang="pt-BR" dirty="0"/>
              <a:t>();</a:t>
            </a:r>
          </a:p>
          <a:p>
            <a:r>
              <a:rPr lang="pt-BR" dirty="0" smtClean="0"/>
              <a:t>}</a:t>
            </a:r>
          </a:p>
          <a:p>
            <a:endParaRPr lang="pt-BR" dirty="0"/>
          </a:p>
          <a:p>
            <a:r>
              <a:rPr lang="pt-BR" dirty="0" smtClean="0"/>
              <a:t>Porque si pongo una x no funciona??</a:t>
            </a:r>
          </a:p>
          <a:p>
            <a:r>
              <a:rPr lang="pt-BR" dirty="0" err="1" smtClean="0"/>
              <a:t>Ejercicio</a:t>
            </a:r>
            <a:r>
              <a:rPr lang="pt-BR" dirty="0" smtClean="0"/>
              <a:t>:</a:t>
            </a:r>
          </a:p>
          <a:p>
            <a:r>
              <a:rPr lang="pt-BR" dirty="0" smtClean="0"/>
              <a:t>* </a:t>
            </a:r>
            <a:r>
              <a:rPr lang="pt-BR" dirty="0" err="1" smtClean="0"/>
              <a:t>Hacer</a:t>
            </a:r>
            <a:r>
              <a:rPr lang="pt-BR" dirty="0" smtClean="0"/>
              <a:t> </a:t>
            </a:r>
            <a:r>
              <a:rPr lang="pt-BR" dirty="0" err="1" smtClean="0"/>
              <a:t>un</a:t>
            </a:r>
            <a:r>
              <a:rPr lang="pt-BR" dirty="0" smtClean="0"/>
              <a:t> programa em </a:t>
            </a:r>
            <a:r>
              <a:rPr lang="pt-BR" dirty="0" err="1" smtClean="0"/>
              <a:t>flex</a:t>
            </a:r>
            <a:r>
              <a:rPr lang="pt-BR" dirty="0" smtClean="0"/>
              <a:t> que detecte </a:t>
            </a:r>
            <a:r>
              <a:rPr lang="pt-BR" dirty="0" err="1" smtClean="0"/>
              <a:t>decimales</a:t>
            </a:r>
            <a:r>
              <a:rPr lang="pt-BR" dirty="0" smtClean="0"/>
              <a:t>, </a:t>
            </a:r>
            <a:r>
              <a:rPr lang="pt-BR" dirty="0" err="1" smtClean="0"/>
              <a:t>enteros</a:t>
            </a:r>
            <a:r>
              <a:rPr lang="pt-BR" dirty="0" smtClean="0"/>
              <a:t> y </a:t>
            </a:r>
            <a:r>
              <a:rPr lang="pt-BR" dirty="0" err="1" smtClean="0"/>
              <a:t>palabras</a:t>
            </a:r>
            <a:r>
              <a:rPr lang="pt-BR" dirty="0" smtClean="0"/>
              <a:t> reservadas.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52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59792" y="251445"/>
            <a:ext cx="805361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%{</a:t>
            </a:r>
          </a:p>
          <a:p>
            <a:r>
              <a:rPr lang="es-AR" dirty="0" smtClean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math.h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%}</a:t>
            </a:r>
          </a:p>
          <a:p>
            <a:endParaRPr lang="es-AR" dirty="0"/>
          </a:p>
          <a:p>
            <a:r>
              <a:rPr lang="es-AR" dirty="0"/>
              <a:t>DIGITO   [0-9]</a:t>
            </a:r>
          </a:p>
          <a:p>
            <a:r>
              <a:rPr lang="es-AR" dirty="0"/>
              <a:t>ID       [a-z][a-z0-9]*</a:t>
            </a:r>
          </a:p>
          <a:p>
            <a:endParaRPr lang="es-AR" dirty="0"/>
          </a:p>
          <a:p>
            <a:r>
              <a:rPr lang="es-AR" dirty="0"/>
              <a:t>%%</a:t>
            </a:r>
          </a:p>
          <a:p>
            <a:endParaRPr lang="es-AR" dirty="0"/>
          </a:p>
          <a:p>
            <a:r>
              <a:rPr lang="es-AR" dirty="0"/>
              <a:t>{DIGITO}+   {</a:t>
            </a:r>
            <a:r>
              <a:rPr lang="es-AR" dirty="0" err="1"/>
              <a:t>printf</a:t>
            </a:r>
            <a:r>
              <a:rPr lang="es-AR" dirty="0"/>
              <a:t>("Un entero: %s (%d)\n", </a:t>
            </a:r>
            <a:r>
              <a:rPr lang="es-AR" dirty="0" err="1"/>
              <a:t>yytext,atoi</a:t>
            </a:r>
            <a:r>
              <a:rPr lang="es-AR" dirty="0"/>
              <a:t>(</a:t>
            </a:r>
            <a:r>
              <a:rPr lang="es-AR" dirty="0" err="1"/>
              <a:t>yytext</a:t>
            </a:r>
            <a:r>
              <a:rPr lang="es-AR" dirty="0"/>
              <a:t>));}</a:t>
            </a:r>
          </a:p>
          <a:p>
            <a:r>
              <a:rPr lang="es-AR" dirty="0"/>
              <a:t>{DIGITO}+"."{DIGITO}*    {</a:t>
            </a:r>
            <a:r>
              <a:rPr lang="es-AR" dirty="0" err="1"/>
              <a:t>printf</a:t>
            </a:r>
            <a:r>
              <a:rPr lang="es-AR" dirty="0"/>
              <a:t>("Un real: %s (%g)\n", </a:t>
            </a:r>
            <a:r>
              <a:rPr lang="es-AR" dirty="0" err="1"/>
              <a:t>yytext,atof</a:t>
            </a:r>
            <a:r>
              <a:rPr lang="es-AR" dirty="0"/>
              <a:t>( </a:t>
            </a:r>
            <a:r>
              <a:rPr lang="es-AR" dirty="0" err="1"/>
              <a:t>yytext</a:t>
            </a:r>
            <a:r>
              <a:rPr lang="es-AR" dirty="0"/>
              <a:t> ) );}</a:t>
            </a:r>
          </a:p>
          <a:p>
            <a:r>
              <a:rPr lang="es-AR" dirty="0" err="1"/>
              <a:t>if|then|begin|end|procedure|function</a:t>
            </a:r>
            <a:r>
              <a:rPr lang="es-AR" dirty="0"/>
              <a:t>  {</a:t>
            </a:r>
            <a:r>
              <a:rPr lang="es-AR" dirty="0" err="1"/>
              <a:t>printf</a:t>
            </a:r>
            <a:r>
              <a:rPr lang="es-AR" dirty="0"/>
              <a:t>("Una palabra clave: %s\n", </a:t>
            </a:r>
            <a:r>
              <a:rPr lang="es-AR" dirty="0" err="1"/>
              <a:t>yytext</a:t>
            </a:r>
            <a:r>
              <a:rPr lang="es-AR" dirty="0"/>
              <a:t> );}</a:t>
            </a:r>
          </a:p>
          <a:p>
            <a:r>
              <a:rPr lang="es-AR" dirty="0"/>
              <a:t>{ID}        </a:t>
            </a:r>
            <a:r>
              <a:rPr lang="es-AR" dirty="0" err="1"/>
              <a:t>printf</a:t>
            </a:r>
            <a:r>
              <a:rPr lang="es-AR" dirty="0"/>
              <a:t>( "Un identificador: %s de longitud %d\n", </a:t>
            </a:r>
            <a:r>
              <a:rPr lang="es-AR" dirty="0" err="1"/>
              <a:t>yytext</a:t>
            </a:r>
            <a:r>
              <a:rPr lang="es-AR" dirty="0"/>
              <a:t>, </a:t>
            </a:r>
            <a:r>
              <a:rPr lang="es-AR" dirty="0" err="1"/>
              <a:t>yyleng</a:t>
            </a:r>
            <a:r>
              <a:rPr lang="es-AR" dirty="0"/>
              <a:t> );</a:t>
            </a:r>
          </a:p>
          <a:p>
            <a:r>
              <a:rPr lang="es-AR" dirty="0" smtClean="0"/>
              <a:t>[ </a:t>
            </a:r>
            <a:r>
              <a:rPr lang="es-AR" dirty="0"/>
              <a:t>\t\n]+          /* se come los espacios en blanco */</a:t>
            </a:r>
          </a:p>
          <a:p>
            <a:endParaRPr lang="es-AR" dirty="0"/>
          </a:p>
          <a:p>
            <a:r>
              <a:rPr lang="es-AR" dirty="0"/>
              <a:t>%%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(){</a:t>
            </a:r>
          </a:p>
          <a:p>
            <a:r>
              <a:rPr lang="es-AR" dirty="0"/>
              <a:t>    </a:t>
            </a:r>
            <a:r>
              <a:rPr lang="es-AR" dirty="0" err="1"/>
              <a:t>yyout</a:t>
            </a:r>
            <a:r>
              <a:rPr lang="es-AR" dirty="0"/>
              <a:t> = </a:t>
            </a:r>
            <a:r>
              <a:rPr lang="es-AR" dirty="0" err="1"/>
              <a:t>fopen</a:t>
            </a:r>
            <a:r>
              <a:rPr lang="es-AR" dirty="0"/>
              <a:t>("salida.</a:t>
            </a:r>
            <a:r>
              <a:rPr lang="es-AR" dirty="0" err="1"/>
              <a:t>txt</a:t>
            </a:r>
            <a:r>
              <a:rPr lang="es-AR" dirty="0"/>
              <a:t>","w");</a:t>
            </a:r>
          </a:p>
          <a:p>
            <a:r>
              <a:rPr lang="es-AR" dirty="0"/>
              <a:t>    </a:t>
            </a:r>
            <a:r>
              <a:rPr lang="es-AR" dirty="0" err="1"/>
              <a:t>yyin</a:t>
            </a:r>
            <a:r>
              <a:rPr lang="es-AR" dirty="0"/>
              <a:t> = </a:t>
            </a:r>
            <a:r>
              <a:rPr lang="es-AR" dirty="0" err="1"/>
              <a:t>fopen</a:t>
            </a:r>
            <a:r>
              <a:rPr lang="es-AR" dirty="0"/>
              <a:t>("entrada.</a:t>
            </a:r>
            <a:r>
              <a:rPr lang="es-AR" dirty="0" err="1"/>
              <a:t>txt</a:t>
            </a:r>
            <a:r>
              <a:rPr lang="es-AR" dirty="0"/>
              <a:t>","r");</a:t>
            </a:r>
          </a:p>
          <a:p>
            <a:r>
              <a:rPr lang="es-AR" dirty="0"/>
              <a:t>    </a:t>
            </a:r>
            <a:r>
              <a:rPr lang="es-AR" dirty="0" err="1"/>
              <a:t>yylex</a:t>
            </a:r>
            <a:r>
              <a:rPr lang="es-AR" dirty="0"/>
              <a:t>();</a:t>
            </a:r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089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13994" y="1483233"/>
            <a:ext cx="8005886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000" dirty="0"/>
              <a:t>Identificador -&gt; Letra |</a:t>
            </a:r>
            <a:br>
              <a:rPr lang="es-AR" sz="2000" dirty="0"/>
            </a:br>
            <a:r>
              <a:rPr lang="es-AR" sz="2000" dirty="0"/>
              <a:t>Letra Resto</a:t>
            </a:r>
            <a:br>
              <a:rPr lang="es-AR" sz="2000" dirty="0"/>
            </a:br>
            <a:r>
              <a:rPr lang="es-AR" sz="2000" dirty="0" err="1"/>
              <a:t>Resto</a:t>
            </a:r>
            <a:r>
              <a:rPr lang="es-AR" sz="2000" dirty="0"/>
              <a:t> -&gt; Letra Resto |</a:t>
            </a:r>
            <a:br>
              <a:rPr lang="es-AR" sz="2000" dirty="0"/>
            </a:br>
            <a:r>
              <a:rPr lang="es-AR" sz="2000" dirty="0" err="1"/>
              <a:t>GuiónBajo</a:t>
            </a:r>
            <a:r>
              <a:rPr lang="es-AR" sz="2000" dirty="0"/>
              <a:t> Letra Resto |</a:t>
            </a:r>
            <a:br>
              <a:rPr lang="es-AR" sz="2000" dirty="0"/>
            </a:br>
            <a:r>
              <a:rPr lang="el-GR" sz="2000" dirty="0"/>
              <a:t>ε</a:t>
            </a:r>
            <a:br>
              <a:rPr lang="el-GR" sz="2000" dirty="0"/>
            </a:br>
            <a:r>
              <a:rPr lang="es-AR" sz="2000" dirty="0" err="1"/>
              <a:t>GuiónBajo</a:t>
            </a:r>
            <a:r>
              <a:rPr lang="es-AR" sz="2000" dirty="0"/>
              <a:t> -&gt; _</a:t>
            </a:r>
            <a:br>
              <a:rPr lang="es-AR" sz="2000" dirty="0"/>
            </a:br>
            <a:r>
              <a:rPr lang="es-AR" sz="2000" dirty="0"/>
              <a:t>Letra -&gt; A | B | C | D | E | F | G | H | I | J | K | L | M | N | O |</a:t>
            </a:r>
            <a:br>
              <a:rPr lang="es-AR" sz="2000" dirty="0"/>
            </a:br>
            <a:r>
              <a:rPr lang="es-AR" sz="2000" dirty="0"/>
              <a:t>P | Q | R | S | T | U | V | W | X | Y | Z</a:t>
            </a:r>
            <a:r>
              <a:rPr lang="es-AR" sz="2400" dirty="0"/>
              <a:t/>
            </a:r>
            <a:br>
              <a:rPr lang="es-AR" sz="2400" dirty="0"/>
            </a:br>
            <a:endParaRPr lang="es-AR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295895" y="559903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</a:t>
            </a:r>
            <a:endParaRPr lang="es-A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20432" y="1763613"/>
            <a:ext cx="36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QUE TIPO DE RECURSIVIDAD TIENE?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13994" y="4452082"/>
            <a:ext cx="7824643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/>
              <a:t>Identificador -&gt; Letra </a:t>
            </a:r>
            <a:r>
              <a:rPr lang="es-AR" sz="2400" dirty="0" smtClean="0"/>
              <a:t>|Identificador </a:t>
            </a:r>
            <a:r>
              <a:rPr lang="es-AR" sz="2400" dirty="0"/>
              <a:t>Letra |</a:t>
            </a:r>
            <a:br>
              <a:rPr lang="es-AR" sz="2400" dirty="0"/>
            </a:br>
            <a:r>
              <a:rPr lang="es-AR" sz="2400" dirty="0"/>
              <a:t>Identificador </a:t>
            </a:r>
            <a:r>
              <a:rPr lang="es-AR" sz="2400" dirty="0" err="1"/>
              <a:t>GuiónBajo</a:t>
            </a:r>
            <a:r>
              <a:rPr lang="es-AR" sz="2400" dirty="0"/>
              <a:t> Letra</a:t>
            </a:r>
            <a:br>
              <a:rPr lang="es-AR" sz="2400" dirty="0"/>
            </a:br>
            <a:r>
              <a:rPr lang="es-AR" sz="2400" dirty="0" err="1"/>
              <a:t>GuiónBajo</a:t>
            </a:r>
            <a:r>
              <a:rPr lang="es-AR" sz="2400" dirty="0"/>
              <a:t> -&gt; _</a:t>
            </a:r>
            <a:br>
              <a:rPr lang="es-AR" sz="2400" dirty="0"/>
            </a:br>
            <a:r>
              <a:rPr lang="es-AR" sz="2400" dirty="0"/>
              <a:t>Letra -&gt; A | B | C | D | E | F | G | H | I | J | K | L | M | N | O |</a:t>
            </a:r>
            <a:br>
              <a:rPr lang="es-AR" sz="2400" dirty="0"/>
            </a:br>
            <a:r>
              <a:rPr lang="es-AR" sz="2400" dirty="0"/>
              <a:t>P | Q | R | S | T | U | V | W | X | Y | Z</a:t>
            </a:r>
            <a:br>
              <a:rPr lang="es-AR" sz="2400" dirty="0"/>
            </a:b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20432" y="4787949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Y ESTE?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0690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presiones y Sintax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Expresiones y Sintaxis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75816" y="1331565"/>
            <a:ext cx="8870040" cy="43204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AR" sz="2400" dirty="0"/>
              <a:t>Una GIC </a:t>
            </a:r>
            <a:r>
              <a:rPr lang="es-AR" sz="2400" dirty="0" smtClean="0"/>
              <a:t>debe producir expresiones válidas sino además:</a:t>
            </a:r>
            <a:endParaRPr lang="es-AR" sz="2400" dirty="0"/>
          </a:p>
          <a:p>
            <a:pPr lvl="0"/>
            <a:r>
              <a:rPr lang="es-AR" sz="2400" dirty="0"/>
              <a:t>Nos permite establecer precedencia de operadores</a:t>
            </a:r>
            <a:r>
              <a:rPr lang="es-AR" sz="2400" dirty="0" smtClean="0"/>
              <a:t>,</a:t>
            </a:r>
          </a:p>
          <a:p>
            <a:pPr lvl="0"/>
            <a:r>
              <a:rPr lang="es-AR" sz="2400" dirty="0" smtClean="0"/>
              <a:t>Nos </a:t>
            </a:r>
            <a:r>
              <a:rPr lang="es-AR" sz="2400" dirty="0"/>
              <a:t>permite establecer la </a:t>
            </a:r>
            <a:r>
              <a:rPr lang="es-AR" sz="2400" dirty="0" err="1"/>
              <a:t>asociatividad</a:t>
            </a:r>
            <a:r>
              <a:rPr lang="es-AR" sz="2400" dirty="0"/>
              <a:t> de los operadores (izquierda a derecha o al revés</a:t>
            </a:r>
            <a:r>
              <a:rPr lang="es-AR" sz="2400" dirty="0" smtClean="0"/>
              <a:t>)</a:t>
            </a:r>
          </a:p>
          <a:p>
            <a:pPr lvl="0"/>
            <a:r>
              <a:rPr lang="es-AR" sz="2400" dirty="0" smtClean="0"/>
              <a:t>1 </a:t>
            </a:r>
            <a:r>
              <a:rPr lang="es-AR" sz="2400" dirty="0"/>
              <a:t>Expresión -&gt; Término </a:t>
            </a:r>
            <a:r>
              <a:rPr lang="es-AR" sz="2400" dirty="0" smtClean="0"/>
              <a:t>|</a:t>
            </a:r>
            <a:br>
              <a:rPr lang="es-AR" sz="2400" dirty="0" smtClean="0"/>
            </a:br>
            <a:r>
              <a:rPr lang="es-AR" sz="2400" dirty="0" smtClean="0"/>
              <a:t>2 </a:t>
            </a:r>
            <a:r>
              <a:rPr lang="es-AR" sz="2400" dirty="0"/>
              <a:t>Expresión + Término</a:t>
            </a:r>
            <a:br>
              <a:rPr lang="es-AR" sz="2400" dirty="0"/>
            </a:br>
            <a:r>
              <a:rPr lang="es-AR" sz="2400" dirty="0"/>
              <a:t>3 Término -&gt; Factor |</a:t>
            </a:r>
            <a:br>
              <a:rPr lang="es-AR" sz="2400" dirty="0"/>
            </a:br>
            <a:r>
              <a:rPr lang="es-AR" sz="2400" dirty="0"/>
              <a:t>4 Término * Factor</a:t>
            </a:r>
            <a:br>
              <a:rPr lang="es-AR" sz="2400" dirty="0"/>
            </a:br>
            <a:r>
              <a:rPr lang="es-AR" sz="2400" dirty="0"/>
              <a:t>5 Factor -&gt; Número |</a:t>
            </a:r>
            <a:br>
              <a:rPr lang="es-AR" sz="2400" dirty="0"/>
            </a:br>
            <a:r>
              <a:rPr lang="es-AR" sz="2400" dirty="0"/>
              <a:t>6 ( Expresión )</a:t>
            </a:r>
            <a:br>
              <a:rPr lang="es-AR" sz="2400" dirty="0"/>
            </a:br>
            <a:r>
              <a:rPr lang="es-AR" sz="2400" dirty="0"/>
              <a:t>7 Número -&gt; 1 | 2 | 3 | 4 | </a:t>
            </a:r>
            <a:r>
              <a:rPr lang="es-AR" sz="2400" dirty="0" smtClean="0"/>
              <a:t>5</a:t>
            </a:r>
          </a:p>
          <a:p>
            <a:pPr lvl="0"/>
            <a:endParaRPr lang="es-AR" sz="2400" dirty="0"/>
          </a:p>
          <a:p>
            <a:pPr lvl="0"/>
            <a:r>
              <a:rPr lang="es-AR" sz="2400" dirty="0" smtClean="0"/>
              <a:t>Ver en el libro paginas 37 y 39, DERIVACION y EVALUACION</a:t>
            </a:r>
            <a:br>
              <a:rPr lang="es-AR" sz="2400" dirty="0" smtClean="0"/>
            </a:br>
            <a:r>
              <a:rPr lang="es-AR" sz="2400" dirty="0"/>
              <a:t/>
            </a:r>
            <a:br>
              <a:rPr lang="es-AR" sz="2400" dirty="0"/>
            </a:br>
            <a:endParaRPr lang="es-A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Precedencia y asociatividad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s-AR" altLang="es-AR" sz="2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lsi.vc.ehu.es/asignaturas/FdIc/labs/a1/img/prec-as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20" y="1043533"/>
            <a:ext cx="8216790" cy="599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76741" y="354272"/>
            <a:ext cx="616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PRECEDENCIA Y ASOCIATIVIDAD</a:t>
            </a:r>
            <a:endParaRPr lang="es-AR" sz="3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29701"/>
              </p:ext>
            </p:extLst>
          </p:nvPr>
        </p:nvGraphicFramePr>
        <p:xfrm>
          <a:off x="8245289" y="971525"/>
          <a:ext cx="971487" cy="605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87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Asoc</a:t>
                      </a:r>
                      <a:r>
                        <a:rPr lang="es-AR" sz="1400" dirty="0" smtClean="0"/>
                        <a:t>.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1058520">
                <a:tc>
                  <a:txBody>
                    <a:bodyPr/>
                    <a:lstStyle/>
                    <a:p>
                      <a:endParaRPr lang="es-AR" sz="1400" dirty="0" smtClean="0"/>
                    </a:p>
                    <a:p>
                      <a:r>
                        <a:rPr lang="es-AR" sz="1400" b="1" dirty="0" smtClean="0"/>
                        <a:t>D a I</a:t>
                      </a:r>
                    </a:p>
                    <a:p>
                      <a:endParaRPr lang="es-AR" sz="1400" dirty="0" smtClean="0"/>
                    </a:p>
                    <a:p>
                      <a:endParaRPr lang="es-AR" sz="14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199256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54496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16572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364976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54496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9296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76200">
                <a:tc>
                  <a:txBody>
                    <a:bodyPr/>
                    <a:lstStyle/>
                    <a:p>
                      <a:r>
                        <a:rPr lang="es-AR" sz="1400" b="1" dirty="0" smtClean="0"/>
                        <a:t>D a I</a:t>
                      </a:r>
                      <a:endParaRPr lang="es-AR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75456">
                <a:tc>
                  <a:txBody>
                    <a:bodyPr/>
                    <a:lstStyle/>
                    <a:p>
                      <a:r>
                        <a:rPr lang="es-AR" sz="1400" b="1" dirty="0" smtClean="0"/>
                        <a:t>D a I</a:t>
                      </a:r>
                      <a:endParaRPr lang="es-AR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7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80799" y="1763613"/>
            <a:ext cx="800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 PRECEDENCIA Y ASOCIATIVIDAD 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47824" y="2915741"/>
            <a:ext cx="8647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Dada la expresión </a:t>
            </a:r>
            <a:r>
              <a:rPr lang="es-AR" b="1" dirty="0"/>
              <a:t>a=b=c=1+2+3*4</a:t>
            </a:r>
            <a:r>
              <a:rPr lang="es-AR" dirty="0"/>
              <a:t>, rescríbala con paréntesis que expliciten la</a:t>
            </a:r>
            <a:br>
              <a:rPr lang="es-AR" dirty="0"/>
            </a:br>
            <a:r>
              <a:rPr lang="es-AR" dirty="0"/>
              <a:t>precedencia de operadores y la </a:t>
            </a:r>
            <a:r>
              <a:rPr lang="es-AR" dirty="0" err="1"/>
              <a:t>asociatividad</a:t>
            </a:r>
            <a:r>
              <a:rPr lang="es-AR" dirty="0"/>
              <a:t> izquierda o derecha. Por ejemplo a/b/c se</a:t>
            </a:r>
            <a:br>
              <a:rPr lang="es-AR" dirty="0"/>
            </a:br>
            <a:r>
              <a:rPr lang="es-AR" dirty="0"/>
              <a:t>reescribe como (a/b)/c</a:t>
            </a:r>
            <a:r>
              <a:rPr lang="es-A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Dada la expresión </a:t>
            </a:r>
            <a:r>
              <a:rPr lang="es-AR" b="1" dirty="0"/>
              <a:t>a=b&amp;&amp;c&lt;d&lt;e&amp;&amp;f</a:t>
            </a:r>
            <a:r>
              <a:rPr lang="es-AR" dirty="0"/>
              <a:t>, rescríbala con paréntesis que expliciten la</a:t>
            </a:r>
            <a:br>
              <a:rPr lang="es-AR" dirty="0"/>
            </a:br>
            <a:r>
              <a:rPr lang="es-AR" dirty="0"/>
              <a:t>precedencia de operadores y la </a:t>
            </a:r>
            <a:r>
              <a:rPr lang="es-AR" dirty="0" err="1"/>
              <a:t>asociatividad</a:t>
            </a:r>
            <a:r>
              <a:rPr lang="es-AR" dirty="0"/>
              <a:t> izquierda o derecha. Por ejemplo a/b/c se</a:t>
            </a:r>
            <a:br>
              <a:rPr lang="es-AR" dirty="0"/>
            </a:br>
            <a:r>
              <a:rPr lang="es-AR" dirty="0"/>
              <a:t>reescribe como (a/b)/</a:t>
            </a:r>
            <a:r>
              <a:rPr lang="es-AR" dirty="0" smtClean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6</a:t>
            </a:r>
            <a:r>
              <a:rPr lang="es-AR" b="1" dirty="0"/>
              <a:t>==</a:t>
            </a:r>
            <a:r>
              <a:rPr lang="es-AR" b="1" dirty="0" smtClean="0"/>
              <a:t>6 ||8</a:t>
            </a:r>
            <a:r>
              <a:rPr lang="es-AR" b="1" dirty="0"/>
              <a:t>==</a:t>
            </a:r>
            <a:r>
              <a:rPr lang="es-AR" b="1" dirty="0" smtClean="0"/>
              <a:t>0 </a:t>
            </a:r>
            <a:r>
              <a:rPr lang="es-AR" b="1" dirty="0"/>
              <a:t>&amp;&amp; </a:t>
            </a:r>
            <a:r>
              <a:rPr lang="es-AR" b="1" dirty="0" smtClean="0"/>
              <a:t>5</a:t>
            </a:r>
            <a:r>
              <a:rPr lang="es-AR" b="1" dirty="0"/>
              <a:t>==</a:t>
            </a:r>
            <a:r>
              <a:rPr lang="es-AR" b="1" dirty="0" smtClean="0"/>
              <a:t>5 </a:t>
            </a:r>
            <a:r>
              <a:rPr lang="es-AR" b="1" dirty="0"/>
              <a:t>&amp;&amp; </a:t>
            </a:r>
            <a:r>
              <a:rPr lang="es-AR" b="1" dirty="0" smtClean="0"/>
              <a:t> 3</a:t>
            </a:r>
            <a:r>
              <a:rPr lang="es-AR" b="1" dirty="0"/>
              <a:t>==</a:t>
            </a:r>
            <a:r>
              <a:rPr lang="es-AR" b="1" dirty="0" smtClean="0"/>
              <a:t>2</a:t>
            </a:r>
            <a:r>
              <a:rPr lang="es-AR" b="1" dirty="0"/>
              <a:t>  </a:t>
            </a:r>
            <a:endParaRPr lang="es-A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/>
              <a:t>a = </a:t>
            </a:r>
            <a:r>
              <a:rPr lang="es-AR" b="1" dirty="0" smtClean="0"/>
              <a:t>b&gt;c &amp;&amp; c&gt;d ||c</a:t>
            </a:r>
            <a:r>
              <a:rPr lang="es-AR" b="1" dirty="0"/>
              <a:t>==</a:t>
            </a:r>
            <a:r>
              <a:rPr lang="es-AR" b="1" dirty="0" smtClean="0"/>
              <a:t>e|| e</a:t>
            </a:r>
            <a:r>
              <a:rPr lang="es-AR" b="1" dirty="0"/>
              <a:t>==</a:t>
            </a:r>
            <a:r>
              <a:rPr lang="es-AR" b="1" dirty="0" smtClean="0"/>
              <a:t>b; 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7416576" y="2291357"/>
            <a:ext cx="248657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a=(b=(c=( (1+2)+(3*4) )))</a:t>
            </a:r>
            <a:br>
              <a:rPr lang="pt-BR" dirty="0">
                <a:solidFill>
                  <a:schemeClr val="bg1"/>
                </a:solidFill>
              </a:rPr>
            </a:b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98475" y="4357642"/>
            <a:ext cx="273183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a=( ( b &amp;&amp; ((c&lt;d)&lt;e)) &amp;&amp; f )</a:t>
            </a:r>
            <a:br>
              <a:rPr lang="pt-BR" dirty="0">
                <a:solidFill>
                  <a:schemeClr val="bg1"/>
                </a:solidFill>
              </a:rPr>
            </a:b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57467" y="5052913"/>
            <a:ext cx="4145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((6==6) ||(8==0)) &amp;&amp; ((5==5) &amp;&amp; (3==2))  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34412" y="5585471"/>
            <a:ext cx="3844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a = ((b&gt;c)&amp;&amp;(c&gt;d))||((c==e)||(e==b)); 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jemplo de deriv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E91F94-D49C-43BA-A568-8DB2FC53C729}" type="slidenum">
              <a:t>7</a:t>
            </a:fld>
            <a:endParaRPr lang="es-A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64DCF9A-F150-4B76-B780-BCB45538CE58}"/>
              </a:ext>
            </a:extLst>
          </p:cNvPr>
          <p:cNvSpPr txBox="1">
            <a:spLocks/>
          </p:cNvSpPr>
          <p:nvPr/>
        </p:nvSpPr>
        <p:spPr>
          <a:xfrm>
            <a:off x="500626" y="179437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s-AR" sz="4400" b="0" i="0" u="none" strike="noStrike" kern="1200">
                <a:ln>
                  <a:noFill/>
                </a:ln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es-AR" dirty="0" smtClean="0">
                <a:solidFill>
                  <a:sysClr val="windowText" lastClr="000000"/>
                </a:solidFill>
              </a:rPr>
              <a:t>2+4*5 Visto como árbol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pic>
        <p:nvPicPr>
          <p:cNvPr id="8" name="7 Imagen">
            <a:extLst>
              <a:ext uri="{FF2B5EF4-FFF2-40B4-BE49-F238E27FC236}">
                <a16:creationId xmlns:a16="http://schemas.microsoft.com/office/drawing/2014/main" xmlns="" id="{815BEF63-7A73-404A-A2B3-13B30BBE70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7864" y="1441597"/>
            <a:ext cx="5733720" cy="5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CuadroTexto"/>
          <p:cNvSpPr txBox="1"/>
          <p:nvPr/>
        </p:nvSpPr>
        <p:spPr>
          <a:xfrm>
            <a:off x="152965" y="7148137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Gracias Lic. Eduardo </a:t>
            </a:r>
            <a:r>
              <a:rPr lang="es-AR" dirty="0" err="1" smtClean="0"/>
              <a:t>Zuñiga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66" y="3772772"/>
            <a:ext cx="27527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Árboles de las deriva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7B47C5-8E38-430A-BD02-3BFEE91F6DE7}" type="slidenum">
              <a:t>8</a:t>
            </a:fld>
            <a:endParaRPr lang="es-AR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/>
              <a:t>Árboles de las derivaciones</a:t>
            </a:r>
          </a:p>
        </p:txBody>
      </p:sp>
      <p:pic>
        <p:nvPicPr>
          <p:cNvPr id="3" name="2 Marcador de posición de imagen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000" y="1769040"/>
            <a:ext cx="4428000" cy="3373200"/>
          </a:xfr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67720" y="1769040"/>
            <a:ext cx="4428000" cy="33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NF J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4C7539-0A4B-41CA-B618-4415E833D3B7}" type="slidenum">
              <a:t>9</a:t>
            </a:fld>
            <a:endParaRPr lang="es-AR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/>
              <a:t>BNF otros usos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1758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AR"/>
              <a:t>Por ejemplo para describir el formato de datos</a:t>
            </a:r>
          </a:p>
          <a:p>
            <a:pPr lvl="1" rtl="0" hangingPunct="0"/>
            <a:r>
              <a:rPr lang="es-AR"/>
              <a:t>Caso concreto: JSON (JavaScript Object Notation): </a:t>
            </a:r>
            <a:r>
              <a:rPr lang="es-AR">
                <a:solidFill>
                  <a:srgbClr val="0047FF"/>
                </a:solidFill>
                <a:hlinkClick r:id="rId3"/>
              </a:rPr>
              <a:t>http://json.org/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56000" y="4551480"/>
            <a:ext cx="5695560" cy="1076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503999" y="3671999"/>
            <a:ext cx="3168000" cy="283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object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{}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{ members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members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pair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pair , members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pair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string : value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52965" y="7148137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Gracias Lic. Eduardo </a:t>
            </a:r>
            <a:r>
              <a:rPr lang="es-AR" dirty="0" err="1" smtClean="0"/>
              <a:t>Zuñiga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ta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pres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1565</Words>
  <Application>Microsoft Office PowerPoint</Application>
  <PresentationFormat>Personalizado</PresentationFormat>
  <Paragraphs>236</Paragraphs>
  <Slides>25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Pantalla</vt:lpstr>
      <vt:lpstr>Impresión</vt:lpstr>
      <vt:lpstr>Sintaxis y BNF</vt:lpstr>
      <vt:lpstr>Presentación de PowerPoint</vt:lpstr>
      <vt:lpstr>Presentación de PowerPoint</vt:lpstr>
      <vt:lpstr>Expresiones y Sintaxis</vt:lpstr>
      <vt:lpstr>Presentación de PowerPoint</vt:lpstr>
      <vt:lpstr>Presentación de PowerPoint</vt:lpstr>
      <vt:lpstr>Presentación de PowerPoint</vt:lpstr>
      <vt:lpstr>Árboles de las derivaciones</vt:lpstr>
      <vt:lpstr>BNF otros usos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Variables y Funciones del Fuente Generado</vt:lpstr>
      <vt:lpstr>Definiciones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y BNF</dc:title>
  <dc:creator>Wado</dc:creator>
  <cp:lastModifiedBy>SDesa</cp:lastModifiedBy>
  <cp:revision>215</cp:revision>
  <dcterms:created xsi:type="dcterms:W3CDTF">2013-04-16T11:35:49Z</dcterms:created>
  <dcterms:modified xsi:type="dcterms:W3CDTF">2019-08-23T01:27:17Z</dcterms:modified>
</cp:coreProperties>
</file>