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63" r:id="rId2"/>
    <p:sldId id="262" r:id="rId3"/>
    <p:sldId id="258" r:id="rId4"/>
    <p:sldId id="261" r:id="rId5"/>
  </p:sldIdLst>
  <p:sldSz cx="9906000" cy="6858000" type="A4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79"/>
    <p:restoredTop sz="94621"/>
  </p:normalViewPr>
  <p:slideViewPr>
    <p:cSldViewPr snapToGrid="0" snapToObjects="1">
      <p:cViewPr varScale="1">
        <p:scale>
          <a:sx n="151" d="100"/>
          <a:sy n="151" d="100"/>
        </p:scale>
        <p:origin x="21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FCC6C3-CA9A-5540-B4FF-8EE07D00BB63}" type="datetimeFigureOut">
              <a:rPr lang="es-AR" smtClean="0"/>
              <a:t>3/10/18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s-ES"/>
              <a:t>Editar los estilos de texto del patrón
Segundo nivel
Tercer nivel
Cuarto nivel
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152195-ECBE-D645-BEF4-6AB987CBEF8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0631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3486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243B0-A928-0D45-83FA-8FEA55517847}" type="datetimeFigureOut">
              <a:rPr lang="es-AR" smtClean="0"/>
              <a:t>3/10/18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E26D-B8E8-3546-B1A2-F0A51503980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0602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243B0-A928-0D45-83FA-8FEA55517847}" type="datetimeFigureOut">
              <a:rPr lang="es-AR" smtClean="0"/>
              <a:t>3/10/18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E26D-B8E8-3546-B1A2-F0A51503980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57370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243B0-A928-0D45-83FA-8FEA55517847}" type="datetimeFigureOut">
              <a:rPr lang="es-AR" smtClean="0"/>
              <a:t>3/10/18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E26D-B8E8-3546-B1A2-F0A51503980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5416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243B0-A928-0D45-83FA-8FEA55517847}" type="datetimeFigureOut">
              <a:rPr lang="es-AR" smtClean="0"/>
              <a:t>3/10/18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E26D-B8E8-3546-B1A2-F0A51503980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72368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243B0-A928-0D45-83FA-8FEA55517847}" type="datetimeFigureOut">
              <a:rPr lang="es-AR" smtClean="0"/>
              <a:t>3/10/18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E26D-B8E8-3546-B1A2-F0A51503980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31377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243B0-A928-0D45-83FA-8FEA55517847}" type="datetimeFigureOut">
              <a:rPr lang="es-AR" smtClean="0"/>
              <a:t>3/10/18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E26D-B8E8-3546-B1A2-F0A51503980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33779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243B0-A928-0D45-83FA-8FEA55517847}" type="datetimeFigureOut">
              <a:rPr lang="es-AR" smtClean="0"/>
              <a:t>3/10/18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E26D-B8E8-3546-B1A2-F0A51503980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626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243B0-A928-0D45-83FA-8FEA55517847}" type="datetimeFigureOut">
              <a:rPr lang="es-AR" smtClean="0"/>
              <a:t>3/10/18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E26D-B8E8-3546-B1A2-F0A51503980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23382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243B0-A928-0D45-83FA-8FEA55517847}" type="datetimeFigureOut">
              <a:rPr lang="es-AR" smtClean="0"/>
              <a:t>3/10/18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E26D-B8E8-3546-B1A2-F0A51503980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08491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243B0-A928-0D45-83FA-8FEA55517847}" type="datetimeFigureOut">
              <a:rPr lang="es-AR" smtClean="0"/>
              <a:t>3/10/18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E26D-B8E8-3546-B1A2-F0A51503980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82967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243B0-A928-0D45-83FA-8FEA55517847}" type="datetimeFigureOut">
              <a:rPr lang="es-AR" smtClean="0"/>
              <a:t>3/10/18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DE26D-B8E8-3546-B1A2-F0A51503980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7181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
Segundo nivel
Tercer nivel
Cuarto nivel
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243B0-A928-0D45-83FA-8FEA55517847}" type="datetimeFigureOut">
              <a:rPr lang="es-AR" smtClean="0"/>
              <a:t>3/10/18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DE26D-B8E8-3546-B1A2-F0A51503980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86217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4;p14">
            <a:extLst>
              <a:ext uri="{FF2B5EF4-FFF2-40B4-BE49-F238E27FC236}">
                <a16:creationId xmlns:a16="http://schemas.microsoft.com/office/drawing/2014/main" id="{C437F2DD-47B8-9745-8817-A0AFB5A35646}"/>
              </a:ext>
            </a:extLst>
          </p:cNvPr>
          <p:cNvSpPr txBox="1"/>
          <p:nvPr/>
        </p:nvSpPr>
        <p:spPr>
          <a:xfrm>
            <a:off x="559402" y="239074"/>
            <a:ext cx="8785200" cy="6408600"/>
          </a:xfrm>
          <a:prstGeom prst="rect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Google Shape;105;p14" descr="Logo UTN Solo">
            <a:extLst>
              <a:ext uri="{FF2B5EF4-FFF2-40B4-BE49-F238E27FC236}">
                <a16:creationId xmlns:a16="http://schemas.microsoft.com/office/drawing/2014/main" id="{F3065C9E-2BED-F046-A51D-D95A196BC0F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4003" y="291883"/>
            <a:ext cx="712787" cy="79216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06;p14">
            <a:extLst>
              <a:ext uri="{FF2B5EF4-FFF2-40B4-BE49-F238E27FC236}">
                <a16:creationId xmlns:a16="http://schemas.microsoft.com/office/drawing/2014/main" id="{5E5A63EB-0057-254B-AE84-57AD637B2FA0}"/>
              </a:ext>
            </a:extLst>
          </p:cNvPr>
          <p:cNvSpPr txBox="1"/>
          <p:nvPr/>
        </p:nvSpPr>
        <p:spPr>
          <a:xfrm>
            <a:off x="6980815" y="239074"/>
            <a:ext cx="2363787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>
              <a:buClr>
                <a:srgbClr val="0070C0"/>
              </a:buClr>
              <a:buSzPts val="1400"/>
            </a:pPr>
            <a:r>
              <a:rPr lang="en-US" sz="1400" dirty="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Robbins: </a:t>
            </a:r>
            <a:r>
              <a:rPr lang="en-US" sz="1400" dirty="0" err="1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Capítulo</a:t>
            </a:r>
            <a:r>
              <a:rPr lang="en-US" sz="1400" dirty="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16</a:t>
            </a:r>
            <a:endParaRPr dirty="0"/>
          </a:p>
          <a:p>
            <a:pPr algn="r">
              <a:buClr>
                <a:srgbClr val="0070C0"/>
              </a:buClr>
              <a:buSzPts val="1400"/>
            </a:pPr>
            <a:r>
              <a:rPr lang="en-US" sz="1400" dirty="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Grupo: 2 (k1094)</a:t>
            </a:r>
            <a:endParaRPr dirty="0"/>
          </a:p>
        </p:txBody>
      </p:sp>
      <p:sp>
        <p:nvSpPr>
          <p:cNvPr id="7" name="Google Shape;107;p14">
            <a:extLst>
              <a:ext uri="{FF2B5EF4-FFF2-40B4-BE49-F238E27FC236}">
                <a16:creationId xmlns:a16="http://schemas.microsoft.com/office/drawing/2014/main" id="{8FF49AE4-3768-154A-9C31-F9FD222F37CD}"/>
              </a:ext>
            </a:extLst>
          </p:cNvPr>
          <p:cNvSpPr txBox="1"/>
          <p:nvPr/>
        </p:nvSpPr>
        <p:spPr>
          <a:xfrm>
            <a:off x="734003" y="6155686"/>
            <a:ext cx="2011362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1100" b="1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Sistemas</a:t>
            </a:r>
            <a:r>
              <a:rPr lang="en-US" sz="11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y </a:t>
            </a:r>
            <a:r>
              <a:rPr lang="en-US" sz="1100" b="1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Organizaciones</a:t>
            </a:r>
            <a:endParaRPr dirty="0"/>
          </a:p>
        </p:txBody>
      </p:sp>
      <p:sp>
        <p:nvSpPr>
          <p:cNvPr id="8" name="Google Shape;108;p14">
            <a:extLst>
              <a:ext uri="{FF2B5EF4-FFF2-40B4-BE49-F238E27FC236}">
                <a16:creationId xmlns:a16="http://schemas.microsoft.com/office/drawing/2014/main" id="{1638F3E3-83BD-D541-982F-81C5CDF0B47E}"/>
              </a:ext>
            </a:extLst>
          </p:cNvPr>
          <p:cNvSpPr txBox="1"/>
          <p:nvPr/>
        </p:nvSpPr>
        <p:spPr>
          <a:xfrm>
            <a:off x="7893628" y="6155686"/>
            <a:ext cx="1393825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11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Ciclo lectivo 2018</a:t>
            </a:r>
            <a:endParaRPr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0882F16-A3A7-7142-AA54-8D75A3DF7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958" y="1634067"/>
            <a:ext cx="7765975" cy="383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141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4;p14">
            <a:extLst>
              <a:ext uri="{FF2B5EF4-FFF2-40B4-BE49-F238E27FC236}">
                <a16:creationId xmlns:a16="http://schemas.microsoft.com/office/drawing/2014/main" id="{C437F2DD-47B8-9745-8817-A0AFB5A35646}"/>
              </a:ext>
            </a:extLst>
          </p:cNvPr>
          <p:cNvSpPr txBox="1"/>
          <p:nvPr/>
        </p:nvSpPr>
        <p:spPr>
          <a:xfrm>
            <a:off x="559402" y="239074"/>
            <a:ext cx="8785200" cy="6408600"/>
          </a:xfrm>
          <a:prstGeom prst="rect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Google Shape;105;p14" descr="Logo UTN Solo">
            <a:extLst>
              <a:ext uri="{FF2B5EF4-FFF2-40B4-BE49-F238E27FC236}">
                <a16:creationId xmlns:a16="http://schemas.microsoft.com/office/drawing/2014/main" id="{F3065C9E-2BED-F046-A51D-D95A196BC0F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4003" y="291883"/>
            <a:ext cx="712787" cy="79216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06;p14">
            <a:extLst>
              <a:ext uri="{FF2B5EF4-FFF2-40B4-BE49-F238E27FC236}">
                <a16:creationId xmlns:a16="http://schemas.microsoft.com/office/drawing/2014/main" id="{5E5A63EB-0057-254B-AE84-57AD637B2FA0}"/>
              </a:ext>
            </a:extLst>
          </p:cNvPr>
          <p:cNvSpPr txBox="1"/>
          <p:nvPr/>
        </p:nvSpPr>
        <p:spPr>
          <a:xfrm>
            <a:off x="6980815" y="239074"/>
            <a:ext cx="2363787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>
              <a:buClr>
                <a:srgbClr val="0070C0"/>
              </a:buClr>
              <a:buSzPts val="1400"/>
            </a:pPr>
            <a:r>
              <a:rPr lang="en-US" sz="1400" dirty="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Robbins: </a:t>
            </a:r>
            <a:r>
              <a:rPr lang="en-US" sz="1400" dirty="0" err="1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Capítulo</a:t>
            </a:r>
            <a:r>
              <a:rPr lang="en-US" sz="1400" dirty="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16</a:t>
            </a:r>
            <a:endParaRPr dirty="0"/>
          </a:p>
          <a:p>
            <a:pPr algn="r">
              <a:buClr>
                <a:srgbClr val="0070C0"/>
              </a:buClr>
              <a:buSzPts val="1400"/>
            </a:pPr>
            <a:r>
              <a:rPr lang="en-US" sz="1400" dirty="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Grupo: 2 (k1094)</a:t>
            </a:r>
            <a:endParaRPr dirty="0"/>
          </a:p>
        </p:txBody>
      </p:sp>
      <p:sp>
        <p:nvSpPr>
          <p:cNvPr id="7" name="Google Shape;107;p14">
            <a:extLst>
              <a:ext uri="{FF2B5EF4-FFF2-40B4-BE49-F238E27FC236}">
                <a16:creationId xmlns:a16="http://schemas.microsoft.com/office/drawing/2014/main" id="{8FF49AE4-3768-154A-9C31-F9FD222F37CD}"/>
              </a:ext>
            </a:extLst>
          </p:cNvPr>
          <p:cNvSpPr txBox="1"/>
          <p:nvPr/>
        </p:nvSpPr>
        <p:spPr>
          <a:xfrm>
            <a:off x="734003" y="6155686"/>
            <a:ext cx="2011362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1100" b="1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Sistemas</a:t>
            </a:r>
            <a:r>
              <a:rPr lang="en-US" sz="11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y </a:t>
            </a:r>
            <a:r>
              <a:rPr lang="en-US" sz="1100" b="1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Organizaciones</a:t>
            </a:r>
            <a:endParaRPr dirty="0"/>
          </a:p>
        </p:txBody>
      </p:sp>
      <p:sp>
        <p:nvSpPr>
          <p:cNvPr id="8" name="Google Shape;108;p14">
            <a:extLst>
              <a:ext uri="{FF2B5EF4-FFF2-40B4-BE49-F238E27FC236}">
                <a16:creationId xmlns:a16="http://schemas.microsoft.com/office/drawing/2014/main" id="{1638F3E3-83BD-D541-982F-81C5CDF0B47E}"/>
              </a:ext>
            </a:extLst>
          </p:cNvPr>
          <p:cNvSpPr txBox="1"/>
          <p:nvPr/>
        </p:nvSpPr>
        <p:spPr>
          <a:xfrm>
            <a:off x="7893628" y="6155686"/>
            <a:ext cx="1393825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11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Ciclo lectivo 2018</a:t>
            </a:r>
            <a:endParaRPr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F5D6D33-A64D-6047-9061-3CBB506C51D1}"/>
              </a:ext>
            </a:extLst>
          </p:cNvPr>
          <p:cNvSpPr txBox="1"/>
          <p:nvPr/>
        </p:nvSpPr>
        <p:spPr>
          <a:xfrm>
            <a:off x="3492701" y="908362"/>
            <a:ext cx="2539478" cy="6463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s-AR" dirty="0">
                <a:latin typeface="Arial Rounded MT Bold" panose="020F0704030504030204" pitchFamily="34" charset="77"/>
              </a:rPr>
              <a:t>ENFOQUES </a:t>
            </a:r>
          </a:p>
          <a:p>
            <a:pPr algn="ctr"/>
            <a:r>
              <a:rPr lang="es-AR" dirty="0">
                <a:latin typeface="Arial Rounded MT Bold" panose="020F0704030504030204" pitchFamily="34" charset="77"/>
              </a:rPr>
              <a:t>CONTEMPORANEOS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7FDCEAB-FABE-3140-B633-39BB5296A9CE}"/>
              </a:ext>
            </a:extLst>
          </p:cNvPr>
          <p:cNvSpPr txBox="1"/>
          <p:nvPr/>
        </p:nvSpPr>
        <p:spPr>
          <a:xfrm>
            <a:off x="966389" y="2316042"/>
            <a:ext cx="1599284" cy="58477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AR" sz="1600" dirty="0"/>
              <a:t>Transaccional y </a:t>
            </a:r>
          </a:p>
          <a:p>
            <a:r>
              <a:rPr lang="es-AR" sz="1600" dirty="0"/>
              <a:t>transformacional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9925C94-69FA-3F4C-A727-131404A9777D}"/>
              </a:ext>
            </a:extLst>
          </p:cNvPr>
          <p:cNvSpPr txBox="1"/>
          <p:nvPr/>
        </p:nvSpPr>
        <p:spPr>
          <a:xfrm>
            <a:off x="3572601" y="2310493"/>
            <a:ext cx="2152705" cy="33855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AR" sz="1600" dirty="0"/>
              <a:t>Carismático y visionario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2D94EA1-2859-B146-93BE-BC01C902AB7F}"/>
              </a:ext>
            </a:extLst>
          </p:cNvPr>
          <p:cNvSpPr txBox="1"/>
          <p:nvPr/>
        </p:nvSpPr>
        <p:spPr>
          <a:xfrm>
            <a:off x="6389223" y="2310493"/>
            <a:ext cx="1036053" cy="338554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AR" sz="1600" dirty="0"/>
              <a:t>De Equipo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4562255-C3CB-104A-9BF0-EEC2C446B990}"/>
              </a:ext>
            </a:extLst>
          </p:cNvPr>
          <p:cNvSpPr txBox="1"/>
          <p:nvPr/>
        </p:nvSpPr>
        <p:spPr>
          <a:xfrm>
            <a:off x="966390" y="2983003"/>
            <a:ext cx="2080402" cy="114300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AR" sz="1138" dirty="0"/>
              <a:t>Otorga recomensas a sus seguidores a cambio de que logren un gran desempeño en relación a la productividad</a:t>
            </a:r>
          </a:p>
          <a:p>
            <a:pPr algn="just"/>
            <a:endParaRPr lang="es-AR" sz="1138" dirty="0"/>
          </a:p>
          <a:p>
            <a:pPr algn="just"/>
            <a:endParaRPr lang="es-AR" sz="1138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EB31469-BEE2-A443-B62A-8617136555BF}"/>
              </a:ext>
            </a:extLst>
          </p:cNvPr>
          <p:cNvSpPr txBox="1"/>
          <p:nvPr/>
        </p:nvSpPr>
        <p:spPr>
          <a:xfrm>
            <a:off x="3572601" y="2997875"/>
            <a:ext cx="2295101" cy="184345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32172" indent="-232172" algn="just">
              <a:buFont typeface="Arial" panose="020B0604020202020204" pitchFamily="34" charset="0"/>
              <a:buChar char="•"/>
            </a:pPr>
            <a:r>
              <a:rPr lang="es-AR" sz="1138" dirty="0"/>
              <a:t>Un líder </a:t>
            </a:r>
            <a:r>
              <a:rPr lang="es-AR" sz="1138" b="1" dirty="0"/>
              <a:t>carismático</a:t>
            </a:r>
            <a:r>
              <a:rPr lang="es-AR" sz="1138" dirty="0"/>
              <a:t> es entusiasta, seguro de sí mismo y su personalidad y acciones influyen en las personas para orientarlas hacia un determinado camino.</a:t>
            </a:r>
          </a:p>
          <a:p>
            <a:pPr marL="232172" indent="-232172" algn="just">
              <a:buFont typeface="Arial" panose="020B0604020202020204" pitchFamily="34" charset="0"/>
              <a:buChar char="•"/>
            </a:pPr>
            <a:r>
              <a:rPr lang="es-AR" sz="1138" dirty="0"/>
              <a:t>Un líder </a:t>
            </a:r>
            <a:r>
              <a:rPr lang="es-AR" sz="1138" b="1" dirty="0"/>
              <a:t>visionario</a:t>
            </a:r>
            <a:r>
              <a:rPr lang="es-AR" sz="1138" dirty="0"/>
              <a:t> es aquel capaz de crear una visión sobre el futuro, que sea realista, creíble y que llame la atención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70D590D-6AA7-D84D-852E-72F9ECEF76C2}"/>
              </a:ext>
            </a:extLst>
          </p:cNvPr>
          <p:cNvSpPr txBox="1"/>
          <p:nvPr/>
        </p:nvSpPr>
        <p:spPr>
          <a:xfrm>
            <a:off x="6389222" y="2977454"/>
            <a:ext cx="2448272" cy="254390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AR" sz="1138" dirty="0"/>
              <a:t>Sus prioridades son el manejo de las barreras externas y facilitar el proceso del mismo.</a:t>
            </a:r>
          </a:p>
          <a:p>
            <a:pPr algn="just"/>
            <a:r>
              <a:rPr lang="es-AR" sz="1138" dirty="0"/>
              <a:t>Poseen cuatro tareas fundamentales:</a:t>
            </a:r>
          </a:p>
          <a:p>
            <a:pPr algn="just"/>
            <a:endParaRPr lang="es-AR" sz="1138" dirty="0"/>
          </a:p>
          <a:p>
            <a:pPr marL="278606" indent="-278606" algn="just">
              <a:buFont typeface="+mj-lt"/>
              <a:buAutoNum type="arabicPeriod"/>
            </a:pPr>
            <a:r>
              <a:rPr lang="es-AR" sz="1138" dirty="0"/>
              <a:t>Formar enlaces con grupos externos.</a:t>
            </a:r>
          </a:p>
          <a:p>
            <a:pPr marL="278606" indent="-278606" algn="just">
              <a:buFont typeface="+mj-lt"/>
              <a:buAutoNum type="arabicPeriod"/>
            </a:pPr>
            <a:r>
              <a:rPr lang="es-AR" sz="1138" dirty="0"/>
              <a:t>Resolver problemas.</a:t>
            </a:r>
          </a:p>
          <a:p>
            <a:pPr marL="278606" indent="-278606" algn="just">
              <a:buFont typeface="+mj-lt"/>
              <a:buAutoNum type="arabicPeriod"/>
            </a:pPr>
            <a:r>
              <a:rPr lang="es-AR" sz="1138" dirty="0"/>
              <a:t>Administrar los diferentes conflictos.</a:t>
            </a:r>
          </a:p>
          <a:p>
            <a:pPr marL="278606" indent="-278606" algn="just">
              <a:buFont typeface="+mj-lt"/>
              <a:buAutoNum type="arabicPeriod"/>
            </a:pPr>
            <a:r>
              <a:rPr lang="es-AR" sz="1138" dirty="0"/>
              <a:t>Capacitar a los integrantes del equipo.</a:t>
            </a:r>
          </a:p>
          <a:p>
            <a:pPr algn="just"/>
            <a:endParaRPr lang="es-AR" sz="1138" dirty="0"/>
          </a:p>
          <a:p>
            <a:pPr algn="just"/>
            <a:endParaRPr lang="es-AR" sz="1138" dirty="0"/>
          </a:p>
        </p:txBody>
      </p:sp>
    </p:spTree>
    <p:extLst>
      <p:ext uri="{BB962C8B-B14F-4D97-AF65-F5344CB8AC3E}">
        <p14:creationId xmlns:p14="http://schemas.microsoft.com/office/powerpoint/2010/main" val="38562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/>
          <p:nvPr/>
        </p:nvSpPr>
        <p:spPr>
          <a:xfrm>
            <a:off x="559402" y="239074"/>
            <a:ext cx="8785200" cy="6408600"/>
          </a:xfrm>
          <a:prstGeom prst="rect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14" descr="Logo UTN Sol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4003" y="291883"/>
            <a:ext cx="712787" cy="79216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4"/>
          <p:cNvSpPr txBox="1"/>
          <p:nvPr/>
        </p:nvSpPr>
        <p:spPr>
          <a:xfrm>
            <a:off x="6980815" y="239074"/>
            <a:ext cx="2363787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>
              <a:buClr>
                <a:srgbClr val="0070C0"/>
              </a:buClr>
              <a:buSzPts val="1400"/>
            </a:pPr>
            <a:r>
              <a:rPr lang="en-US" sz="1400" dirty="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Robbins: </a:t>
            </a:r>
            <a:r>
              <a:rPr lang="en-US" sz="1400" dirty="0" err="1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Capítulo</a:t>
            </a:r>
            <a:r>
              <a:rPr lang="en-US" sz="1400" dirty="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16</a:t>
            </a:r>
            <a:endParaRPr dirty="0"/>
          </a:p>
          <a:p>
            <a:pPr algn="r">
              <a:buClr>
                <a:srgbClr val="0070C0"/>
              </a:buClr>
              <a:buSzPts val="1400"/>
            </a:pPr>
            <a:r>
              <a:rPr lang="en-US" sz="1400" dirty="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Grupo: 2 (k1094)</a:t>
            </a:r>
            <a:endParaRPr sz="1400" dirty="0"/>
          </a:p>
        </p:txBody>
      </p:sp>
      <p:sp>
        <p:nvSpPr>
          <p:cNvPr id="107" name="Google Shape;107;p14"/>
          <p:cNvSpPr txBox="1"/>
          <p:nvPr/>
        </p:nvSpPr>
        <p:spPr>
          <a:xfrm>
            <a:off x="734003" y="6155686"/>
            <a:ext cx="2011362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1100" b="1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Sistemas</a:t>
            </a:r>
            <a:r>
              <a:rPr lang="en-US" sz="11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y </a:t>
            </a:r>
            <a:r>
              <a:rPr lang="en-US" sz="1100" b="1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Organizaciones</a:t>
            </a:r>
            <a:endParaRPr dirty="0"/>
          </a:p>
        </p:txBody>
      </p:sp>
      <p:sp>
        <p:nvSpPr>
          <p:cNvPr id="108" name="Google Shape;108;p14"/>
          <p:cNvSpPr txBox="1"/>
          <p:nvPr/>
        </p:nvSpPr>
        <p:spPr>
          <a:xfrm>
            <a:off x="7893628" y="6155686"/>
            <a:ext cx="1393825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11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Ciclo lectivo 2018</a:t>
            </a:r>
            <a:endParaRPr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C397D32-EC88-D54B-B6D0-431A2F46FDFB}"/>
              </a:ext>
            </a:extLst>
          </p:cNvPr>
          <p:cNvSpPr txBox="1"/>
          <p:nvPr/>
        </p:nvSpPr>
        <p:spPr>
          <a:xfrm>
            <a:off x="2710031" y="896486"/>
            <a:ext cx="4057329" cy="369332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s-AR" b="1" dirty="0">
                <a:latin typeface="Arial Rounded MT Bold" panose="020F0704030504030204" pitchFamily="34" charset="77"/>
              </a:rPr>
              <a:t>TEORIAS DEL COMPORTAMIENTO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D0F5022-05E1-C94C-BC5E-65B8773BEB96}"/>
              </a:ext>
            </a:extLst>
          </p:cNvPr>
          <p:cNvSpPr txBox="1"/>
          <p:nvPr/>
        </p:nvSpPr>
        <p:spPr>
          <a:xfrm>
            <a:off x="5173745" y="4312109"/>
            <a:ext cx="198855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AR" dirty="0"/>
              <a:t>Rejilla del liderazgo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228D304-5C6B-AF44-A6AA-6B2CA014B9C5}"/>
              </a:ext>
            </a:extLst>
          </p:cNvPr>
          <p:cNvSpPr txBox="1"/>
          <p:nvPr/>
        </p:nvSpPr>
        <p:spPr>
          <a:xfrm>
            <a:off x="786023" y="1655499"/>
            <a:ext cx="1852623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AR" dirty="0"/>
              <a:t>Univ. de Michigan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C2BA957-3053-C44D-A155-B1E2CDC16ABC}"/>
              </a:ext>
            </a:extLst>
          </p:cNvPr>
          <p:cNvSpPr txBox="1"/>
          <p:nvPr/>
        </p:nvSpPr>
        <p:spPr>
          <a:xfrm>
            <a:off x="780563" y="4312109"/>
            <a:ext cx="2764131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dirty="0"/>
              <a:t>Univ. de OHIO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3D2088B5-8F05-C740-9526-2F66CD5B98E2}"/>
              </a:ext>
            </a:extLst>
          </p:cNvPr>
          <p:cNvSpPr txBox="1"/>
          <p:nvPr/>
        </p:nvSpPr>
        <p:spPr>
          <a:xfrm>
            <a:off x="5180606" y="1655499"/>
            <a:ext cx="1528175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AR" dirty="0"/>
              <a:t>Univ. de IOWA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177C28D-CC6F-8141-A7B3-ABA8733400A8}"/>
              </a:ext>
            </a:extLst>
          </p:cNvPr>
          <p:cNvSpPr txBox="1"/>
          <p:nvPr/>
        </p:nvSpPr>
        <p:spPr>
          <a:xfrm>
            <a:off x="769698" y="4753053"/>
            <a:ext cx="3665770" cy="120032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sz="1200" dirty="0"/>
              <a:t>Identifica dos dimensiones iniciales importantes del líder:</a:t>
            </a:r>
          </a:p>
          <a:p>
            <a:r>
              <a:rPr lang="es-AR" sz="1200" b="1" u="sng" dirty="0"/>
              <a:t>Estructura inicial</a:t>
            </a:r>
            <a:r>
              <a:rPr lang="es-AR" sz="1200" dirty="0"/>
              <a:t>: Estructura el trabajo y se enfoca en las relaciones para lograr los objetivos laborales.</a:t>
            </a:r>
          </a:p>
          <a:p>
            <a:r>
              <a:rPr lang="es-AR" sz="1200" b="1" u="sng" dirty="0"/>
              <a:t>Consideración</a:t>
            </a:r>
            <a:r>
              <a:rPr lang="es-AR" sz="1200" dirty="0"/>
              <a:t>: se enfoca en las ideas y sentimientos de los empleados o seguidores.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90FDE0A-B3AF-C748-A000-DB44510FF6C9}"/>
              </a:ext>
            </a:extLst>
          </p:cNvPr>
          <p:cNvSpPr txBox="1"/>
          <p:nvPr/>
        </p:nvSpPr>
        <p:spPr>
          <a:xfrm>
            <a:off x="780563" y="2106177"/>
            <a:ext cx="3665770" cy="17543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sz="1200" dirty="0"/>
              <a:t>Propone dos tipos de líderes: </a:t>
            </a:r>
          </a:p>
          <a:p>
            <a:r>
              <a:rPr lang="es-AR" sz="1200" dirty="0"/>
              <a:t>Líder </a:t>
            </a:r>
            <a:r>
              <a:rPr lang="es-AR" sz="1200" b="1" u="sng" dirty="0"/>
              <a:t>orientado al empleado</a:t>
            </a:r>
            <a:r>
              <a:rPr lang="es-AR" sz="1200" dirty="0"/>
              <a:t>: prioriza las relaciones interpersonales y la satisfacción de las necesidades de los mismos.</a:t>
            </a:r>
          </a:p>
          <a:p>
            <a:r>
              <a:rPr lang="es-AR" sz="1200" dirty="0"/>
              <a:t>Líder </a:t>
            </a:r>
            <a:r>
              <a:rPr lang="es-AR" sz="1200" b="1" u="sng" dirty="0"/>
              <a:t>orientado a la producción</a:t>
            </a:r>
            <a:r>
              <a:rPr lang="es-AR" sz="1200" dirty="0"/>
              <a:t>: prioriza los aspectos técnicos y las tareas laborales.</a:t>
            </a:r>
          </a:p>
          <a:p>
            <a:r>
              <a:rPr lang="es-AR" sz="1200" dirty="0"/>
              <a:t>Generalmente se obtienen mejores logros de producción si se atienden las necesidades de los empleados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9D5E938-FFB4-8E4D-8F62-672CA2011378}"/>
              </a:ext>
            </a:extLst>
          </p:cNvPr>
          <p:cNvSpPr txBox="1"/>
          <p:nvPr/>
        </p:nvSpPr>
        <p:spPr>
          <a:xfrm>
            <a:off x="5180606" y="2106177"/>
            <a:ext cx="3963394" cy="19389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sz="1200" dirty="0"/>
              <a:t>Contempla tres estilos de líder: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dirty="0"/>
              <a:t>Estilo </a:t>
            </a:r>
            <a:r>
              <a:rPr lang="es-AR" sz="1200" b="1" u="sng" dirty="0"/>
              <a:t>autocrático</a:t>
            </a:r>
            <a:r>
              <a:rPr lang="es-AR" sz="1200" dirty="0"/>
              <a:t>: donde la participación de los empleados es limitada y la toma de decisiones está centralizada, de manea que los métodos de trabajo están impuestos por el líder.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dirty="0"/>
              <a:t>Estilo </a:t>
            </a:r>
            <a:r>
              <a:rPr lang="es-AR" sz="1200" b="1" u="sng" dirty="0"/>
              <a:t>democrático</a:t>
            </a:r>
            <a:r>
              <a:rPr lang="es-AR" sz="1200" dirty="0"/>
              <a:t>: la participación de los empleados es amplia, se asignan mayor cantidad de responsabilidades y se delega autoridad a ciertos subordinados.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sz="1200" dirty="0"/>
              <a:t>Estilo </a:t>
            </a:r>
            <a:r>
              <a:rPr lang="es-AR" sz="1200" b="1" dirty="0"/>
              <a:t>liberal</a:t>
            </a:r>
            <a:r>
              <a:rPr lang="es-AR" sz="1200" dirty="0"/>
              <a:t>: se deja decidir y tabajar al grupo de trabajo por sí mismo.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046814E-7EE3-F542-8948-D9A02BE72CF2}"/>
              </a:ext>
            </a:extLst>
          </p:cNvPr>
          <p:cNvSpPr txBox="1"/>
          <p:nvPr/>
        </p:nvSpPr>
        <p:spPr>
          <a:xfrm>
            <a:off x="5180606" y="4753053"/>
            <a:ext cx="3665770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sz="1200" dirty="0"/>
              <a:t>Identifica dos dimensiones iniciales importantes del líder:</a:t>
            </a:r>
          </a:p>
          <a:p>
            <a:r>
              <a:rPr lang="es-AR" sz="1200" b="1" u="sng" dirty="0"/>
              <a:t>Estructura inicial</a:t>
            </a:r>
            <a:r>
              <a:rPr lang="es-AR" sz="1200" dirty="0"/>
              <a:t>: Estructura el trabajo y se enfoca en las relaciones para lograr los objetivos laborales.</a:t>
            </a:r>
          </a:p>
          <a:p>
            <a:r>
              <a:rPr lang="es-AR" sz="1200" b="1" u="sng" dirty="0"/>
              <a:t>Consideración</a:t>
            </a:r>
            <a:r>
              <a:rPr lang="es-AR" sz="1200" dirty="0"/>
              <a:t>: se enfoca en las ideas y sentimientos de los empleados o seguidores.</a:t>
            </a:r>
          </a:p>
        </p:txBody>
      </p:sp>
    </p:spTree>
    <p:extLst>
      <p:ext uri="{BB962C8B-B14F-4D97-AF65-F5344CB8AC3E}">
        <p14:creationId xmlns:p14="http://schemas.microsoft.com/office/powerpoint/2010/main" val="1951367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4;p14">
            <a:extLst>
              <a:ext uri="{FF2B5EF4-FFF2-40B4-BE49-F238E27FC236}">
                <a16:creationId xmlns:a16="http://schemas.microsoft.com/office/drawing/2014/main" id="{C437F2DD-47B8-9745-8817-A0AFB5A35646}"/>
              </a:ext>
            </a:extLst>
          </p:cNvPr>
          <p:cNvSpPr txBox="1"/>
          <p:nvPr/>
        </p:nvSpPr>
        <p:spPr>
          <a:xfrm>
            <a:off x="559402" y="239074"/>
            <a:ext cx="8785200" cy="6408600"/>
          </a:xfrm>
          <a:prstGeom prst="rect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Google Shape;105;p14" descr="Logo UTN Solo">
            <a:extLst>
              <a:ext uri="{FF2B5EF4-FFF2-40B4-BE49-F238E27FC236}">
                <a16:creationId xmlns:a16="http://schemas.microsoft.com/office/drawing/2014/main" id="{F3065C9E-2BED-F046-A51D-D95A196BC0F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4003" y="291883"/>
            <a:ext cx="712787" cy="79216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06;p14">
            <a:extLst>
              <a:ext uri="{FF2B5EF4-FFF2-40B4-BE49-F238E27FC236}">
                <a16:creationId xmlns:a16="http://schemas.microsoft.com/office/drawing/2014/main" id="{5E5A63EB-0057-254B-AE84-57AD637B2FA0}"/>
              </a:ext>
            </a:extLst>
          </p:cNvPr>
          <p:cNvSpPr txBox="1"/>
          <p:nvPr/>
        </p:nvSpPr>
        <p:spPr>
          <a:xfrm>
            <a:off x="6980815" y="239074"/>
            <a:ext cx="2363787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>
              <a:buClr>
                <a:srgbClr val="0070C0"/>
              </a:buClr>
              <a:buSzPts val="1400"/>
            </a:pPr>
            <a:r>
              <a:rPr lang="en-US" sz="1400" dirty="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Robbins: </a:t>
            </a:r>
            <a:r>
              <a:rPr lang="en-US" sz="1400" dirty="0" err="1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Capítulo</a:t>
            </a:r>
            <a:r>
              <a:rPr lang="en-US" sz="1400" dirty="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16</a:t>
            </a:r>
            <a:endParaRPr dirty="0"/>
          </a:p>
          <a:p>
            <a:pPr algn="r">
              <a:buClr>
                <a:srgbClr val="0070C0"/>
              </a:buClr>
              <a:buSzPts val="1400"/>
            </a:pPr>
            <a:r>
              <a:rPr lang="en-US" sz="1400" dirty="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Grupo: 2 (k1094)</a:t>
            </a:r>
            <a:endParaRPr dirty="0"/>
          </a:p>
        </p:txBody>
      </p:sp>
      <p:sp>
        <p:nvSpPr>
          <p:cNvPr id="7" name="Google Shape;107;p14">
            <a:extLst>
              <a:ext uri="{FF2B5EF4-FFF2-40B4-BE49-F238E27FC236}">
                <a16:creationId xmlns:a16="http://schemas.microsoft.com/office/drawing/2014/main" id="{8FF49AE4-3768-154A-9C31-F9FD222F37CD}"/>
              </a:ext>
            </a:extLst>
          </p:cNvPr>
          <p:cNvSpPr txBox="1"/>
          <p:nvPr/>
        </p:nvSpPr>
        <p:spPr>
          <a:xfrm>
            <a:off x="734003" y="6155686"/>
            <a:ext cx="2011362" cy="26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1100" b="1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Sistemas</a:t>
            </a:r>
            <a:r>
              <a:rPr lang="en-US" sz="11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y </a:t>
            </a:r>
            <a:r>
              <a:rPr lang="en-US" sz="1100" b="1" dirty="0" err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Organizaciones</a:t>
            </a:r>
            <a:endParaRPr dirty="0"/>
          </a:p>
        </p:txBody>
      </p:sp>
      <p:sp>
        <p:nvSpPr>
          <p:cNvPr id="8" name="Google Shape;108;p14">
            <a:extLst>
              <a:ext uri="{FF2B5EF4-FFF2-40B4-BE49-F238E27FC236}">
                <a16:creationId xmlns:a16="http://schemas.microsoft.com/office/drawing/2014/main" id="{1638F3E3-83BD-D541-982F-81C5CDF0B47E}"/>
              </a:ext>
            </a:extLst>
          </p:cNvPr>
          <p:cNvSpPr txBox="1"/>
          <p:nvPr/>
        </p:nvSpPr>
        <p:spPr>
          <a:xfrm>
            <a:off x="7893628" y="6155686"/>
            <a:ext cx="1393825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11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Ciclo lectivo 2018</a:t>
            </a:r>
            <a:endParaRPr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44EC51D-7C21-0740-9AEF-7DC7DD38185E}"/>
              </a:ext>
            </a:extLst>
          </p:cNvPr>
          <p:cNvSpPr txBox="1"/>
          <p:nvPr/>
        </p:nvSpPr>
        <p:spPr>
          <a:xfrm>
            <a:off x="2946921" y="619007"/>
            <a:ext cx="3507692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s-AR" dirty="0">
                <a:latin typeface="Arial Rounded MT Bold" panose="020F0704030504030204" pitchFamily="34" charset="77"/>
              </a:rPr>
              <a:t>TEORIAS DE CONTINGENCIA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F79090A-2E16-9B46-AB54-034F7C38DA56}"/>
              </a:ext>
            </a:extLst>
          </p:cNvPr>
          <p:cNvSpPr txBox="1"/>
          <p:nvPr/>
        </p:nvSpPr>
        <p:spPr>
          <a:xfrm>
            <a:off x="1043836" y="1412598"/>
            <a:ext cx="1903085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AR" dirty="0"/>
              <a:t>Modelo de Fiedler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AB4CB4A-612E-B14E-9FEF-5121A8297B33}"/>
              </a:ext>
            </a:extLst>
          </p:cNvPr>
          <p:cNvSpPr txBox="1"/>
          <p:nvPr/>
        </p:nvSpPr>
        <p:spPr>
          <a:xfrm>
            <a:off x="734003" y="1904144"/>
            <a:ext cx="253837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sz="1200" i="1" dirty="0"/>
              <a:t>Analiza a los líderes en base a dos dimensiones:</a:t>
            </a:r>
          </a:p>
          <a:p>
            <a:endParaRPr lang="es-AR" sz="1200" i="1" dirty="0"/>
          </a:p>
        </p:txBody>
      </p:sp>
      <p:sp>
        <p:nvSpPr>
          <p:cNvPr id="3" name="Pentágono 2">
            <a:extLst>
              <a:ext uri="{FF2B5EF4-FFF2-40B4-BE49-F238E27FC236}">
                <a16:creationId xmlns:a16="http://schemas.microsoft.com/office/drawing/2014/main" id="{D040AE32-CC65-7240-A9F5-440E23929F0E}"/>
              </a:ext>
            </a:extLst>
          </p:cNvPr>
          <p:cNvSpPr/>
          <p:nvPr/>
        </p:nvSpPr>
        <p:spPr>
          <a:xfrm>
            <a:off x="734003" y="2784972"/>
            <a:ext cx="355600" cy="25990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Pentágono 11">
            <a:extLst>
              <a:ext uri="{FF2B5EF4-FFF2-40B4-BE49-F238E27FC236}">
                <a16:creationId xmlns:a16="http://schemas.microsoft.com/office/drawing/2014/main" id="{C6AAB035-A7B7-704E-8E07-18CDF710136A}"/>
              </a:ext>
            </a:extLst>
          </p:cNvPr>
          <p:cNvSpPr/>
          <p:nvPr/>
        </p:nvSpPr>
        <p:spPr>
          <a:xfrm>
            <a:off x="734003" y="4422435"/>
            <a:ext cx="355600" cy="25990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B839476-FA2A-6048-A62E-316E4772A9EF}"/>
              </a:ext>
            </a:extLst>
          </p:cNvPr>
          <p:cNvSpPr txBox="1"/>
          <p:nvPr/>
        </p:nvSpPr>
        <p:spPr>
          <a:xfrm>
            <a:off x="1166829" y="2725703"/>
            <a:ext cx="21055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1200" dirty="0"/>
              <a:t>Aquel que estaba orientado a priorizar las tareas laborales.</a:t>
            </a:r>
          </a:p>
          <a:p>
            <a:pPr algn="just"/>
            <a:r>
              <a:rPr lang="es-AR" sz="1200" dirty="0"/>
              <a:t>Este modelo planteaba que el comportamiento de un líder estaba determinado y siempre será de igual forma, no cambiará.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DB04DCE-4B3F-004A-81BE-9C01AEC031A9}"/>
              </a:ext>
            </a:extLst>
          </p:cNvPr>
          <p:cNvSpPr txBox="1"/>
          <p:nvPr/>
        </p:nvSpPr>
        <p:spPr>
          <a:xfrm>
            <a:off x="1166829" y="4357620"/>
            <a:ext cx="21055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1200" dirty="0"/>
              <a:t>Aquel que estaba orientado a priorizar las tareas laborales.</a:t>
            </a:r>
          </a:p>
          <a:p>
            <a:pPr algn="just"/>
            <a:r>
              <a:rPr lang="es-AR" sz="1200" dirty="0"/>
              <a:t>Este modelo planteaba que el comportamiento de un líder estaba determinado y siempre será de igual forma, no cambiará.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62C340E-4D68-9D4B-94FA-1DBAA5CBD4C2}"/>
              </a:ext>
            </a:extLst>
          </p:cNvPr>
          <p:cNvSpPr txBox="1"/>
          <p:nvPr/>
        </p:nvSpPr>
        <p:spPr>
          <a:xfrm>
            <a:off x="3435176" y="1410364"/>
            <a:ext cx="3010824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AR" dirty="0"/>
              <a:t>Teoría de liderazgo situacional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CA89A16-9B72-514C-87F3-8E5F365A91C1}"/>
              </a:ext>
            </a:extLst>
          </p:cNvPr>
          <p:cNvSpPr txBox="1"/>
          <p:nvPr/>
        </p:nvSpPr>
        <p:spPr>
          <a:xfrm>
            <a:off x="3646537" y="1844186"/>
            <a:ext cx="2665372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sz="1000" i="1" dirty="0"/>
              <a:t>Esta teoría se basa en la disposición de los seguidores o empleados de cada líder. Presenta cuatro estilos de líderes que dependerán de la disposición que los líderes posean. Estos son: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5CB3092-C721-DF4C-A57F-5C1C9C5E36B2}"/>
              </a:ext>
            </a:extLst>
          </p:cNvPr>
          <p:cNvSpPr txBox="1"/>
          <p:nvPr/>
        </p:nvSpPr>
        <p:spPr>
          <a:xfrm>
            <a:off x="6934255" y="1408890"/>
            <a:ext cx="1909049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s-AR" dirty="0"/>
              <a:t>Modelo ruta-meta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A6E9E89C-69E4-4E4A-8A3F-C0C035FA9C16}"/>
              </a:ext>
            </a:extLst>
          </p:cNvPr>
          <p:cNvSpPr txBox="1"/>
          <p:nvPr/>
        </p:nvSpPr>
        <p:spPr>
          <a:xfrm>
            <a:off x="6559071" y="1844186"/>
            <a:ext cx="253837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sz="1200" i="1" dirty="0"/>
              <a:t>Este modelo identifica cuatro tipos de comportamientos del liderazgo:</a:t>
            </a:r>
          </a:p>
          <a:p>
            <a:endParaRPr lang="es-AR" sz="1200" i="1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B4394C2-B788-4C49-99AF-F12D380BB0D2}"/>
              </a:ext>
            </a:extLst>
          </p:cNvPr>
          <p:cNvSpPr txBox="1"/>
          <p:nvPr/>
        </p:nvSpPr>
        <p:spPr>
          <a:xfrm>
            <a:off x="6631631" y="2725703"/>
            <a:ext cx="2465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900" b="1" u="sng" dirty="0"/>
              <a:t>Líder directivo</a:t>
            </a:r>
            <a:r>
              <a:rPr lang="es-AR" sz="900" dirty="0"/>
              <a:t>: permite que los subordinados sepan lo que se espera de ellos. Programa el trabajo que deben hacer y proporciona una guiía sobre como realizar las tareas.</a:t>
            </a:r>
          </a:p>
        </p:txBody>
      </p:sp>
      <p:graphicFrame>
        <p:nvGraphicFramePr>
          <p:cNvPr id="33" name="Tabla 32">
            <a:extLst>
              <a:ext uri="{FF2B5EF4-FFF2-40B4-BE49-F238E27FC236}">
                <a16:creationId xmlns:a16="http://schemas.microsoft.com/office/drawing/2014/main" id="{613FAB43-FF08-DD4C-A269-1AFA36041A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444530"/>
              </p:ext>
            </p:extLst>
          </p:nvPr>
        </p:nvGraphicFramePr>
        <p:xfrm>
          <a:off x="3579537" y="2725703"/>
          <a:ext cx="2744929" cy="3447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796">
                  <a:extLst>
                    <a:ext uri="{9D8B030D-6E8A-4147-A177-3AD203B41FA5}">
                      <a16:colId xmlns:a16="http://schemas.microsoft.com/office/drawing/2014/main" val="1409053801"/>
                    </a:ext>
                  </a:extLst>
                </a:gridCol>
                <a:gridCol w="397934">
                  <a:extLst>
                    <a:ext uri="{9D8B030D-6E8A-4147-A177-3AD203B41FA5}">
                      <a16:colId xmlns:a16="http://schemas.microsoft.com/office/drawing/2014/main" val="3564264501"/>
                    </a:ext>
                  </a:extLst>
                </a:gridCol>
                <a:gridCol w="389466">
                  <a:extLst>
                    <a:ext uri="{9D8B030D-6E8A-4147-A177-3AD203B41FA5}">
                      <a16:colId xmlns:a16="http://schemas.microsoft.com/office/drawing/2014/main" val="127896363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073000730"/>
                    </a:ext>
                  </a:extLst>
                </a:gridCol>
                <a:gridCol w="389333">
                  <a:extLst>
                    <a:ext uri="{9D8B030D-6E8A-4147-A177-3AD203B41FA5}">
                      <a16:colId xmlns:a16="http://schemas.microsoft.com/office/drawing/2014/main" val="1463426933"/>
                    </a:ext>
                  </a:extLst>
                </a:gridCol>
              </a:tblGrid>
              <a:tr h="875538"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CUADRO DE INFLUENCIAS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050" dirty="0"/>
                        <a:t>DECIR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050" dirty="0"/>
                        <a:t>VENDER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000" dirty="0"/>
                        <a:t>PARTICIPAR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050" dirty="0"/>
                        <a:t>DELEGAR</a:t>
                      </a:r>
                    </a:p>
                  </a:txBody>
                  <a:tcPr vert="vert270" anchor="ctr"/>
                </a:tc>
                <a:extLst>
                  <a:ext uri="{0D108BD9-81ED-4DB2-BD59-A6C34878D82A}">
                    <a16:rowId xmlns:a16="http://schemas.microsoft.com/office/drawing/2014/main" val="2144967446"/>
                  </a:ext>
                </a:extLst>
              </a:tr>
              <a:tr h="658505">
                <a:tc>
                  <a:txBody>
                    <a:bodyPr/>
                    <a:lstStyle/>
                    <a:p>
                      <a:r>
                        <a:rPr lang="es-AR" sz="1100" dirty="0"/>
                        <a:t>REALIZACIÓN DE TAREAS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ALTA</a:t>
                      </a:r>
                    </a:p>
                  </a:txBody>
                  <a:tcPr vert="vert27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ALTA</a:t>
                      </a:r>
                    </a:p>
                  </a:txBody>
                  <a:tcPr vert="vert27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BAJA</a:t>
                      </a:r>
                    </a:p>
                  </a:txBody>
                  <a:tcPr vert="vert27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BAJA</a:t>
                      </a:r>
                    </a:p>
                  </a:txBody>
                  <a:tcPr vert="vert27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534805"/>
                  </a:ext>
                </a:extLst>
              </a:tr>
              <a:tr h="596818">
                <a:tc>
                  <a:txBody>
                    <a:bodyPr/>
                    <a:lstStyle/>
                    <a:p>
                      <a:r>
                        <a:rPr lang="es-AR" sz="1100" dirty="0"/>
                        <a:t>RELACIONES DE GRUPO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BAJA</a:t>
                      </a:r>
                    </a:p>
                  </a:txBody>
                  <a:tcPr vert="vert27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ALTA</a:t>
                      </a:r>
                    </a:p>
                  </a:txBody>
                  <a:tcPr vert="vert27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ALTA</a:t>
                      </a:r>
                    </a:p>
                  </a:txBody>
                  <a:tcPr vert="vert27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200" dirty="0"/>
                        <a:t>BAJA</a:t>
                      </a:r>
                    </a:p>
                  </a:txBody>
                  <a:tcPr vert="vert27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296878"/>
                  </a:ext>
                </a:extLst>
              </a:tr>
              <a:tr h="576598">
                <a:tc>
                  <a:txBody>
                    <a:bodyPr/>
                    <a:lstStyle/>
                    <a:p>
                      <a:r>
                        <a:rPr lang="es-AR" sz="1100" dirty="0"/>
                        <a:t>CAPACIDAD DE REALIZAR LA TAREA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SI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SI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2523009"/>
                  </a:ext>
                </a:extLst>
              </a:tr>
              <a:tr h="722525">
                <a:tc>
                  <a:txBody>
                    <a:bodyPr/>
                    <a:lstStyle/>
                    <a:p>
                      <a:r>
                        <a:rPr lang="es-AR" sz="1000" dirty="0"/>
                        <a:t>DISPOSICIÓN A REALIZAR LA TAREA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SI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A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SI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517658"/>
                  </a:ext>
                </a:extLst>
              </a:tr>
            </a:tbl>
          </a:graphicData>
        </a:graphic>
      </p:graphicFrame>
      <p:sp>
        <p:nvSpPr>
          <p:cNvPr id="34" name="CuadroTexto 33">
            <a:extLst>
              <a:ext uri="{FF2B5EF4-FFF2-40B4-BE49-F238E27FC236}">
                <a16:creationId xmlns:a16="http://schemas.microsoft.com/office/drawing/2014/main" id="{DBE98E79-3062-234B-B9FB-BC0764E5798C}"/>
              </a:ext>
            </a:extLst>
          </p:cNvPr>
          <p:cNvSpPr txBox="1"/>
          <p:nvPr/>
        </p:nvSpPr>
        <p:spPr>
          <a:xfrm>
            <a:off x="6631631" y="3487468"/>
            <a:ext cx="2465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900" b="1" u="sng" dirty="0"/>
              <a:t>Líder solidario</a:t>
            </a:r>
            <a:r>
              <a:rPr lang="es-AR" sz="900" dirty="0"/>
              <a:t>: muestra interés por las necesidades de sus subordinados.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BE463A14-3C8E-094F-AC6F-F559665DA8D0}"/>
              </a:ext>
            </a:extLst>
          </p:cNvPr>
          <p:cNvSpPr txBox="1"/>
          <p:nvPr/>
        </p:nvSpPr>
        <p:spPr>
          <a:xfrm>
            <a:off x="6631631" y="3888734"/>
            <a:ext cx="24760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900" b="1" u="sng" dirty="0"/>
              <a:t>Líder participativo</a:t>
            </a:r>
            <a:r>
              <a:rPr lang="es-AR" sz="900" dirty="0"/>
              <a:t>: realiza consultas y toma sugerencias con el grupo para tomar las decisiones.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6F3AD277-DAF1-6F41-808B-009905807AD1}"/>
              </a:ext>
            </a:extLst>
          </p:cNvPr>
          <p:cNvSpPr txBox="1"/>
          <p:nvPr/>
        </p:nvSpPr>
        <p:spPr>
          <a:xfrm>
            <a:off x="6631631" y="4373500"/>
            <a:ext cx="247600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900" b="1" u="sng" dirty="0"/>
              <a:t>Líder orientado a los logros</a:t>
            </a:r>
            <a:r>
              <a:rPr lang="es-AR" sz="900" dirty="0"/>
              <a:t>: busca el mayor desempeño de los subordinados estableciento objetivos desafiantes.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06C7AEE7-C149-4946-9264-CFCD6C9D6727}"/>
              </a:ext>
            </a:extLst>
          </p:cNvPr>
          <p:cNvSpPr txBox="1"/>
          <p:nvPr/>
        </p:nvSpPr>
        <p:spPr>
          <a:xfrm>
            <a:off x="6628520" y="4952173"/>
            <a:ext cx="246580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900" i="1" dirty="0"/>
              <a:t>El  líder  debe  buscar  el  camino  para  llevar  a  sus  empleados  o  seguidores  al cumplimiento  de  una meta  propuesta.  Deberá  saber  cuando  comportarse  de  cada  una  de  las  formas  propuestas  mas arriba  en  el  resumen;  en  esto  influirán  dos  factores  fundamentales,  el  seguidor  y  el  entorno  del empleo</a:t>
            </a:r>
          </a:p>
        </p:txBody>
      </p:sp>
      <p:sp>
        <p:nvSpPr>
          <p:cNvPr id="38" name="Corchetes 37">
            <a:extLst>
              <a:ext uri="{FF2B5EF4-FFF2-40B4-BE49-F238E27FC236}">
                <a16:creationId xmlns:a16="http://schemas.microsoft.com/office/drawing/2014/main" id="{5CC2BBC8-E182-E649-92EF-D3D1B66269C0}"/>
              </a:ext>
            </a:extLst>
          </p:cNvPr>
          <p:cNvSpPr/>
          <p:nvPr/>
        </p:nvSpPr>
        <p:spPr>
          <a:xfrm>
            <a:off x="6559071" y="2759708"/>
            <a:ext cx="2535258" cy="623626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9" name="Corchetes 38">
            <a:extLst>
              <a:ext uri="{FF2B5EF4-FFF2-40B4-BE49-F238E27FC236}">
                <a16:creationId xmlns:a16="http://schemas.microsoft.com/office/drawing/2014/main" id="{06C7CA25-94F2-0F4F-811F-D6DDAB669176}"/>
              </a:ext>
            </a:extLst>
          </p:cNvPr>
          <p:cNvSpPr/>
          <p:nvPr/>
        </p:nvSpPr>
        <p:spPr>
          <a:xfrm>
            <a:off x="6559071" y="3443374"/>
            <a:ext cx="2535258" cy="413426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0" name="Corchetes 39">
            <a:extLst>
              <a:ext uri="{FF2B5EF4-FFF2-40B4-BE49-F238E27FC236}">
                <a16:creationId xmlns:a16="http://schemas.microsoft.com/office/drawing/2014/main" id="{D09D3F4C-C8A0-1F40-8A8B-062A06DE61A1}"/>
              </a:ext>
            </a:extLst>
          </p:cNvPr>
          <p:cNvSpPr/>
          <p:nvPr/>
        </p:nvSpPr>
        <p:spPr>
          <a:xfrm>
            <a:off x="6559071" y="3925041"/>
            <a:ext cx="2535258" cy="413426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1" name="Corchetes 40">
            <a:extLst>
              <a:ext uri="{FF2B5EF4-FFF2-40B4-BE49-F238E27FC236}">
                <a16:creationId xmlns:a16="http://schemas.microsoft.com/office/drawing/2014/main" id="{7C20B285-A140-7C41-8F82-791624FCA927}"/>
              </a:ext>
            </a:extLst>
          </p:cNvPr>
          <p:cNvSpPr/>
          <p:nvPr/>
        </p:nvSpPr>
        <p:spPr>
          <a:xfrm>
            <a:off x="6559071" y="4427802"/>
            <a:ext cx="2535258" cy="413426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021971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229</TotalTime>
  <Words>712</Words>
  <Application>Microsoft Macintosh PowerPoint</Application>
  <PresentationFormat>A4 (210 x 297 mm)</PresentationFormat>
  <Paragraphs>92</Paragraphs>
  <Slides>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Arial</vt:lpstr>
      <vt:lpstr>Arial Rounded MT Bold</vt:lpstr>
      <vt:lpstr>Calibri</vt:lpstr>
      <vt:lpstr>Calibri Light</vt:lpstr>
      <vt:lpstr>Century Gothic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Cristian Celentano</dc:creator>
  <cp:lastModifiedBy>Cristian Celentano</cp:lastModifiedBy>
  <cp:revision>18</cp:revision>
  <cp:lastPrinted>2018-10-04T01:05:03Z</cp:lastPrinted>
  <dcterms:created xsi:type="dcterms:W3CDTF">2018-10-03T21:52:14Z</dcterms:created>
  <dcterms:modified xsi:type="dcterms:W3CDTF">2018-10-04T02:22:04Z</dcterms:modified>
</cp:coreProperties>
</file>