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Bree Serif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tantia" panose="02030602050306030303" pitchFamily="18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E7DA0E-5C37-4A2B-8E0F-A7344F9DC7C1}">
  <a:tblStyle styleId="{EDE7DA0E-5C37-4A2B-8E0F-A7344F9DC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w="25400" cap="flat" cmpd="sng">
            <a:solidFill>
              <a:srgbClr val="2F528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w="25400" cap="flat" cmpd="sng">
            <a:solidFill>
              <a:srgbClr val="2F528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w="25400" cap="flat" cmpd="sng">
            <a:solidFill>
              <a:srgbClr val="2F528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ac304b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ac304b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0ac304bb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Google Shape;72;p10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10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755576" y="908721"/>
            <a:ext cx="7474024" cy="550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lang="es-AR" sz="3200" b="1" u="sng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LEGISLACIÓN </a:t>
            </a:r>
            <a:endParaRPr sz="3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040"/>
              <a:buNone/>
            </a:pPr>
            <a:endParaRPr sz="3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040"/>
              <a:buNone/>
            </a:pPr>
            <a:endParaRPr sz="3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s-AR" sz="2800" b="1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CAPÍTULO VIII</a:t>
            </a:r>
            <a:endParaRPr sz="2800" b="1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s-AR" sz="4800" b="1" u="sng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CONTRATOS </a:t>
            </a:r>
            <a:endParaRPr sz="4800" b="1" u="sng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2800" b="1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1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58475" y="908725"/>
            <a:ext cx="7403400" cy="437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251520" y="260648"/>
            <a:ext cx="8712968" cy="606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COMPRAVENTA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2000"/>
              <a:buFont typeface="Noto Sans Symbols"/>
              <a:buChar char="❑"/>
            </a:pP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INCAPACIDAD:  </a:t>
            </a:r>
            <a:r>
              <a:rPr lang="es-AR" sz="2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Pueden Contratar: </a:t>
            </a:r>
            <a:endParaRPr sz="16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Funcionarios Públicos, </a:t>
            </a: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respecto de Bienes que han estado a su cargo.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Jueces, Funcionarios y Auxiliares de la Justicia, </a:t>
            </a:r>
            <a:r>
              <a:rPr lang="es-A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Abogados,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Mediadores</a:t>
            </a: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respecto de Bienes relacionados en los litigios que hayan intervenido .              </a:t>
            </a:r>
            <a:endParaRPr sz="16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➢"/>
            </a:pP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Cónyuges Entre Sí </a:t>
            </a: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(bajo Régimen de Comunidad).</a:t>
            </a:r>
            <a:b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COMPRADOR</a:t>
            </a: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b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VENDEDOR</a:t>
            </a: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23"/>
          <p:cNvCxnSpPr>
            <a:stCxn id="189" idx="3"/>
          </p:cNvCxnSpPr>
          <p:nvPr/>
        </p:nvCxnSpPr>
        <p:spPr>
          <a:xfrm rot="10800000" flipH="1">
            <a:off x="2701800" y="4556225"/>
            <a:ext cx="718800" cy="53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3"/>
          <p:cNvCxnSpPr>
            <a:stCxn id="189" idx="3"/>
          </p:cNvCxnSpPr>
          <p:nvPr/>
        </p:nvCxnSpPr>
        <p:spPr>
          <a:xfrm>
            <a:off x="2701800" y="5095325"/>
            <a:ext cx="785100" cy="51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3"/>
          <p:cNvSpPr/>
          <p:nvPr/>
        </p:nvSpPr>
        <p:spPr>
          <a:xfrm>
            <a:off x="5420350" y="3511625"/>
            <a:ext cx="363600" cy="111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420350" y="4729925"/>
            <a:ext cx="363600" cy="15000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347100" y="4729925"/>
            <a:ext cx="2354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>
                <a:latin typeface="Constantia"/>
                <a:ea typeface="Constantia"/>
                <a:cs typeface="Constantia"/>
                <a:sym typeface="Constantia"/>
              </a:rPr>
              <a:t>OBLIGACIONES </a:t>
            </a:r>
            <a:endParaRPr sz="2100" b="1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>
                <a:latin typeface="Constantia"/>
                <a:ea typeface="Constantia"/>
                <a:cs typeface="Constantia"/>
                <a:sym typeface="Constantia"/>
              </a:rPr>
              <a:t>DE LAS PARTES</a:t>
            </a:r>
            <a:endParaRPr sz="2100" b="1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783950" y="3631475"/>
            <a:ext cx="2899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 b="1">
                <a:latin typeface="Constantia"/>
                <a:ea typeface="Constantia"/>
                <a:cs typeface="Constantia"/>
                <a:sym typeface="Constantia"/>
              </a:rPr>
              <a:t>I-</a:t>
            </a:r>
            <a:r>
              <a:rPr lang="es-AR" sz="1700">
                <a:latin typeface="Constantia"/>
                <a:ea typeface="Constantia"/>
                <a:cs typeface="Constantia"/>
                <a:sym typeface="Constantia"/>
              </a:rPr>
              <a:t> Pagar el precio estipulado</a:t>
            </a:r>
            <a:endParaRPr sz="170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 b="1">
                <a:latin typeface="Constantia"/>
                <a:ea typeface="Constantia"/>
                <a:cs typeface="Constantia"/>
                <a:sym typeface="Constantia"/>
              </a:rPr>
              <a:t>II-</a:t>
            </a:r>
            <a:r>
              <a:rPr lang="es-AR" sz="1700">
                <a:latin typeface="Constantia"/>
                <a:ea typeface="Constantia"/>
                <a:cs typeface="Constantia"/>
                <a:sym typeface="Constantia"/>
              </a:rPr>
              <a:t> Recibir la cosa comprada</a:t>
            </a:r>
            <a:endParaRPr sz="17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783950" y="4729925"/>
            <a:ext cx="28998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s-AR" sz="1600" b="1" dirty="0">
                <a:latin typeface="Constantia"/>
                <a:ea typeface="Constantia"/>
                <a:cs typeface="Constantia"/>
                <a:sym typeface="Constantia"/>
              </a:rPr>
              <a:t>-</a:t>
            </a:r>
            <a:r>
              <a:rPr lang="es-AR" sz="1600" dirty="0">
                <a:latin typeface="Constantia"/>
                <a:ea typeface="Constantia"/>
                <a:cs typeface="Constantia"/>
                <a:sym typeface="Constantia"/>
              </a:rPr>
              <a:t> Entregar la cosa vendida</a:t>
            </a:r>
            <a:endParaRPr sz="1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latin typeface="Constantia"/>
                <a:ea typeface="Constantia"/>
                <a:cs typeface="Constantia"/>
                <a:sym typeface="Constantia"/>
              </a:rPr>
              <a:t>II-</a:t>
            </a:r>
            <a:r>
              <a:rPr lang="es-AR" sz="1600" dirty="0">
                <a:latin typeface="Constantia"/>
                <a:ea typeface="Constantia"/>
                <a:cs typeface="Constantia"/>
                <a:sym typeface="Constantia"/>
              </a:rPr>
              <a:t> Conservar la cosa vendida           hasta su entrega</a:t>
            </a:r>
            <a:endParaRPr sz="1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latin typeface="Constantia"/>
                <a:ea typeface="Constantia"/>
                <a:cs typeface="Constantia"/>
                <a:sym typeface="Constantia"/>
              </a:rPr>
              <a:t>III-</a:t>
            </a:r>
            <a:r>
              <a:rPr lang="es-AR" sz="1600" dirty="0">
                <a:latin typeface="Constantia"/>
                <a:ea typeface="Constantia"/>
                <a:cs typeface="Constantia"/>
                <a:sym typeface="Constantia"/>
              </a:rPr>
              <a:t> Recibir el precio acordado</a:t>
            </a:r>
            <a:endParaRPr sz="1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latin typeface="Constantia"/>
                <a:ea typeface="Constantia"/>
                <a:cs typeface="Constantia"/>
                <a:sym typeface="Constantia"/>
              </a:rPr>
              <a:t>IV-</a:t>
            </a:r>
            <a:r>
              <a:rPr lang="es-AR" sz="1600" dirty="0">
                <a:latin typeface="Constantia"/>
                <a:ea typeface="Constantia"/>
                <a:cs typeface="Constantia"/>
                <a:sym typeface="Constantia"/>
              </a:rPr>
              <a:t>Garantía de evicción</a:t>
            </a:r>
            <a:endParaRPr sz="1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latin typeface="Constantia"/>
                <a:ea typeface="Constantia"/>
                <a:cs typeface="Constantia"/>
                <a:sym typeface="Constantia"/>
              </a:rPr>
              <a:t>     y Vicios redhibitorios</a:t>
            </a:r>
            <a:endParaRPr sz="1600" dirty="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850" y="148725"/>
            <a:ext cx="2366649" cy="18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755576" y="30679"/>
            <a:ext cx="8208912" cy="640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 de  DERECHOS</a:t>
            </a:r>
            <a:endParaRPr sz="32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CESIÓN DE DERECHOS – Art.1614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CCyCN.</a:t>
            </a: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Contrato de Cesión de Derechos cuando una de las Partes (</a:t>
            </a:r>
            <a:r>
              <a:rPr lang="es-A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Cedente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Transfiere un Derecho a la Otra (</a:t>
            </a:r>
            <a:r>
              <a:rPr lang="es-A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Cesionario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s-AR" sz="20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CARACTERES: 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Formal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Bilateral y Conmutativo si es Oneroso 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Unilateral si es Gratuito.                                                                                                  </a:t>
            </a:r>
            <a:r>
              <a:rPr lang="es-AR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allí que pueda </a:t>
            </a: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AR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plicársele las Reglas de la Compraventa, Permuta o Donación</a:t>
            </a: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27575" y="1305350"/>
            <a:ext cx="8674500" cy="5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de DERECHOS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Noto Sans Symbols"/>
              <a:buChar char="❏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 de la Cesión: </a:t>
            </a:r>
            <a:r>
              <a:rPr lang="es-AR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Derecho Puede Ser Cedido.</a:t>
            </a:r>
            <a:endParaRPr sz="2000" i="1" dirty="0"/>
          </a:p>
          <a:p>
            <a:pPr marL="9144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Excepciones: A) Prohibición de la Ley.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B) Naturaleza del Derecho.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C) Convención que lo Origina.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Noto Sans Symbols"/>
              <a:buChar char="❏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 de la Cesión:</a:t>
            </a:r>
            <a:endParaRPr b="1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Escrita:  También se Admite Transmisión del Título por Endoso o por Simple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 Manual.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Escritura Pública:  I.- </a:t>
            </a: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de Derechos Hereditarios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II.- </a:t>
            </a: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de Derechos Litigiosos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III.-</a:t>
            </a: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de Derechos Instrumentado en Escritura Pública. 		                                                    .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827584" y="1166843"/>
            <a:ext cx="7632848" cy="5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LOCACIÓN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6D9E8"/>
              </a:buClr>
              <a:buSzPts val="1800"/>
              <a:buFont typeface="Noto Sans Symbols"/>
              <a:buChar char="❑"/>
            </a:pPr>
            <a:r>
              <a:rPr lang="es-AR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ONTRATO DE LOCACIÓN Art.1187</a:t>
            </a:r>
            <a:r>
              <a:rPr lang="es-AR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CCyCN  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Contrato de Locación si una Parte (</a:t>
            </a:r>
            <a:r>
              <a:rPr lang="es-AR" sz="1800" b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Locador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 Obliga a Otorgar a Otra Parte (</a:t>
            </a:r>
            <a:r>
              <a:rPr lang="es-AR" sz="1800" b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Locatario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el Uso y Goce Temporario de una Cosa, a Cambio del Pago de un Precio en Dinero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Precio y Objeto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aplican en subsidio las Reglas de la Compraventa.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Toda Cosa Mueble o Inmueble Presente o Futura.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Quedan Comprendidos Frutos y Productos Ordinarios, salvo Pacto en Contrario.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Bienes Inmuebles y Muebles Registrables: Se Debe Hacer por ESCRITO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t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ambién Prórrogas y Modificaciones.</a:t>
            </a:r>
            <a:endParaRPr dirty="0"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150" y="0"/>
            <a:ext cx="2511850" cy="17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755575" y="1166850"/>
            <a:ext cx="8135100" cy="5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 de  LOCACIÓN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LOCACIÓN: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Plazo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MÁXIMO Legal: </a:t>
            </a:r>
          </a:p>
          <a:p>
            <a:pPr marL="457200" marR="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Destino Habitacional: No </a:t>
            </a:r>
            <a:r>
              <a:rPr lang="es-A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de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añ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</a:t>
            </a:r>
            <a:endParaRPr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s-AR" sz="1800" dirty="0">
                <a:solidFill>
                  <a:schemeClr val="dk1"/>
                </a:solidFill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Otros Destinos:  No 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de 50 años.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Plazo MÍNIMO Legal de Locación de Inmuebles: </a:t>
            </a:r>
          </a:p>
          <a:p>
            <a:pPr marL="457200" lvl="1" algn="just">
              <a:lnSpc>
                <a:spcPct val="150000"/>
              </a:lnSpc>
              <a:buClr>
                <a:srgbClr val="1155CC"/>
              </a:buClr>
              <a:buSzPts val="1800"/>
            </a:pPr>
            <a:r>
              <a:rPr lang="es-AR" sz="18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ualquiera sea su Destino: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años.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Wingdings" panose="05000000000000000000" pitchFamily="2" charset="2"/>
              <a:buChar char="v"/>
            </a:pP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Excepciones al Mínimo Legal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Contratos de Locación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eferidos a </a:t>
            </a:r>
          </a:p>
          <a:p>
            <a:pPr marL="457200" marR="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</a:pP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Sedes de Embajadas, Consulados, Organismos Internacionales o a su Personal.</a:t>
            </a: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2) Turismo, Descanso, Veraneo o Similares.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3) Lugares Destinados a la Guarda de Animales, Vehículos y Otros Objetos.</a:t>
            </a: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4) Lugares de Exposición, Ofertas de Cosas o Servicios en un Predio Ferial.</a:t>
            </a:r>
            <a:endParaRPr lang="es-AR" sz="1600" dirty="0"/>
          </a:p>
          <a:p>
            <a:pPr marL="3329999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450" y="1745900"/>
            <a:ext cx="2673975" cy="1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323528" y="620688"/>
            <a:ext cx="8424936" cy="60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LOCACIÓN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LOCACIÓN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</a:pP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OBLIGACIONES de las PARTES: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LOCADOR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Entrega de la Cosa según lo Acordado.		                                        		  II) Conservación de la Cosa en Buen Estado.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III) Pago de Mejoras Hechas por el Locatario.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IV) Destino Habitacional: </a:t>
            </a:r>
            <a:r>
              <a:rPr lang="es-AR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 Se Puede Requerir al Locatario el pago de     Alquileres Anticipados </a:t>
            </a: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Superior al Mes, Ni Depósitos Superiores a un Mes por cada Año de la Locación Pactada.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Pérdida de Luminosidad: No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otorga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Derecho al Locatario a  Disminución del Canon Locativo.</a:t>
            </a:r>
            <a:endParaRPr dirty="0"/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Resolver el Contrato.</a:t>
            </a:r>
            <a:endParaRPr dirty="0"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25" y="0"/>
            <a:ext cx="2673975" cy="1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467544" y="1859340"/>
            <a:ext cx="8352928" cy="504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CONTRATO DE LOCACIÓN.-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LOCATARIO: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I.-   Usar y Gozar de la Cosa Conforme a Derecho y Darle el Destino Pactado.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II.-  Pago del Canon Locativo.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III.- Conservar la Cosa en Buen Estado.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IV.- Restitución de la Cosa Vencido el Plazo Contractual.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Cesión y Sub Locación: Deben Surgir Expresamente del Contrato Tales Prohibiciones.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EXTINCIÓN DE LA  LOCACIÓN: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 Vencimiento del Plazo.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  Acuerdo de Partes, sin haber Vencido el Plazo Contractual;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 Resolución Anticipada: La Facultad de Resolver el Contrato la tiene el 	Locatario.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Art.1221 CCYC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 Incumplimiento Contractual por Ambas Partes;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E)  Fenómenos de la Naturaleza. Ej. Terremoto.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08012" y="40861"/>
            <a:ext cx="7348363" cy="194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s-AR" sz="32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LOCACIÓN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lvl="0" indent="-2343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25" y="0"/>
            <a:ext cx="2673975" cy="1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251520" y="-279708"/>
            <a:ext cx="8424936" cy="661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82550" algn="ctr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3200"/>
              <a:buFont typeface="Noto Sans Symbols"/>
              <a:buNone/>
            </a:pPr>
            <a:endParaRPr sz="32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OBRA y SERVICIOS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Contrato de Obras o de Servicios cuando una persona, según el caso 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Contratista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Prestador de Servicios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actuando independientemente, se obliga a favor de otra, llamada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Comitente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realizar una obra material o intelectual o a proveer un servicio mediante una retribución.</a:t>
            </a:r>
            <a:endParaRPr i="1"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El contrato es gratuito si las partes así lo pactan o cuando por las circunstancias                                         caso puede presumirse la intención de beneficiar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 1251 CCYC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Estos contratos regulan la prestación del trabajo personal, autónomo o independiente, de una persona, contratista o prestador del servicio, a favor de otra llamada comitente.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Servicios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prestador de servicios asume </a:t>
            </a:r>
            <a:r>
              <a:rPr lang="es-AR" sz="1800" u="sng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obligaciones de medio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 comitente se obliga a pagarle por el servicio prestado un precio en dinero. </a:t>
            </a:r>
            <a:endParaRPr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343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107504" y="476672"/>
            <a:ext cx="9036496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Obras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de las partes, 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AR" sz="1800" b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ontratista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 compromete a realizar y entregar una obra, obligación de hacer un producto terminado</a:t>
            </a:r>
            <a:r>
              <a:rPr lang="es-AR" sz="1800" b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AR" sz="1800" b="0" u="sng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obligación de resultado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 la otra parte, 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AR" sz="1800" b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omitente</a:t>
            </a:r>
            <a:r>
              <a:rPr lang="es-AR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recibirla y pagar por esa obra un precio determinado en dinero.</a:t>
            </a:r>
            <a:endParaRPr i="1"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CONTRATO DE OBRA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Aceptación de la obra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Responsabilidad del contratista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Obligaciones del contratista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Obligaciones del dueño de la obra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Responsabilidad frente a terceros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precio. Sistemas de Contratación de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bras.</a:t>
            </a:r>
            <a:endParaRPr dirty="0"/>
          </a:p>
          <a:p>
            <a:pPr marL="285750" marR="0" lvl="0" indent="-23431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CONCLUSIÓN del Contrato de Locación de Obra. Se extingue por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Cumplimiento de los obligaciones de las partes.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Decisión unilateral del dueño previa indemnización correspondiente al empresario.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Fallecimiento o incapacidad del contratista si sus capacidades personales fueron tenidas en cuenta para la celebración del contrato. 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Imposibilidad de cumplimiento.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Incumplimiento del comitente.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297450" y="397400"/>
            <a:ext cx="8577000" cy="6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 de  DONACIÓN</a:t>
            </a:r>
            <a:endParaRPr dirty="0">
              <a:solidFill>
                <a:srgbClr val="1C458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 1542  CCyCN 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Donación Cuando una Parte (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Donante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 Obliga a Transferir Gratuitamente una Cosa a Otra (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Donatario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)y Ésta lo Acepta.</a:t>
            </a:r>
            <a:endParaRPr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CARACTER: </a:t>
            </a:r>
            <a:r>
              <a:rPr lang="es-AR" dirty="0"/>
              <a:t>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GRATUIDAD y UNILATERALIDAD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 de  FIANZA</a:t>
            </a:r>
            <a:endParaRPr lang="es-AR" sz="2800" dirty="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Art.1574 CCyCN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Contrato de Fianza Cuando una Persona llamada 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Fiador </a:t>
            </a:r>
            <a:r>
              <a:rPr lang="es-AR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Obliga Accesoriamente, por Otra a Satisfacer una Prestación para el Caso de Incumplimiento, frente al 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Acreedor garantido.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CARACTERES: Unilateral – Accesorio de una Obligación Principal - Formal.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 DE LA FIANZA: Toda Obligación Actual o Futura Puede Ser Afianzada.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OBLIGACIÓN DEL FIADOR: Ante el Incumplimiento del Obligado Principal, Cumplir la Prestación Acordada Frente al Acreedor.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FIANZA SIMPLE y FIANZA SOLIDARIA:</a:t>
            </a:r>
            <a:r>
              <a:rPr lang="es-AR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C/S Beneficio de EXCUSIÓN y DIVISIÓN.</a:t>
            </a:r>
            <a:endParaRPr sz="16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7145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0" y="188640"/>
            <a:ext cx="8964488" cy="60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endParaRPr sz="32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lang="es-AR" sz="32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CONTRATOS </a:t>
            </a:r>
            <a:endParaRPr sz="32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AR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Definición: </a:t>
            </a:r>
            <a:r>
              <a:rPr lang="es-AR" sz="2400" i="1" dirty="0">
                <a:latin typeface="Times New Roman"/>
                <a:ea typeface="Times New Roman"/>
                <a:cs typeface="Times New Roman"/>
                <a:sym typeface="Times New Roman"/>
              </a:rPr>
              <a:t>Acto jurídico mediante el cual dos o más 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AR" sz="2400" i="1" dirty="0">
                <a:latin typeface="Times New Roman"/>
                <a:ea typeface="Times New Roman"/>
                <a:cs typeface="Times New Roman"/>
                <a:sym typeface="Times New Roman"/>
              </a:rPr>
              <a:t>partes manifiestan su consentimiento para crear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AR" sz="2400" i="1" dirty="0">
                <a:latin typeface="Times New Roman"/>
                <a:ea typeface="Times New Roman"/>
                <a:cs typeface="Times New Roman"/>
                <a:sym typeface="Times New Roman"/>
              </a:rPr>
              <a:t>regular, modificar, transferir o extinguir 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AR" sz="2400" i="1" dirty="0">
                <a:latin typeface="Times New Roman"/>
                <a:ea typeface="Times New Roman"/>
                <a:cs typeface="Times New Roman"/>
                <a:sym typeface="Times New Roman"/>
              </a:rPr>
              <a:t>Relaciones Jurídicas Patrimoniales.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-244157" algn="just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475"/>
              <a:buFont typeface="Noto Sans Symbols"/>
              <a:buNone/>
            </a:pPr>
            <a:endParaRPr sz="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475"/>
              <a:buNone/>
            </a:pPr>
            <a:endParaRPr sz="500" dirty="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613" y="4247000"/>
            <a:ext cx="1935275" cy="1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467544" y="620688"/>
            <a:ext cx="8208912" cy="640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MANDATO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Art.1319 CCyCN 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Contrato de Mandato Cuando 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Mandatario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Obliga a Realizar Uno o Más Actos Jurídicos en Interés del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</a:pPr>
            <a:endParaRPr b="1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El Mandato puede ser conferido y aceptado expresamente o tácitamente.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 Mandante Otorga Poder se Aplican las Reglas de la Representación	Voluntaria.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 362 y sig. CCyCN.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CARACTERES: - Formal, dependiendo del Supuesto  - Oneroso o Gratuito.</a:t>
            </a: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OBLIGACIONES del MANDANTE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Proporcionar los Medios Necesarios para la Ejecución del Mandato.</a:t>
            </a:r>
            <a:endParaRPr sz="16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Indemnizar los Daños Sufridos por el Mandatario en su Ejecución.</a:t>
            </a:r>
            <a:endParaRPr sz="16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Pago de Retribución según Correspondiera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231350" y="1536675"/>
            <a:ext cx="8709000" cy="6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MANDATO</a:t>
            </a:r>
            <a:endParaRPr dirty="0"/>
          </a:p>
          <a:p>
            <a:pPr lvl="0" algn="just">
              <a:buClr>
                <a:srgbClr val="1155CC"/>
              </a:buClr>
              <a:buSzPts val="1800"/>
            </a:pPr>
            <a:endParaRPr lang="es-AR" dirty="0"/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OBLIGACIONES del MANDATARIO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s-AR" dirty="0"/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Ejecutar el Mandato según Instrucciones Recibidas por su Mandante e </a:t>
            </a:r>
            <a:r>
              <a:rPr lang="es-AR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Informarle del Desarrollo del Mismo a su Petición</a:t>
            </a:r>
            <a:endParaRPr lang="es-AR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Aviso Inmediato al Mandante de Cualquier Circunstancia Sobreviniente que lo lleve a Apartarse de las Instrucciones Conferidas.</a:t>
            </a:r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Comunicar Inmediatamente Todo Conflicto de Intereses que pueda Motivar la Modificación o Revocación del Contrato.</a:t>
            </a: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onstantia"/>
              <a:cs typeface="Times New Roman" panose="02020603050405020304" pitchFamily="18" charset="0"/>
              <a:sym typeface="Constantia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Mantener Reserva de la Toda Información Adquirida por el Mandato.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Informar al Mandante de Todo Valor Recibido por causa del Mandato y Colocarlo a Disposición del Mismo.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Responde por Todo Daño Ocasionado al Mandante por su Ejecución Defectuosa o Inejecución del Mismo. (Mala Praxis)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</a:pP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899592" y="1028343"/>
            <a:ext cx="7848872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 de  DEPÓSITO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Art. 1356 CCYC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Depósito Cuando una Parte (</a:t>
            </a:r>
            <a:r>
              <a:rPr lang="es-AR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Depositario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 Obliga a Recibir de Otra (</a:t>
            </a:r>
            <a:r>
              <a:rPr lang="es-AR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Depositante</a:t>
            </a:r>
            <a:r>
              <a:rPr lang="es-AR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una Cosa con la Obligación de Custodiarla y Restituirla con sus Frutos al Vencimiento del Contrato.</a:t>
            </a:r>
            <a:endParaRPr i="1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Noto Sans Symbols"/>
              <a:buChar char="❖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CARACTERES: Oneroso (No Siempre) - Gratuito.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CLASES de DEPÓSITO: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Wingdings" panose="05000000000000000000" pitchFamily="2" charset="2"/>
              <a:buChar char="ü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Depósito Regular / Irregular 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Wingdings" panose="05000000000000000000" pitchFamily="2" charset="2"/>
              <a:buChar char="ü"/>
            </a:pP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Depósito Contractual / Necesario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Depósito Irregular: </a:t>
            </a: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Depositante Adquiere la Propiedad y Consumo de la Cosa depositada, pero con la Obligación de Restituir la misma Cantidad y Calidad.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6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Depósito Necesario: </a:t>
            </a:r>
            <a:r>
              <a:rPr lang="es-A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Aquél que se Efectúa en Cumplimiento de una Obligación Legal, en Caso Fortuito o Fuerza Mayor o en el Caso de los Efectos Introducidos en los Hoteles por los Viajeros.</a:t>
            </a: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body" idx="4294967295"/>
          </p:nvPr>
        </p:nvSpPr>
        <p:spPr>
          <a:xfrm>
            <a:off x="107500" y="-429650"/>
            <a:ext cx="8928900" cy="6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9"/>
              <a:buNone/>
            </a:pPr>
            <a:endParaRPr sz="2975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SzPts val="1262"/>
              <a:buNone/>
            </a:pPr>
            <a:r>
              <a:rPr lang="es-AR" sz="24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MUTUO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SzPts val="803"/>
              <a:buNone/>
            </a:pPr>
            <a:endParaRPr sz="17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SzPts val="1785"/>
              <a:buFont typeface="Noto Sans Symbols"/>
              <a:buChar char="❑"/>
            </a:pP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Art. 1525 CCyCN </a:t>
            </a:r>
            <a:endParaRPr sz="178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Hay Contrato de Mutuo cuando el </a:t>
            </a: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Mutuante</a:t>
            </a:r>
            <a:endParaRPr sz="178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 se Compromete a Entregar al </a:t>
            </a: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Mutuario</a:t>
            </a: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 en Propiedad, </a:t>
            </a:r>
            <a:endParaRPr sz="1785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una Determinada Cantidad de Cosas Fungibles y Éste</a:t>
            </a:r>
            <a:endParaRPr sz="1785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 se Obliga a Devolver Igual Cantidad de Cosas de la Misma </a:t>
            </a:r>
            <a:endParaRPr sz="1785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Calidad y Especie.  -</a:t>
            </a: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PRESTAMO de CONSUMO-</a:t>
            </a:r>
          </a:p>
          <a:p>
            <a:pPr marL="27432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None/>
            </a:pPr>
            <a:endParaRPr i="1" dirty="0"/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Mutuo Dinerario: </a:t>
            </a: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El Mutuario debe los Intereses Compensatorios que es la Misma Moneda Prestada.</a:t>
            </a:r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endParaRPr sz="1600" dirty="0"/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Si no se Abonan los Intereses o se Amortiza el Capital, el Mutuante tiene Derecho a Resolver el Contrato y Exigir la Devolución de la Totalidad de lo Prestado más Intereses</a:t>
            </a: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endParaRPr dirty="0"/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Mutuo Gratuito</a:t>
            </a: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: Ante el Incumplimiento se Deben Intereses Moratorios.</a:t>
            </a:r>
          </a:p>
          <a:p>
            <a:pPr marL="274320" lvl="0" indent="-177165" algn="just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</a:pPr>
            <a:endParaRPr sz="153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21B2C8"/>
              </a:buClr>
              <a:buSzPts val="2805"/>
              <a:buNone/>
            </a:pPr>
            <a:r>
              <a:rPr lang="es-AR" sz="2400" b="1" u="sng" dirty="0">
                <a:solidFill>
                  <a:srgbClr val="0130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DE COMODATO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rgbClr val="21B2C8"/>
              </a:buClr>
              <a:buSzPts val="1785"/>
              <a:buNone/>
            </a:pPr>
            <a:endParaRPr sz="1785" u="sng" dirty="0">
              <a:solidFill>
                <a:srgbClr val="0130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21B2C8"/>
              </a:buClr>
              <a:buSzPts val="1785"/>
              <a:buFont typeface="Noto Sans Symbols"/>
              <a:buChar char="❑"/>
            </a:pP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Art. 1533 CCyCN  </a:t>
            </a: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Hay Comodato si una Parte (</a:t>
            </a: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Comodante</a:t>
            </a: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) se Obliga a Entregar a Otra (</a:t>
            </a:r>
            <a:r>
              <a:rPr lang="es-AR" sz="1785" b="1" dirty="0">
                <a:latin typeface="Times New Roman"/>
                <a:ea typeface="Times New Roman"/>
                <a:cs typeface="Times New Roman"/>
                <a:sym typeface="Times New Roman"/>
              </a:rPr>
              <a:t>Comodatario</a:t>
            </a:r>
            <a:r>
              <a:rPr lang="es-AR" sz="1785" i="1" dirty="0">
                <a:latin typeface="Times New Roman"/>
                <a:ea typeface="Times New Roman"/>
                <a:cs typeface="Times New Roman"/>
                <a:sym typeface="Times New Roman"/>
              </a:rPr>
              <a:t>) una Cosa No Fungible, Mueble o Inmueble, para que se Sirva Gratuitamente de Ella y Restituya la Misma Cosa Recibida.  -</a:t>
            </a: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PRESTAMO de USO-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21B2C8"/>
              </a:buClr>
              <a:buSzPts val="1785"/>
              <a:buNone/>
            </a:pPr>
            <a:endParaRPr sz="17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CARACTERES:  Bilateral y Gratuito.</a:t>
            </a:r>
            <a:endParaRPr dirty="0"/>
          </a:p>
          <a:p>
            <a:pPr marL="274320" lvl="0" indent="-274320" algn="just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1155CC"/>
              </a:buClr>
              <a:buSzPts val="1785"/>
              <a:buFont typeface="Noto Sans Symbols"/>
              <a:buChar char="❖"/>
            </a:pPr>
            <a:r>
              <a:rPr lang="es-AR" sz="1785" dirty="0">
                <a:latin typeface="Times New Roman"/>
                <a:ea typeface="Times New Roman"/>
                <a:cs typeface="Times New Roman"/>
                <a:sym typeface="Times New Roman"/>
              </a:rPr>
              <a:t>Comodato sin Plazo: </a:t>
            </a:r>
            <a:r>
              <a:rPr lang="es-AR" sz="1600" dirty="0">
                <a:latin typeface="Times New Roman"/>
                <a:ea typeface="Times New Roman"/>
                <a:cs typeface="Times New Roman"/>
                <a:sym typeface="Times New Roman"/>
              </a:rPr>
              <a:t>La Ley Presume su Carácter Precario, en Consecuencia el Comodante Podrá Reclamarle al Comodatario la Restitución de la Cosa en Cualquier Momento.</a:t>
            </a:r>
            <a:endParaRPr sz="1600" dirty="0"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575" y="707551"/>
            <a:ext cx="2426376" cy="15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4294967295"/>
          </p:nvPr>
        </p:nvSpPr>
        <p:spPr>
          <a:xfrm>
            <a:off x="179512" y="620688"/>
            <a:ext cx="8856984" cy="596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00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00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1260"/>
              <a:buNone/>
            </a:pPr>
            <a:r>
              <a:rPr lang="es-AR" sz="2400" b="1" u="sng" dirty="0">
                <a:solidFill>
                  <a:srgbClr val="024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 ADMINISTRATIVO</a:t>
            </a:r>
            <a:r>
              <a:rPr lang="es-AR" sz="2400" dirty="0">
                <a:ea typeface="Times New Roman"/>
                <a:cs typeface="Times New Roman"/>
              </a:rPr>
              <a:t>  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1260"/>
              <a:buNone/>
            </a:pPr>
            <a:r>
              <a:rPr lang="es-AR" sz="2400" dirty="0">
                <a:ea typeface="Times New Roman"/>
                <a:cs typeface="Times New Roman"/>
              </a:rPr>
              <a:t>                                     </a:t>
            </a:r>
            <a:endParaRPr sz="32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20"/>
              </a:spcBef>
              <a:spcAft>
                <a:spcPts val="0"/>
              </a:spcAft>
              <a:buSzPts val="2100"/>
              <a:buFont typeface="Noto Sans Symbols"/>
              <a:buChar char="❑"/>
            </a:pPr>
            <a:r>
              <a:rPr lang="es-AR" sz="2100" i="1" dirty="0">
                <a:latin typeface="Times New Roman"/>
                <a:ea typeface="Times New Roman"/>
                <a:cs typeface="Times New Roman"/>
                <a:sym typeface="Times New Roman"/>
              </a:rPr>
              <a:t>El Estado a través de la Administración Pública actúa por Sí Mismo</a:t>
            </a: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2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Noto Sans Symbols"/>
              <a:buChar char="❖"/>
            </a:pP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Recaudar Impuestos -Proveer Seguridad Pública- Administrar Justicia -etc.</a:t>
            </a: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rgbClr val="1155CC"/>
              </a:buClr>
              <a:buSzPts val="2100"/>
              <a:buNone/>
            </a:pPr>
            <a:r>
              <a:rPr lang="es-AR" dirty="0"/>
              <a:t> </a:t>
            </a:r>
            <a:r>
              <a:rPr lang="es-AR" i="1" dirty="0" err="1"/>
              <a:t>ó</a:t>
            </a:r>
            <a:endParaRPr i="1" dirty="0"/>
          </a:p>
          <a:p>
            <a:pPr marL="274320" lvl="0" indent="-274320" algn="l" rtl="0">
              <a:spcBef>
                <a:spcPts val="42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Noto Sans Symbols"/>
              <a:buChar char="❖"/>
            </a:pP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El Estado contrata PARTICULARES para que COLABOREN con sus Funciones: es el </a:t>
            </a:r>
            <a:r>
              <a:rPr lang="es-AR" sz="2100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Contrato Administrativo</a:t>
            </a: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74320" lvl="0" indent="-274320" algn="l" rtl="0">
              <a:spcBef>
                <a:spcPts val="42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Noto Sans Symbols"/>
              <a:buChar char="❖"/>
            </a:pPr>
            <a:r>
              <a:rPr lang="es-AR" sz="2100" i="1" dirty="0"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: Satisfacer las Finalidades Públicas.</a:t>
            </a:r>
            <a:endParaRPr dirty="0"/>
          </a:p>
          <a:p>
            <a:pPr marL="274320" lvl="0" indent="-274320" algn="l" rtl="0">
              <a:spcBef>
                <a:spcPts val="42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Noto Sans Symbols"/>
              <a:buChar char="❖"/>
            </a:pPr>
            <a:r>
              <a:rPr lang="es-AR" sz="2100" dirty="0">
                <a:latin typeface="Times New Roman"/>
                <a:ea typeface="Times New Roman"/>
                <a:cs typeface="Times New Roman"/>
                <a:sym typeface="Times New Roman"/>
              </a:rPr>
              <a:t>El Contrato Administrativo se rige por Normativas Especiales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74320" lvl="0" indent="-1600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750" y="505307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250650" y="1148525"/>
            <a:ext cx="86427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870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❑"/>
            </a:pPr>
            <a:r>
              <a:rPr lang="es-A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Libertad de Contratación: </a:t>
            </a:r>
            <a:r>
              <a:rPr lang="es-A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partes son libres para celebrar un contrato y determinar su contenido.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870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❑"/>
            </a:pPr>
            <a:r>
              <a:rPr lang="es-A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Efecto Vinculante: </a:t>
            </a:r>
            <a:r>
              <a:rPr lang="es-A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Contrato válidamente celebrado es obligatorio para las partes. 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870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❑"/>
            </a:pPr>
            <a:r>
              <a:rPr lang="es-A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Buena Fe: </a:t>
            </a:r>
            <a:r>
              <a:rPr lang="es-A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contratos deben celebrarse, interpretarse y ejecutarse de     obrando de BUENA FE. 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870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❑"/>
            </a:pPr>
            <a:r>
              <a:rPr lang="es-A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 de las Normas Legales: </a:t>
            </a:r>
            <a:r>
              <a:rPr lang="es-A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normas legales relativas a los contratos son supletorias de la voluntad de las partes. 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870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❑"/>
            </a:pPr>
            <a:r>
              <a:rPr lang="es-A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Derecho de Propiedad: </a:t>
            </a:r>
            <a:r>
              <a:rPr lang="es-A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derechos resultantes de los contratos integran el derecho de propiedad del contratante.</a:t>
            </a:r>
            <a:endParaRPr sz="1600" dirty="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200" y="0"/>
            <a:ext cx="1349599" cy="1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5213375" y="2259950"/>
            <a:ext cx="3021405" cy="912718"/>
          </a:xfrm>
          <a:custGeom>
            <a:avLst/>
            <a:gdLst/>
            <a:ahLst/>
            <a:cxnLst/>
            <a:rect l="l" t="t" r="r" b="b"/>
            <a:pathLst>
              <a:path w="2486753" h="2051051" extrusionOk="0">
                <a:moveTo>
                  <a:pt x="0" y="205105"/>
                </a:moveTo>
                <a:cubicBezTo>
                  <a:pt x="0" y="91829"/>
                  <a:pt x="91829" y="0"/>
                  <a:pt x="205105" y="0"/>
                </a:cubicBezTo>
                <a:lnTo>
                  <a:pt x="2281648" y="0"/>
                </a:lnTo>
                <a:cubicBezTo>
                  <a:pt x="2394924" y="0"/>
                  <a:pt x="2486753" y="91829"/>
                  <a:pt x="2486753" y="205105"/>
                </a:cubicBezTo>
                <a:lnTo>
                  <a:pt x="2486753" y="1845946"/>
                </a:lnTo>
                <a:cubicBezTo>
                  <a:pt x="2486753" y="1959222"/>
                  <a:pt x="2394924" y="2051051"/>
                  <a:pt x="2281648" y="2051051"/>
                </a:cubicBezTo>
                <a:lnTo>
                  <a:pt x="205105" y="2051051"/>
                </a:lnTo>
                <a:cubicBezTo>
                  <a:pt x="91829" y="2051051"/>
                  <a:pt x="0" y="1959222"/>
                  <a:pt x="0" y="1845946"/>
                </a:cubicBezTo>
                <a:lnTo>
                  <a:pt x="0" y="205105"/>
                </a:lnTo>
                <a:close/>
              </a:path>
            </a:pathLst>
          </a:custGeom>
          <a:solidFill>
            <a:schemeClr val="lt1">
              <a:alpha val="89803"/>
            </a:schemeClr>
          </a:solidFill>
          <a:ln w="25400" cap="flat" cmpd="sng">
            <a:solidFill>
              <a:srgbClr val="0D6D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900" tIns="92900" rIns="92900" bIns="532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-A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AUTONOMÍA DE LA VOLUNTAD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1" indent="-762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292075" y="3652100"/>
            <a:ext cx="3021405" cy="1220375"/>
          </a:xfrm>
          <a:custGeom>
            <a:avLst/>
            <a:gdLst/>
            <a:ahLst/>
            <a:cxnLst/>
            <a:rect l="l" t="t" r="r" b="b"/>
            <a:pathLst>
              <a:path w="2486753" h="2051051" extrusionOk="0">
                <a:moveTo>
                  <a:pt x="0" y="205105"/>
                </a:moveTo>
                <a:cubicBezTo>
                  <a:pt x="0" y="91829"/>
                  <a:pt x="91829" y="0"/>
                  <a:pt x="205105" y="0"/>
                </a:cubicBezTo>
                <a:lnTo>
                  <a:pt x="2281648" y="0"/>
                </a:lnTo>
                <a:cubicBezTo>
                  <a:pt x="2394924" y="0"/>
                  <a:pt x="2486753" y="91829"/>
                  <a:pt x="2486753" y="205105"/>
                </a:cubicBezTo>
                <a:lnTo>
                  <a:pt x="2486753" y="1845946"/>
                </a:lnTo>
                <a:cubicBezTo>
                  <a:pt x="2486753" y="1959222"/>
                  <a:pt x="2394924" y="2051051"/>
                  <a:pt x="2281648" y="2051051"/>
                </a:cubicBezTo>
                <a:lnTo>
                  <a:pt x="205105" y="2051051"/>
                </a:lnTo>
                <a:cubicBezTo>
                  <a:pt x="91829" y="2051051"/>
                  <a:pt x="0" y="1959222"/>
                  <a:pt x="0" y="1845946"/>
                </a:cubicBezTo>
                <a:lnTo>
                  <a:pt x="0" y="205105"/>
                </a:lnTo>
                <a:close/>
              </a:path>
            </a:pathLst>
          </a:custGeom>
          <a:solidFill>
            <a:schemeClr val="lt1">
              <a:alpha val="89803"/>
            </a:schemeClr>
          </a:solidFill>
          <a:ln w="25400" cap="flat" cmpd="sng">
            <a:solidFill>
              <a:srgbClr val="0D6D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900" tIns="532425" rIns="92900" bIns="92900" anchor="t" anchorCtr="0">
            <a:noAutofit/>
          </a:bodyPr>
          <a:lstStyle/>
          <a:p>
            <a:pPr marL="914400" marR="0" lvl="0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28604" y="3573015"/>
            <a:ext cx="2340280" cy="911228"/>
          </a:xfrm>
          <a:custGeom>
            <a:avLst/>
            <a:gdLst/>
            <a:ahLst/>
            <a:cxnLst/>
            <a:rect l="l" t="t" r="r" b="b"/>
            <a:pathLst>
              <a:path w="2210447" h="879022" extrusionOk="0">
                <a:moveTo>
                  <a:pt x="0" y="87902"/>
                </a:moveTo>
                <a:cubicBezTo>
                  <a:pt x="0" y="39355"/>
                  <a:pt x="39355" y="0"/>
                  <a:pt x="87902" y="0"/>
                </a:cubicBezTo>
                <a:lnTo>
                  <a:pt x="2122545" y="0"/>
                </a:lnTo>
                <a:cubicBezTo>
                  <a:pt x="2171092" y="0"/>
                  <a:pt x="2210447" y="39355"/>
                  <a:pt x="2210447" y="87902"/>
                </a:cubicBezTo>
                <a:lnTo>
                  <a:pt x="2210447" y="791120"/>
                </a:lnTo>
                <a:cubicBezTo>
                  <a:pt x="2210447" y="839667"/>
                  <a:pt x="2171092" y="879022"/>
                  <a:pt x="2122545" y="879022"/>
                </a:cubicBezTo>
                <a:lnTo>
                  <a:pt x="87902" y="879022"/>
                </a:lnTo>
                <a:cubicBezTo>
                  <a:pt x="39355" y="879022"/>
                  <a:pt x="0" y="839667"/>
                  <a:pt x="0" y="791120"/>
                </a:cubicBezTo>
                <a:lnTo>
                  <a:pt x="0" y="87902"/>
                </a:lnTo>
                <a:close/>
              </a:path>
            </a:pathLst>
          </a:custGeom>
          <a:solidFill>
            <a:srgbClr val="0D6DC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975" tIns="62575" rIns="80975" bIns="62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rPr lang="es-AR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ACUERDO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416575" y="5172125"/>
            <a:ext cx="2884633" cy="1076802"/>
          </a:xfrm>
          <a:custGeom>
            <a:avLst/>
            <a:gdLst/>
            <a:ahLst/>
            <a:cxnLst/>
            <a:rect l="l" t="t" r="r" b="b"/>
            <a:pathLst>
              <a:path w="2486753" h="2051051" extrusionOk="0">
                <a:moveTo>
                  <a:pt x="0" y="205105"/>
                </a:moveTo>
                <a:cubicBezTo>
                  <a:pt x="0" y="91829"/>
                  <a:pt x="91829" y="0"/>
                  <a:pt x="205105" y="0"/>
                </a:cubicBezTo>
                <a:lnTo>
                  <a:pt x="2281648" y="0"/>
                </a:lnTo>
                <a:cubicBezTo>
                  <a:pt x="2394924" y="0"/>
                  <a:pt x="2486753" y="91829"/>
                  <a:pt x="2486753" y="205105"/>
                </a:cubicBezTo>
                <a:lnTo>
                  <a:pt x="2486753" y="1845946"/>
                </a:lnTo>
                <a:cubicBezTo>
                  <a:pt x="2486753" y="1959222"/>
                  <a:pt x="2394924" y="2051051"/>
                  <a:pt x="2281648" y="2051051"/>
                </a:cubicBezTo>
                <a:lnTo>
                  <a:pt x="205105" y="2051051"/>
                </a:lnTo>
                <a:cubicBezTo>
                  <a:pt x="91829" y="2051051"/>
                  <a:pt x="0" y="1959222"/>
                  <a:pt x="0" y="1845946"/>
                </a:cubicBezTo>
                <a:lnTo>
                  <a:pt x="0" y="205105"/>
                </a:lnTo>
                <a:close/>
              </a:path>
            </a:pathLst>
          </a:custGeom>
          <a:solidFill>
            <a:schemeClr val="lt1">
              <a:alpha val="89803"/>
            </a:schemeClr>
          </a:solidFill>
          <a:ln w="25400" cap="flat" cmpd="sng">
            <a:solidFill>
              <a:srgbClr val="0D6D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900" tIns="92900" rIns="92900" bIns="532425" anchor="t" anchorCtr="0">
            <a:noAutofit/>
          </a:bodyPr>
          <a:lstStyle/>
          <a:p>
            <a:pPr marL="228600" marR="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88445" y="5172117"/>
            <a:ext cx="2210447" cy="792089"/>
          </a:xfrm>
          <a:custGeom>
            <a:avLst/>
            <a:gdLst/>
            <a:ahLst/>
            <a:cxnLst/>
            <a:rect l="l" t="t" r="r" b="b"/>
            <a:pathLst>
              <a:path w="2210447" h="879022" extrusionOk="0">
                <a:moveTo>
                  <a:pt x="0" y="87902"/>
                </a:moveTo>
                <a:cubicBezTo>
                  <a:pt x="0" y="39355"/>
                  <a:pt x="39355" y="0"/>
                  <a:pt x="87902" y="0"/>
                </a:cubicBezTo>
                <a:lnTo>
                  <a:pt x="2122545" y="0"/>
                </a:lnTo>
                <a:cubicBezTo>
                  <a:pt x="2171092" y="0"/>
                  <a:pt x="2210447" y="39355"/>
                  <a:pt x="2210447" y="87902"/>
                </a:cubicBezTo>
                <a:lnTo>
                  <a:pt x="2210447" y="791120"/>
                </a:lnTo>
                <a:cubicBezTo>
                  <a:pt x="2210447" y="839667"/>
                  <a:pt x="2171092" y="879022"/>
                  <a:pt x="2122545" y="879022"/>
                </a:cubicBezTo>
                <a:lnTo>
                  <a:pt x="87902" y="879022"/>
                </a:lnTo>
                <a:cubicBezTo>
                  <a:pt x="39355" y="879022"/>
                  <a:pt x="0" y="839667"/>
                  <a:pt x="0" y="791120"/>
                </a:cubicBezTo>
                <a:lnTo>
                  <a:pt x="0" y="87902"/>
                </a:lnTo>
                <a:close/>
              </a:path>
            </a:pathLst>
          </a:custGeom>
          <a:solidFill>
            <a:srgbClr val="0D6DC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975" tIns="62575" rIns="80975" bIns="62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rPr lang="es-AR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FINALIDAD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912725" y="2353850"/>
            <a:ext cx="21441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017075" y="3845050"/>
            <a:ext cx="20397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922373" y="5336250"/>
            <a:ext cx="21441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71167" y="2140542"/>
            <a:ext cx="2210447" cy="911228"/>
          </a:xfrm>
          <a:custGeom>
            <a:avLst/>
            <a:gdLst/>
            <a:ahLst/>
            <a:cxnLst/>
            <a:rect l="l" t="t" r="r" b="b"/>
            <a:pathLst>
              <a:path w="2210447" h="879022" extrusionOk="0">
                <a:moveTo>
                  <a:pt x="0" y="87902"/>
                </a:moveTo>
                <a:cubicBezTo>
                  <a:pt x="0" y="39355"/>
                  <a:pt x="39355" y="0"/>
                  <a:pt x="87902" y="0"/>
                </a:cubicBezTo>
                <a:lnTo>
                  <a:pt x="2122545" y="0"/>
                </a:lnTo>
                <a:cubicBezTo>
                  <a:pt x="2171092" y="0"/>
                  <a:pt x="2210447" y="39355"/>
                  <a:pt x="2210447" y="87902"/>
                </a:cubicBezTo>
                <a:lnTo>
                  <a:pt x="2210447" y="791120"/>
                </a:lnTo>
                <a:cubicBezTo>
                  <a:pt x="2210447" y="839667"/>
                  <a:pt x="2171092" y="879022"/>
                  <a:pt x="2122545" y="879022"/>
                </a:cubicBezTo>
                <a:lnTo>
                  <a:pt x="87902" y="879022"/>
                </a:lnTo>
                <a:cubicBezTo>
                  <a:pt x="39355" y="879022"/>
                  <a:pt x="0" y="839667"/>
                  <a:pt x="0" y="791120"/>
                </a:cubicBezTo>
                <a:lnTo>
                  <a:pt x="0" y="87902"/>
                </a:lnTo>
                <a:close/>
              </a:path>
            </a:pathLst>
          </a:custGeom>
          <a:solidFill>
            <a:srgbClr val="0D6DC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975" tIns="62575" rIns="80975" bIns="62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rPr lang="es-AR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07504" y="709128"/>
            <a:ext cx="864096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ACUERDO QUE SURGE DE ACTOS JURÍDICOS</a:t>
            </a:r>
            <a:endParaRPr sz="2800" dirty="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426875" y="3509038"/>
            <a:ext cx="28866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VOLUNTAD COMÚN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 NEGOCIADO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717750" y="5304625"/>
            <a:ext cx="22104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REGLAR 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  DERECHOS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57200" y="963042"/>
            <a:ext cx="8229600" cy="81979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s-AR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ELEMENTOS  ESENCIALES </a:t>
            </a:r>
            <a:br>
              <a:rPr lang="es-AR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AR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DE  LOS  CONTRATOS</a:t>
            </a:r>
            <a:endParaRPr sz="3200"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200" y="177087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12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81"/>
              <a:buNone/>
            </a:pPr>
            <a:endParaRPr sz="18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781"/>
              <a:buChar char="❏"/>
            </a:pPr>
            <a:r>
              <a:rPr lang="es-AR" sz="1875" b="1" dirty="0">
                <a:latin typeface="Bree Serif"/>
                <a:ea typeface="Bree Serif"/>
                <a:cs typeface="Bree Serif"/>
                <a:sym typeface="Bree Serif"/>
              </a:rPr>
              <a:t>CONSENTIMIENTO </a:t>
            </a:r>
            <a:r>
              <a:rPr lang="es-AR" sz="1625" dirty="0">
                <a:latin typeface="Bree Serif"/>
                <a:ea typeface="Bree Serif"/>
                <a:cs typeface="Bree Serif"/>
                <a:sym typeface="Bree Serif"/>
              </a:rPr>
              <a:t>			     </a:t>
            </a: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Oferta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721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					     Aceptación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544"/>
              <a:buNone/>
            </a:pPr>
            <a:endParaRPr sz="1625" dirty="0">
              <a:latin typeface="Bree Serif"/>
              <a:ea typeface="Bree Serif"/>
              <a:cs typeface="Bree Serif"/>
              <a:sym typeface="Bree Serif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781"/>
              <a:buChar char="❏"/>
            </a:pPr>
            <a:r>
              <a:rPr lang="es-AR" sz="1875" b="1" dirty="0">
                <a:latin typeface="Bree Serif"/>
                <a:ea typeface="Bree Serif"/>
                <a:cs typeface="Bree Serif"/>
                <a:sym typeface="Bree Serif"/>
              </a:rPr>
              <a:t>OBJETO </a:t>
            </a:r>
            <a:r>
              <a:rPr lang="es-AR" sz="1875" dirty="0">
                <a:latin typeface="Bree Serif"/>
                <a:ea typeface="Bree Serif"/>
                <a:cs typeface="Bree Serif"/>
                <a:sym typeface="Bree Serif"/>
              </a:rPr>
              <a:t> 	  </a:t>
            </a:r>
            <a:r>
              <a:rPr lang="es-AR" sz="1625" dirty="0">
                <a:latin typeface="Bree Serif"/>
                <a:ea typeface="Bree Serif"/>
                <a:cs typeface="Bree Serif"/>
                <a:sym typeface="Bree Serif"/>
              </a:rPr>
              <a:t> 	          </a:t>
            </a: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Actos Jurídicos 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1527048" lvl="5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450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 		         Obligaciones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1527048" lvl="5" indent="0" algn="l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</a:pPr>
            <a:endParaRPr sz="1125" dirty="0">
              <a:latin typeface="Bree Serif"/>
              <a:ea typeface="Bree Serif"/>
              <a:cs typeface="Bree Serif"/>
              <a:sym typeface="Bree Serif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781"/>
              <a:buChar char="❏"/>
            </a:pPr>
            <a:r>
              <a:rPr lang="es-AR" sz="1875" b="1" dirty="0">
                <a:latin typeface="Bree Serif"/>
                <a:ea typeface="Bree Serif"/>
                <a:cs typeface="Bree Serif"/>
                <a:sym typeface="Bree Serif"/>
              </a:rPr>
              <a:t>FORMA</a:t>
            </a:r>
            <a:r>
              <a:rPr lang="es-AR" sz="1875" dirty="0">
                <a:latin typeface="Bree Serif"/>
                <a:ea typeface="Bree Serif"/>
                <a:cs typeface="Bree Serif"/>
                <a:sym typeface="Bree Serif"/>
              </a:rPr>
              <a:t> 		     </a:t>
            </a: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Para su Validez 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978408" lvl="3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178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		     Para su Prueba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978408" lvl="3" indent="0" algn="l" rtl="0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SzPts val="813"/>
              <a:buNone/>
            </a:pPr>
            <a:endParaRPr sz="1250" dirty="0">
              <a:latin typeface="Bree Serif"/>
              <a:ea typeface="Bree Serif"/>
              <a:cs typeface="Bree Serif"/>
              <a:sym typeface="Bree Serif"/>
            </a:endParaRPr>
          </a:p>
          <a:p>
            <a:pPr marL="2286000" lvl="8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625"/>
              <a:buFont typeface="Times New Roman"/>
              <a:buNone/>
            </a:pPr>
            <a:r>
              <a:rPr lang="es-AR" sz="1625" dirty="0">
                <a:latin typeface="Bree Serif"/>
                <a:ea typeface="Bree Serif"/>
                <a:cs typeface="Bree Serif"/>
                <a:sym typeface="Bree Serif"/>
              </a:rPr>
              <a:t>	     </a:t>
            </a: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Libertad de Formas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2286000" lvl="8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Font typeface="Times New Roman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       	     Modificaciones al Contrato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2468880" lvl="8" indent="-127317" algn="l" rtl="0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875"/>
              <a:buFont typeface="Constantia"/>
              <a:buNone/>
            </a:pPr>
            <a:endParaRPr sz="875" dirty="0">
              <a:latin typeface="Bree Serif"/>
              <a:ea typeface="Bree Serif"/>
              <a:cs typeface="Bree Serif"/>
              <a:sym typeface="Bree Serif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781"/>
              <a:buChar char="❏"/>
            </a:pPr>
            <a:r>
              <a:rPr lang="es-AR" sz="1875" b="1" dirty="0">
                <a:latin typeface="Bree Serif"/>
                <a:ea typeface="Bree Serif"/>
                <a:cs typeface="Bree Serif"/>
                <a:sym typeface="Bree Serif"/>
              </a:rPr>
              <a:t>CAUSA </a:t>
            </a:r>
            <a:r>
              <a:rPr lang="es-AR" sz="1875" dirty="0">
                <a:latin typeface="Bree Serif"/>
                <a:ea typeface="Bree Serif"/>
                <a:cs typeface="Bree Serif"/>
                <a:sym typeface="Bree Serif"/>
              </a:rPr>
              <a:t>		     </a:t>
            </a: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Necesidad 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2286000" lvl="8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Font typeface="Times New Roman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	    </a:t>
            </a:r>
            <a:endParaRPr sz="1812" dirty="0">
              <a:latin typeface="Bree Serif"/>
              <a:ea typeface="Bree Serif"/>
              <a:cs typeface="Bree Serif"/>
              <a:sym typeface="Bree Serif"/>
            </a:endParaRPr>
          </a:p>
          <a:p>
            <a:pPr marL="2286000" lvl="8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Font typeface="Times New Roman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              Lícita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2286000" lvl="8" indent="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Font typeface="Times New Roman"/>
              <a:buNone/>
            </a:pPr>
            <a:r>
              <a:rPr lang="es-AR" sz="1812" dirty="0">
                <a:latin typeface="Bree Serif"/>
                <a:ea typeface="Bree Serif"/>
                <a:cs typeface="Bree Serif"/>
                <a:sym typeface="Bree Serif"/>
              </a:rPr>
              <a:t>	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4139178" y="2204864"/>
            <a:ext cx="923100" cy="247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3245244" y="2204864"/>
            <a:ext cx="1788000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2025758" y="2969212"/>
            <a:ext cx="1504500" cy="3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778056" y="2974888"/>
            <a:ext cx="752298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2025758" y="3683724"/>
            <a:ext cx="1391100" cy="3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2695523" y="3688943"/>
            <a:ext cx="701842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2006196" y="3679259"/>
            <a:ext cx="1389600" cy="10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2695523" y="4437112"/>
            <a:ext cx="663130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2025758" y="5181322"/>
            <a:ext cx="1402153" cy="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247450" y="5172425"/>
            <a:ext cx="1156200" cy="5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s-AR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EFECTOS de los CONTRATOS</a:t>
            </a:r>
            <a:endParaRPr dirty="0"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457200" y="1628800"/>
            <a:ext cx="8229600" cy="4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Art. 1021 CCyCN.   </a:t>
            </a:r>
            <a:r>
              <a:rPr lang="es-AR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Regla General:</a:t>
            </a:r>
            <a:endParaRPr lang="es-AR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El Contrato tiene efectos entre las Partes Contratantes, NO lo tiene con respecto a terceros, excepto en los casos previstos por la ley.</a:t>
            </a:r>
            <a:endParaRPr sz="1800" b="1" dirty="0"/>
          </a:p>
          <a:p>
            <a:pPr marL="0" lvl="0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Art. 1024 CCyCN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Sucesores Universales. Los efectos de los contratos se extienden , activa y pasivamente a los sucesores universales, a no ser que las obligaciones que de él nacen sean inherentes a la persona, o que la transmisión sea incompatible con la naturaleza de la obligación, o éste prohibida  por una clausula del contrato o de la ley.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Una vez perfeccionado el contrato comienza la etapa de sus efectos y estos serán diferentes en caso de:   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s-AR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Cumplimiento 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2) </a:t>
            </a:r>
            <a:r>
              <a:rPr lang="es-AR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Incumplimiento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dirty="0"/>
          </a:p>
          <a:p>
            <a:pPr marL="640080" lvl="1" indent="-155130" algn="just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46888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5"/>
              <a:buChar char="➢"/>
            </a:pP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Cumplimiento.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(Pago) de las obligaciones que de él emergen, extingue el contrato.</a:t>
            </a:r>
            <a:endParaRPr dirty="0"/>
          </a:p>
          <a:p>
            <a:pPr marL="640080" lvl="1" indent="-246888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5"/>
              <a:buChar char="➢"/>
            </a:pP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Incumplimiento</a:t>
            </a:r>
            <a:r>
              <a:rPr lang="es-A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Debe probarse, así como debe probarse que éste es imputable al deudor. </a:t>
            </a:r>
            <a:endParaRPr dirty="0"/>
          </a:p>
          <a:p>
            <a:pPr marL="640080" lvl="1" indent="-246888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Obligación de Saneamiento</a:t>
            </a:r>
            <a:r>
              <a:rPr lang="es-A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Garantiza por </a:t>
            </a:r>
            <a:r>
              <a:rPr lang="es-A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Evicción</a:t>
            </a:r>
            <a:r>
              <a:rPr lang="es-AR" sz="1700" dirty="0">
                <a:latin typeface="Times New Roman"/>
                <a:ea typeface="Times New Roman"/>
                <a:cs typeface="Times New Roman"/>
                <a:sym typeface="Times New Roman"/>
              </a:rPr>
              <a:t> y por </a:t>
            </a:r>
            <a:r>
              <a:rPr lang="es-A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Vicios Ocultos .</a:t>
            </a:r>
            <a:endParaRPr dirty="0"/>
          </a:p>
          <a:p>
            <a:pPr marL="393192" lvl="1" indent="0" algn="just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155130" algn="just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155130" algn="just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892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s-AR" sz="3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EXTINCIÓN  de  los  CONTRATOS</a:t>
            </a:r>
            <a:endParaRPr sz="3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261695" y="1841426"/>
            <a:ext cx="8447105" cy="4743733"/>
            <a:chOff x="112945" y="587"/>
            <a:chExt cx="8447105" cy="4743733"/>
          </a:xfrm>
        </p:grpSpPr>
        <p:sp>
          <p:nvSpPr>
            <p:cNvPr id="162" name="Google Shape;162;p20"/>
            <p:cNvSpPr/>
            <p:nvPr/>
          </p:nvSpPr>
          <p:spPr>
            <a:xfrm>
              <a:off x="402600" y="587"/>
              <a:ext cx="2795400" cy="1734600"/>
            </a:xfrm>
            <a:prstGeom prst="roundRect">
              <a:avLst>
                <a:gd name="adj" fmla="val 16667"/>
              </a:avLst>
            </a:prstGeom>
            <a:solidFill>
              <a:srgbClr val="0D6D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402599" y="138886"/>
              <a:ext cx="27954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97150" rIns="194300" bIns="9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Times New Roman"/>
                <a:buNone/>
              </a:pPr>
              <a:r>
                <a:rPr lang="es-AR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Modo Normal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600450" y="2833611"/>
              <a:ext cx="4959600" cy="17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Imposibilidad de Cumplimiento</a:t>
              </a:r>
              <a:endParaRPr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Rescisión bilateral. </a:t>
              </a:r>
              <a:r>
                <a:rPr lang="es-AR" sz="18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Art. 1076 CCyCN </a:t>
              </a:r>
              <a:endParaRPr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Revocación</a:t>
              </a:r>
              <a:endParaRPr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Resolución</a:t>
              </a:r>
              <a:endParaRPr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40200" y="2657509"/>
              <a:ext cx="2920200" cy="1927200"/>
            </a:xfrm>
            <a:prstGeom prst="roundRect">
              <a:avLst>
                <a:gd name="adj" fmla="val 16667"/>
              </a:avLst>
            </a:prstGeom>
            <a:solidFill>
              <a:srgbClr val="0D6D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112945" y="2657520"/>
              <a:ext cx="3374700" cy="20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97150" rIns="194300" bIns="9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Times New Roman"/>
                <a:buNone/>
              </a:pPr>
              <a:r>
                <a:rPr lang="es-AR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Modos Anormales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600462" y="421875"/>
              <a:ext cx="4533300" cy="17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Cumplimiento de las obligaciones emergentes del contrato</a:t>
              </a:r>
              <a:r>
                <a:rPr lang="es-AR"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s-AR" sz="2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(PAGO)</a:t>
              </a:r>
              <a:endParaRPr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Times New Roman"/>
              <a:buNone/>
            </a:pP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AR" sz="3600" b="1" u="sng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AR" sz="2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CLASIFICACIÓN  de  los  CONTRATOS</a:t>
            </a:r>
            <a:endParaRPr sz="28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4294967295"/>
          </p:nvPr>
        </p:nvSpPr>
        <p:spPr>
          <a:xfrm>
            <a:off x="684213" y="1125538"/>
            <a:ext cx="8459787" cy="57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5367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174" name="Google Shape;174;p21"/>
          <p:cNvGraphicFramePr/>
          <p:nvPr>
            <p:extLst>
              <p:ext uri="{D42A27DB-BD31-4B8C-83A1-F6EECF244321}">
                <p14:modId xmlns:p14="http://schemas.microsoft.com/office/powerpoint/2010/main" val="2842249378"/>
              </p:ext>
            </p:extLst>
          </p:nvPr>
        </p:nvGraphicFramePr>
        <p:xfrm>
          <a:off x="283250" y="1501613"/>
          <a:ext cx="8610600" cy="4884300"/>
        </p:xfrm>
        <a:graphic>
          <a:graphicData uri="http://schemas.openxmlformats.org/drawingml/2006/table">
            <a:tbl>
              <a:tblPr>
                <a:noFill/>
                <a:tableStyleId>{EDE7DA0E-5C37-4A2B-8E0F-A7344F9DC7C1}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Unilateral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Bilateral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Gratuito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Oneroso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A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Nominados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A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Innominados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Formales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No Formales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Conmutativo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Aleatorio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Principales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Accesorios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/>
                        <a:t>De Ejecución Inmediata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dirty="0"/>
                        <a:t>De Ejecución Diferida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3200"/>
              <a:buFont typeface="Times New Roman"/>
              <a:buNone/>
            </a:pPr>
            <a:br>
              <a:rPr lang="es-AR" sz="3200">
                <a:solidFill>
                  <a:srgbClr val="024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AR" sz="3200" b="1" u="sng">
                <a:latin typeface="Times New Roman"/>
                <a:ea typeface="Times New Roman"/>
                <a:cs typeface="Times New Roman"/>
                <a:sym typeface="Times New Roman"/>
              </a:rPr>
              <a:t>CONTRATOS EN PARTICULAR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57200" y="335846"/>
            <a:ext cx="84354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COMPRA VENTA – Art.1123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CCyCN.</a:t>
            </a: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s-AR" sz="21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Compra</a:t>
            </a: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 si una de las partes (</a:t>
            </a:r>
            <a:r>
              <a:rPr lang="es-A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Vendedor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0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obliga a Transferir la Propiedad de una Cosa</a:t>
            </a: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la Otra</a:t>
            </a: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s-AR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Comprador</a:t>
            </a: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AR" sz="2000" i="1" dirty="0">
                <a:latin typeface="Times New Roman"/>
                <a:ea typeface="Times New Roman"/>
                <a:cs typeface="Times New Roman"/>
                <a:sym typeface="Times New Roman"/>
              </a:rPr>
              <a:t>se obliga a</a:t>
            </a:r>
            <a:r>
              <a:rPr lang="es-AR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Pagar un Precio en Dinero.</a:t>
            </a:r>
            <a:endParaRPr sz="2000" i="1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CARACTERES: </a:t>
            </a:r>
            <a:r>
              <a:rPr lang="es-AR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Bilateral – Oneroso – Conmutativo – No Formal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CAPACIDAD:  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Wingdings" panose="05000000000000000000" pitchFamily="2" charset="2"/>
              <a:buChar char="Ø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Persona Capaz de Disponer de sus Bienes, puede vender cada una de las cosas de que es Propietaria.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Wingdings" panose="05000000000000000000" pitchFamily="2" charset="2"/>
              <a:buChar char="Ø"/>
            </a:pPr>
            <a:r>
              <a:rPr lang="es-AR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Persona Capaz de Obligarse puede Comprar Toda Clase de Cosas de Cualquier Persona.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1B2C8"/>
              </a:buClr>
              <a:buSzPts val="1800"/>
              <a:buFont typeface="Noto Sans Symbols"/>
              <a:buChar char="❑"/>
            </a:pP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BOLETO DE COMPRAVENTA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A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PRECONTRATO. </a:t>
            </a:r>
            <a:r>
              <a:rPr lang="es-A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Utiliza para Adquirir Bienes INMUEBLES. No Consolida la Transmisión de la Propiedad hasta tanto no se efectúe la Escrituración del Bien.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400" y="366700"/>
            <a:ext cx="2745199" cy="21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503800" y="1255925"/>
            <a:ext cx="4643700" cy="59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COMPRAVENTA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2365</Words>
  <Application>Microsoft Office PowerPoint</Application>
  <PresentationFormat>Presentación en pantalla (4:3)</PresentationFormat>
  <Paragraphs>342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Constantia</vt:lpstr>
      <vt:lpstr>Calibri</vt:lpstr>
      <vt:lpstr>Arial</vt:lpstr>
      <vt:lpstr>Arial Black</vt:lpstr>
      <vt:lpstr>Wingdings</vt:lpstr>
      <vt:lpstr>Tahoma</vt:lpstr>
      <vt:lpstr>Times New Roman</vt:lpstr>
      <vt:lpstr>Bree Serif</vt:lpstr>
      <vt:lpstr>Noto Sans Symbols</vt:lpstr>
      <vt:lpstr>Flow</vt:lpstr>
      <vt:lpstr>Presentación de PowerPoint</vt:lpstr>
      <vt:lpstr>Presentación de PowerPoint</vt:lpstr>
      <vt:lpstr>Presentación de PowerPoint</vt:lpstr>
      <vt:lpstr>Presentación de PowerPoint</vt:lpstr>
      <vt:lpstr>ELEMENTOS  ESENCIALES  DE  LOS  CONTRATOS</vt:lpstr>
      <vt:lpstr>EFECTOS de los CONTRATOS</vt:lpstr>
      <vt:lpstr>EXTINCIÓN  de  los  CONTRATOS</vt:lpstr>
      <vt:lpstr>             CLASIFICACIÓN  de  los  CONTRATOS</vt:lpstr>
      <vt:lpstr> CONTRATOS EN PARTICULAR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Cát. LEGISLACION; CATEDRA de LEGISLACIÓN</dc:creator>
  <cp:lastModifiedBy>UNIVERSU 1000 C</cp:lastModifiedBy>
  <cp:revision>20</cp:revision>
  <dcterms:modified xsi:type="dcterms:W3CDTF">2020-06-04T06:48:02Z</dcterms:modified>
</cp:coreProperties>
</file>