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Aharoni" panose="02010803020104030203" pitchFamily="2" charset="-79"/>
      <p:bold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" panose="020B0604020202020204" charset="0"/>
      <p:regular r:id="rId24"/>
      <p:bold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2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IVERSU 1000 C" userId="61cc74b4f86974f5" providerId="LiveId" clId="{2AC67B43-682C-4603-8AA0-34CDF76FEF4F}"/>
    <pc:docChg chg="modSld">
      <pc:chgData name="UNIVERSU 1000 C" userId="61cc74b4f86974f5" providerId="LiveId" clId="{2AC67B43-682C-4603-8AA0-34CDF76FEF4F}" dt="2020-05-02T20:54:51.493" v="16" actId="20577"/>
      <pc:docMkLst>
        <pc:docMk/>
      </pc:docMkLst>
      <pc:sldChg chg="modSp mod">
        <pc:chgData name="UNIVERSU 1000 C" userId="61cc74b4f86974f5" providerId="LiveId" clId="{2AC67B43-682C-4603-8AA0-34CDF76FEF4F}" dt="2020-05-02T20:54:51.493" v="16" actId="20577"/>
        <pc:sldMkLst>
          <pc:docMk/>
          <pc:sldMk cId="0" sldId="256"/>
        </pc:sldMkLst>
        <pc:spChg chg="mod">
          <ac:chgData name="UNIVERSU 1000 C" userId="61cc74b4f86974f5" providerId="LiveId" clId="{2AC67B43-682C-4603-8AA0-34CDF76FEF4F}" dt="2020-05-02T20:54:51.493" v="16" actId="20577"/>
          <ac:spMkLst>
            <pc:docMk/>
            <pc:sldMk cId="0" sldId="256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2743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0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1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043608" y="260648"/>
            <a:ext cx="8100392" cy="106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lang="es-AR" sz="4000" b="1" dirty="0"/>
              <a:t>Cap. 5°  HECHOS  y          </a:t>
            </a:r>
            <a:br>
              <a:rPr lang="es-AR" sz="4000" b="1" dirty="0"/>
            </a:br>
            <a:r>
              <a:rPr lang="es-AR" sz="4000" b="1" dirty="0"/>
              <a:t>ACTOS  JURÍDICOS</a:t>
            </a:r>
            <a:endParaRPr dirty="0"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1336900" y="2146406"/>
            <a:ext cx="7406303" cy="3140407"/>
            <a:chOff x="5260" y="85558"/>
            <a:chExt cx="7406303" cy="3140407"/>
          </a:xfrm>
        </p:grpSpPr>
        <p:sp>
          <p:nvSpPr>
            <p:cNvPr id="102" name="Google Shape;102;p13"/>
            <p:cNvSpPr/>
            <p:nvPr/>
          </p:nvSpPr>
          <p:spPr>
            <a:xfrm>
              <a:off x="5260" y="1294772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26406" y="1315918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 Narrow"/>
                <a:buNone/>
              </a:pPr>
              <a:r>
                <a:rPr lang="es-AR" sz="17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Hechos Jurídicos</a:t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 rot="-2515383">
              <a:off x="1050220" y="1438977"/>
              <a:ext cx="603280" cy="304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 txBox="1"/>
            <p:nvPr/>
          </p:nvSpPr>
          <p:spPr>
            <a:xfrm rot="-2515383">
              <a:off x="1336778" y="1439144"/>
              <a:ext cx="30164" cy="3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ill Sans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576294" y="891701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1597440" y="912847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 Narrow"/>
                <a:buNone/>
              </a:pPr>
              <a:r>
                <a:rPr lang="es-AR" sz="17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Externos o Naturales</a:t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 rot="2515383">
              <a:off x="1050220" y="1842049"/>
              <a:ext cx="603280" cy="304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 txBox="1"/>
            <p:nvPr/>
          </p:nvSpPr>
          <p:spPr>
            <a:xfrm rot="2515383">
              <a:off x="1336778" y="1842216"/>
              <a:ext cx="30164" cy="3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ill Sans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576294" y="1697843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1597440" y="1718989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 Narrow"/>
                <a:buNone/>
              </a:pPr>
              <a:r>
                <a:rPr lang="es-AR" sz="17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Humanos (Actos)</a:t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 rot="-2515383">
              <a:off x="2621254" y="1842049"/>
              <a:ext cx="603280" cy="304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 txBox="1"/>
            <p:nvPr/>
          </p:nvSpPr>
          <p:spPr>
            <a:xfrm rot="-2515383">
              <a:off x="2907812" y="1842216"/>
              <a:ext cx="30164" cy="3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ill Sans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3147328" y="1294772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3168474" y="1315918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 Narrow"/>
                <a:buNone/>
              </a:pPr>
              <a:r>
                <a:rPr lang="es-AR" sz="17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Voluntarios</a:t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-3653434">
              <a:off x="4032586" y="1237442"/>
              <a:ext cx="922684" cy="304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 txBox="1"/>
            <p:nvPr/>
          </p:nvSpPr>
          <p:spPr>
            <a:xfrm rot="-3653434">
              <a:off x="4470861" y="1229624"/>
              <a:ext cx="46134" cy="46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ill Sans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718362" y="488630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4739508" y="509776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 Narrow"/>
                <a:buNone/>
              </a:pPr>
              <a:r>
                <a:rPr lang="es-AR" sz="17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Lícitos</a:t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 rot="-2515383">
              <a:off x="5763322" y="632835"/>
              <a:ext cx="603280" cy="304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 txBox="1"/>
            <p:nvPr/>
          </p:nvSpPr>
          <p:spPr>
            <a:xfrm rot="-2515383">
              <a:off x="6049881" y="633002"/>
              <a:ext cx="30164" cy="3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ill Sans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289396" y="85558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6310542" y="106704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 Narrow"/>
                <a:buNone/>
              </a:pPr>
              <a:r>
                <a:rPr lang="es-AR" sz="17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Simples Actos Lícitos</a:t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2515383">
              <a:off x="5763322" y="1035906"/>
              <a:ext cx="603280" cy="304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 txBox="1"/>
            <p:nvPr/>
          </p:nvSpPr>
          <p:spPr>
            <a:xfrm rot="2515383">
              <a:off x="6049881" y="1036073"/>
              <a:ext cx="30164" cy="3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ill Sans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289396" y="891701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6310542" y="912847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haroni"/>
                <a:buNone/>
              </a:pPr>
              <a:r>
                <a:rPr lang="es-AR" sz="1700" b="1" i="0" u="none" strike="noStrike" cap="none">
                  <a:solidFill>
                    <a:srgbClr val="000000"/>
                  </a:solidFill>
                  <a:latin typeface="Aharoni"/>
                  <a:ea typeface="Aharoni"/>
                  <a:cs typeface="Aharoni"/>
                  <a:sym typeface="Aharoni"/>
                </a:rPr>
                <a:t>Actos Jurídicos</a:t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3653434">
              <a:off x="4032586" y="2043584"/>
              <a:ext cx="922684" cy="304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 txBox="1"/>
            <p:nvPr/>
          </p:nvSpPr>
          <p:spPr>
            <a:xfrm rot="3653434">
              <a:off x="4470861" y="2035766"/>
              <a:ext cx="46134" cy="46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ill Sans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718362" y="2100914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 txBox="1"/>
            <p:nvPr/>
          </p:nvSpPr>
          <p:spPr>
            <a:xfrm>
              <a:off x="4739508" y="2122060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 Narrow"/>
                <a:buNone/>
              </a:pPr>
              <a:r>
                <a:rPr lang="es-AR" sz="17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Ilícitos</a:t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-2515383">
              <a:off x="5763322" y="2245120"/>
              <a:ext cx="603280" cy="304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 txBox="1"/>
            <p:nvPr/>
          </p:nvSpPr>
          <p:spPr>
            <a:xfrm rot="-2515383">
              <a:off x="6049881" y="2245287"/>
              <a:ext cx="30164" cy="3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ill Sans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89396" y="1697843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6310542" y="1718989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 Narrow"/>
                <a:buNone/>
              </a:pPr>
              <a:r>
                <a:rPr lang="es-AR" sz="17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Cuasidelitos (Culpa)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2515383">
              <a:off x="5763322" y="2648191"/>
              <a:ext cx="603280" cy="304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 txBox="1"/>
            <p:nvPr/>
          </p:nvSpPr>
          <p:spPr>
            <a:xfrm rot="2515383">
              <a:off x="6049881" y="2648358"/>
              <a:ext cx="30164" cy="3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ill Sans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289396" y="2503986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6310542" y="2525132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 Narrow"/>
                <a:buNone/>
              </a:pPr>
              <a:r>
                <a:rPr lang="es-AR" sz="17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Delitos (Dolo)</a:t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2515383">
              <a:off x="2621254" y="2245120"/>
              <a:ext cx="603280" cy="304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 txBox="1"/>
            <p:nvPr/>
          </p:nvSpPr>
          <p:spPr>
            <a:xfrm rot="2515383">
              <a:off x="2907812" y="2245287"/>
              <a:ext cx="30164" cy="3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Gill Sans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147328" y="2100914"/>
              <a:ext cx="1122167" cy="721979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97000">
                  <a:schemeClr val="lt1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4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 txBox="1"/>
            <p:nvPr/>
          </p:nvSpPr>
          <p:spPr>
            <a:xfrm>
              <a:off x="3168474" y="2122060"/>
              <a:ext cx="1079875" cy="679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 Narrow"/>
                <a:buNone/>
              </a:pPr>
              <a:r>
                <a:rPr lang="es-AR" sz="1700" b="0" i="0" u="none" strike="noStrike" cap="none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Involuntarios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043608" y="274638"/>
            <a:ext cx="810039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AR" u="sng"/>
              <a:t>Simples</a:t>
            </a:r>
            <a:r>
              <a:rPr lang="es-AR"/>
              <a:t>  </a:t>
            </a:r>
            <a:r>
              <a:rPr lang="es-AR" u="sng"/>
              <a:t>Actos</a:t>
            </a:r>
            <a:r>
              <a:rPr lang="es-AR"/>
              <a:t>  </a:t>
            </a:r>
            <a:r>
              <a:rPr lang="es-AR" u="sng"/>
              <a:t>Lícitos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1043608" y="1700808"/>
            <a:ext cx="7920880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s-AR" sz="270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Son </a:t>
            </a:r>
            <a:r>
              <a:rPr lang="es-AR" sz="2700" b="1" i="0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Actos - Voluntarios </a:t>
            </a:r>
            <a:r>
              <a:rPr lang="es-AR" sz="2700" b="1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r>
              <a:rPr lang="es-AR" sz="2700" b="1" i="0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 Lícitos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endParaRPr sz="2700" i="0" u="sng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s-AR" sz="2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 principio, no</a:t>
            </a:r>
            <a:r>
              <a:rPr lang="es-AR" sz="2700" i="0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producen consecuencias jurídicas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s-AR" sz="2700" i="0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ill Sans"/>
              <a:buNone/>
            </a:pPr>
            <a:r>
              <a:rPr lang="es-AR" sz="270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Ejemplos: </a:t>
            </a:r>
            <a:endParaRPr/>
          </a:p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AR" sz="240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salir a caminar</a:t>
            </a:r>
            <a:endParaRPr/>
          </a:p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A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pintar un cuadro</a:t>
            </a:r>
            <a:endParaRPr sz="240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-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AR" sz="240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plantar </a:t>
            </a:r>
            <a:r>
              <a:rPr lang="es-A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árboles</a:t>
            </a:r>
            <a:r>
              <a:rPr lang="es-AR" sz="240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en mi terreno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endParaRPr sz="4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043608" y="0"/>
            <a:ext cx="810039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AR" u="sng"/>
              <a:t>Actos</a:t>
            </a:r>
            <a:r>
              <a:rPr lang="es-AR"/>
              <a:t>  </a:t>
            </a:r>
            <a:r>
              <a:rPr lang="es-AR" u="sng"/>
              <a:t>Jurídicos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971600" y="1124744"/>
            <a:ext cx="7992888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2"/>
              <a:buFont typeface="Gill Sans"/>
              <a:buNone/>
            </a:pPr>
            <a:r>
              <a:rPr lang="es-AR" sz="2312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Son </a:t>
            </a:r>
            <a:r>
              <a:rPr lang="es-AR" sz="2775" b="1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s-AR" sz="2775" b="1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ctos - Voluntarios - </a:t>
            </a:r>
            <a:r>
              <a:rPr lang="es-AR" sz="2775" b="1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L</a:t>
            </a:r>
            <a:r>
              <a:rPr lang="es-AR" sz="2775" b="1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ícitos</a:t>
            </a:r>
            <a:r>
              <a:rPr lang="es-AR" sz="2775" b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Gill Sans"/>
              <a:buNone/>
            </a:pPr>
            <a:r>
              <a:rPr lang="es-AR" sz="2312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  tienen  como  </a:t>
            </a:r>
            <a:r>
              <a:rPr lang="es-AR" sz="2312" u="sng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FIN</a:t>
            </a:r>
            <a:r>
              <a:rPr lang="es-AR" sz="2312" u="sng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  inmediato</a:t>
            </a:r>
            <a:r>
              <a:rPr lang="es-AR" sz="2312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2773363" marR="0" lvl="0" indent="-14681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s-AR" sz="2312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312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312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es-AR" sz="2312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dquirir</a:t>
            </a:r>
            <a:endParaRPr sz="2312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773363" marR="0" lvl="0" indent="-14681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s-AR" sz="2312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s-AR" sz="2312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s-AR" sz="2312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odificar</a:t>
            </a:r>
            <a:r>
              <a:rPr lang="es-AR" sz="2312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2773363" marR="0" lvl="0" indent="-14681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s-AR" sz="2312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s-AR" sz="2312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Extinguir</a:t>
            </a:r>
            <a:endParaRPr/>
          </a:p>
          <a:p>
            <a:pPr marL="2773363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2312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Relaciones </a:t>
            </a:r>
            <a:r>
              <a:rPr lang="es-AR" sz="2312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</a:t>
            </a:r>
            <a:r>
              <a:rPr lang="es-AR" sz="2312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urídicas</a:t>
            </a:r>
            <a:endParaRPr sz="2312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87"/>
              <a:buFont typeface="Gill Sans"/>
              <a:buNone/>
            </a:pPr>
            <a:endParaRPr sz="1387">
              <a:solidFill>
                <a:srgbClr val="C1644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69875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C16449"/>
              </a:buClr>
              <a:buSzPts val="2035"/>
              <a:buFont typeface="Gill Sans"/>
              <a:buNone/>
            </a:pPr>
            <a:r>
              <a:rPr lang="es-AR" sz="2035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ELEMENTOS ESENCIALES:</a:t>
            </a:r>
            <a:endParaRPr sz="2035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69875" marR="0" lvl="0" indent="-14681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s-AR" sz="2312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312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Sujetos</a:t>
            </a:r>
            <a:endParaRPr/>
          </a:p>
          <a:p>
            <a:pPr marL="269875" marR="0" lvl="0" indent="-14681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s-AR" sz="2312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312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Objeto</a:t>
            </a:r>
            <a:endParaRPr/>
          </a:p>
          <a:p>
            <a:pPr marL="269875" marR="0" lvl="0" indent="-14681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s-AR" sz="2312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312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Causa</a:t>
            </a:r>
            <a:r>
              <a:rPr lang="es-AR" sz="2312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269875" marR="0" lvl="0" indent="-146812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Arial"/>
              <a:buChar char="•"/>
            </a:pPr>
            <a:r>
              <a:rPr lang="es-AR" sz="2312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312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Forma</a:t>
            </a:r>
            <a:endParaRPr sz="2312" i="1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12"/>
              <a:buFont typeface="Gill Sans"/>
              <a:buNone/>
            </a:pPr>
            <a:endParaRPr sz="2312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Gill Sans"/>
              <a:buNone/>
            </a:pPr>
            <a:endParaRPr sz="407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1148666" y="1033838"/>
            <a:ext cx="77769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 b="1" u="sng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CLASIFICACIÓN </a:t>
            </a:r>
            <a:r>
              <a:rPr lang="es-AR" sz="2700" b="1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 de  Actos Jurídicos</a:t>
            </a:r>
            <a:br>
              <a:rPr lang="es-AR" sz="2700" b="1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170000" marR="0" lvl="0" indent="-7937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Char char="●"/>
            </a:pPr>
            <a:r>
              <a:rPr lang="es-AR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Positivos -  Negativos</a:t>
            </a:r>
            <a:endParaRPr/>
          </a:p>
          <a:p>
            <a:pPr marL="1170000" marR="0" lvl="0" indent="-79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Char char="●"/>
            </a:pPr>
            <a:r>
              <a:rPr lang="es-AR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Unilaterales -  Bilaterales</a:t>
            </a:r>
            <a:endParaRPr/>
          </a:p>
          <a:p>
            <a:pPr marL="1170000" marR="0" lvl="0" indent="-793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ill Sans"/>
              <a:buChar char="●"/>
            </a:pPr>
            <a:r>
              <a:rPr lang="es-AR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Entre Vivos  -  de Última Voluntad</a:t>
            </a:r>
            <a:endParaRPr/>
          </a:p>
          <a:p>
            <a:pPr marL="1170000" marR="0" lvl="0" indent="-79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Char char="●"/>
            </a:pPr>
            <a:r>
              <a:rPr lang="es-AR" sz="26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Patrimoniales  -  Extrapatrimoniales</a:t>
            </a:r>
            <a:endParaRPr/>
          </a:p>
          <a:p>
            <a:pPr marL="1170000" marR="0" lvl="0" indent="-79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Char char="●"/>
            </a:pPr>
            <a:r>
              <a:rPr lang="es-AR" sz="26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Formales  -  No formales</a:t>
            </a:r>
            <a:endParaRPr/>
          </a:p>
          <a:p>
            <a:pPr marL="1170000" marR="0" lvl="0" indent="-79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Char char="●"/>
            </a:pPr>
            <a:r>
              <a:rPr lang="es-AR" sz="26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 disposición  -  De administración</a:t>
            </a:r>
            <a:endParaRPr/>
          </a:p>
          <a:p>
            <a:pPr marL="1170000" marR="0" lvl="0" indent="-79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Char char="●"/>
            </a:pPr>
            <a:r>
              <a:rPr lang="es-AR" sz="26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Onerosos  -  Gratuitos</a:t>
            </a:r>
            <a:endParaRPr/>
          </a:p>
          <a:p>
            <a:pPr marL="1170000" marR="0" lvl="0" indent="-793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Gill Sans"/>
              <a:buChar char="●"/>
            </a:pPr>
            <a:r>
              <a:rPr lang="es-AR" sz="26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Principales -  Accesorios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/>
          <p:nvPr/>
        </p:nvSpPr>
        <p:spPr>
          <a:xfrm>
            <a:off x="971600" y="2204864"/>
            <a:ext cx="81706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0" i="0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Acontecimientos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0" i="0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consecuencias jurídicas: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3851920" y="3789040"/>
            <a:ext cx="2880320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Char char="-"/>
            </a:pPr>
            <a:r>
              <a:rPr lang="es-AR" sz="3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Nacimiento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Char char="-"/>
            </a:pPr>
            <a:r>
              <a:rPr lang="es-AR" sz="3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Transferencia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Char char="-"/>
            </a:pPr>
            <a:r>
              <a:rPr lang="es-AR" sz="3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Modificación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l Sans"/>
              <a:buChar char="-"/>
            </a:pPr>
            <a:r>
              <a:rPr lang="es-AR" sz="3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Extinción</a:t>
            </a:r>
            <a:endParaRPr sz="3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14"/>
          <p:cNvSpPr txBox="1">
            <a:spLocks noGrp="1"/>
          </p:cNvSpPr>
          <p:nvPr>
            <p:ph type="title"/>
          </p:nvPr>
        </p:nvSpPr>
        <p:spPr>
          <a:xfrm>
            <a:off x="1043608" y="548680"/>
            <a:ext cx="8100392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lang="es-AR" sz="4000" u="sng"/>
              <a:t>Hechos</a:t>
            </a:r>
            <a:r>
              <a:rPr lang="es-AR" sz="4000"/>
              <a:t>  </a:t>
            </a:r>
            <a:r>
              <a:rPr lang="es-AR" sz="4000" u="sng"/>
              <a:t>Jurídicos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/>
          <p:nvPr/>
        </p:nvSpPr>
        <p:spPr>
          <a:xfrm>
            <a:off x="1043608" y="1484784"/>
            <a:ext cx="8100392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Requiere de </a:t>
            </a:r>
            <a:r>
              <a:rPr lang="es-AR" sz="3000" b="0" i="0" u="sng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Elementos de la Voluntad</a:t>
            </a:r>
            <a:r>
              <a:rPr lang="es-AR" sz="3000" b="0" i="0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3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 son</a:t>
            </a:r>
            <a:r>
              <a:rPr lang="es-AR" sz="30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necesarios para que el acto se le atribuya a un sujeto y genere su responsabilidad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es-AR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1043608" y="260648"/>
            <a:ext cx="8100392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lang="es-AR" sz="4000" u="sng"/>
              <a:t>Actos</a:t>
            </a:r>
            <a:r>
              <a:rPr lang="es-AR" sz="4000"/>
              <a:t>  </a:t>
            </a:r>
            <a:r>
              <a:rPr lang="es-AR" sz="4000" u="sng"/>
              <a:t>Voluntarios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779912" y="3212976"/>
            <a:ext cx="3384376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0" i="0" u="none" strike="noStrike" cap="none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INTERNOS: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 Discernimiento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 Intención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 Libertad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C1644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EXTERNOS: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 Exteriorización</a:t>
            </a:r>
            <a:endParaRPr sz="3000">
              <a:solidFill>
                <a:srgbClr val="C1644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s-AR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/>
          <p:nvPr/>
        </p:nvSpPr>
        <p:spPr>
          <a:xfrm>
            <a:off x="1043608" y="404664"/>
            <a:ext cx="8100392" cy="626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DISCERNIMIENTO</a:t>
            </a:r>
            <a:endParaRPr sz="2800"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 la posibilidad de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comprender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y</a:t>
            </a:r>
            <a:r>
              <a:rPr lang="es-AR" sz="25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valorar</a:t>
            </a:r>
            <a:r>
              <a:rPr lang="es-AR" sz="25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el 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acto que realiza y sus consecuencias</a:t>
            </a: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Vinculado a la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razón</a:t>
            </a: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y la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madurez</a:t>
            </a: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del sujeto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2500" b="1" u="sng">
                <a:solidFill>
                  <a:srgbClr val="922122"/>
                </a:solidFill>
                <a:latin typeface="Gill Sans"/>
                <a:ea typeface="Gill Sans"/>
                <a:cs typeface="Gill Sans"/>
                <a:sym typeface="Gill Sans"/>
              </a:rPr>
              <a:t>VICIOS</a:t>
            </a:r>
            <a:r>
              <a:rPr lang="es-AR" sz="25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 Acto por Falta de </a:t>
            </a:r>
            <a:r>
              <a:rPr lang="es-AR" sz="2500" b="1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Discernimiento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69875" marR="0" lvl="0" indent="-179388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Privación de la razón de la persona al momento de realizar el acto</a:t>
            </a:r>
            <a:endParaRPr/>
          </a:p>
          <a:p>
            <a:pPr marL="269875" marR="0" lvl="0" indent="-179388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Actos ilícitos realizados por menores de 10 años de edad</a:t>
            </a:r>
            <a:endParaRPr/>
          </a:p>
          <a:p>
            <a:pPr marL="269875" marR="0" lvl="0" indent="-179388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Actos lícitos realizados por menores de 13 años de edad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1043608" y="188640"/>
            <a:ext cx="8100392" cy="66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INTENCIÓN</a:t>
            </a:r>
            <a:endParaRPr sz="2800"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 la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comprensión</a:t>
            </a:r>
            <a:r>
              <a:rPr lang="es-AR" sz="2500"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del 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acto concreto </a:t>
            </a: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que realiza el sujeto.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(comprender su naturaleza y sus efectos jurídicos)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la identifica como la aplicación del discernimiento al caso concreto.</a:t>
            </a:r>
            <a:endParaRPr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500" b="1" u="sng">
                <a:solidFill>
                  <a:srgbClr val="922122"/>
                </a:solidFill>
                <a:latin typeface="Gill Sans"/>
                <a:ea typeface="Gill Sans"/>
                <a:cs typeface="Gill Sans"/>
                <a:sym typeface="Gill Sans"/>
              </a:rPr>
              <a:t>VICIOS</a:t>
            </a:r>
            <a:r>
              <a:rPr lang="es-AR" sz="25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 Acto por Falta de </a:t>
            </a:r>
            <a:r>
              <a:rPr lang="es-AR" sz="2500" b="1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Intención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69875" marR="0" lvl="0" indent="-179388" algn="just" rtl="0">
              <a:spcBef>
                <a:spcPts val="800"/>
              </a:spcBef>
              <a:spcAft>
                <a:spcPts val="0"/>
              </a:spcAft>
              <a:buClr>
                <a:srgbClr val="C16449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Ignorancia o Error</a:t>
            </a: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sobre:</a:t>
            </a:r>
            <a:endParaRPr/>
          </a:p>
          <a:p>
            <a:pPr marL="989013" marR="0" lvl="0" indent="-358775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✔"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el sujeto </a:t>
            </a:r>
            <a:endParaRPr/>
          </a:p>
          <a:p>
            <a:pPr marL="989013" marR="0" lvl="0" indent="-358775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✔"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el objeto </a:t>
            </a:r>
            <a:endParaRPr/>
          </a:p>
          <a:p>
            <a:pPr marL="989013" marR="0" lvl="0" indent="-358775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✔"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 naturaleza del acto</a:t>
            </a:r>
            <a:endParaRPr sz="2500">
              <a:solidFill>
                <a:srgbClr val="C1644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69875" marR="0" lvl="0" indent="-179388" algn="just" rtl="0">
              <a:spcBef>
                <a:spcPts val="1200"/>
              </a:spcBef>
              <a:spcAft>
                <a:spcPts val="0"/>
              </a:spcAft>
              <a:buClr>
                <a:srgbClr val="C16449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 Dolo</a:t>
            </a: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1043608" y="548680"/>
            <a:ext cx="8100392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LIBERTAD</a:t>
            </a:r>
            <a:endParaRPr sz="2800"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Es la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posibilidad de decidir</a:t>
            </a:r>
            <a:r>
              <a:rPr lang="es-AR" sz="25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5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realizar o no realizar un acto.</a:t>
            </a: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AR" sz="2500" b="1" u="sng">
                <a:solidFill>
                  <a:srgbClr val="922122"/>
                </a:solidFill>
                <a:latin typeface="Gill Sans"/>
                <a:ea typeface="Gill Sans"/>
                <a:cs typeface="Gill Sans"/>
                <a:sym typeface="Gill Sans"/>
              </a:rPr>
              <a:t>VICIOS</a:t>
            </a:r>
            <a:r>
              <a:rPr lang="es-AR" sz="25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del Acto por Falta de </a:t>
            </a:r>
            <a:r>
              <a:rPr lang="es-AR" sz="2500" b="1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Libertad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69875" marR="0" lvl="0" indent="-179388" algn="just" rtl="0">
              <a:spcBef>
                <a:spcPts val="1200"/>
              </a:spcBef>
              <a:spcAft>
                <a:spcPts val="0"/>
              </a:spcAft>
              <a:buClr>
                <a:srgbClr val="C16449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Violencia 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contra la persona o bienes de ella:</a:t>
            </a:r>
            <a:endParaRPr/>
          </a:p>
          <a:p>
            <a:pPr marL="989013" marR="0" lvl="0" indent="-358775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✔"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fuerza irresistible </a:t>
            </a:r>
            <a:endParaRPr/>
          </a:p>
          <a:p>
            <a:pPr marL="989013" marR="0" lvl="0" indent="-358775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Noto Sans Symbols"/>
              <a:buChar char="✔"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amenazas</a:t>
            </a: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>
            <a:off x="1043608" y="188640"/>
            <a:ext cx="7920880" cy="583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C1644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800" b="1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EXTERIORIZACIÓN</a:t>
            </a:r>
            <a:endParaRPr sz="2800" b="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 voluntad se exterioriza: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517775" marR="0" lvl="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Oralmente</a:t>
            </a:r>
            <a:endParaRPr/>
          </a:p>
          <a:p>
            <a:pPr marL="2517775" marR="0" lvl="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Por escrito</a:t>
            </a:r>
            <a:endParaRPr/>
          </a:p>
          <a:p>
            <a:pPr marL="2517775" marR="0" lvl="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Por signos inequívocos</a:t>
            </a:r>
            <a:endParaRPr/>
          </a:p>
          <a:p>
            <a:pPr marL="2517775" marR="0" lvl="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Por hechos materiales</a:t>
            </a:r>
            <a:endParaRPr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El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Silencio</a:t>
            </a: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en principio,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es expresión de la voluntad.</a:t>
            </a:r>
            <a:endParaRPr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1115616" y="1628800"/>
            <a:ext cx="7632848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Son aquellos en los que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no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 encuentra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algunos o todos 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los elementos internos de la voluntad.</a:t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CONSECUENTEMENTE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 ACTO será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NULO 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s-AR" sz="2500" u="sng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NO producirá efectos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Excepción: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Ejemplo: la repetición (devolución) de lo pagado y/o reparación de los daños y perjuicios producidos.</a:t>
            </a:r>
            <a:endParaRPr sz="25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043608" y="260648"/>
            <a:ext cx="8100392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lang="es-AR" sz="4000" u="sng"/>
              <a:t>Actos</a:t>
            </a:r>
            <a:r>
              <a:rPr lang="es-AR" sz="4000"/>
              <a:t>  </a:t>
            </a:r>
            <a:r>
              <a:rPr lang="es-AR" sz="4000" u="sng"/>
              <a:t>Involuntarios</a:t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4635441" y="3645024"/>
            <a:ext cx="432048" cy="28803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869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971600" y="2636912"/>
            <a:ext cx="7992888" cy="3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 viola la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obligación genérica de NO dañar a otro</a:t>
            </a:r>
            <a:endParaRPr sz="2500" i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-158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DAÑO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causado a otra persona o a sus bienes.</a:t>
            </a:r>
            <a:endParaRPr/>
          </a:p>
          <a:p>
            <a:pPr marL="0" marR="0" lvl="0" indent="-158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RELACIÓN DE CAUSALIDAD 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entre el acto realizado y el daño causado.</a:t>
            </a:r>
            <a:endParaRPr/>
          </a:p>
          <a:p>
            <a:pPr marL="0" marR="0" lvl="0" indent="-158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FACTOR DE ATRIBUCIÓN 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 puede ser subjetivo u objetivo.</a:t>
            </a:r>
            <a:endParaRPr/>
          </a:p>
          <a:p>
            <a:pPr marL="0" marR="0" lvl="0" indent="-158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s-AR" sz="2500">
                <a:solidFill>
                  <a:srgbClr val="C16449"/>
                </a:solidFill>
                <a:latin typeface="Gill Sans"/>
                <a:ea typeface="Gill Sans"/>
                <a:cs typeface="Gill Sans"/>
                <a:sym typeface="Gill Sans"/>
              </a:rPr>
              <a:t>INDEMNIZACIÓN</a:t>
            </a:r>
            <a:r>
              <a:rPr lang="es-AR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reparar o indemnizar el daño causado.</a:t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043608" y="0"/>
            <a:ext cx="8100392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lang="es-AR" sz="4000" u="sng"/>
              <a:t>Actos</a:t>
            </a:r>
            <a:r>
              <a:rPr lang="es-AR" sz="4000"/>
              <a:t>  </a:t>
            </a:r>
            <a:r>
              <a:rPr lang="es-AR" sz="4000" u="sng"/>
              <a:t>Ilícitos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3923928" y="1196752"/>
            <a:ext cx="2304256" cy="1008112"/>
          </a:xfrm>
          <a:prstGeom prst="ellipse">
            <a:avLst/>
          </a:prstGeom>
          <a:solidFill>
            <a:srgbClr val="D49687"/>
          </a:solidFill>
          <a:ln w="25400" cap="flat" cmpd="sng">
            <a:solidFill>
              <a:srgbClr val="D496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4283968" y="1412776"/>
            <a:ext cx="1728192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5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DAÑO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sticio">
  <a:themeElements>
    <a:clrScheme name="Solsti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500</Words>
  <Application>Microsoft Office PowerPoint</Application>
  <PresentationFormat>Presentación en pantalla (4:3)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Aharoni</vt:lpstr>
      <vt:lpstr>Noto Sans Symbols</vt:lpstr>
      <vt:lpstr>Calibri</vt:lpstr>
      <vt:lpstr>Arial Narrow</vt:lpstr>
      <vt:lpstr>Arial</vt:lpstr>
      <vt:lpstr>Verdana</vt:lpstr>
      <vt:lpstr>Gill Sans</vt:lpstr>
      <vt:lpstr>Solsticio</vt:lpstr>
      <vt:lpstr>Cap. 5°  HECHOS  y           ACTOS  JURÍDICOS</vt:lpstr>
      <vt:lpstr>Hechos  Jurídicos</vt:lpstr>
      <vt:lpstr>Actos  Voluntarios</vt:lpstr>
      <vt:lpstr>Presentación de PowerPoint</vt:lpstr>
      <vt:lpstr>Presentación de PowerPoint</vt:lpstr>
      <vt:lpstr>Presentación de PowerPoint</vt:lpstr>
      <vt:lpstr>Presentación de PowerPoint</vt:lpstr>
      <vt:lpstr>Actos  Involuntarios</vt:lpstr>
      <vt:lpstr>Actos  Ilícitos</vt:lpstr>
      <vt:lpstr>Simples  Actos  Lícitos</vt:lpstr>
      <vt:lpstr>Actos  Jurídicos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HECHOS    y           ACTOS  JURÍDICOS</dc:title>
  <dc:creator>UNIVERSU 1000 C</dc:creator>
  <cp:lastModifiedBy>UNIVERSU 1000 C</cp:lastModifiedBy>
  <cp:revision>2</cp:revision>
  <dcterms:modified xsi:type="dcterms:W3CDTF">2020-05-03T01:40:08Z</dcterms:modified>
</cp:coreProperties>
</file>