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2" r:id="rId20"/>
    <p:sldId id="273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0gMVzosicc3BUp0rxXdyXlerh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8000">
              <a:srgbClr val="F7CAAC"/>
            </a:gs>
            <a:gs pos="85000">
              <a:srgbClr val="F7CAAC"/>
            </a:gs>
            <a:gs pos="100000">
              <a:srgbClr val="F7CAAC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809523"/>
          </a:xfrm>
          <a:prstGeom prst="rect">
            <a:avLst/>
          </a:prstGeom>
          <a:solidFill>
            <a:srgbClr val="A8D08C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U.T.N</a:t>
            </a:r>
            <a:r>
              <a:rPr lang="es-ES" sz="4000" b="1" u="sng">
                <a:solidFill>
                  <a:schemeClr val="lt1"/>
                </a:solidFill>
              </a:rPr>
              <a:t>. </a:t>
            </a:r>
            <a:b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LEGISLACIÓN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207657"/>
            <a:ext cx="9144000" cy="2050143"/>
          </a:xfrm>
          <a:prstGeom prst="rect">
            <a:avLst/>
          </a:prstGeom>
          <a:solidFill>
            <a:schemeClr val="accent1">
              <a:alpha val="65882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VII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es-ES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Derechos Reales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 txBox="1">
            <a:spLocks noGrp="1"/>
          </p:cNvSpPr>
          <p:nvPr>
            <p:ph type="body" idx="1"/>
          </p:nvPr>
        </p:nvSpPr>
        <p:spPr>
          <a:xfrm>
            <a:off x="4261596" y="1878948"/>
            <a:ext cx="3668807" cy="77012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24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MODOS  </a:t>
            </a:r>
            <a:r>
              <a:rPr lang="es-ES" sz="2400" b="1" u="sng" dirty="0">
                <a:solidFill>
                  <a:schemeClr val="lt1"/>
                </a:solidFill>
              </a:rPr>
              <a:t>de </a:t>
            </a:r>
            <a:r>
              <a:rPr lang="es-ES" sz="24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ADQUISICIÓN</a:t>
            </a:r>
            <a:endParaRPr dirty="0"/>
          </a:p>
        </p:txBody>
      </p:sp>
      <p:sp>
        <p:nvSpPr>
          <p:cNvPr id="208" name="Google Shape;208;p10"/>
          <p:cNvSpPr txBox="1"/>
          <p:nvPr/>
        </p:nvSpPr>
        <p:spPr>
          <a:xfrm>
            <a:off x="838200" y="264907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TRADICIÓN POSESORIA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1071283" y="352761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PERCEPCIÓN DE LOS FRUTOS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1697690" y="440615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CAUSA DE MUERTE </a:t>
            </a:r>
            <a:r>
              <a:rPr lang="es-ES" sz="18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(SUCESIÓN)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2061881" y="528469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PRESCRIPCIÓN ADQUISITIVA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5033681" y="6010832"/>
            <a:ext cx="212463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APROPIACIÓN</a:t>
            </a:r>
            <a:endParaRPr/>
          </a:p>
        </p:txBody>
      </p:sp>
      <p:sp>
        <p:nvSpPr>
          <p:cNvPr id="213" name="Google Shape;213;p10"/>
          <p:cNvSpPr txBox="1"/>
          <p:nvPr/>
        </p:nvSpPr>
        <p:spPr>
          <a:xfrm>
            <a:off x="7566211" y="528469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ADQUISICIÓN DE UN TESORO</a:t>
            </a: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7930403" y="440615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RÉGIMEN DE COSAS PERDIDAS</a:t>
            </a:r>
            <a:endParaRPr/>
          </a:p>
        </p:txBody>
      </p:sp>
      <p:sp>
        <p:nvSpPr>
          <p:cNvPr id="215" name="Google Shape;215;p10"/>
          <p:cNvSpPr txBox="1"/>
          <p:nvPr/>
        </p:nvSpPr>
        <p:spPr>
          <a:xfrm>
            <a:off x="8155641" y="3527612"/>
            <a:ext cx="3123079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None/>
            </a:pPr>
            <a:r>
              <a:rPr lang="es-ES" sz="185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TRANSFORMACIÓN Y ACCESIÓN DE COSA MUEBLE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8789893" y="2649072"/>
            <a:ext cx="2563906" cy="7261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ACCESIÓN DE COSAS INMUEBLES</a:t>
            </a:r>
            <a:endParaRPr/>
          </a:p>
        </p:txBody>
      </p:sp>
      <p:cxnSp>
        <p:nvCxnSpPr>
          <p:cNvPr id="217" name="Google Shape;217;p10"/>
          <p:cNvCxnSpPr>
            <a:stCxn id="207" idx="2"/>
            <a:endCxn id="212" idx="0"/>
          </p:cNvCxnSpPr>
          <p:nvPr/>
        </p:nvCxnSpPr>
        <p:spPr>
          <a:xfrm>
            <a:off x="6096000" y="2649072"/>
            <a:ext cx="0" cy="336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" name="Google Shape;218;p10"/>
          <p:cNvCxnSpPr>
            <a:stCxn id="208" idx="3"/>
            <a:endCxn id="216" idx="1"/>
          </p:cNvCxnSpPr>
          <p:nvPr/>
        </p:nvCxnSpPr>
        <p:spPr>
          <a:xfrm>
            <a:off x="3402106" y="3012142"/>
            <a:ext cx="538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9" name="Google Shape;219;p10"/>
          <p:cNvCxnSpPr>
            <a:stCxn id="209" idx="3"/>
            <a:endCxn id="215" idx="1"/>
          </p:cNvCxnSpPr>
          <p:nvPr/>
        </p:nvCxnSpPr>
        <p:spPr>
          <a:xfrm>
            <a:off x="3635189" y="3890682"/>
            <a:ext cx="452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0" name="Google Shape;220;p10"/>
          <p:cNvCxnSpPr>
            <a:stCxn id="210" idx="3"/>
            <a:endCxn id="214" idx="1"/>
          </p:cNvCxnSpPr>
          <p:nvPr/>
        </p:nvCxnSpPr>
        <p:spPr>
          <a:xfrm>
            <a:off x="4261596" y="4769222"/>
            <a:ext cx="3668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1" name="Google Shape;221;p10"/>
          <p:cNvCxnSpPr>
            <a:stCxn id="211" idx="3"/>
            <a:endCxn id="213" idx="1"/>
          </p:cNvCxnSpPr>
          <p:nvPr/>
        </p:nvCxnSpPr>
        <p:spPr>
          <a:xfrm>
            <a:off x="4625787" y="5647762"/>
            <a:ext cx="294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8000">
              <a:srgbClr val="F7CAAC"/>
            </a:gs>
            <a:gs pos="85000">
              <a:srgbClr val="F7CAAC"/>
            </a:gs>
            <a:gs pos="100000">
              <a:srgbClr val="F7CAAC"/>
            </a:gs>
          </a:gsLst>
          <a:lin ang="5400000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54392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4261596" y="1690921"/>
            <a:ext cx="3668807" cy="77012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CAUSALES  de  EXTINCIÓN</a:t>
            </a:r>
            <a:endParaRPr dirty="0"/>
          </a:p>
        </p:txBody>
      </p:sp>
      <p:sp>
        <p:nvSpPr>
          <p:cNvPr id="228" name="Google Shape;228;p11"/>
          <p:cNvSpPr/>
          <p:nvPr/>
        </p:nvSpPr>
        <p:spPr>
          <a:xfrm>
            <a:off x="5100636" y="3009751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5282170" y="3180243"/>
            <a:ext cx="21111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DESTRUCCIÓN DE LA COSA </a:t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838200" y="2969205"/>
            <a:ext cx="3263153" cy="113566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875183" y="3212055"/>
            <a:ext cx="32741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PÉRDIDA DE CONDICIÓN DEL ANIMAL DOMESTICADO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8471644" y="2661526"/>
            <a:ext cx="3054162" cy="155457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8557647" y="2910088"/>
            <a:ext cx="2882156" cy="100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ATRIBUCIÓN DE LA PROPIEDAD A OTRA PERSONA POR VÍA LEGAL</a:t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2830608" y="4395915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2830608" y="4566407"/>
            <a:ext cx="25650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ABANDONO DE LA COSA</a:t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6917392" y="4395915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7008159" y="4557082"/>
            <a:ext cx="22927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ENAJENACIÓN DE LA COSA MUEBLE</a:t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>
            <a:off x="4839260" y="5605952"/>
            <a:ext cx="2997011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4862792" y="5767119"/>
            <a:ext cx="29499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FIRMA DE LA ESCRITURA TRASLATIVA (INMUEBLES)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/>
          <p:nvPr/>
        </p:nvSpPr>
        <p:spPr>
          <a:xfrm>
            <a:off x="4284619" y="393088"/>
            <a:ext cx="3013163" cy="910045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 y LIMITES  al  DOMINIO</a:t>
            </a:r>
            <a:endParaRPr sz="24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681445" y="1572806"/>
            <a:ext cx="3087187" cy="8230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FINES DE INTERÉS PÚBLICO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681445" y="3202250"/>
            <a:ext cx="2115543" cy="84037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RIGEN POR EL DERECHO ADMINISTRATIVO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1143001" y="4736885"/>
            <a:ext cx="2625631" cy="10233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Ej. Normas y Ordenanzas municipales de zonificación (FOT, FOS)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8166462" y="1429161"/>
            <a:ext cx="3187338" cy="96665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LA LIBRE DISPONIBILIDAD JURÍDICA DE LA PROPIEDAD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5791200" y="2738803"/>
            <a:ext cx="2613212" cy="7848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CLÁUSULA DE INENAJENABILIDAD</a:t>
            </a:r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5791200" y="5068336"/>
            <a:ext cx="2613212" cy="6919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CAMINO DE SIRGA</a:t>
            </a:r>
            <a:endParaRPr/>
          </a:p>
        </p:txBody>
      </p:sp>
      <p:sp>
        <p:nvSpPr>
          <p:cNvPr id="251" name="Google Shape;251;p12"/>
          <p:cNvSpPr/>
          <p:nvPr/>
        </p:nvSpPr>
        <p:spPr>
          <a:xfrm>
            <a:off x="9520518" y="3756435"/>
            <a:ext cx="2239320" cy="70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INMISIONES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9520518" y="5960439"/>
            <a:ext cx="2239319" cy="7011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LÍMITES RESPECTO DE LOS VECINOS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12"/>
          <p:cNvCxnSpPr>
            <a:stCxn id="244" idx="1"/>
          </p:cNvCxnSpPr>
          <p:nvPr/>
        </p:nvCxnSpPr>
        <p:spPr>
          <a:xfrm rot="10800000">
            <a:off x="2275219" y="848110"/>
            <a:ext cx="200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12"/>
          <p:cNvCxnSpPr/>
          <p:nvPr/>
        </p:nvCxnSpPr>
        <p:spPr>
          <a:xfrm>
            <a:off x="2275114" y="848111"/>
            <a:ext cx="0" cy="72469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12"/>
          <p:cNvCxnSpPr>
            <a:stCxn id="244" idx="3"/>
          </p:cNvCxnSpPr>
          <p:nvPr/>
        </p:nvCxnSpPr>
        <p:spPr>
          <a:xfrm>
            <a:off x="7297782" y="848110"/>
            <a:ext cx="246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12"/>
          <p:cNvCxnSpPr>
            <a:stCxn id="248" idx="0"/>
          </p:cNvCxnSpPr>
          <p:nvPr/>
        </p:nvCxnSpPr>
        <p:spPr>
          <a:xfrm rot="10800000">
            <a:off x="9760131" y="848061"/>
            <a:ext cx="0" cy="58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12"/>
          <p:cNvCxnSpPr>
            <a:endCxn id="249" idx="3"/>
          </p:cNvCxnSpPr>
          <p:nvPr/>
        </p:nvCxnSpPr>
        <p:spPr>
          <a:xfrm rot="10800000">
            <a:off x="8404412" y="3131209"/>
            <a:ext cx="537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12"/>
          <p:cNvCxnSpPr/>
          <p:nvPr/>
        </p:nvCxnSpPr>
        <p:spPr>
          <a:xfrm>
            <a:off x="8942294" y="2395812"/>
            <a:ext cx="0" cy="39151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12"/>
          <p:cNvCxnSpPr>
            <a:endCxn id="251" idx="1"/>
          </p:cNvCxnSpPr>
          <p:nvPr/>
        </p:nvCxnSpPr>
        <p:spPr>
          <a:xfrm>
            <a:off x="8942418" y="4106988"/>
            <a:ext cx="57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" name="Google Shape;260;p12"/>
          <p:cNvCxnSpPr/>
          <p:nvPr/>
        </p:nvCxnSpPr>
        <p:spPr>
          <a:xfrm>
            <a:off x="8942294" y="6310992"/>
            <a:ext cx="6992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12"/>
          <p:cNvCxnSpPr>
            <a:endCxn id="250" idx="3"/>
          </p:cNvCxnSpPr>
          <p:nvPr/>
        </p:nvCxnSpPr>
        <p:spPr>
          <a:xfrm rot="10800000">
            <a:off x="8404412" y="5414308"/>
            <a:ext cx="537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2"/>
          <p:cNvCxnSpPr/>
          <p:nvPr/>
        </p:nvCxnSpPr>
        <p:spPr>
          <a:xfrm rot="-5400000" flipH="1">
            <a:off x="968701" y="2798711"/>
            <a:ext cx="80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3" name="Google Shape;263;p12"/>
          <p:cNvCxnSpPr/>
          <p:nvPr/>
        </p:nvCxnSpPr>
        <p:spPr>
          <a:xfrm>
            <a:off x="3279866" y="2395810"/>
            <a:ext cx="0" cy="23410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694509" y="272681"/>
            <a:ext cx="10515600" cy="1068848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 - </a:t>
            </a: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EXPROPIACIÓN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>
            <a:spLocks noGrp="1"/>
          </p:cNvSpPr>
          <p:nvPr>
            <p:ph type="body" idx="1"/>
          </p:nvPr>
        </p:nvSpPr>
        <p:spPr>
          <a:xfrm>
            <a:off x="694509" y="1583578"/>
            <a:ext cx="10515600" cy="172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u="sng" dirty="0"/>
              <a:t>EXPROPIACIÓN</a:t>
            </a:r>
            <a:r>
              <a:rPr lang="es-ES" dirty="0"/>
              <a:t>: Procedimiento a través del cual el Estado, en forma unilateral y en virtud de una ley, priva de un determinado bien a su titular, con fines de utilidad pública y luego de pagarle una justa indemnización.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70" name="Google Shape;270;p13"/>
          <p:cNvSpPr/>
          <p:nvPr/>
        </p:nvSpPr>
        <p:spPr>
          <a:xfrm>
            <a:off x="1349125" y="3550025"/>
            <a:ext cx="9312600" cy="264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s-ES" sz="2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999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★"/>
            </a:pPr>
            <a:r>
              <a:rPr lang="es-E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Relación Jurídica Expropiante-Expropiado.</a:t>
            </a:r>
            <a:endParaRPr sz="1600"/>
          </a:p>
          <a:p>
            <a:pPr marL="2159999" marR="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★"/>
            </a:pPr>
            <a:r>
              <a:rPr lang="es-E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Acto traslativo de Dominio.</a:t>
            </a:r>
            <a:endParaRPr sz="1600"/>
          </a:p>
          <a:p>
            <a:pPr marL="2159999" marR="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999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★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Ley Declaratoria de Necesidad y Utilidad PÚBLICA.</a:t>
            </a:r>
            <a:endParaRPr sz="1600"/>
          </a:p>
          <a:p>
            <a:pPr marL="2159999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★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Indemnización PREVIA y JUSTA.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CONDOMINIO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838201" y="1264024"/>
            <a:ext cx="10515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1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ES EL DERECHO REAL DE PROPIEDAD SOBRE UNA COSA QUE PERTENECE EN COMÚN A VARIAS PERSONAS  y  C/U POSEE UNA PARTE INDIVISA O ALICUOTA</a:t>
            </a:r>
            <a:endParaRPr sz="2400" i="1" dirty="0"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838200" y="2926017"/>
            <a:ext cx="5026519" cy="2385572"/>
            <a:chOff x="0" y="1467205"/>
            <a:chExt cx="5026519" cy="2850791"/>
          </a:xfrm>
        </p:grpSpPr>
        <p:sp>
          <p:nvSpPr>
            <p:cNvPr id="278" name="Google Shape;278;p14"/>
            <p:cNvSpPr/>
            <p:nvPr/>
          </p:nvSpPr>
          <p:spPr>
            <a:xfrm>
              <a:off x="0" y="1467205"/>
              <a:ext cx="5026519" cy="285079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0" y="1467205"/>
              <a:ext cx="5026519" cy="285079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FORMAS DE ADQUISICIÓN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Acuerdo de voluntades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Fallecimiento del titular de dominio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Por imperio de la ley</a:t>
              </a:r>
              <a:endParaRPr/>
            </a:p>
          </p:txBody>
        </p:sp>
      </p:grpSp>
      <p:grpSp>
        <p:nvGrpSpPr>
          <p:cNvPr id="280" name="Google Shape;280;p14"/>
          <p:cNvGrpSpPr/>
          <p:nvPr/>
        </p:nvGrpSpPr>
        <p:grpSpPr>
          <a:xfrm>
            <a:off x="6299964" y="2926016"/>
            <a:ext cx="5053817" cy="3582359"/>
            <a:chOff x="5461764" y="1278953"/>
            <a:chExt cx="5053817" cy="3330900"/>
          </a:xfrm>
        </p:grpSpPr>
        <p:sp>
          <p:nvSpPr>
            <p:cNvPr id="281" name="Google Shape;281;p14"/>
            <p:cNvSpPr/>
            <p:nvPr/>
          </p:nvSpPr>
          <p:spPr>
            <a:xfrm>
              <a:off x="5461764" y="1278953"/>
              <a:ext cx="5053817" cy="3330900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5461764" y="1278953"/>
              <a:ext cx="5053817" cy="33309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u="sng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SUPUESTOS DE IMPOSIBILIDAD DE DIVISIÓN DEL CONDOMINIO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Prohibición legal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-Por la naturaleza de la cosa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Por acto de última voluntad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Por acuerdo de partes </a:t>
              </a:r>
              <a:r>
                <a:rPr lang="es-E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(plazo no  </a:t>
              </a:r>
              <a:r>
                <a:rPr lang="es-E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s-E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 5 años)</a:t>
              </a:r>
              <a:endParaRPr sz="16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74320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PROPIEDAD HORIZONTAL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3196046" y="3988231"/>
            <a:ext cx="1175657" cy="4702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838200" y="3274736"/>
            <a:ext cx="5145741" cy="12633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CONSTITUCIÓN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Debe redactarse por escritura pública el Reglamento de Propiedad Horizontal</a:t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838199" y="4754443"/>
            <a:ext cx="5145741" cy="188840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 FUNCIONAL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Piso/Departamento/Local/Espacio con independencia funcional y comunicación con la vía pública (directa o por medio de pasaje común)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6208059" y="3274736"/>
            <a:ext cx="5145741" cy="33681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COMPRENDE LA UNIDAD FUNCIONAL</a:t>
            </a: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indivisa del terreno</a:t>
            </a:r>
            <a:endParaRPr/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 indivisa de las casas</a:t>
            </a:r>
            <a:endParaRPr/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 de uso común del inmueble (o indispensables para mantener su seguridad)</a:t>
            </a:r>
            <a:endParaRPr/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Unidades complementarias destinadas a servirla (ej. Bauleras)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693300" y="1775438"/>
            <a:ext cx="9874898" cy="141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ES" sz="2300" b="1" i="1" dirty="0">
                <a:latin typeface="Calibri"/>
                <a:ea typeface="Calibri"/>
                <a:cs typeface="Calibri"/>
                <a:sym typeface="Calibri"/>
              </a:rPr>
              <a:t>ERECHO REAL QUE SE EJERCE SOBRE UN INMUEBLE PROPIO Y LE OTORGA       AL TITULAR FACULTADES DE USO, GOCE Y DISPOSICIÓN MATERIAL Y JURÍDICA</a:t>
            </a:r>
            <a:endParaRPr sz="23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latin typeface="Calibri"/>
                <a:ea typeface="Calibri"/>
                <a:cs typeface="Calibri"/>
                <a:sym typeface="Calibri"/>
              </a:rPr>
              <a:t>SOBRE PARTES PRIVATIVAS Y COMUNES DE UN EDIFICIO.</a:t>
            </a:r>
            <a:endParaRPr sz="2300" b="1" i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9246" y="1567273"/>
            <a:ext cx="1667650" cy="16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93412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PROPIEDAD HORIZONTAL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838200" y="4477231"/>
            <a:ext cx="10515600" cy="225974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EXPENSAS</a:t>
            </a: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600" b="1">
              <a:solidFill>
                <a:schemeClr val="lt1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obligación del propietario el pago de las mismas, sean comunes y/o extraordinarias.</a:t>
            </a:r>
            <a:endParaRPr sz="2600" b="1">
              <a:solidFill>
                <a:schemeClr val="lt1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consorcio es acreedor privilegiado sobre el inmueble, y la deuda de expensas es ejecutable</a:t>
            </a:r>
            <a:endParaRPr sz="2000" b="1">
              <a:solidFill>
                <a:schemeClr val="lt1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838200" y="1573051"/>
            <a:ext cx="10515600" cy="268966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s-ES" sz="2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NECESARIAMENTE COMUNES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Terreno, pasillos, terrazas, cimientos, muros, instalaciones de servicios centrales, cañerías, ascensores, vivienda del encargado, etc.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endParaRPr sz="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s-ES" sz="26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COMUNES NO INDISPENSABLES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Piscina, gimnasio, salón de usos múltiples, </a:t>
            </a:r>
            <a:r>
              <a:rPr lang="es-E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laundry</a:t>
            </a: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solárium,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838200" y="176867"/>
            <a:ext cx="10515600" cy="993412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HIPOTECA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19"/>
          <p:cNvGrpSpPr/>
          <p:nvPr/>
        </p:nvGrpSpPr>
        <p:grpSpPr>
          <a:xfrm>
            <a:off x="838199" y="2495023"/>
            <a:ext cx="5239871" cy="2259490"/>
            <a:chOff x="0" y="220746"/>
            <a:chExt cx="10515600" cy="999765"/>
          </a:xfrm>
        </p:grpSpPr>
        <p:sp>
          <p:nvSpPr>
            <p:cNvPr id="326" name="Google Shape;326;p19"/>
            <p:cNvSpPr/>
            <p:nvPr/>
          </p:nvSpPr>
          <p:spPr>
            <a:xfrm>
              <a:off x="0" y="220746"/>
              <a:ext cx="10515600" cy="999765"/>
            </a:xfrm>
            <a:prstGeom prst="rect">
              <a:avLst/>
            </a:prstGeom>
            <a:solidFill>
              <a:srgbClr val="528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0" y="220746"/>
              <a:ext cx="10515600" cy="999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u="sng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CARACTERES</a:t>
              </a:r>
              <a:endParaRPr lang="es-ES" u="sng" dirty="0">
                <a:ea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20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Accesorio de la obligación principal (crédito)</a:t>
              </a:r>
              <a:endParaRPr lang="es-ES" sz="1800" b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s-ES" sz="1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Puede constituirse solamente sobre INMUEBLES</a:t>
              </a:r>
              <a:endParaRPr lang="es-ES" sz="1800" dirty="0">
                <a:ea typeface="Calibri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s-ES" sz="18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Convencional </a:t>
              </a:r>
              <a:endParaRPr lang="es-ES" sz="1800" dirty="0">
                <a:ea typeface="Calibri"/>
              </a:endParaRPr>
            </a:p>
            <a:p>
              <a:pPr marR="0" lvl="0" rtl="0">
                <a:spcBef>
                  <a:spcPts val="0"/>
                </a:spcBef>
                <a:spcAft>
                  <a:spcPts val="0"/>
                </a:spcAft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s-ES" sz="1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Indivisible</a:t>
              </a:r>
              <a:endParaRPr sz="1800" dirty="0"/>
            </a:p>
          </p:txBody>
        </p:sp>
      </p:grpSp>
      <p:grpSp>
        <p:nvGrpSpPr>
          <p:cNvPr id="328" name="Google Shape;328;p19"/>
          <p:cNvGrpSpPr/>
          <p:nvPr/>
        </p:nvGrpSpPr>
        <p:grpSpPr>
          <a:xfrm>
            <a:off x="6113928" y="2494639"/>
            <a:ext cx="5239871" cy="2259490"/>
            <a:chOff x="0" y="220746"/>
            <a:chExt cx="10515600" cy="999765"/>
          </a:xfrm>
        </p:grpSpPr>
        <p:sp>
          <p:nvSpPr>
            <p:cNvPr id="329" name="Google Shape;329;p19"/>
            <p:cNvSpPr/>
            <p:nvPr/>
          </p:nvSpPr>
          <p:spPr>
            <a:xfrm>
              <a:off x="0" y="220746"/>
              <a:ext cx="10515600" cy="999765"/>
            </a:xfrm>
            <a:prstGeom prst="rect">
              <a:avLst/>
            </a:prstGeom>
            <a:solidFill>
              <a:srgbClr val="528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0" y="220746"/>
              <a:ext cx="10515600" cy="999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u="sng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SUJETOS QUE PUEDEN CONSTITUIRLA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Titulares de los siguientes Derechos Reales:</a:t>
              </a:r>
              <a:endParaRPr dirty="0"/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➢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Dominio</a:t>
              </a:r>
              <a:endParaRPr dirty="0"/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➢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Condominio</a:t>
              </a:r>
              <a:endParaRPr dirty="0"/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➢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Propiedad Horizontal</a:t>
              </a:r>
              <a:endParaRPr dirty="0"/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➢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Conjuntos Inmobiliarios</a:t>
              </a:r>
              <a:endParaRPr dirty="0"/>
            </a:p>
            <a:p>
              <a:pPr marL="457200" marR="0" lvl="0" indent="-3556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➢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Superficie</a:t>
              </a:r>
              <a:endParaRPr dirty="0"/>
            </a:p>
          </p:txBody>
        </p:sp>
      </p:grpSp>
      <p:grpSp>
        <p:nvGrpSpPr>
          <p:cNvPr id="331" name="Google Shape;331;p19"/>
          <p:cNvGrpSpPr/>
          <p:nvPr/>
        </p:nvGrpSpPr>
        <p:grpSpPr>
          <a:xfrm>
            <a:off x="838199" y="4823317"/>
            <a:ext cx="10515601" cy="1957809"/>
            <a:chOff x="-67825" y="220746"/>
            <a:chExt cx="10653049" cy="1193238"/>
          </a:xfrm>
        </p:grpSpPr>
        <p:sp>
          <p:nvSpPr>
            <p:cNvPr id="332" name="Google Shape;332;p19"/>
            <p:cNvSpPr/>
            <p:nvPr/>
          </p:nvSpPr>
          <p:spPr>
            <a:xfrm>
              <a:off x="-67825" y="258755"/>
              <a:ext cx="10653049" cy="1155229"/>
            </a:xfrm>
            <a:prstGeom prst="rect">
              <a:avLst/>
            </a:prstGeom>
            <a:solidFill>
              <a:srgbClr val="528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0" y="220746"/>
              <a:ext cx="10515600" cy="999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20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u="sng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EXTINCIÓN</a:t>
              </a:r>
              <a:endParaRPr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0" indent="-3429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 el pago al acreedor hipotecario se extingue la obligación principal (el crédito)  y </a:t>
              </a:r>
            </a:p>
            <a:p>
              <a:pPr marR="0" lvl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la hipoteca como su accesorio.</a:t>
              </a:r>
              <a:endParaRPr dirty="0"/>
            </a:p>
            <a:p>
              <a:pPr marL="342900" marR="0" lvl="0" indent="-3429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s-ES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cancelación de la hipoteca debe inscribirse en el Registro de Propiedad Inmueble (mediante Escritura Pública).</a:t>
              </a:r>
              <a:endParaRPr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19"/>
          <p:cNvSpPr txBox="1"/>
          <p:nvPr/>
        </p:nvSpPr>
        <p:spPr>
          <a:xfrm>
            <a:off x="974350" y="1311650"/>
            <a:ext cx="996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2800" b="1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DERECHO REAL DE GARANTÍA QUE RECAE SOBRE UNO O MÁS INMUEBLES INDIVIDUALIZADOS </a:t>
            </a:r>
            <a:r>
              <a:rPr lang="es-ES" sz="2400" b="1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</a:t>
            </a:r>
            <a:r>
              <a:rPr lang="es-ES" sz="2000" b="1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 PROPIEDAD DEL DEUDOR O NO</a:t>
            </a:r>
            <a:r>
              <a:rPr lang="es-ES" sz="2400" b="1" i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)</a:t>
            </a:r>
            <a:endParaRPr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/>
          <p:nvPr/>
        </p:nvSpPr>
        <p:spPr>
          <a:xfrm>
            <a:off x="838199" y="3514272"/>
            <a:ext cx="3629297" cy="5927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ACREEDOR PRENDARIO</a:t>
            </a:r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10951031" cy="849721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PRENDA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 flipH="1">
            <a:off x="838198" y="1477793"/>
            <a:ext cx="3629298" cy="15596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DERECHO REAL DE GARANTÍA SOBRE: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Cosas MUEBLES no registrables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Créditos instrumentados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040500" y="1825732"/>
            <a:ext cx="2821577" cy="917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constituido por: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Dueño de la cosa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Copropietarios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 flipH="1">
            <a:off x="8108162" y="1363478"/>
            <a:ext cx="3681068" cy="18418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... mediante: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Contrato formalizado en instrumento Público o Privado (con certificación de firma)</a:t>
            </a:r>
            <a:endParaRPr/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Tradición al acreedor prendario o a 3º designado por las partes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4538460" y="2050798"/>
            <a:ext cx="431076" cy="5182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0"/>
          <p:cNvCxnSpPr/>
          <p:nvPr/>
        </p:nvCxnSpPr>
        <p:spPr>
          <a:xfrm>
            <a:off x="4467496" y="3777218"/>
            <a:ext cx="953589" cy="130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6" name="Google Shape;346;p20"/>
          <p:cNvCxnSpPr/>
          <p:nvPr/>
        </p:nvCxnSpPr>
        <p:spPr>
          <a:xfrm>
            <a:off x="4474683" y="3783749"/>
            <a:ext cx="927463" cy="48332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7" name="Google Shape;347;p20"/>
          <p:cNvCxnSpPr>
            <a:stCxn id="342" idx="3"/>
            <a:endCxn id="343" idx="3"/>
          </p:cNvCxnSpPr>
          <p:nvPr/>
        </p:nvCxnSpPr>
        <p:spPr>
          <a:xfrm>
            <a:off x="7862077" y="2284520"/>
            <a:ext cx="246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8" name="Google Shape;348;p20"/>
          <p:cNvSpPr txBox="1"/>
          <p:nvPr/>
        </p:nvSpPr>
        <p:spPr>
          <a:xfrm>
            <a:off x="5647765" y="3579152"/>
            <a:ext cx="294490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 la posesión de la cosa</a:t>
            </a:r>
            <a:endParaRPr/>
          </a:p>
        </p:txBody>
      </p:sp>
      <p:sp>
        <p:nvSpPr>
          <p:cNvPr id="349" name="Google Shape;349;p20"/>
          <p:cNvSpPr txBox="1"/>
          <p:nvPr/>
        </p:nvSpPr>
        <p:spPr>
          <a:xfrm>
            <a:off x="5647765" y="4262706"/>
            <a:ext cx="2944906" cy="9805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puede disponer de ella ni ejercer derecho de propiedad alguno</a:t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838198" y="4508352"/>
            <a:ext cx="3629298" cy="20403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CLASES DE PRENDA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Prenda con desplazamiento</a:t>
            </a:r>
            <a:endParaRPr lang="es-ES" dirty="0">
              <a:ea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lphaLcParenR"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Prenda sin desplazamiento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c)   Prenda con registro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489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USUFRUCTO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6899365" y="2730392"/>
            <a:ext cx="4454435" cy="3024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EN EL CASO DE PERSONAS JURÍDICAS SÓLO PUEDE CONSTITUIRSE POR UN MÁXIMO DE 20 AÑOS.</a:t>
            </a:r>
            <a:endParaRPr/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EL TITULAR DEL DOMINIO DE LA COSA TIENE LA </a:t>
            </a: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NUDA PROPIEDAD</a:t>
            </a: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“PROPIEDAD DESNUDA”.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838199" y="2730392"/>
            <a:ext cx="5966013" cy="12633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SIEMPRE ES </a:t>
            </a: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TEMPORAL</a:t>
            </a: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SEA VITALICIO O POR UN PLAZO DETERMINADO</a:t>
            </a:r>
            <a:endParaRPr sz="22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CESA CON LA MUERTE DEL USUFRUCTARIO.</a:t>
            </a: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838199" y="4128247"/>
            <a:ext cx="5966013" cy="16270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FORMAS DE CONSTITUIRLO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CONTRATO ONEROSO O GRATUITO (</a:t>
            </a:r>
            <a:r>
              <a:rPr lang="es-E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CASO DE DUDA, SE CONSIDERA ONEROSO)</a:t>
            </a: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-"/>
            </a:pP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TESTAMENTO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936875" y="1555225"/>
            <a:ext cx="96123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i="1" dirty="0">
                <a:latin typeface="Calibri"/>
                <a:ea typeface="Calibri"/>
                <a:cs typeface="Calibri"/>
                <a:sym typeface="Calibri"/>
              </a:rPr>
              <a:t>DERECHO REAL DE USAR, GOZAR Y PERCIBIR LOS FRUTOS DE UN BIEN AJENO, SIN ALTERAR SU SUSTANCIA.</a:t>
            </a:r>
            <a:endParaRPr sz="24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1">
              <a:lumMod val="75000"/>
              <a:alpha val="65882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s-ES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DERECHOS  REALES </a:t>
            </a:r>
            <a:endParaRPr sz="54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11111"/>
            <a:ext cx="10515600" cy="46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s-ES" sz="2590" b="1" u="sng" dirty="0"/>
              <a:t>Definición</a:t>
            </a:r>
            <a:r>
              <a:rPr lang="es-ES" sz="2590" b="1" dirty="0"/>
              <a:t> </a:t>
            </a:r>
            <a:r>
              <a:rPr lang="es-ES" sz="1757" b="1" dirty="0"/>
              <a:t>(Art. 1882 CCyCN) </a:t>
            </a:r>
            <a:endParaRPr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-ES" sz="2220" dirty="0"/>
              <a:t>“</a:t>
            </a:r>
            <a:r>
              <a:rPr lang="es-ES" sz="2220" i="1" dirty="0"/>
              <a:t>El Derecho Real es el </a:t>
            </a:r>
            <a:r>
              <a:rPr lang="es-ES" sz="2220" b="1" i="1" u="sng" dirty="0"/>
              <a:t>Poder Jurídico</a:t>
            </a:r>
            <a:r>
              <a:rPr lang="es-ES" sz="2220" i="1" dirty="0"/>
              <a:t>, de estructura </a:t>
            </a:r>
            <a:r>
              <a:rPr lang="es-ES" sz="2220" b="1" i="1" u="sng" dirty="0"/>
              <a:t>LEGAL</a:t>
            </a:r>
            <a:r>
              <a:rPr lang="es-ES" sz="2220" i="1" dirty="0"/>
              <a:t>, que se ejerce directamente sobre su objeto, en forma autónoma y que atribuye a su titular las facultades de persecución y preferencia</a:t>
            </a:r>
            <a:r>
              <a:rPr lang="es-ES" sz="2220" dirty="0"/>
              <a:t>”.</a:t>
            </a:r>
            <a:endParaRPr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-ES" sz="2220" i="1" dirty="0"/>
              <a:t>Se ejerce sobre la totalidad o una parte material de la cosa que constituye su objeto, por el todo o por una parte indivisa.</a:t>
            </a:r>
            <a:endParaRPr sz="2220" dirty="0"/>
          </a:p>
          <a:p>
            <a:pPr marL="1800225" lvl="1" indent="-18002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1800225" lvl="1" indent="-1800225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90"/>
              <a:buNone/>
            </a:pPr>
            <a:r>
              <a:rPr lang="es-ES" sz="2590" b="1" u="sng" dirty="0">
                <a:solidFill>
                  <a:srgbClr val="000000"/>
                </a:solidFill>
              </a:rPr>
              <a:t>Regulación</a:t>
            </a:r>
            <a:endParaRPr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r>
              <a:rPr lang="es-ES" sz="2035" dirty="0"/>
              <a:t>“</a:t>
            </a:r>
            <a:r>
              <a:rPr lang="es-ES" sz="2035" i="1" dirty="0"/>
              <a:t>NUMERUS CLAUSUS</a:t>
            </a:r>
            <a:r>
              <a:rPr lang="es-ES" sz="2035" dirty="0"/>
              <a:t>”: Sus elementos, contenido, adquisición, constitución, modificación, transmisión y extinción </a:t>
            </a:r>
            <a:r>
              <a:rPr lang="es-ES" sz="2035" b="1" dirty="0"/>
              <a:t>SOLO pueden ser establecidos por Ley</a:t>
            </a:r>
            <a:r>
              <a:rPr lang="es-ES" sz="2035" dirty="0"/>
              <a:t>.</a:t>
            </a:r>
            <a:endParaRPr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1800225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s-ES" sz="2220" dirty="0"/>
              <a:t>Es </a:t>
            </a:r>
            <a:r>
              <a:rPr lang="es-ES" sz="2220" b="1" u="sng" dirty="0"/>
              <a:t>NULA</a:t>
            </a:r>
            <a:r>
              <a:rPr lang="es-ES" sz="2220" dirty="0"/>
              <a:t> la configuración o modificación de un Derecho Real.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45664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SERVIDUMBRE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583008" y="2853084"/>
            <a:ext cx="1025978" cy="6531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838198" y="3581164"/>
            <a:ext cx="10515601" cy="102790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Pueden tener por objeto la totalidad o una parte material del Inmueble ajeno.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5631722" y="4658462"/>
            <a:ext cx="928551" cy="69233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838199" y="5412084"/>
            <a:ext cx="10515601" cy="12173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Puede ser constituida...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 favor de persona determinada </a:t>
            </a:r>
            <a:r>
              <a:rPr lang="es-ES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(PERSONAL)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 favor de un inmueble determinado </a:t>
            </a:r>
            <a:r>
              <a:rPr lang="es-ES" sz="2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(REAL)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1272892" y="1485727"/>
            <a:ext cx="95187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latin typeface="Calibri"/>
                <a:ea typeface="Calibri"/>
                <a:cs typeface="Calibri"/>
                <a:sym typeface="Calibri"/>
              </a:rPr>
              <a:t>DERECHO REAL QUE SE ESTABLECE ENTRE DOS INMUEBLES, CONCEDIENDO AL TITULAR DEL INMUEBLE DOMINANTE DETERMINADA UTILIDAD SOBRE EL INMUEBLE SIRVIENTE AJENO (TRÁNSITO, ACUEDUCTO, ELECTRODUCTO, ETC.</a:t>
            </a:r>
            <a:endParaRPr sz="2300"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352697" y="365125"/>
            <a:ext cx="11599817" cy="1054421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SUPERFICIE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21"/>
          <p:cNvCxnSpPr/>
          <p:nvPr/>
        </p:nvCxnSpPr>
        <p:spPr>
          <a:xfrm>
            <a:off x="8065546" y="4928726"/>
            <a:ext cx="715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7" name="Google Shape;357;p21"/>
          <p:cNvSpPr/>
          <p:nvPr/>
        </p:nvSpPr>
        <p:spPr>
          <a:xfrm>
            <a:off x="352697" y="4276678"/>
            <a:ext cx="3629400" cy="59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MODALIDADES</a:t>
            </a:r>
            <a:endParaRPr/>
          </a:p>
        </p:txBody>
      </p:sp>
      <p:cxnSp>
        <p:nvCxnSpPr>
          <p:cNvPr id="358" name="Google Shape;358;p21"/>
          <p:cNvCxnSpPr/>
          <p:nvPr/>
        </p:nvCxnSpPr>
        <p:spPr>
          <a:xfrm rot="10800000" flipH="1">
            <a:off x="4034915" y="4126769"/>
            <a:ext cx="1032900" cy="42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9" name="Google Shape;359;p21"/>
          <p:cNvCxnSpPr/>
          <p:nvPr/>
        </p:nvCxnSpPr>
        <p:spPr>
          <a:xfrm>
            <a:off x="4087568" y="4549468"/>
            <a:ext cx="927600" cy="48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0" name="Google Shape;360;p21"/>
          <p:cNvSpPr txBox="1"/>
          <p:nvPr/>
        </p:nvSpPr>
        <p:spPr>
          <a:xfrm>
            <a:off x="5120640" y="3754913"/>
            <a:ext cx="2944906" cy="5217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CONSTRUCCIÓN</a:t>
            </a:r>
            <a:endParaRPr/>
          </a:p>
        </p:txBody>
      </p:sp>
      <p:sp>
        <p:nvSpPr>
          <p:cNvPr id="361" name="Google Shape;361;p21"/>
          <p:cNvSpPr txBox="1"/>
          <p:nvPr/>
        </p:nvSpPr>
        <p:spPr>
          <a:xfrm>
            <a:off x="5120640" y="4438468"/>
            <a:ext cx="2944906" cy="98051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PLANTACIONES y/o FORESTACIONES</a:t>
            </a:r>
            <a:endParaRPr/>
          </a:p>
        </p:txBody>
      </p:sp>
      <p:cxnSp>
        <p:nvCxnSpPr>
          <p:cNvPr id="362" name="Google Shape;362;p21"/>
          <p:cNvCxnSpPr/>
          <p:nvPr/>
        </p:nvCxnSpPr>
        <p:spPr>
          <a:xfrm>
            <a:off x="8065546" y="3939580"/>
            <a:ext cx="71538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3" name="Google Shape;363;p21"/>
          <p:cNvSpPr txBox="1"/>
          <p:nvPr/>
        </p:nvSpPr>
        <p:spPr>
          <a:xfrm>
            <a:off x="8856632" y="3754912"/>
            <a:ext cx="3095882" cy="5217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Plazo Máximo: 70 años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8856632" y="4680347"/>
            <a:ext cx="3095882" cy="49025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Plazo Máximo: 50 años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936900" y="1761350"/>
            <a:ext cx="10137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 i="1" dirty="0">
                <a:latin typeface="Calibri"/>
                <a:ea typeface="Calibri"/>
                <a:cs typeface="Calibri"/>
                <a:sym typeface="Calibri"/>
              </a:rPr>
              <a:t>DERECHO REAL TEMPORARIO, QUE SE CONSTITUYE SOBRE INMUEBLE AJENO, Y QUE OTORGA A SU TITULAR LA FACULTAD DE USO, GOCE Y DISPOSICIÓN MATERIAL Y JURÍDICA DEL DERECHO DE PLANTAR, FORESTAR O CONSTRUIR.</a:t>
            </a:r>
            <a:endParaRPr sz="2300" b="1" i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48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ES" sz="3600" b="1">
                <a:solidFill>
                  <a:schemeClr val="lt1"/>
                </a:solidFill>
              </a:rPr>
              <a:t>    </a:t>
            </a:r>
            <a:r>
              <a:rPr lang="es-ES" sz="3600" b="1" u="sng">
                <a:solidFill>
                  <a:schemeClr val="lt1"/>
                </a:solidFill>
              </a:rPr>
              <a:t>DERECHOS REALES </a:t>
            </a:r>
            <a:r>
              <a:rPr lang="es-ES" sz="3600" b="1">
                <a:solidFill>
                  <a:schemeClr val="lt1"/>
                </a:solidFill>
              </a:rPr>
              <a:t>                </a:t>
            </a:r>
            <a:r>
              <a:rPr lang="es-ES" sz="3600" b="1" u="sng">
                <a:solidFill>
                  <a:srgbClr val="FF0000"/>
                </a:solidFill>
              </a:rPr>
              <a:t>DERECHOS PERSONALES                        </a:t>
            </a:r>
            <a:endParaRPr sz="3600" b="1" u="sng">
              <a:solidFill>
                <a:srgbClr val="FF0000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2461864"/>
            <a:ext cx="5181600" cy="19626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 sz="2400" dirty="0">
                <a:solidFill>
                  <a:schemeClr val="lt1"/>
                </a:solidFill>
              </a:rPr>
              <a:t>VÍNCULO DIRECTO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 sz="2400" dirty="0">
                <a:solidFill>
                  <a:schemeClr val="lt1"/>
                </a:solidFill>
              </a:rPr>
              <a:t> entre  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s-ES" sz="2400" dirty="0">
                <a:solidFill>
                  <a:schemeClr val="lt1"/>
                </a:solidFill>
              </a:rPr>
              <a:t>PERSONA y COSA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2"/>
          </p:nvPr>
        </p:nvSpPr>
        <p:spPr>
          <a:xfrm>
            <a:off x="6172202" y="2461868"/>
            <a:ext cx="5181600" cy="19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s-AR" sz="7400" dirty="0">
                <a:solidFill>
                  <a:srgbClr val="FF0000"/>
                </a:solidFill>
              </a:rPr>
              <a:t>VINCULO ENTRE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s-AR" sz="7400" dirty="0">
                <a:solidFill>
                  <a:srgbClr val="FF0000"/>
                </a:solidFill>
              </a:rPr>
              <a:t>PERSONA y PERSONA</a:t>
            </a:r>
            <a:endParaRPr sz="7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lang="es-AR" sz="5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s-AR" sz="5500" dirty="0">
                <a:solidFill>
                  <a:srgbClr val="FF0000"/>
                </a:solidFill>
              </a:rPr>
              <a:t>(PRESTACIONES)</a:t>
            </a:r>
            <a:endParaRPr sz="5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s-ES" sz="6200" dirty="0">
                <a:solidFill>
                  <a:srgbClr val="FF0000"/>
                </a:solidFill>
              </a:rPr>
              <a:t>    </a:t>
            </a:r>
            <a:endParaRPr sz="62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9" name="Google Shape;99;p3"/>
          <p:cNvSpPr/>
          <p:nvPr/>
        </p:nvSpPr>
        <p:spPr>
          <a:xfrm>
            <a:off x="5325740" y="779711"/>
            <a:ext cx="1038497" cy="496389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62000" y="4887029"/>
            <a:ext cx="10515600" cy="16058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D. REALES SON DIRIGIDOS HACIA LA COSA y SON OPONIBLES ANTE TERCEROS.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LOS D. PERSONALES SON DIRIGIDOS HACIA LA PERSONA OBLIGADA.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3092824" y="1690688"/>
            <a:ext cx="0" cy="771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3"/>
          <p:cNvCxnSpPr/>
          <p:nvPr/>
        </p:nvCxnSpPr>
        <p:spPr>
          <a:xfrm>
            <a:off x="8933330" y="1690688"/>
            <a:ext cx="0" cy="771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3" name="Google Shape;10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925" y="2684650"/>
            <a:ext cx="1648927" cy="151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5751" y="2595850"/>
            <a:ext cx="2231849" cy="160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4740813" y="4811151"/>
            <a:ext cx="6457071" cy="717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740813" y="3625866"/>
            <a:ext cx="6457071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740813" y="2574388"/>
            <a:ext cx="6457071" cy="759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838200" y="3234159"/>
            <a:ext cx="2875671" cy="15052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179565"/>
            <a:ext cx="10767646" cy="1325563"/>
          </a:xfrm>
          <a:prstGeom prst="rect">
            <a:avLst/>
          </a:prstGeom>
          <a:solidFill>
            <a:schemeClr val="accent6">
              <a:alpha val="65882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s-ES" sz="3200" b="1" u="sng" dirty="0">
                <a:solidFill>
                  <a:schemeClr val="dk1"/>
                </a:solidFill>
                <a:latin typeface="Copperplate Gothic Bold" panose="020E0705020206020404" pitchFamily="34" charset="0"/>
                <a:sym typeface="Calibri"/>
              </a:rPr>
              <a:t>C O S A S</a:t>
            </a:r>
            <a:r>
              <a:rPr lang="es-ES" sz="3200" b="1" dirty="0">
                <a:solidFill>
                  <a:schemeClr val="dk1"/>
                </a:solidFill>
                <a:latin typeface="Copperplate Gothic Bold" panose="020E0705020206020404" pitchFamily="34" charset="0"/>
                <a:sym typeface="Calibri"/>
              </a:rPr>
              <a:t> </a:t>
            </a:r>
            <a:br>
              <a:rPr lang="es-E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Bienes materiales susceptibles de valor económico</a:t>
            </a: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>
              <a:solidFill>
                <a:schemeClr val="dk1"/>
              </a:solidFill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719672"/>
            <a:ext cx="10767646" cy="471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sz="3200" b="1" u="sng" dirty="0"/>
              <a:t>Clasificación</a:t>
            </a:r>
            <a:br>
              <a:rPr lang="es-ES" sz="4000" b="1" u="sng" dirty="0"/>
            </a:br>
            <a:r>
              <a:rPr lang="es-ES" sz="1000" b="1" u="sng" dirty="0"/>
              <a:t> </a:t>
            </a:r>
            <a:endParaRPr sz="4400" b="1" u="sn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</p:txBody>
      </p:sp>
      <p:cxnSp>
        <p:nvCxnSpPr>
          <p:cNvPr id="115" name="Google Shape;115;p4"/>
          <p:cNvCxnSpPr/>
          <p:nvPr/>
        </p:nvCxnSpPr>
        <p:spPr>
          <a:xfrm>
            <a:off x="3713871" y="3986780"/>
            <a:ext cx="914400" cy="109064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/>
          <p:nvPr/>
        </p:nvCxnSpPr>
        <p:spPr>
          <a:xfrm>
            <a:off x="3713871" y="3986780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 flipH="1">
            <a:off x="3713871" y="2954215"/>
            <a:ext cx="914400" cy="103256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4"/>
          <p:cNvSpPr txBox="1"/>
          <p:nvPr/>
        </p:nvSpPr>
        <p:spPr>
          <a:xfrm>
            <a:off x="992620" y="3568320"/>
            <a:ext cx="2608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RELACIÓN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LAS PERSONAS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740812" y="2661827"/>
            <a:ext cx="6457071" cy="584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Bienes del </a:t>
            </a:r>
            <a:r>
              <a:rPr lang="es-E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ES" sz="3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ominio Público del Estado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740812" y="3691423"/>
            <a:ext cx="65696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Bienes del dominio Privado del Estado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761742" y="4877489"/>
            <a:ext cx="645707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Bienes de los particulares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379827" y="365126"/>
            <a:ext cx="11092375" cy="8728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u="sng" dirty="0">
                <a:solidFill>
                  <a:schemeClr val="tx1"/>
                </a:solidFill>
                <a:latin typeface="Copperplate Gothic Bold" panose="020E0705020206020404" pitchFamily="34" charset="0"/>
                <a:sym typeface="Calibri"/>
              </a:rPr>
              <a:t>COSAS CONSIDERADAS EN SÍ MISMAS</a:t>
            </a:r>
            <a:endParaRPr u="sng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cxnSp>
        <p:nvCxnSpPr>
          <p:cNvPr id="127" name="Google Shape;127;p5"/>
          <p:cNvCxnSpPr/>
          <p:nvPr/>
        </p:nvCxnSpPr>
        <p:spPr>
          <a:xfrm flipH="1">
            <a:off x="5922498" y="1266095"/>
            <a:ext cx="3516" cy="8862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5"/>
          <p:cNvSpPr/>
          <p:nvPr/>
        </p:nvSpPr>
        <p:spPr>
          <a:xfrm>
            <a:off x="379828" y="2799470"/>
            <a:ext cx="1842867" cy="1322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MUEBLES E INMUEBLES (por Naturaleza o por Accesión)</a:t>
            </a:r>
            <a:endParaRPr dirty="0"/>
          </a:p>
        </p:txBody>
      </p:sp>
      <p:sp>
        <p:nvSpPr>
          <p:cNvPr id="129" name="Google Shape;129;p5"/>
          <p:cNvSpPr/>
          <p:nvPr/>
        </p:nvSpPr>
        <p:spPr>
          <a:xfrm>
            <a:off x="2671688" y="2771331"/>
            <a:ext cx="1786597" cy="13223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FUNGIBLES Y NO FUNGIBLES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5012201" y="2799469"/>
            <a:ext cx="1786597" cy="13223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CONSUMIBLES Y NO CONSUMIBLES</a:t>
            </a:r>
            <a:endParaRPr dirty="0"/>
          </a:p>
        </p:txBody>
      </p:sp>
      <p:sp>
        <p:nvSpPr>
          <p:cNvPr id="131" name="Google Shape;131;p5"/>
          <p:cNvSpPr/>
          <p:nvPr/>
        </p:nvSpPr>
        <p:spPr>
          <a:xfrm>
            <a:off x="9685606" y="2743198"/>
            <a:ext cx="1786597" cy="1378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PRINCIPALES Y ACCESORIAS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7352714" y="2743197"/>
            <a:ext cx="1786597" cy="1378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DIVISIBLES E INDIVISIBLES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838200" y="2096086"/>
            <a:ext cx="0" cy="140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" name="Google Shape;134;p5"/>
          <p:cNvCxnSpPr/>
          <p:nvPr/>
        </p:nvCxnSpPr>
        <p:spPr>
          <a:xfrm>
            <a:off x="1406769" y="2124222"/>
            <a:ext cx="9172135" cy="1406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5" name="Google Shape;135;p5"/>
          <p:cNvCxnSpPr/>
          <p:nvPr/>
        </p:nvCxnSpPr>
        <p:spPr>
          <a:xfrm>
            <a:off x="1406769" y="2124222"/>
            <a:ext cx="14069" cy="6611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5"/>
          <p:cNvCxnSpPr>
            <a:stCxn id="131" idx="0"/>
          </p:cNvCxnSpPr>
          <p:nvPr/>
        </p:nvCxnSpPr>
        <p:spPr>
          <a:xfrm rot="10800000">
            <a:off x="10578905" y="2138398"/>
            <a:ext cx="0" cy="6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5"/>
          <p:cNvCxnSpPr>
            <a:stCxn id="132" idx="0"/>
          </p:cNvCxnSpPr>
          <p:nvPr/>
        </p:nvCxnSpPr>
        <p:spPr>
          <a:xfrm rot="10800000">
            <a:off x="8246013" y="2138397"/>
            <a:ext cx="0" cy="60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5"/>
          <p:cNvCxnSpPr/>
          <p:nvPr/>
        </p:nvCxnSpPr>
        <p:spPr>
          <a:xfrm rot="10800000">
            <a:off x="5908871" y="2125877"/>
            <a:ext cx="8500" cy="64711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5"/>
          <p:cNvCxnSpPr>
            <a:stCxn id="129" idx="0"/>
          </p:cNvCxnSpPr>
          <p:nvPr/>
        </p:nvCxnSpPr>
        <p:spPr>
          <a:xfrm rot="10800000">
            <a:off x="3564987" y="2124231"/>
            <a:ext cx="0" cy="647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5"/>
          <p:cNvSpPr/>
          <p:nvPr/>
        </p:nvSpPr>
        <p:spPr>
          <a:xfrm>
            <a:off x="379827" y="4768942"/>
            <a:ext cx="11092375" cy="156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Casos Adicionales previstos por el CCyCN: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1825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FRUTOS (NATURALES, INDUSTRIALES, CIVILES) Y PRODUCTOS</a:t>
            </a:r>
            <a:endParaRPr/>
          </a:p>
          <a:p>
            <a:pPr marL="631825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1825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BIENES FUERA DEL COMERCIO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Enumeración de los Derechos Reales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838200" y="1953513"/>
            <a:ext cx="10595113" cy="437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 b="1" u="sng"/>
              <a:t>DERECHOS REALES sobre la </a:t>
            </a:r>
            <a:r>
              <a:rPr lang="es-ES" b="1" i="1" u="sng">
                <a:solidFill>
                  <a:srgbClr val="2E75B5"/>
                </a:solidFill>
              </a:rPr>
              <a:t>COSA PROPIA </a:t>
            </a:r>
            <a:r>
              <a:rPr lang="es-ES" u="sng"/>
              <a:t>(</a:t>
            </a:r>
            <a:r>
              <a:rPr lang="es-ES" sz="2000" i="1" u="sng"/>
              <a:t>total o parcial</a:t>
            </a:r>
            <a:r>
              <a:rPr lang="es-ES" u="sng"/>
              <a:t>)</a:t>
            </a:r>
            <a:endParaRPr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1800225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838200" y="2661303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19734" y="2924128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858871" y="2661303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4949638" y="2921158"/>
            <a:ext cx="22927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CONDOMINIO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879542" y="2731685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9061075" y="2779075"/>
            <a:ext cx="2111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PROP. HORIZONTAL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2830608" y="3871480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785224" y="3943159"/>
            <a:ext cx="25650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CONJUNTOS INMOBILIARIOS</a:t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7092204" y="3866810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182971" y="3975746"/>
            <a:ext cx="229272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TIEMPO COMPARTIDO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7092204" y="5414990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273738" y="5677815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SUPERFICIE*</a:t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2832290" y="5414990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915773" y="5490701"/>
            <a:ext cx="22927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CEMENTERIO PRIVADO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7333129" y="6463860"/>
            <a:ext cx="46347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*en caso de existir propiedad superficiaria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s-E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Enumeración de los Derechos Reales</a:t>
            </a:r>
            <a:endParaRPr sz="5400" b="1">
              <a:solidFill>
                <a:schemeClr val="dk1"/>
              </a:solidFill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8200" y="20666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 b="1" u="sng"/>
              <a:t>DERECHOS REALES sobre </a:t>
            </a:r>
            <a:r>
              <a:rPr lang="es-ES" b="1" i="1" u="sng">
                <a:solidFill>
                  <a:srgbClr val="2E75B5"/>
                </a:solidFill>
              </a:rPr>
              <a:t>COSA AJENA</a:t>
            </a: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 b="1" u="sng"/>
              <a:t>DERECHOS REALES de </a:t>
            </a:r>
            <a:r>
              <a:rPr lang="es-ES" b="1" i="1" u="sng">
                <a:solidFill>
                  <a:srgbClr val="2E75B5"/>
                </a:solidFill>
              </a:rPr>
              <a:t>GARANTÍA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4961965" y="2805559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143499" y="3068384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USUFRUCTO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65094" y="2805559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046628" y="2852940"/>
            <a:ext cx="21111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Y HABITACIÓN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879542" y="2798808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879542" y="2900322"/>
            <a:ext cx="247425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SERVIDUMBRE ACTIVA</a:t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>
            <a:off x="838200" y="4976051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1019734" y="5238876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HIPOTECA</a:t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4961966" y="4975443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5143500" y="5238268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PRENDA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8879542" y="4976051"/>
            <a:ext cx="2474258" cy="104887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9065562" y="5238876"/>
            <a:ext cx="21111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ANTICRESIS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200" b="1" u="sng" dirty="0"/>
              <a:t>Dominio Perfecto</a:t>
            </a:r>
            <a:endParaRPr sz="3200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b="1" i="1" dirty="0"/>
              <a:t>Es el Derecho Real que otorga todas las facultades de usar, gozar y disponer material y jurídicamente de una cosa, dentro del marco legal.</a:t>
            </a:r>
            <a:endParaRPr b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i="1" u="sng" dirty="0"/>
              <a:t>Se presume perfecto hasta que se pruebe lo contrario.</a:t>
            </a:r>
            <a:endParaRPr i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200" b="1" u="sng" dirty="0"/>
              <a:t>Dominio Imperfecto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/>
              <a:t> Es aquel sometido a una condición o plazo resolutorio, o cuando la cosa está gravada con cargas reales (Hipoteca , Prenda)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solidFill>
            <a:srgbClr val="A8D08C">
              <a:alpha val="65882"/>
            </a:srgb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E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endParaRPr sz="6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839788" y="1780055"/>
            <a:ext cx="5157787" cy="823912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CARACTERES  del  DOMINIO</a:t>
            </a:r>
            <a:endParaRPr u="sng" dirty="0">
              <a:solidFill>
                <a:schemeClr val="lt1"/>
              </a:solidFill>
            </a:endParaRPr>
          </a:p>
        </p:txBody>
      </p:sp>
      <p:sp>
        <p:nvSpPr>
          <p:cNvPr id="192" name="Google Shape;192;p9"/>
          <p:cNvSpPr txBox="1">
            <a:spLocks noGrp="1"/>
          </p:cNvSpPr>
          <p:nvPr>
            <p:ph type="body" idx="3"/>
          </p:nvPr>
        </p:nvSpPr>
        <p:spPr>
          <a:xfrm>
            <a:off x="6210513" y="3149994"/>
            <a:ext cx="5157900" cy="3580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3600" b="0" dirty="0">
                <a:solidFill>
                  <a:schemeClr val="lt1"/>
                </a:solidFill>
                <a:latin typeface="Gill Sans Nova Cond XBd" panose="020B0A06020104020203" pitchFamily="34" charset="0"/>
              </a:rPr>
              <a:t>-</a:t>
            </a:r>
            <a:r>
              <a:rPr lang="es-ES" sz="3600" b="0" u="sng" dirty="0">
                <a:solidFill>
                  <a:schemeClr val="lt1"/>
                </a:solidFill>
                <a:latin typeface="Gill Sans Nova Cond XBd" panose="020B0A06020104020203" pitchFamily="34" charset="0"/>
              </a:rPr>
              <a:t> </a:t>
            </a:r>
            <a:r>
              <a:rPr lang="es-ES" b="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s-ES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EXTENSIÓN  del  DOMINIO</a:t>
            </a:r>
            <a:r>
              <a:rPr lang="es-ES" sz="3600" b="0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s-ES" sz="3600" b="0" dirty="0">
                <a:solidFill>
                  <a:schemeClr val="bg1"/>
                </a:solidFill>
                <a:latin typeface="Gill Sans Nova Cond XBd" panose="020B0604020202020204" pitchFamily="34" charset="0"/>
                <a:sym typeface="Calibri"/>
              </a:rPr>
              <a:t>-</a:t>
            </a:r>
            <a:endParaRPr sz="3600" b="0" dirty="0">
              <a:solidFill>
                <a:schemeClr val="bg1"/>
              </a:solidFill>
              <a:latin typeface="Gill Sans Nova Cond XBd" panose="020B0604020202020204" pitchFamily="34" charset="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➢"/>
            </a:pPr>
            <a:r>
              <a:rPr lang="es-ES" sz="20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Comprende todos los objetos que forman un todo con ella o son sus accesorios</a:t>
            </a:r>
            <a:endParaRPr sz="2000" b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0" dirty="0">
              <a:solidFill>
                <a:schemeClr val="lt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➢"/>
            </a:pPr>
            <a:r>
              <a:rPr lang="es-ES" sz="20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el caso de cosa inmueble, el dominio se extiende al subsuelo y espacio aéreo</a:t>
            </a:r>
            <a:endParaRPr sz="2000" b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b="0" dirty="0">
              <a:solidFill>
                <a:schemeClr val="lt1"/>
              </a:solidFill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➢"/>
            </a:pPr>
            <a:r>
              <a:rPr lang="es-ES" sz="20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 las construcciones, siembras o plantaciones en el inmueble pertenecen al dueño </a:t>
            </a:r>
            <a:r>
              <a:rPr lang="es-ES" sz="1800" b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(excepción: PH y Superficie)</a:t>
            </a:r>
            <a:endParaRPr dirty="0"/>
          </a:p>
        </p:txBody>
      </p:sp>
      <p:sp>
        <p:nvSpPr>
          <p:cNvPr id="193" name="Google Shape;193;p9"/>
          <p:cNvSpPr/>
          <p:nvPr/>
        </p:nvSpPr>
        <p:spPr>
          <a:xfrm>
            <a:off x="839788" y="2832267"/>
            <a:ext cx="2154195" cy="14464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EXCLUSIVO</a:t>
            </a: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Dos personas no pueden tener cada una el dominio total de una cosa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839787" y="5191975"/>
            <a:ext cx="1987033" cy="94841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PERPETUO</a:t>
            </a: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tiene límite en el tiempo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3882492" y="3504432"/>
            <a:ext cx="2115083" cy="168754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EXCLUYENTE </a:t>
            </a:r>
            <a:endParaRPr i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dueño puede excluir a otros del uso, goce o disposición de la cosa.</a:t>
            </a:r>
            <a:endParaRPr dirty="0"/>
          </a:p>
        </p:txBody>
      </p:sp>
      <p:cxnSp>
        <p:nvCxnSpPr>
          <p:cNvPr id="196" name="Google Shape;196;p9"/>
          <p:cNvCxnSpPr>
            <a:endCxn id="193" idx="3"/>
          </p:cNvCxnSpPr>
          <p:nvPr/>
        </p:nvCxnSpPr>
        <p:spPr>
          <a:xfrm flipH="1">
            <a:off x="2993983" y="3522782"/>
            <a:ext cx="468300" cy="3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7" name="Google Shape;197;p9"/>
          <p:cNvCxnSpPr/>
          <p:nvPr/>
        </p:nvCxnSpPr>
        <p:spPr>
          <a:xfrm>
            <a:off x="3462232" y="2578466"/>
            <a:ext cx="0" cy="30572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9"/>
          <p:cNvCxnSpPr>
            <a:endCxn id="195" idx="1"/>
          </p:cNvCxnSpPr>
          <p:nvPr/>
        </p:nvCxnSpPr>
        <p:spPr>
          <a:xfrm>
            <a:off x="3462192" y="4343404"/>
            <a:ext cx="420300" cy="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9" name="Google Shape;199;p9"/>
          <p:cNvCxnSpPr>
            <a:endCxn id="194" idx="3"/>
          </p:cNvCxnSpPr>
          <p:nvPr/>
        </p:nvCxnSpPr>
        <p:spPr>
          <a:xfrm flipH="1">
            <a:off x="2826820" y="5635582"/>
            <a:ext cx="635400" cy="3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9"/>
          <p:cNvSpPr txBox="1"/>
          <p:nvPr/>
        </p:nvSpPr>
        <p:spPr>
          <a:xfrm>
            <a:off x="6210513" y="1785123"/>
            <a:ext cx="5157787" cy="12673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POSESIÓN</a:t>
            </a:r>
            <a:endParaRPr dirty="0"/>
          </a:p>
          <a:p>
            <a:pPr marL="538163" marR="0" lvl="0" indent="-936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DOMINIO</a:t>
            </a: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 sz="24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E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TENENCIA</a:t>
            </a:r>
            <a:endParaRPr dirty="0"/>
          </a:p>
        </p:txBody>
      </p:sp>
      <p:sp>
        <p:nvSpPr>
          <p:cNvPr id="201" name="Google Shape;201;p9"/>
          <p:cNvSpPr/>
          <p:nvPr/>
        </p:nvSpPr>
        <p:spPr>
          <a:xfrm>
            <a:off x="8789406" y="2256589"/>
            <a:ext cx="756029" cy="347378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1365</Words>
  <Application>Microsoft Office PowerPoint</Application>
  <PresentationFormat>Panorámica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Copperplate Gothic Bold</vt:lpstr>
      <vt:lpstr>Gill Sans Nova Cond XBd</vt:lpstr>
      <vt:lpstr>Noto Sans Symbols</vt:lpstr>
      <vt:lpstr>Tema de Office</vt:lpstr>
      <vt:lpstr>U.T.N.  LEGISLACIÓN</vt:lpstr>
      <vt:lpstr>DERECHOS  REALES </vt:lpstr>
      <vt:lpstr>    DERECHOS REALES                 DERECHOS PERSONALES                        </vt:lpstr>
      <vt:lpstr>C O S A S  -Bienes materiales susceptibles de valor económico- </vt:lpstr>
      <vt:lpstr>COSAS CONSIDERADAS EN SÍ MISMAS</vt:lpstr>
      <vt:lpstr>Enumeración de los Derechos Reales</vt:lpstr>
      <vt:lpstr>Enumeración de los Derechos Reales</vt:lpstr>
      <vt:lpstr>DOMINIO</vt:lpstr>
      <vt:lpstr>DOMINIO</vt:lpstr>
      <vt:lpstr>DOMINIO</vt:lpstr>
      <vt:lpstr>DOMINIO</vt:lpstr>
      <vt:lpstr>Presentación de PowerPoint</vt:lpstr>
      <vt:lpstr>DOMINIO - EXPROPIACIÓN</vt:lpstr>
      <vt:lpstr>CONDOMINIO</vt:lpstr>
      <vt:lpstr>PROPIEDAD HORIZONTAL</vt:lpstr>
      <vt:lpstr>PROPIEDAD HORIZONTAL</vt:lpstr>
      <vt:lpstr>HIPOTECA</vt:lpstr>
      <vt:lpstr>PRENDA</vt:lpstr>
      <vt:lpstr>USUFRUCTO</vt:lpstr>
      <vt:lpstr>SERVIDUMBRE</vt:lpstr>
      <vt:lpstr>SUPERFICIE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U.T.N.  LEGISLACIÓN</dc:title>
  <dc:creator>Fernando Gonzalez Arrili</dc:creator>
  <cp:lastModifiedBy>UNIVERSU 1000 C</cp:lastModifiedBy>
  <cp:revision>14</cp:revision>
  <dcterms:created xsi:type="dcterms:W3CDTF">2020-04-09T00:09:55Z</dcterms:created>
  <dcterms:modified xsi:type="dcterms:W3CDTF">2020-05-26T05:45:31Z</dcterms:modified>
</cp:coreProperties>
</file>