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Dosis" pitchFamily="2" charset="0"/>
      <p:regular r:id="rId30"/>
      <p:bold r:id="rId31"/>
    </p:embeddedFont>
    <p:embeddedFont>
      <p:font typeface="IBM Plex Mono" panose="020B0509050203000203" pitchFamily="49" charset="0"/>
      <p:regular r:id="rId32"/>
      <p:bold r:id="rId33"/>
      <p:italic r:id="rId34"/>
      <p:boldItalic r:id="rId35"/>
    </p:embeddedFont>
    <p:embeddedFont>
      <p:font typeface="IBM Plex Mono Medium" panose="020B0609050203000203" pitchFamily="49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672BC-4718-4943-A9C3-F7BB825A9742}">
  <a:tblStyle styleId="{895672BC-4718-4943-A9C3-F7BB825A9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dd2223fe8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dd2223fe8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1bed30af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1bed30af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dd2223fe8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dd2223fe8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1be7c892e8_1_3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1be7c892e8_1_3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ef3cd525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ef3cd525b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ef3cd525b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ef3cd525b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1be7c892e8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1be7c892e8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ef03a32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ef03a32f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1be7c892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1be7c892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olvidar que la simulación corrió durante 87600 horas.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1be7c892e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1be7c892e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NOTA: ¡ESTE RESULTADO ESTA MAL! NO TENDRÍA QUE SER CANTIDAD DE ATAQUES, SINO PORCENTAJE DE ATAQUES EN RELACION A LA CANTIDAD TOTAL DE HORAS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1be7c892e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1be7c892e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1be7c892e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1be7c892e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1be7c892e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1be7c892e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ef03a32f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ef03a32f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ef03a32f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ef03a32f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ef3cd5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ef3cd525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ef3cd525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ef3cd525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dd0e8da5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dd0e8da5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ef8cb385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ef8cb385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1be7c892e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1be7c892e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dd14c9f61b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dd14c9f61b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dd14c9f61b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dd14c9f61b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dd14c9f61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dd14c9f61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dd1b4223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dd1b4223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aumentos de peticiones son acumulativos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1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1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1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1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357" name="Google Shape;357;p11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1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18425"/>
            <a:ext cx="6576000" cy="167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1284000" y="3354575"/>
            <a:ext cx="65760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196700" y="635675"/>
            <a:ext cx="9471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4"/>
          <p:cNvSpPr/>
          <p:nvPr/>
        </p:nvSpPr>
        <p:spPr>
          <a:xfrm>
            <a:off x="743147" y="4656750"/>
            <a:ext cx="1227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4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470901" y="3367150"/>
            <a:ext cx="5385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8019800" y="2564575"/>
            <a:ext cx="11262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8019800" y="2679775"/>
            <a:ext cx="11262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4"/>
          <p:cNvSpPr/>
          <p:nvPr/>
        </p:nvSpPr>
        <p:spPr>
          <a:xfrm>
            <a:off x="8019800" y="2794975"/>
            <a:ext cx="11262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4"/>
          <p:cNvSpPr/>
          <p:nvPr/>
        </p:nvSpPr>
        <p:spPr>
          <a:xfrm>
            <a:off x="442425" y="3931975"/>
            <a:ext cx="5667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442425" y="4306450"/>
            <a:ext cx="3006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4"/>
          <p:cNvSpPr/>
          <p:nvPr/>
        </p:nvSpPr>
        <p:spPr>
          <a:xfrm>
            <a:off x="546178" y="4608500"/>
            <a:ext cx="735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4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4"/>
          <p:cNvSpPr/>
          <p:nvPr/>
        </p:nvSpPr>
        <p:spPr>
          <a:xfrm>
            <a:off x="4989025" y="44901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4"/>
          <p:cNvSpPr/>
          <p:nvPr/>
        </p:nvSpPr>
        <p:spPr>
          <a:xfrm>
            <a:off x="7724825" y="4235650"/>
            <a:ext cx="14190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0" y="2943225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0" y="2989113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4"/>
          <p:cNvSpPr/>
          <p:nvPr/>
        </p:nvSpPr>
        <p:spPr>
          <a:xfrm>
            <a:off x="442425" y="3555250"/>
            <a:ext cx="2679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/>
          </p:nvPr>
        </p:nvSpPr>
        <p:spPr>
          <a:xfrm>
            <a:off x="1760925" y="3218600"/>
            <a:ext cx="5622000" cy="640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subTitle" idx="1"/>
          </p:nvPr>
        </p:nvSpPr>
        <p:spPr>
          <a:xfrm>
            <a:off x="1760925" y="1284700"/>
            <a:ext cx="56220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5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5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5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5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5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5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5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5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5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5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5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5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5"/>
          <p:cNvSpPr txBox="1">
            <a:spLocks noGrp="1"/>
          </p:cNvSpPr>
          <p:nvPr>
            <p:ph type="subTitle" idx="1"/>
          </p:nvPr>
        </p:nvSpPr>
        <p:spPr>
          <a:xfrm>
            <a:off x="823750" y="1949125"/>
            <a:ext cx="2769300" cy="249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5"/>
          <p:cNvSpPr>
            <a:spLocks noGrp="1"/>
          </p:cNvSpPr>
          <p:nvPr>
            <p:ph type="pic" idx="2"/>
          </p:nvPr>
        </p:nvSpPr>
        <p:spPr>
          <a:xfrm>
            <a:off x="4027563" y="1949125"/>
            <a:ext cx="4292700" cy="2496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1" name="Google Shape;46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6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6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1"/>
          </p:nvPr>
        </p:nvSpPr>
        <p:spPr>
          <a:xfrm>
            <a:off x="715100" y="1584525"/>
            <a:ext cx="2951700" cy="27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7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 flipH="1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 flipH="1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"/>
          <p:cNvSpPr/>
          <p:nvPr/>
        </p:nvSpPr>
        <p:spPr>
          <a:xfrm rot="10800000" flipH="1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7"/>
          <p:cNvSpPr/>
          <p:nvPr/>
        </p:nvSpPr>
        <p:spPr>
          <a:xfrm rot="10800000" flipH="1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7"/>
          <p:cNvSpPr/>
          <p:nvPr/>
        </p:nvSpPr>
        <p:spPr>
          <a:xfrm rot="10800000" flipH="1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7"/>
          <p:cNvSpPr/>
          <p:nvPr/>
        </p:nvSpPr>
        <p:spPr>
          <a:xfrm rot="10800000" flipH="1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"/>
          <p:cNvSpPr/>
          <p:nvPr/>
        </p:nvSpPr>
        <p:spPr>
          <a:xfrm rot="10800000" flipH="1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7"/>
          <p:cNvSpPr/>
          <p:nvPr/>
        </p:nvSpPr>
        <p:spPr>
          <a:xfrm rot="10800000" flipH="1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7"/>
          <p:cNvSpPr/>
          <p:nvPr/>
        </p:nvSpPr>
        <p:spPr>
          <a:xfrm rot="10800000" flipH="1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7"/>
          <p:cNvSpPr/>
          <p:nvPr/>
        </p:nvSpPr>
        <p:spPr>
          <a:xfrm rot="10800000" flipH="1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 rot="10800000" flipH="1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 rot="10800000" flipH="1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7"/>
          <p:cNvSpPr/>
          <p:nvPr/>
        </p:nvSpPr>
        <p:spPr>
          <a:xfrm rot="10800000" flipH="1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7"/>
          <p:cNvSpPr/>
          <p:nvPr/>
        </p:nvSpPr>
        <p:spPr>
          <a:xfrm rot="10800000" flipH="1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7"/>
          <p:cNvSpPr/>
          <p:nvPr/>
        </p:nvSpPr>
        <p:spPr>
          <a:xfrm rot="10800000" flipH="1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"/>
          <p:cNvSpPr/>
          <p:nvPr/>
        </p:nvSpPr>
        <p:spPr>
          <a:xfrm rot="10800000" flipH="1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"/>
          <p:cNvSpPr/>
          <p:nvPr/>
        </p:nvSpPr>
        <p:spPr>
          <a:xfrm rot="10800000" flipH="1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1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8"/>
          <p:cNvSpPr/>
          <p:nvPr/>
        </p:nvSpPr>
        <p:spPr>
          <a:xfrm rot="10800000" flipH="1">
            <a:off x="265059" y="22027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 flipH="1">
            <a:off x="8659491" y="16191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 flipH="1">
            <a:off x="2217" y="4331097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/>
          <p:nvPr/>
        </p:nvSpPr>
        <p:spPr>
          <a:xfrm flipH="1">
            <a:off x="3534467" y="223172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8"/>
          <p:cNvSpPr/>
          <p:nvPr/>
        </p:nvSpPr>
        <p:spPr>
          <a:xfrm flipH="1">
            <a:off x="8659491" y="17291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 flipH="1">
            <a:off x="8659491" y="1839171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/>
          <p:nvPr/>
        </p:nvSpPr>
        <p:spPr>
          <a:xfrm flipH="1">
            <a:off x="2217" y="4742371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8"/>
          <p:cNvSpPr/>
          <p:nvPr/>
        </p:nvSpPr>
        <p:spPr>
          <a:xfrm flipH="1">
            <a:off x="8579117" y="377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"/>
          <p:cNvSpPr/>
          <p:nvPr/>
        </p:nvSpPr>
        <p:spPr>
          <a:xfrm flipH="1">
            <a:off x="8579117" y="5320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8"/>
          <p:cNvSpPr/>
          <p:nvPr/>
        </p:nvSpPr>
        <p:spPr>
          <a:xfrm flipH="1">
            <a:off x="217" y="2565773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8"/>
          <p:cNvSpPr/>
          <p:nvPr/>
        </p:nvSpPr>
        <p:spPr>
          <a:xfrm flipH="1">
            <a:off x="217" y="2680972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8"/>
          <p:cNvSpPr/>
          <p:nvPr/>
        </p:nvSpPr>
        <p:spPr>
          <a:xfrm flipH="1">
            <a:off x="217" y="2796172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8"/>
          <p:cNvSpPr/>
          <p:nvPr/>
        </p:nvSpPr>
        <p:spPr>
          <a:xfrm flipH="1">
            <a:off x="8759367" y="4307647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"/>
          <p:cNvSpPr/>
          <p:nvPr/>
        </p:nvSpPr>
        <p:spPr>
          <a:xfrm flipH="1">
            <a:off x="8755767" y="460969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 flipH="1">
            <a:off x="8529917" y="294441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 flipH="1">
            <a:off x="8529917" y="299029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 flipH="1">
            <a:off x="8579117" y="10312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8579117" y="11412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9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9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9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9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9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9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9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9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9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9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9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1"/>
          </p:nvPr>
        </p:nvSpPr>
        <p:spPr>
          <a:xfrm>
            <a:off x="720000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2"/>
          </p:nvPr>
        </p:nvSpPr>
        <p:spPr>
          <a:xfrm>
            <a:off x="720000" y="3435024"/>
            <a:ext cx="24720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3"/>
          </p:nvPr>
        </p:nvSpPr>
        <p:spPr>
          <a:xfrm>
            <a:off x="3336000" y="3435024"/>
            <a:ext cx="24720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subTitle" idx="4"/>
          </p:nvPr>
        </p:nvSpPr>
        <p:spPr>
          <a:xfrm>
            <a:off x="5952175" y="3435025"/>
            <a:ext cx="24720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subTitle" idx="5"/>
          </p:nvPr>
        </p:nvSpPr>
        <p:spPr>
          <a:xfrm>
            <a:off x="3336000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6"/>
          </p:nvPr>
        </p:nvSpPr>
        <p:spPr>
          <a:xfrm>
            <a:off x="5952175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0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20"/>
          <p:cNvSpPr txBox="1">
            <a:spLocks noGrp="1"/>
          </p:cNvSpPr>
          <p:nvPr>
            <p:ph type="subTitle" idx="1"/>
          </p:nvPr>
        </p:nvSpPr>
        <p:spPr>
          <a:xfrm>
            <a:off x="766625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2"/>
          </p:nvPr>
        </p:nvSpPr>
        <p:spPr>
          <a:xfrm>
            <a:off x="766625" y="3649099"/>
            <a:ext cx="1965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3"/>
          </p:nvPr>
        </p:nvSpPr>
        <p:spPr>
          <a:xfrm>
            <a:off x="3589513" y="3649099"/>
            <a:ext cx="1965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4"/>
          </p:nvPr>
        </p:nvSpPr>
        <p:spPr>
          <a:xfrm>
            <a:off x="6412400" y="3649099"/>
            <a:ext cx="1965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5"/>
          </p:nvPr>
        </p:nvSpPr>
        <p:spPr>
          <a:xfrm>
            <a:off x="3589514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6"/>
          </p:nvPr>
        </p:nvSpPr>
        <p:spPr>
          <a:xfrm>
            <a:off x="6412404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1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rot="10800000" flipH="1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rot="10800000" flipH="1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rot="10800000" flipH="1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rot="10800000" flipH="1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rot="10800000" flipH="1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rot="10800000" flipH="1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1"/>
          <p:cNvSpPr/>
          <p:nvPr/>
        </p:nvSpPr>
        <p:spPr>
          <a:xfrm rot="10800000" flipH="1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1"/>
          <p:cNvSpPr/>
          <p:nvPr/>
        </p:nvSpPr>
        <p:spPr>
          <a:xfrm rot="10800000" flipH="1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1"/>
          <p:cNvSpPr/>
          <p:nvPr/>
        </p:nvSpPr>
        <p:spPr>
          <a:xfrm rot="10800000" flipH="1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1"/>
          <p:cNvSpPr/>
          <p:nvPr/>
        </p:nvSpPr>
        <p:spPr>
          <a:xfrm rot="10800000" flipH="1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1"/>
          <p:cNvSpPr/>
          <p:nvPr/>
        </p:nvSpPr>
        <p:spPr>
          <a:xfrm rot="10800000" flipH="1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1"/>
          <p:cNvSpPr/>
          <p:nvPr/>
        </p:nvSpPr>
        <p:spPr>
          <a:xfrm rot="10800000" flipH="1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1"/>
          <p:cNvSpPr/>
          <p:nvPr/>
        </p:nvSpPr>
        <p:spPr>
          <a:xfrm rot="10800000" flipH="1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1"/>
          <p:cNvSpPr/>
          <p:nvPr/>
        </p:nvSpPr>
        <p:spPr>
          <a:xfrm rot="10800000" flipH="1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1"/>
          <p:cNvSpPr/>
          <p:nvPr/>
        </p:nvSpPr>
        <p:spPr>
          <a:xfrm rot="10800000" flipH="1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1"/>
          <p:cNvSpPr/>
          <p:nvPr/>
        </p:nvSpPr>
        <p:spPr>
          <a:xfrm rot="10800000" flipH="1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1"/>
          <p:cNvSpPr/>
          <p:nvPr/>
        </p:nvSpPr>
        <p:spPr>
          <a:xfrm rot="10800000" flipH="1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1"/>
          <p:cNvSpPr txBox="1">
            <a:spLocks noGrp="1"/>
          </p:cNvSpPr>
          <p:nvPr>
            <p:ph type="subTitle" idx="1"/>
          </p:nvPr>
        </p:nvSpPr>
        <p:spPr>
          <a:xfrm>
            <a:off x="720000" y="1653325"/>
            <a:ext cx="2559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03" name="Google Shape;603;p21"/>
          <p:cNvSpPr txBox="1">
            <a:spLocks noGrp="1"/>
          </p:cNvSpPr>
          <p:nvPr>
            <p:ph type="subTitle" idx="2"/>
          </p:nvPr>
        </p:nvSpPr>
        <p:spPr>
          <a:xfrm>
            <a:off x="720000" y="1989925"/>
            <a:ext cx="2559300" cy="55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1"/>
          <p:cNvSpPr txBox="1">
            <a:spLocks noGrp="1"/>
          </p:cNvSpPr>
          <p:nvPr>
            <p:ph type="subTitle" idx="3"/>
          </p:nvPr>
        </p:nvSpPr>
        <p:spPr>
          <a:xfrm>
            <a:off x="5864676" y="1989925"/>
            <a:ext cx="2559300" cy="55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1"/>
          <p:cNvSpPr txBox="1">
            <a:spLocks noGrp="1"/>
          </p:cNvSpPr>
          <p:nvPr>
            <p:ph type="subTitle" idx="4"/>
          </p:nvPr>
        </p:nvSpPr>
        <p:spPr>
          <a:xfrm>
            <a:off x="720000" y="3572525"/>
            <a:ext cx="2559300" cy="55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subTitle" idx="5"/>
          </p:nvPr>
        </p:nvSpPr>
        <p:spPr>
          <a:xfrm>
            <a:off x="5864702" y="3572525"/>
            <a:ext cx="2559300" cy="55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1"/>
          <p:cNvSpPr txBox="1">
            <a:spLocks noGrp="1"/>
          </p:cNvSpPr>
          <p:nvPr>
            <p:ph type="subTitle" idx="6"/>
          </p:nvPr>
        </p:nvSpPr>
        <p:spPr>
          <a:xfrm>
            <a:off x="720000" y="3235925"/>
            <a:ext cx="2559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09" name="Google Shape;609;p21"/>
          <p:cNvSpPr txBox="1">
            <a:spLocks noGrp="1"/>
          </p:cNvSpPr>
          <p:nvPr>
            <p:ph type="subTitle" idx="7"/>
          </p:nvPr>
        </p:nvSpPr>
        <p:spPr>
          <a:xfrm>
            <a:off x="5864675" y="1653325"/>
            <a:ext cx="2559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10" name="Google Shape;610;p21"/>
          <p:cNvSpPr txBox="1">
            <a:spLocks noGrp="1"/>
          </p:cNvSpPr>
          <p:nvPr>
            <p:ph type="subTitle" idx="8"/>
          </p:nvPr>
        </p:nvSpPr>
        <p:spPr>
          <a:xfrm>
            <a:off x="5864702" y="3235925"/>
            <a:ext cx="2559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2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2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2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2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2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2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2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2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2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2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2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2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807500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33" name="Google Shape;633;p22"/>
          <p:cNvSpPr txBox="1">
            <a:spLocks noGrp="1"/>
          </p:cNvSpPr>
          <p:nvPr>
            <p:ph type="subTitle" idx="2"/>
          </p:nvPr>
        </p:nvSpPr>
        <p:spPr>
          <a:xfrm>
            <a:off x="807525" y="3479235"/>
            <a:ext cx="16935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2"/>
          <p:cNvSpPr txBox="1">
            <a:spLocks noGrp="1"/>
          </p:cNvSpPr>
          <p:nvPr>
            <p:ph type="subTitle" idx="3"/>
          </p:nvPr>
        </p:nvSpPr>
        <p:spPr>
          <a:xfrm>
            <a:off x="2752690" y="3479235"/>
            <a:ext cx="16935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2"/>
          <p:cNvSpPr txBox="1">
            <a:spLocks noGrp="1"/>
          </p:cNvSpPr>
          <p:nvPr>
            <p:ph type="subTitle" idx="4"/>
          </p:nvPr>
        </p:nvSpPr>
        <p:spPr>
          <a:xfrm>
            <a:off x="4697855" y="3479235"/>
            <a:ext cx="16935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2"/>
          <p:cNvSpPr txBox="1">
            <a:spLocks noGrp="1"/>
          </p:cNvSpPr>
          <p:nvPr>
            <p:ph type="subTitle" idx="5"/>
          </p:nvPr>
        </p:nvSpPr>
        <p:spPr>
          <a:xfrm>
            <a:off x="2752665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37" name="Google Shape;637;p22"/>
          <p:cNvSpPr txBox="1">
            <a:spLocks noGrp="1"/>
          </p:cNvSpPr>
          <p:nvPr>
            <p:ph type="subTitle" idx="6"/>
          </p:nvPr>
        </p:nvSpPr>
        <p:spPr>
          <a:xfrm>
            <a:off x="4697831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38" name="Google Shape;638;p22"/>
          <p:cNvSpPr txBox="1">
            <a:spLocks noGrp="1"/>
          </p:cNvSpPr>
          <p:nvPr>
            <p:ph type="subTitle" idx="7"/>
          </p:nvPr>
        </p:nvSpPr>
        <p:spPr>
          <a:xfrm>
            <a:off x="6643000" y="3479235"/>
            <a:ext cx="16935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2"/>
          <p:cNvSpPr txBox="1">
            <a:spLocks noGrp="1"/>
          </p:cNvSpPr>
          <p:nvPr>
            <p:ph type="subTitle" idx="8"/>
          </p:nvPr>
        </p:nvSpPr>
        <p:spPr>
          <a:xfrm>
            <a:off x="6642975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3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10800000" flipH="1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3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3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3"/>
          <p:cNvSpPr/>
          <p:nvPr/>
        </p:nvSpPr>
        <p:spPr>
          <a:xfrm rot="10800000" flipH="1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3"/>
          <p:cNvSpPr/>
          <p:nvPr/>
        </p:nvSpPr>
        <p:spPr>
          <a:xfrm rot="10800000" flipH="1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3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3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3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3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3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3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3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3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3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1"/>
          </p:nvPr>
        </p:nvSpPr>
        <p:spPr>
          <a:xfrm>
            <a:off x="720000" y="23488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subTitle" idx="2"/>
          </p:nvPr>
        </p:nvSpPr>
        <p:spPr>
          <a:xfrm>
            <a:off x="3403800" y="2348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subTitle" idx="3"/>
          </p:nvPr>
        </p:nvSpPr>
        <p:spPr>
          <a:xfrm>
            <a:off x="6087600" y="2348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subTitle" idx="4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 txBox="1">
            <a:spLocks noGrp="1"/>
          </p:cNvSpPr>
          <p:nvPr>
            <p:ph type="subTitle" idx="5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3"/>
          <p:cNvSpPr txBox="1">
            <a:spLocks noGrp="1"/>
          </p:cNvSpPr>
          <p:nvPr>
            <p:ph type="subTitle" idx="6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3"/>
          <p:cNvSpPr txBox="1">
            <a:spLocks noGrp="1"/>
          </p:cNvSpPr>
          <p:nvPr>
            <p:ph type="subTitle" idx="7"/>
          </p:nvPr>
        </p:nvSpPr>
        <p:spPr>
          <a:xfrm>
            <a:off x="715100" y="201891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68" name="Google Shape;668;p23"/>
          <p:cNvSpPr txBox="1">
            <a:spLocks noGrp="1"/>
          </p:cNvSpPr>
          <p:nvPr>
            <p:ph type="subTitle" idx="8"/>
          </p:nvPr>
        </p:nvSpPr>
        <p:spPr>
          <a:xfrm>
            <a:off x="3403800" y="20189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69" name="Google Shape;669;p23"/>
          <p:cNvSpPr txBox="1">
            <a:spLocks noGrp="1"/>
          </p:cNvSpPr>
          <p:nvPr>
            <p:ph type="subTitle" idx="9"/>
          </p:nvPr>
        </p:nvSpPr>
        <p:spPr>
          <a:xfrm>
            <a:off x="6092500" y="20189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70" name="Google Shape;670;p23"/>
          <p:cNvSpPr txBox="1">
            <a:spLocks noGrp="1"/>
          </p:cNvSpPr>
          <p:nvPr>
            <p:ph type="subTitle" idx="13"/>
          </p:nvPr>
        </p:nvSpPr>
        <p:spPr>
          <a:xfrm>
            <a:off x="7151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71" name="Google Shape;671;p23"/>
          <p:cNvSpPr txBox="1">
            <a:spLocks noGrp="1"/>
          </p:cNvSpPr>
          <p:nvPr>
            <p:ph type="subTitle" idx="14"/>
          </p:nvPr>
        </p:nvSpPr>
        <p:spPr>
          <a:xfrm>
            <a:off x="34038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672" name="Google Shape;672;p23"/>
          <p:cNvSpPr txBox="1">
            <a:spLocks noGrp="1"/>
          </p:cNvSpPr>
          <p:nvPr>
            <p:ph type="subTitle" idx="15"/>
          </p:nvPr>
        </p:nvSpPr>
        <p:spPr>
          <a:xfrm>
            <a:off x="60925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2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4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4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4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4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4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4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4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24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704" name="Google Shape;704;p24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24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/>
          </p:nvPr>
        </p:nvSpPr>
        <p:spPr>
          <a:xfrm>
            <a:off x="1279974" y="2244625"/>
            <a:ext cx="30654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8" name="Google Shape;718;p24"/>
          <p:cNvSpPr txBox="1">
            <a:spLocks noGrp="1"/>
          </p:cNvSpPr>
          <p:nvPr>
            <p:ph type="title" idx="2" hasCustomPrompt="1"/>
          </p:nvPr>
        </p:nvSpPr>
        <p:spPr>
          <a:xfrm>
            <a:off x="1279937" y="1209700"/>
            <a:ext cx="30654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9" name="Google Shape;719;p24"/>
          <p:cNvSpPr txBox="1">
            <a:spLocks noGrp="1"/>
          </p:cNvSpPr>
          <p:nvPr>
            <p:ph type="subTitle" idx="1"/>
          </p:nvPr>
        </p:nvSpPr>
        <p:spPr>
          <a:xfrm>
            <a:off x="1279965" y="3308575"/>
            <a:ext cx="30654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4"/>
          <p:cNvSpPr>
            <a:spLocks noGrp="1"/>
          </p:cNvSpPr>
          <p:nvPr>
            <p:ph type="pic" idx="3"/>
          </p:nvPr>
        </p:nvSpPr>
        <p:spPr>
          <a:xfrm>
            <a:off x="4683285" y="922350"/>
            <a:ext cx="3180900" cy="32988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5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5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10800000">
            <a:off x="6790873" y="277050"/>
            <a:ext cx="14091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5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5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5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5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5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5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5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752" name="Google Shape;752;p2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5"/>
          <p:cNvSpPr/>
          <p:nvPr/>
        </p:nvSpPr>
        <p:spPr>
          <a:xfrm rot="10800000">
            <a:off x="9413" y="4580952"/>
            <a:ext cx="2419200" cy="1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1551475" y="2540100"/>
            <a:ext cx="6041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6" name="Google Shape;766;p25"/>
          <p:cNvSpPr txBox="1">
            <a:spLocks noGrp="1"/>
          </p:cNvSpPr>
          <p:nvPr>
            <p:ph type="title" idx="2" hasCustomPrompt="1"/>
          </p:nvPr>
        </p:nvSpPr>
        <p:spPr>
          <a:xfrm>
            <a:off x="1551394" y="1455950"/>
            <a:ext cx="60417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7" name="Google Shape;767;p25"/>
          <p:cNvSpPr txBox="1">
            <a:spLocks noGrp="1"/>
          </p:cNvSpPr>
          <p:nvPr>
            <p:ph type="subTitle" idx="1"/>
          </p:nvPr>
        </p:nvSpPr>
        <p:spPr>
          <a:xfrm>
            <a:off x="1551450" y="3255550"/>
            <a:ext cx="60417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5"/>
          <p:cNvSpPr/>
          <p:nvPr/>
        </p:nvSpPr>
        <p:spPr>
          <a:xfrm flipH="1">
            <a:off x="5721063" y="4"/>
            <a:ext cx="1418700" cy="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25"/>
          <p:cNvGrpSpPr/>
          <p:nvPr/>
        </p:nvGrpSpPr>
        <p:grpSpPr>
          <a:xfrm flipH="1">
            <a:off x="738008" y="4423533"/>
            <a:ext cx="1126213" cy="84304"/>
            <a:chOff x="2288725" y="854925"/>
            <a:chExt cx="1215557" cy="101400"/>
          </a:xfrm>
        </p:grpSpPr>
        <p:sp>
          <p:nvSpPr>
            <p:cNvPr id="770" name="Google Shape;770;p2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26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26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>
            <a:off x="946089" y="4656752"/>
            <a:ext cx="14091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26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813" name="Google Shape;813;p2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26"/>
          <p:cNvSpPr/>
          <p:nvPr/>
        </p:nvSpPr>
        <p:spPr>
          <a:xfrm>
            <a:off x="6717450" y="461150"/>
            <a:ext cx="2419200" cy="1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title"/>
          </p:nvPr>
        </p:nvSpPr>
        <p:spPr>
          <a:xfrm>
            <a:off x="4156300" y="2068613"/>
            <a:ext cx="4272600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title" idx="2" hasCustomPrompt="1"/>
          </p:nvPr>
        </p:nvSpPr>
        <p:spPr>
          <a:xfrm>
            <a:off x="4156250" y="1146275"/>
            <a:ext cx="42726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8" name="Google Shape;828;p26"/>
          <p:cNvSpPr txBox="1">
            <a:spLocks noGrp="1"/>
          </p:cNvSpPr>
          <p:nvPr>
            <p:ph type="subTitle" idx="1"/>
          </p:nvPr>
        </p:nvSpPr>
        <p:spPr>
          <a:xfrm>
            <a:off x="4156279" y="3274025"/>
            <a:ext cx="4272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6"/>
          <p:cNvSpPr/>
          <p:nvPr/>
        </p:nvSpPr>
        <p:spPr>
          <a:xfrm flipH="1">
            <a:off x="5721063" y="4"/>
            <a:ext cx="1418700" cy="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 rot="10800000" flipH="1">
            <a:off x="7281841" y="635665"/>
            <a:ext cx="1126213" cy="84304"/>
            <a:chOff x="2288725" y="854925"/>
            <a:chExt cx="1215557" cy="101400"/>
          </a:xfrm>
        </p:grpSpPr>
        <p:sp>
          <p:nvSpPr>
            <p:cNvPr id="831" name="Google Shape;831;p2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26"/>
          <p:cNvSpPr>
            <a:spLocks noGrp="1"/>
          </p:cNvSpPr>
          <p:nvPr>
            <p:ph type="pic" idx="3"/>
          </p:nvPr>
        </p:nvSpPr>
        <p:spPr>
          <a:xfrm>
            <a:off x="715110" y="922350"/>
            <a:ext cx="3180900" cy="329880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2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28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 rot="10800000" flipH="1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 rot="10800000" flipH="1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 rot="10800000" flipH="1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8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8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8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8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8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29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29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9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9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9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9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9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30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-2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0"/>
          <p:cNvSpPr/>
          <p:nvPr/>
        </p:nvSpPr>
        <p:spPr>
          <a:xfrm rot="10800000">
            <a:off x="269250" y="21787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0"/>
          <p:cNvSpPr/>
          <p:nvPr/>
        </p:nvSpPr>
        <p:spPr>
          <a:xfrm rot="10800000">
            <a:off x="8659373" y="346972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10800000">
            <a:off x="2100" y="757800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10800000">
            <a:off x="3534350" y="48762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10800000">
            <a:off x="8659373" y="33597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10800000">
            <a:off x="8659373" y="32497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2100" y="354025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10800000">
            <a:off x="8579000" y="4689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10800000">
            <a:off x="8579000" y="45355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10800000">
            <a:off x="100" y="246372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10800000">
            <a:off x="100" y="234852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10800000">
            <a:off x="100" y="223332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10800000">
            <a:off x="8759250" y="64895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10800000">
            <a:off x="8755650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10800000">
            <a:off x="8529800" y="2172387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10800000">
            <a:off x="8529800" y="21265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10800000">
            <a:off x="8579000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10800000">
            <a:off x="8579000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flipH="1">
            <a:off x="269238" y="487473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31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1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1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1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1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1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1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1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1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1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1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1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1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1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3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2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2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2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 rot="10800000" flipH="1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2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2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2"/>
          <p:cNvSpPr/>
          <p:nvPr/>
        </p:nvSpPr>
        <p:spPr>
          <a:xfrm rot="10800000" flipH="1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2"/>
          <p:cNvSpPr/>
          <p:nvPr/>
        </p:nvSpPr>
        <p:spPr>
          <a:xfrm rot="10800000" flipH="1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2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2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2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2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2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2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2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2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2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3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3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3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3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3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3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3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3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3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3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3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3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3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3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3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4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34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 rot="10800000" flipH="1">
            <a:off x="8632013" y="757426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/>
          <p:nvPr/>
        </p:nvSpPr>
        <p:spPr>
          <a:xfrm rot="10800000" flipH="1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4"/>
          <p:cNvSpPr/>
          <p:nvPr/>
        </p:nvSpPr>
        <p:spPr>
          <a:xfrm rot="10800000" flipH="1">
            <a:off x="8632013" y="353841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4"/>
          <p:cNvSpPr/>
          <p:nvPr/>
        </p:nvSpPr>
        <p:spPr>
          <a:xfrm rot="10800000" flipH="1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4"/>
          <p:cNvSpPr/>
          <p:nvPr/>
        </p:nvSpPr>
        <p:spPr>
          <a:xfrm rot="10800000" flipH="1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4"/>
          <p:cNvSpPr/>
          <p:nvPr/>
        </p:nvSpPr>
        <p:spPr>
          <a:xfrm rot="10800000" flipH="1">
            <a:off x="8703580" y="2462535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4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4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4"/>
          <p:cNvSpPr/>
          <p:nvPr/>
        </p:nvSpPr>
        <p:spPr>
          <a:xfrm rot="10800000" flipH="1">
            <a:off x="266927" y="648565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4"/>
          <p:cNvSpPr/>
          <p:nvPr/>
        </p:nvSpPr>
        <p:spPr>
          <a:xfrm rot="10800000" flipH="1">
            <a:off x="266927" y="276756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4"/>
          <p:cNvSpPr/>
          <p:nvPr/>
        </p:nvSpPr>
        <p:spPr>
          <a:xfrm rot="10800000" flipH="1">
            <a:off x="1" y="217137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4"/>
          <p:cNvSpPr/>
          <p:nvPr/>
        </p:nvSpPr>
        <p:spPr>
          <a:xfrm rot="10800000" flipH="1">
            <a:off x="1" y="2125506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4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4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4"/>
          <p:cNvSpPr/>
          <p:nvPr/>
        </p:nvSpPr>
        <p:spPr>
          <a:xfrm>
            <a:off x="7690910" y="4872483"/>
            <a:ext cx="11817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35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35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5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5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5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5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5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5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35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1045" name="Google Shape;1045;p3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35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5"/>
          <p:cNvSpPr txBox="1">
            <a:spLocks noGrp="1"/>
          </p:cNvSpPr>
          <p:nvPr>
            <p:ph type="title" hasCustomPrompt="1"/>
          </p:nvPr>
        </p:nvSpPr>
        <p:spPr>
          <a:xfrm>
            <a:off x="1395725" y="1126438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9" name="Google Shape;1059;p35"/>
          <p:cNvSpPr txBox="1">
            <a:spLocks noGrp="1"/>
          </p:cNvSpPr>
          <p:nvPr>
            <p:ph type="subTitle" idx="1"/>
          </p:nvPr>
        </p:nvSpPr>
        <p:spPr>
          <a:xfrm>
            <a:off x="1395725" y="1952894"/>
            <a:ext cx="30063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35"/>
          <p:cNvSpPr txBox="1">
            <a:spLocks noGrp="1"/>
          </p:cNvSpPr>
          <p:nvPr>
            <p:ph type="title" idx="2" hasCustomPrompt="1"/>
          </p:nvPr>
        </p:nvSpPr>
        <p:spPr>
          <a:xfrm>
            <a:off x="1395725" y="2913657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1" name="Google Shape;1061;p35"/>
          <p:cNvSpPr txBox="1">
            <a:spLocks noGrp="1"/>
          </p:cNvSpPr>
          <p:nvPr>
            <p:ph type="subTitle" idx="3"/>
          </p:nvPr>
        </p:nvSpPr>
        <p:spPr>
          <a:xfrm>
            <a:off x="1395725" y="3740159"/>
            <a:ext cx="30063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35"/>
          <p:cNvSpPr txBox="1">
            <a:spLocks noGrp="1"/>
          </p:cNvSpPr>
          <p:nvPr>
            <p:ph type="title" idx="4" hasCustomPrompt="1"/>
          </p:nvPr>
        </p:nvSpPr>
        <p:spPr>
          <a:xfrm>
            <a:off x="4741975" y="1126438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3" name="Google Shape;1063;p35"/>
          <p:cNvSpPr txBox="1">
            <a:spLocks noGrp="1"/>
          </p:cNvSpPr>
          <p:nvPr>
            <p:ph type="subTitle" idx="5"/>
          </p:nvPr>
        </p:nvSpPr>
        <p:spPr>
          <a:xfrm>
            <a:off x="4741975" y="1952894"/>
            <a:ext cx="30063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35"/>
          <p:cNvSpPr txBox="1">
            <a:spLocks noGrp="1"/>
          </p:cNvSpPr>
          <p:nvPr>
            <p:ph type="title" idx="6" hasCustomPrompt="1"/>
          </p:nvPr>
        </p:nvSpPr>
        <p:spPr>
          <a:xfrm>
            <a:off x="4741975" y="2913672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5" name="Google Shape;1065;p35"/>
          <p:cNvSpPr txBox="1">
            <a:spLocks noGrp="1"/>
          </p:cNvSpPr>
          <p:nvPr>
            <p:ph type="subTitle" idx="7"/>
          </p:nvPr>
        </p:nvSpPr>
        <p:spPr>
          <a:xfrm>
            <a:off x="4741975" y="3740169"/>
            <a:ext cx="30063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36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6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6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6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6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1097" name="Google Shape;1097;p3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36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6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1" name="Google Shape;1111;p36"/>
          <p:cNvSpPr txBox="1">
            <a:spLocks noGrp="1"/>
          </p:cNvSpPr>
          <p:nvPr>
            <p:ph type="subTitle" idx="1"/>
          </p:nvPr>
        </p:nvSpPr>
        <p:spPr>
          <a:xfrm>
            <a:off x="2429950" y="145660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2" name="Google Shape;1112;p36"/>
          <p:cNvSpPr txBox="1"/>
          <p:nvPr/>
        </p:nvSpPr>
        <p:spPr>
          <a:xfrm>
            <a:off x="2862100" y="3558200"/>
            <a:ext cx="34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 flipH="1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 rot="10800000" flipH="1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 rot="10800000" flipH="1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10800000" flipH="1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10800000" flipH="1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10800000" flipH="1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10800000" flipH="1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rot="10800000" flipH="1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 flipH="1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rot="10800000" flipH="1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10800000" flipH="1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10800000" flipH="1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10800000" flipH="1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 rot="10800000" flipH="1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1"/>
          </p:nvPr>
        </p:nvSpPr>
        <p:spPr>
          <a:xfrm>
            <a:off x="1011750" y="2490200"/>
            <a:ext cx="33729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2"/>
          </p:nvPr>
        </p:nvSpPr>
        <p:spPr>
          <a:xfrm>
            <a:off x="4759355" y="2490200"/>
            <a:ext cx="33729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3"/>
          </p:nvPr>
        </p:nvSpPr>
        <p:spPr>
          <a:xfrm>
            <a:off x="1011750" y="3007100"/>
            <a:ext cx="3372900" cy="16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4"/>
          </p:nvPr>
        </p:nvSpPr>
        <p:spPr>
          <a:xfrm>
            <a:off x="4759350" y="3007100"/>
            <a:ext cx="3372900" cy="16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-2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 rot="10800000">
            <a:off x="269250" y="21787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"/>
          <p:cNvSpPr/>
          <p:nvPr/>
        </p:nvSpPr>
        <p:spPr>
          <a:xfrm rot="10800000">
            <a:off x="8659373" y="346972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10800000">
            <a:off x="2100" y="757800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rot="10800000">
            <a:off x="3534350" y="48762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 rot="10800000">
            <a:off x="8659373" y="33597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rot="10800000">
            <a:off x="8659373" y="32497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 rot="10800000">
            <a:off x="2100" y="354025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8579000" y="4689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 rot="10800000">
            <a:off x="8579000" y="45355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100" y="246372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100" y="234852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rot="10800000">
            <a:off x="100" y="223332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8759250" y="64895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 rot="10800000">
            <a:off x="8755650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>
            <a:off x="8529800" y="2172387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 rot="10800000">
            <a:off x="8529800" y="21265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8579000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8579000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269238" y="487473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4670700" y="1361750"/>
            <a:ext cx="3753300" cy="3246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>
            <a:spLocks noGrp="1"/>
          </p:cNvSpPr>
          <p:nvPr>
            <p:ph type="pic" idx="2"/>
          </p:nvPr>
        </p:nvSpPr>
        <p:spPr>
          <a:xfrm>
            <a:off x="720000" y="1361750"/>
            <a:ext cx="3562200" cy="32469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8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214" name="Google Shape;214;p8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8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388100" y="11322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8" name="Google Shape;228;p8"/>
          <p:cNvSpPr/>
          <p:nvPr/>
        </p:nvSpPr>
        <p:spPr>
          <a:xfrm flipH="1">
            <a:off x="1712713" y="453551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 flipH="1">
            <a:off x="1712713" y="468967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 flipH="1">
            <a:off x="613486" y="4689744"/>
            <a:ext cx="1125970" cy="77084"/>
            <a:chOff x="2288725" y="854925"/>
            <a:chExt cx="1215557" cy="101400"/>
          </a:xfrm>
        </p:grpSpPr>
        <p:sp>
          <p:nvSpPr>
            <p:cNvPr id="231" name="Google Shape;231;p8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9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9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274" name="Google Shape;274;p9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9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title"/>
          </p:nvPr>
        </p:nvSpPr>
        <p:spPr>
          <a:xfrm>
            <a:off x="1103800" y="1239175"/>
            <a:ext cx="6936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9"/>
          <p:cNvSpPr txBox="1">
            <a:spLocks noGrp="1"/>
          </p:cNvSpPr>
          <p:nvPr>
            <p:ph type="subTitle" idx="1"/>
          </p:nvPr>
        </p:nvSpPr>
        <p:spPr>
          <a:xfrm>
            <a:off x="1103900" y="2930825"/>
            <a:ext cx="69363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6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0"/>
          <p:cNvSpPr/>
          <p:nvPr/>
        </p:nvSpPr>
        <p:spPr>
          <a:xfrm rot="10800000">
            <a:off x="2238" y="2"/>
            <a:ext cx="29721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 rot="10800000">
            <a:off x="2238" y="96927"/>
            <a:ext cx="2972100" cy="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 rot="10800000">
            <a:off x="2238" y="198139"/>
            <a:ext cx="2972100" cy="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 rot="10800000">
            <a:off x="2225" y="4804525"/>
            <a:ext cx="3531900" cy="11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 rot="10800000">
            <a:off x="857906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 rot="10800000">
            <a:off x="857906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 rot="10800000">
            <a:off x="857906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 rot="10800000">
            <a:off x="883633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 rot="10800000">
            <a:off x="883648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 rot="10800000">
            <a:off x="898078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 rot="10800000">
            <a:off x="884688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 rot="10800000">
            <a:off x="899848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0"/>
          <p:cNvGrpSpPr/>
          <p:nvPr/>
        </p:nvGrpSpPr>
        <p:grpSpPr>
          <a:xfrm rot="10800000">
            <a:off x="8002300" y="4535484"/>
            <a:ext cx="1126213" cy="77105"/>
            <a:chOff x="2288725" y="854925"/>
            <a:chExt cx="1215557" cy="101400"/>
          </a:xfrm>
        </p:grpSpPr>
        <p:sp>
          <p:nvSpPr>
            <p:cNvPr id="314" name="Google Shape;314;p10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9"/>
          <p:cNvSpPr txBox="1">
            <a:spLocks noGrp="1"/>
          </p:cNvSpPr>
          <p:nvPr>
            <p:ph type="ctrTitle"/>
          </p:nvPr>
        </p:nvSpPr>
        <p:spPr>
          <a:xfrm>
            <a:off x="811050" y="1116600"/>
            <a:ext cx="75219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Simulación de desempeño de un servicio de Cloud Computing para un E-Commerce</a:t>
            </a:r>
            <a:endParaRPr sz="4800"/>
          </a:p>
        </p:txBody>
      </p:sp>
      <p:sp>
        <p:nvSpPr>
          <p:cNvPr id="1158" name="Google Shape;1158;p39"/>
          <p:cNvSpPr txBox="1">
            <a:spLocks noGrp="1"/>
          </p:cNvSpPr>
          <p:nvPr>
            <p:ph type="subTitle" idx="1"/>
          </p:nvPr>
        </p:nvSpPr>
        <p:spPr>
          <a:xfrm>
            <a:off x="1283250" y="3771750"/>
            <a:ext cx="65775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Integrantes:</a:t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IBM Plex Mono"/>
                <a:ea typeface="IBM Plex Mono"/>
                <a:cs typeface="IBM Plex Mono"/>
                <a:sym typeface="IBM Plex Mono"/>
              </a:rPr>
              <a:t>Fedorenko Martin Fernando, Piloni Ignacio y Rodriguez Echaniz Mora</a:t>
            </a:r>
            <a:endParaRPr sz="1200" i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8"/>
          <p:cNvSpPr txBox="1">
            <a:spLocks noGrp="1"/>
          </p:cNvSpPr>
          <p:nvPr>
            <p:ph type="title"/>
          </p:nvPr>
        </p:nvSpPr>
        <p:spPr>
          <a:xfrm>
            <a:off x="1551475" y="2540100"/>
            <a:ext cx="6041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1302" name="Google Shape;1302;p48"/>
          <p:cNvSpPr txBox="1">
            <a:spLocks noGrp="1"/>
          </p:cNvSpPr>
          <p:nvPr>
            <p:ph type="title" idx="2"/>
          </p:nvPr>
        </p:nvSpPr>
        <p:spPr>
          <a:xfrm>
            <a:off x="1551394" y="1455950"/>
            <a:ext cx="60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720000" y="570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Desarrollo - Obtención de la FDP</a:t>
            </a:r>
            <a:endParaRPr sz="3000"/>
          </a:p>
        </p:txBody>
      </p:sp>
      <p:sp>
        <p:nvSpPr>
          <p:cNvPr id="1308" name="Google Shape;1308;p49"/>
          <p:cNvSpPr txBox="1">
            <a:spLocks noGrp="1"/>
          </p:cNvSpPr>
          <p:nvPr>
            <p:ph type="body" idx="1"/>
          </p:nvPr>
        </p:nvSpPr>
        <p:spPr>
          <a:xfrm>
            <a:off x="3846600" y="1623650"/>
            <a:ext cx="4577400" cy="2553000"/>
          </a:xfrm>
          <a:prstGeom prst="rect">
            <a:avLst/>
          </a:prstGeom>
          <a:ln w="3810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Función de Densidad de Probabilidad de Poisson con </a:t>
            </a:r>
            <a:b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λ = 2000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Eventos independientes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Tasa promedio constante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309" name="Google Shape;1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00" y="1539850"/>
            <a:ext cx="2290901" cy="114545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0" name="Google Shape;13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914074"/>
            <a:ext cx="2290900" cy="116924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1" name="Google Shape;131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73" y="3367277"/>
            <a:ext cx="262851" cy="2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49"/>
          <p:cNvSpPr txBox="1"/>
          <p:nvPr/>
        </p:nvSpPr>
        <p:spPr>
          <a:xfrm flipH="1">
            <a:off x="5595900" y="3630113"/>
            <a:ext cx="10788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lang="en" sz="12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CSV</a:t>
            </a:r>
            <a:endParaRPr sz="120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0"/>
          <p:cNvSpPr txBox="1">
            <a:spLocks noGrp="1"/>
          </p:cNvSpPr>
          <p:nvPr>
            <p:ph type="title"/>
          </p:nvPr>
        </p:nvSpPr>
        <p:spPr>
          <a:xfrm>
            <a:off x="720000" y="570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Elección de la Metodología</a:t>
            </a:r>
            <a:endParaRPr sz="3000"/>
          </a:p>
        </p:txBody>
      </p:sp>
      <p:sp>
        <p:nvSpPr>
          <p:cNvPr id="1318" name="Google Shape;1318;p50"/>
          <p:cNvSpPr txBox="1">
            <a:spLocks noGrp="1"/>
          </p:cNvSpPr>
          <p:nvPr>
            <p:ph type="body" idx="1"/>
          </p:nvPr>
        </p:nvSpPr>
        <p:spPr>
          <a:xfrm>
            <a:off x="4670700" y="1361750"/>
            <a:ext cx="3753300" cy="3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Metodología de avance de tiempo en intervalos constantes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Óptimo para nuestro caso de estudio dada la función de probabilidad (fdp) utilizada.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41300" lvl="0" indent="-203200" algn="l" rtl="0">
              <a:spcBef>
                <a:spcPts val="1000"/>
              </a:spcBef>
              <a:spcAft>
                <a:spcPts val="1000"/>
              </a:spcAft>
              <a:buSzPts val="1200"/>
              <a:buFont typeface="Anaheim"/>
              <a:buChar char="■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La unidad de tiempo es ΔT = 1 hora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319" name="Google Shape;1319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747" r="5096" b="6747"/>
          <a:stretch/>
        </p:blipFill>
        <p:spPr>
          <a:xfrm>
            <a:off x="720000" y="1361750"/>
            <a:ext cx="3562148" cy="3246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1"/>
          <p:cNvSpPr txBox="1">
            <a:spLocks noGrp="1"/>
          </p:cNvSpPr>
          <p:nvPr>
            <p:ph type="title"/>
          </p:nvPr>
        </p:nvSpPr>
        <p:spPr>
          <a:xfrm>
            <a:off x="607200" y="273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Desarrollo - Clasificación de Variables: </a:t>
            </a:r>
            <a:r>
              <a:rPr lang="en" sz="3000">
                <a:solidFill>
                  <a:schemeClr val="accent1"/>
                </a:solidFill>
              </a:rPr>
              <a:t>Exógenas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325" name="Google Shape;1325;p51"/>
          <p:cNvSpPr txBox="1"/>
          <p:nvPr/>
        </p:nvSpPr>
        <p:spPr>
          <a:xfrm>
            <a:off x="904500" y="1544675"/>
            <a:ext cx="7335000" cy="27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Char char="●"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Datos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PH: Cantidad de peticiones por hora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Char char="●"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Control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N: Cantidad de núcleos de CPU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H: Cantidad de hilos de CPU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IPC: Cantidad de instrucciones por ciclo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VC: Velocidad del clock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M: Cantidad de memoria RAM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2"/>
          <p:cNvSpPr txBox="1">
            <a:spLocks noGrp="1"/>
          </p:cNvSpPr>
          <p:nvPr>
            <p:ph type="title"/>
          </p:nvPr>
        </p:nvSpPr>
        <p:spPr>
          <a:xfrm>
            <a:off x="607200" y="273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Desarrollo - Clasificación de Variables: </a:t>
            </a:r>
            <a:r>
              <a:rPr lang="en" sz="3000">
                <a:solidFill>
                  <a:schemeClr val="accent1"/>
                </a:solidFill>
              </a:rPr>
              <a:t>Endógenas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331" name="Google Shape;1331;p52"/>
          <p:cNvSpPr txBox="1"/>
          <p:nvPr/>
        </p:nvSpPr>
        <p:spPr>
          <a:xfrm>
            <a:off x="533875" y="1502775"/>
            <a:ext cx="84249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Char char="●"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Estado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P: Cantidad de peticiones procesadas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Char char="●"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Resultado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CVCS: Cantidad de veces que la capacidad del servidor fue superada por el flujo de peticiones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PRF: Porcentaje promedio de RAM faltante [%]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PCF: Porcentaje promedio de CPU faltante [%]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PPR: Porcentaje de peticiones rechazadas </a:t>
            </a:r>
            <a:r>
              <a:rPr lang="en" sz="1700" i="1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(por hora) </a:t>
            </a: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[%]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 Medium"/>
              <a:buChar char="○"/>
            </a:pPr>
            <a:r>
              <a:rPr lang="en" sz="17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CVDDoS: Cantidad de veces que se sufrió un ataque DDoS</a:t>
            </a:r>
            <a:endParaRPr sz="17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Desarrollo - Tabla de Eventos</a:t>
            </a:r>
            <a:endParaRPr sz="3000"/>
          </a:p>
        </p:txBody>
      </p:sp>
      <p:graphicFrame>
        <p:nvGraphicFramePr>
          <p:cNvPr id="1337" name="Google Shape;1337;p53"/>
          <p:cNvGraphicFramePr/>
          <p:nvPr/>
        </p:nvGraphicFramePr>
        <p:xfrm>
          <a:off x="836250" y="1436950"/>
          <a:ext cx="7471500" cy="2438280"/>
        </p:xfrm>
        <a:graphic>
          <a:graphicData uri="http://schemas.openxmlformats.org/drawingml/2006/table">
            <a:tbl>
              <a:tblPr>
                <a:noFill/>
                <a:tableStyleId>{895672BC-4718-4943-A9C3-F7BB825A9742}</a:tableStyleId>
              </a:tblPr>
              <a:tblGrid>
                <a:gridCol w="24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Eventos Propios</a:t>
                      </a:r>
                      <a:endParaRPr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Eventos Comprometidos ΔT Anteriores</a:t>
                      </a:r>
                      <a:endParaRPr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Eventos Comprometidos ΔT Futuros</a:t>
                      </a:r>
                      <a:endParaRPr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Llegada de peticiones al sitio web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Procesamiento de peticiones por el servidor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Ataque DDoS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Desarrollo - Simulación</a:t>
            </a:r>
            <a:endParaRPr sz="3000"/>
          </a:p>
        </p:txBody>
      </p:sp>
      <p:pic>
        <p:nvPicPr>
          <p:cNvPr id="1343" name="Google Shape;134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25" y="2103925"/>
            <a:ext cx="1798149" cy="1798149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4" name="Google Shape;1344;p54"/>
          <p:cNvSpPr txBox="1"/>
          <p:nvPr/>
        </p:nvSpPr>
        <p:spPr>
          <a:xfrm>
            <a:off x="4747725" y="1428825"/>
            <a:ext cx="20724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Escenarios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aphicFrame>
        <p:nvGraphicFramePr>
          <p:cNvPr id="1345" name="Google Shape;1345;p54"/>
          <p:cNvGraphicFramePr/>
          <p:nvPr/>
        </p:nvGraphicFramePr>
        <p:xfrm>
          <a:off x="3143850" y="2103925"/>
          <a:ext cx="5280150" cy="2194410"/>
        </p:xfrm>
        <a:graphic>
          <a:graphicData uri="http://schemas.openxmlformats.org/drawingml/2006/table">
            <a:tbl>
              <a:tblPr>
                <a:noFill/>
                <a:tableStyleId>{895672BC-4718-4943-A9C3-F7BB825A9742}</a:tableStyleId>
              </a:tblPr>
              <a:tblGrid>
                <a:gridCol w="88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Memoria RAM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Cant. Nucleos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Cant. Hilos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Vel. Clock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IPC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CASO 1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48 Gb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 GHz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CASO 2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64 Gb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 GHz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CASO 3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 Gb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 GHz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CASO 4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 Gb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 GHz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6" name="Google Shape;1346;p54"/>
          <p:cNvSpPr txBox="1"/>
          <p:nvPr/>
        </p:nvSpPr>
        <p:spPr>
          <a:xfrm>
            <a:off x="903300" y="1428825"/>
            <a:ext cx="20724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Simulación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47" name="Google Shape;1347;p54"/>
          <p:cNvSpPr txBox="1"/>
          <p:nvPr/>
        </p:nvSpPr>
        <p:spPr>
          <a:xfrm flipH="1">
            <a:off x="983250" y="3980150"/>
            <a:ext cx="1912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Proyecto desarrollado en Python</a:t>
            </a:r>
            <a:endParaRPr sz="1000" i="1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5"/>
          <p:cNvSpPr txBox="1">
            <a:spLocks noGrp="1"/>
          </p:cNvSpPr>
          <p:nvPr>
            <p:ph type="title"/>
          </p:nvPr>
        </p:nvSpPr>
        <p:spPr>
          <a:xfrm>
            <a:off x="1551475" y="2540100"/>
            <a:ext cx="6041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353" name="Google Shape;1353;p55"/>
          <p:cNvSpPr txBox="1">
            <a:spLocks noGrp="1"/>
          </p:cNvSpPr>
          <p:nvPr>
            <p:ph type="title" idx="2"/>
          </p:nvPr>
        </p:nvSpPr>
        <p:spPr>
          <a:xfrm>
            <a:off x="1551394" y="1455950"/>
            <a:ext cx="60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Resultado - CVSC</a:t>
            </a:r>
            <a:endParaRPr sz="3000"/>
          </a:p>
        </p:txBody>
      </p:sp>
      <p:pic>
        <p:nvPicPr>
          <p:cNvPr id="1359" name="Google Shape;1359;p5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88" y="1124450"/>
            <a:ext cx="5687825" cy="351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 - CVDDoS</a:t>
            </a:r>
            <a:endParaRPr sz="3000"/>
          </a:p>
        </p:txBody>
      </p:sp>
      <p:pic>
        <p:nvPicPr>
          <p:cNvPr id="1365" name="Google Shape;1365;p5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38" y="1170125"/>
            <a:ext cx="5580925" cy="344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0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este trabajo</a:t>
            </a:r>
            <a:endParaRPr/>
          </a:p>
        </p:txBody>
      </p:sp>
      <p:sp>
        <p:nvSpPr>
          <p:cNvPr id="1164" name="Google Shape;1164;p40"/>
          <p:cNvSpPr txBox="1">
            <a:spLocks noGrp="1"/>
          </p:cNvSpPr>
          <p:nvPr>
            <p:ph type="title" idx="7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65" name="Google Shape;1165;p40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estudio</a:t>
            </a:r>
            <a:endParaRPr/>
          </a:p>
        </p:txBody>
      </p:sp>
      <p:sp>
        <p:nvSpPr>
          <p:cNvPr id="1166" name="Google Shape;1166;p40"/>
          <p:cNvSpPr txBox="1">
            <a:spLocks noGrp="1"/>
          </p:cNvSpPr>
          <p:nvPr>
            <p:ph type="title" idx="13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7" name="Google Shape;1167;p40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Consideraciones</a:t>
            </a:r>
            <a:endParaRPr/>
          </a:p>
        </p:txBody>
      </p:sp>
      <p:sp>
        <p:nvSpPr>
          <p:cNvPr id="1168" name="Google Shape;1168;p40"/>
          <p:cNvSpPr/>
          <p:nvPr/>
        </p:nvSpPr>
        <p:spPr>
          <a:xfrm rot="5400000">
            <a:off x="1131150" y="1280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0"/>
          <p:cNvSpPr/>
          <p:nvPr/>
        </p:nvSpPr>
        <p:spPr>
          <a:xfrm rot="5400000">
            <a:off x="4798600" y="1280646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0"/>
          <p:cNvSpPr txBox="1">
            <a:spLocks noGrp="1"/>
          </p:cNvSpPr>
          <p:nvPr>
            <p:ph type="subTitle" idx="3"/>
          </p:nvPr>
        </p:nvSpPr>
        <p:spPr>
          <a:xfrm>
            <a:off x="1576413" y="2916140"/>
            <a:ext cx="2754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1171" name="Google Shape;1171;p40"/>
          <p:cNvSpPr txBox="1">
            <a:spLocks noGrp="1"/>
          </p:cNvSpPr>
          <p:nvPr>
            <p:ph type="subTitle" idx="6"/>
          </p:nvPr>
        </p:nvSpPr>
        <p:spPr>
          <a:xfrm>
            <a:off x="5243966" y="2916140"/>
            <a:ext cx="2751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172" name="Google Shape;1172;p40"/>
          <p:cNvSpPr txBox="1">
            <a:spLocks noGrp="1"/>
          </p:cNvSpPr>
          <p:nvPr>
            <p:ph type="title"/>
          </p:nvPr>
        </p:nvSpPr>
        <p:spPr>
          <a:xfrm>
            <a:off x="1576425" y="2466237"/>
            <a:ext cx="275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3" name="Google Shape;1173;p40"/>
          <p:cNvSpPr txBox="1">
            <a:spLocks noGrp="1"/>
          </p:cNvSpPr>
          <p:nvPr>
            <p:ph type="title" idx="4"/>
          </p:nvPr>
        </p:nvSpPr>
        <p:spPr>
          <a:xfrm>
            <a:off x="5246853" y="2466237"/>
            <a:ext cx="2751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 rot="5400000">
            <a:off x="1131150" y="2563159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0"/>
          <p:cNvSpPr/>
          <p:nvPr/>
        </p:nvSpPr>
        <p:spPr>
          <a:xfrm rot="5400000">
            <a:off x="4798600" y="2563159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0"/>
          <p:cNvSpPr txBox="1">
            <a:spLocks noGrp="1"/>
          </p:cNvSpPr>
          <p:nvPr>
            <p:ph type="subTitle" idx="3"/>
          </p:nvPr>
        </p:nvSpPr>
        <p:spPr>
          <a:xfrm>
            <a:off x="1582750" y="4203239"/>
            <a:ext cx="2754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177" name="Google Shape;1177;p40"/>
          <p:cNvSpPr txBox="1">
            <a:spLocks noGrp="1"/>
          </p:cNvSpPr>
          <p:nvPr>
            <p:ph type="title"/>
          </p:nvPr>
        </p:nvSpPr>
        <p:spPr>
          <a:xfrm>
            <a:off x="1582762" y="3753337"/>
            <a:ext cx="275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78" name="Google Shape;1178;p40"/>
          <p:cNvSpPr/>
          <p:nvPr/>
        </p:nvSpPr>
        <p:spPr>
          <a:xfrm rot="5400000">
            <a:off x="1137487" y="3850258"/>
            <a:ext cx="213000" cy="184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Resultado - PPR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371" name="Google Shape;1371;p5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00" y="1151850"/>
            <a:ext cx="5639988" cy="348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Resultado - PCF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377" name="Google Shape;1377;p5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88" y="1151850"/>
            <a:ext cx="5640036" cy="348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Resultado - PRF</a:t>
            </a:r>
            <a:endParaRPr sz="3000"/>
          </a:p>
        </p:txBody>
      </p:sp>
      <p:pic>
        <p:nvPicPr>
          <p:cNvPr id="1383" name="Google Shape;1383;p6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00" y="1142738"/>
            <a:ext cx="5640000" cy="348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1"/>
          <p:cNvSpPr txBox="1">
            <a:spLocks noGrp="1"/>
          </p:cNvSpPr>
          <p:nvPr>
            <p:ph type="title"/>
          </p:nvPr>
        </p:nvSpPr>
        <p:spPr>
          <a:xfrm>
            <a:off x="1551475" y="2540100"/>
            <a:ext cx="6041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89" name="Google Shape;1389;p61"/>
          <p:cNvSpPr txBox="1">
            <a:spLocks noGrp="1"/>
          </p:cNvSpPr>
          <p:nvPr>
            <p:ph type="title" idx="2"/>
          </p:nvPr>
        </p:nvSpPr>
        <p:spPr>
          <a:xfrm>
            <a:off x="1551394" y="1455950"/>
            <a:ext cx="60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Conclusiones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395" name="Google Shape;1395;p6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5" y="1124613"/>
            <a:ext cx="2273574" cy="140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6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25" y="1124607"/>
            <a:ext cx="2273574" cy="140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62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850" y="1159776"/>
            <a:ext cx="2273574" cy="140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62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48" y="3024937"/>
            <a:ext cx="2273526" cy="14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62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5212" y="3093706"/>
            <a:ext cx="2273574" cy="1405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62"/>
          <p:cNvSpPr txBox="1"/>
          <p:nvPr/>
        </p:nvSpPr>
        <p:spPr>
          <a:xfrm>
            <a:off x="6008850" y="3059350"/>
            <a:ext cx="2527200" cy="15006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El análisis de los resultados de la simulación demuestra que las configuraciones de hardware más avanzadas ofrecen un rendimiento superior en la gestión de cargas y ataques DDoS.</a:t>
            </a:r>
            <a:endParaRPr sz="11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Conclusiones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406" name="Google Shape;1406;p63"/>
          <p:cNvSpPr txBox="1"/>
          <p:nvPr/>
        </p:nvSpPr>
        <p:spPr>
          <a:xfrm>
            <a:off x="1022100" y="1165975"/>
            <a:ext cx="7099800" cy="297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★"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Aunque el Escenario 2 ofrece mejores resultados, su implementación requiere mayor cantidad de recursos, sin proporcionar una gran diferencia.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★"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El Escenario 1, mostró un manejo muy eficiente de RAM y CPU, con bajos porcentajes de capacidad faltante y peticiones rechazadas.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★"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En contraste, los Escenarios 3 y 4, con una configuración más modesta, presentaron deficiencias significativas en el procesamiento, destacando la importancia de elegir la capacidad adecuada para optimizar el rendimiento del servidor.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07" name="Google Shape;1407;p63"/>
          <p:cNvSpPr txBox="1"/>
          <p:nvPr/>
        </p:nvSpPr>
        <p:spPr>
          <a:xfrm>
            <a:off x="1022100" y="4280151"/>
            <a:ext cx="70998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Esta evaluación subraya la necesidad de equilibrar los recursos para evitar costos innecesarios sin comprometer la calidad del servicio.</a:t>
            </a:r>
            <a:endParaRPr sz="1000" i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408" name="Google Shape;14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375" y="4305395"/>
            <a:ext cx="436724" cy="4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4"/>
          <p:cNvSpPr txBox="1">
            <a:spLocks noGrp="1"/>
          </p:cNvSpPr>
          <p:nvPr>
            <p:ph type="title"/>
          </p:nvPr>
        </p:nvSpPr>
        <p:spPr>
          <a:xfrm>
            <a:off x="2256450" y="933300"/>
            <a:ext cx="46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¡Muchas gracias!</a:t>
            </a:r>
            <a:endParaRPr b="1"/>
          </a:p>
        </p:txBody>
      </p:sp>
      <p:cxnSp>
        <p:nvCxnSpPr>
          <p:cNvPr id="1414" name="Google Shape;1414;p64"/>
          <p:cNvCxnSpPr/>
          <p:nvPr/>
        </p:nvCxnSpPr>
        <p:spPr>
          <a:xfrm>
            <a:off x="1238250" y="1990575"/>
            <a:ext cx="6667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64"/>
          <p:cNvSpPr txBox="1"/>
          <p:nvPr/>
        </p:nvSpPr>
        <p:spPr>
          <a:xfrm>
            <a:off x="3256050" y="2047000"/>
            <a:ext cx="26319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¿Preguntas?</a:t>
            </a:r>
            <a:endParaRPr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416" name="Google Shape;14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525" y="2712450"/>
            <a:ext cx="1878975" cy="18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64"/>
          <p:cNvSpPr/>
          <p:nvPr/>
        </p:nvSpPr>
        <p:spPr>
          <a:xfrm>
            <a:off x="2866175" y="3651937"/>
            <a:ext cx="3204900" cy="11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1"/>
          <p:cNvSpPr txBox="1">
            <a:spLocks noGrp="1"/>
          </p:cNvSpPr>
          <p:nvPr>
            <p:ph type="title"/>
          </p:nvPr>
        </p:nvSpPr>
        <p:spPr>
          <a:xfrm>
            <a:off x="5075896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estudio</a:t>
            </a:r>
            <a:endParaRPr/>
          </a:p>
        </p:txBody>
      </p:sp>
      <p:sp>
        <p:nvSpPr>
          <p:cNvPr id="1184" name="Google Shape;1184;p41"/>
          <p:cNvSpPr txBox="1">
            <a:spLocks noGrp="1"/>
          </p:cNvSpPr>
          <p:nvPr>
            <p:ph type="title" idx="2"/>
          </p:nvPr>
        </p:nvSpPr>
        <p:spPr>
          <a:xfrm>
            <a:off x="5075863" y="1209713"/>
            <a:ext cx="27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185" name="Google Shape;1185;p4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8022" b="22161"/>
          <a:stretch/>
        </p:blipFill>
        <p:spPr>
          <a:xfrm>
            <a:off x="1279013" y="1004650"/>
            <a:ext cx="3364823" cy="1341502"/>
          </a:xfrm>
          <a:prstGeom prst="rect">
            <a:avLst/>
          </a:prstGeom>
        </p:spPr>
      </p:pic>
      <p:pic>
        <p:nvPicPr>
          <p:cNvPr id="1186" name="Google Shape;1186;p4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22730" b="6393"/>
          <a:stretch/>
        </p:blipFill>
        <p:spPr>
          <a:xfrm>
            <a:off x="1279013" y="2797351"/>
            <a:ext cx="3364823" cy="1341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Caso de Estudio</a:t>
            </a:r>
            <a:endParaRPr sz="3000"/>
          </a:p>
        </p:txBody>
      </p:sp>
      <p:sp>
        <p:nvSpPr>
          <p:cNvPr id="1192" name="Google Shape;1192;p42"/>
          <p:cNvSpPr txBox="1"/>
          <p:nvPr/>
        </p:nvSpPr>
        <p:spPr>
          <a:xfrm>
            <a:off x="1286413" y="3551575"/>
            <a:ext cx="2887800" cy="41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mayor información:</a:t>
            </a:r>
            <a:br>
              <a:rPr lang="en"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https://www.solodeportes.com.ar/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3" name="Google Shape;11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38" y="1486973"/>
            <a:ext cx="2736575" cy="16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42"/>
          <p:cNvSpPr txBox="1">
            <a:spLocks noGrp="1"/>
          </p:cNvSpPr>
          <p:nvPr>
            <p:ph type="title"/>
          </p:nvPr>
        </p:nvSpPr>
        <p:spPr>
          <a:xfrm>
            <a:off x="4854724" y="1306038"/>
            <a:ext cx="30654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Empresa Argentina especializada en la venta de ropa a través de su sitio de </a:t>
            </a:r>
            <a:r>
              <a:rPr lang="en" sz="1500" b="1"/>
              <a:t>e-commerce</a:t>
            </a:r>
            <a:r>
              <a:rPr lang="en" sz="1500"/>
              <a:t> y locales fisicos.</a:t>
            </a:r>
            <a:endParaRPr sz="1500"/>
          </a:p>
        </p:txBody>
      </p:sp>
      <p:sp>
        <p:nvSpPr>
          <p:cNvPr id="1195" name="Google Shape;1195;p42"/>
          <p:cNvSpPr txBox="1">
            <a:spLocks noGrp="1"/>
          </p:cNvSpPr>
          <p:nvPr>
            <p:ph type="title"/>
          </p:nvPr>
        </p:nvSpPr>
        <p:spPr>
          <a:xfrm>
            <a:off x="4854724" y="2860063"/>
            <a:ext cx="3065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los últimos meses a experimentado un considerable aumento de </a:t>
            </a:r>
            <a:r>
              <a:rPr lang="en" sz="1500" b="1"/>
              <a:t>tráfico </a:t>
            </a:r>
            <a:r>
              <a:rPr lang="en" sz="1500"/>
              <a:t>en su sitio web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Caso de Estudio</a:t>
            </a:r>
            <a:endParaRPr sz="3000"/>
          </a:p>
        </p:txBody>
      </p:sp>
      <p:grpSp>
        <p:nvGrpSpPr>
          <p:cNvPr id="1201" name="Google Shape;1201;p43"/>
          <p:cNvGrpSpPr/>
          <p:nvPr/>
        </p:nvGrpSpPr>
        <p:grpSpPr>
          <a:xfrm>
            <a:off x="1474576" y="1413746"/>
            <a:ext cx="721164" cy="717328"/>
            <a:chOff x="-3031325" y="3597450"/>
            <a:chExt cx="293825" cy="292250"/>
          </a:xfrm>
        </p:grpSpPr>
        <p:sp>
          <p:nvSpPr>
            <p:cNvPr id="1202" name="Google Shape;1202;p43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4069365" y="1947257"/>
            <a:ext cx="1005282" cy="1002530"/>
            <a:chOff x="-2671375" y="3597450"/>
            <a:chExt cx="292250" cy="291450"/>
          </a:xfrm>
        </p:grpSpPr>
        <p:sp>
          <p:nvSpPr>
            <p:cNvPr id="1207" name="Google Shape;1207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3"/>
          <p:cNvGrpSpPr/>
          <p:nvPr/>
        </p:nvGrpSpPr>
        <p:grpSpPr>
          <a:xfrm>
            <a:off x="1429508" y="3142023"/>
            <a:ext cx="811312" cy="809091"/>
            <a:chOff x="2037825" y="3981825"/>
            <a:chExt cx="296175" cy="295375"/>
          </a:xfrm>
        </p:grpSpPr>
        <p:sp>
          <p:nvSpPr>
            <p:cNvPr id="1210" name="Google Shape;1210;p43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13" name="Google Shape;1213;p43"/>
          <p:cNvCxnSpPr/>
          <p:nvPr/>
        </p:nvCxnSpPr>
        <p:spPr>
          <a:xfrm>
            <a:off x="2571275" y="1967650"/>
            <a:ext cx="10911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43"/>
          <p:cNvCxnSpPr/>
          <p:nvPr/>
        </p:nvCxnSpPr>
        <p:spPr>
          <a:xfrm rot="10800000" flipH="1">
            <a:off x="2542950" y="3002175"/>
            <a:ext cx="1133700" cy="39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5" name="Google Shape;1215;p43"/>
          <p:cNvCxnSpPr/>
          <p:nvPr/>
        </p:nvCxnSpPr>
        <p:spPr>
          <a:xfrm>
            <a:off x="5486063" y="2452125"/>
            <a:ext cx="12084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16" name="Google Shape;1216;p43"/>
          <p:cNvGrpSpPr/>
          <p:nvPr/>
        </p:nvGrpSpPr>
        <p:grpSpPr>
          <a:xfrm>
            <a:off x="7391519" y="2312625"/>
            <a:ext cx="644104" cy="644104"/>
            <a:chOff x="1492675" y="4992125"/>
            <a:chExt cx="481825" cy="481825"/>
          </a:xfrm>
        </p:grpSpPr>
        <p:sp>
          <p:nvSpPr>
            <p:cNvPr id="1217" name="Google Shape;1217;p43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9" name="Google Shape;1219;p43"/>
          <p:cNvGrpSpPr/>
          <p:nvPr/>
        </p:nvGrpSpPr>
        <p:grpSpPr>
          <a:xfrm>
            <a:off x="6983737" y="2010187"/>
            <a:ext cx="644104" cy="644104"/>
            <a:chOff x="2085525" y="4992125"/>
            <a:chExt cx="481825" cy="481825"/>
          </a:xfrm>
        </p:grpSpPr>
        <p:sp>
          <p:nvSpPr>
            <p:cNvPr id="1220" name="Google Shape;1220;p43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22" name="Google Shape;1222;p43"/>
          <p:cNvSpPr txBox="1"/>
          <p:nvPr/>
        </p:nvSpPr>
        <p:spPr>
          <a:xfrm>
            <a:off x="2069963" y="3563613"/>
            <a:ext cx="2072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Llegadas de peticiones al sitio web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23" name="Google Shape;1223;p43"/>
          <p:cNvSpPr txBox="1"/>
          <p:nvPr/>
        </p:nvSpPr>
        <p:spPr>
          <a:xfrm>
            <a:off x="1904875" y="2170263"/>
            <a:ext cx="2072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Ataques DDoS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24" name="Google Shape;1224;p43"/>
          <p:cNvSpPr txBox="1"/>
          <p:nvPr/>
        </p:nvSpPr>
        <p:spPr>
          <a:xfrm>
            <a:off x="5074638" y="2571750"/>
            <a:ext cx="2072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Procesamiento de peticiones por el servidor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25" name="Google Shape;1225;p43"/>
          <p:cNvSpPr txBox="1"/>
          <p:nvPr/>
        </p:nvSpPr>
        <p:spPr>
          <a:xfrm>
            <a:off x="3535813" y="3007125"/>
            <a:ext cx="2072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Peticiones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 txBox="1">
            <a:spLocks noGrp="1"/>
          </p:cNvSpPr>
          <p:nvPr>
            <p:ph type="title"/>
          </p:nvPr>
        </p:nvSpPr>
        <p:spPr>
          <a:xfrm>
            <a:off x="1279987" y="2651525"/>
            <a:ext cx="30654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Consideraciones</a:t>
            </a:r>
            <a:endParaRPr sz="2500"/>
          </a:p>
        </p:txBody>
      </p:sp>
      <p:sp>
        <p:nvSpPr>
          <p:cNvPr id="1231" name="Google Shape;1231;p44"/>
          <p:cNvSpPr txBox="1">
            <a:spLocks noGrp="1"/>
          </p:cNvSpPr>
          <p:nvPr>
            <p:ph type="title" idx="2"/>
          </p:nvPr>
        </p:nvSpPr>
        <p:spPr>
          <a:xfrm>
            <a:off x="1279950" y="1616600"/>
            <a:ext cx="306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232" name="Google Shape;1232;p4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1690" t="327" r="11698" b="337"/>
          <a:stretch/>
        </p:blipFill>
        <p:spPr>
          <a:xfrm>
            <a:off x="4683288" y="1329250"/>
            <a:ext cx="3180774" cy="2475374"/>
          </a:xfrm>
          <a:prstGeom prst="rect">
            <a:avLst/>
          </a:prstGeom>
        </p:spPr>
      </p:pic>
      <p:pic>
        <p:nvPicPr>
          <p:cNvPr id="1233" name="Google Shape;12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88" y="1338875"/>
            <a:ext cx="3180777" cy="247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5"/>
          <p:cNvSpPr txBox="1">
            <a:spLocks noGrp="1"/>
          </p:cNvSpPr>
          <p:nvPr>
            <p:ph type="subTitle" idx="1"/>
          </p:nvPr>
        </p:nvSpPr>
        <p:spPr>
          <a:xfrm>
            <a:off x="5152792" y="2756361"/>
            <a:ext cx="23364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Definir las capacidades óptimas del servicio de Cloud Computing a elegir para evitar caídas inesperadas.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39" name="Google Shape;1239;p45"/>
          <p:cNvSpPr txBox="1">
            <a:spLocks noGrp="1"/>
          </p:cNvSpPr>
          <p:nvPr>
            <p:ph type="subTitle" idx="3"/>
          </p:nvPr>
        </p:nvSpPr>
        <p:spPr>
          <a:xfrm>
            <a:off x="9456300" y="2530038"/>
            <a:ext cx="254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Definir la capacidad del sistema para tolerar ciertas condiciones sin degradar significativamente su rendimiento o eficiencia.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40" name="Google Shape;1240;p45"/>
          <p:cNvSpPr txBox="1">
            <a:spLocks noGrp="1"/>
          </p:cNvSpPr>
          <p:nvPr>
            <p:ph type="subTitle" idx="5"/>
          </p:nvPr>
        </p:nvSpPr>
        <p:spPr>
          <a:xfrm>
            <a:off x="1522213" y="2756350"/>
            <a:ext cx="25404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Contratación de un nuevo servicio de Cloud Computing para procesar las peticiones del sitio web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41" name="Google Shape;1241;p45"/>
          <p:cNvSpPr txBox="1">
            <a:spLocks noGrp="1"/>
          </p:cNvSpPr>
          <p:nvPr>
            <p:ph type="subTitle" idx="7"/>
          </p:nvPr>
        </p:nvSpPr>
        <p:spPr>
          <a:xfrm>
            <a:off x="5152788" y="242222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242" name="Google Shape;1242;p45"/>
          <p:cNvSpPr txBox="1">
            <a:spLocks noGrp="1"/>
          </p:cNvSpPr>
          <p:nvPr>
            <p:ph type="subTitle" idx="9"/>
          </p:nvPr>
        </p:nvSpPr>
        <p:spPr>
          <a:xfrm>
            <a:off x="9563200" y="21778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Permisividad</a:t>
            </a:r>
            <a:endParaRPr/>
          </a:p>
        </p:txBody>
      </p:sp>
      <p:sp>
        <p:nvSpPr>
          <p:cNvPr id="1243" name="Google Shape;1243;p45"/>
          <p:cNvSpPr txBox="1">
            <a:spLocks noGrp="1"/>
          </p:cNvSpPr>
          <p:nvPr>
            <p:ph type="subTitle" idx="14"/>
          </p:nvPr>
        </p:nvSpPr>
        <p:spPr>
          <a:xfrm>
            <a:off x="1624225" y="242223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</p:txBody>
      </p:sp>
      <p:sp>
        <p:nvSpPr>
          <p:cNvPr id="1244" name="Google Shape;1244;p45"/>
          <p:cNvSpPr/>
          <p:nvPr/>
        </p:nvSpPr>
        <p:spPr>
          <a:xfrm>
            <a:off x="6034638" y="1655883"/>
            <a:ext cx="5727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5"/>
          <p:cNvSpPr/>
          <p:nvPr/>
        </p:nvSpPr>
        <p:spPr>
          <a:xfrm>
            <a:off x="2506075" y="1655882"/>
            <a:ext cx="5727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5"/>
          <p:cNvSpPr/>
          <p:nvPr/>
        </p:nvSpPr>
        <p:spPr>
          <a:xfrm>
            <a:off x="10440150" y="1544570"/>
            <a:ext cx="572700" cy="572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45"/>
          <p:cNvGrpSpPr/>
          <p:nvPr/>
        </p:nvGrpSpPr>
        <p:grpSpPr>
          <a:xfrm>
            <a:off x="6178138" y="1825057"/>
            <a:ext cx="285675" cy="234350"/>
            <a:chOff x="6334113" y="3508625"/>
            <a:chExt cx="285675" cy="234350"/>
          </a:xfrm>
        </p:grpSpPr>
        <p:sp>
          <p:nvSpPr>
            <p:cNvPr id="1248" name="Google Shape;1248;p45"/>
            <p:cNvSpPr/>
            <p:nvPr/>
          </p:nvSpPr>
          <p:spPr>
            <a:xfrm>
              <a:off x="6408038" y="3508625"/>
              <a:ext cx="137800" cy="41300"/>
            </a:xfrm>
            <a:custGeom>
              <a:avLst/>
              <a:gdLst/>
              <a:ahLst/>
              <a:cxnLst/>
              <a:rect l="l" t="t" r="r" b="b"/>
              <a:pathLst>
                <a:path w="5512" h="1652" extrusionOk="0">
                  <a:moveTo>
                    <a:pt x="2757" y="1"/>
                  </a:moveTo>
                  <a:cubicBezTo>
                    <a:pt x="1773" y="1"/>
                    <a:pt x="827" y="385"/>
                    <a:pt x="132" y="1081"/>
                  </a:cubicBezTo>
                  <a:cubicBezTo>
                    <a:pt x="0" y="1211"/>
                    <a:pt x="0" y="1424"/>
                    <a:pt x="132" y="1554"/>
                  </a:cubicBezTo>
                  <a:cubicBezTo>
                    <a:pt x="197" y="1619"/>
                    <a:pt x="283" y="1652"/>
                    <a:pt x="368" y="1652"/>
                  </a:cubicBezTo>
                  <a:cubicBezTo>
                    <a:pt x="454" y="1652"/>
                    <a:pt x="539" y="1619"/>
                    <a:pt x="605" y="1554"/>
                  </a:cubicBezTo>
                  <a:cubicBezTo>
                    <a:pt x="1175" y="984"/>
                    <a:pt x="1953" y="670"/>
                    <a:pt x="2757" y="670"/>
                  </a:cubicBezTo>
                  <a:cubicBezTo>
                    <a:pt x="3560" y="670"/>
                    <a:pt x="4338" y="984"/>
                    <a:pt x="4908" y="1554"/>
                  </a:cubicBezTo>
                  <a:cubicBezTo>
                    <a:pt x="4973" y="1619"/>
                    <a:pt x="5059" y="1652"/>
                    <a:pt x="5144" y="1652"/>
                  </a:cubicBezTo>
                  <a:cubicBezTo>
                    <a:pt x="5230" y="1652"/>
                    <a:pt x="5316" y="1619"/>
                    <a:pt x="5381" y="1554"/>
                  </a:cubicBezTo>
                  <a:cubicBezTo>
                    <a:pt x="5511" y="1424"/>
                    <a:pt x="5511" y="1211"/>
                    <a:pt x="5381" y="1081"/>
                  </a:cubicBezTo>
                  <a:cubicBezTo>
                    <a:pt x="4685" y="385"/>
                    <a:pt x="3738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431688" y="3542675"/>
              <a:ext cx="90475" cy="30900"/>
            </a:xfrm>
            <a:custGeom>
              <a:avLst/>
              <a:gdLst/>
              <a:ahLst/>
              <a:cxnLst/>
              <a:rect l="l" t="t" r="r" b="b"/>
              <a:pathLst>
                <a:path w="3619" h="1236" extrusionOk="0">
                  <a:moveTo>
                    <a:pt x="1810" y="1"/>
                  </a:moveTo>
                  <a:cubicBezTo>
                    <a:pt x="1192" y="1"/>
                    <a:pt x="574" y="222"/>
                    <a:pt x="131" y="665"/>
                  </a:cubicBezTo>
                  <a:cubicBezTo>
                    <a:pt x="0" y="795"/>
                    <a:pt x="0" y="1008"/>
                    <a:pt x="131" y="1138"/>
                  </a:cubicBezTo>
                  <a:cubicBezTo>
                    <a:pt x="197" y="1203"/>
                    <a:pt x="282" y="1236"/>
                    <a:pt x="368" y="1236"/>
                  </a:cubicBezTo>
                  <a:cubicBezTo>
                    <a:pt x="454" y="1236"/>
                    <a:pt x="539" y="1203"/>
                    <a:pt x="606" y="1138"/>
                  </a:cubicBezTo>
                  <a:cubicBezTo>
                    <a:pt x="922" y="821"/>
                    <a:pt x="1366" y="663"/>
                    <a:pt x="1810" y="663"/>
                  </a:cubicBezTo>
                  <a:cubicBezTo>
                    <a:pt x="2254" y="663"/>
                    <a:pt x="2699" y="821"/>
                    <a:pt x="3016" y="1138"/>
                  </a:cubicBezTo>
                  <a:cubicBezTo>
                    <a:pt x="3081" y="1203"/>
                    <a:pt x="3166" y="1236"/>
                    <a:pt x="3252" y="1236"/>
                  </a:cubicBezTo>
                  <a:cubicBezTo>
                    <a:pt x="3338" y="1236"/>
                    <a:pt x="3423" y="1203"/>
                    <a:pt x="3489" y="1138"/>
                  </a:cubicBezTo>
                  <a:cubicBezTo>
                    <a:pt x="3619" y="1008"/>
                    <a:pt x="3619" y="795"/>
                    <a:pt x="3489" y="665"/>
                  </a:cubicBezTo>
                  <a:cubicBezTo>
                    <a:pt x="3045" y="222"/>
                    <a:pt x="2427" y="1"/>
                    <a:pt x="1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451288" y="3575575"/>
              <a:ext cx="51350" cy="50225"/>
            </a:xfrm>
            <a:custGeom>
              <a:avLst/>
              <a:gdLst/>
              <a:ahLst/>
              <a:cxnLst/>
              <a:rect l="l" t="t" r="r" b="b"/>
              <a:pathLst>
                <a:path w="2054" h="2009" extrusionOk="0">
                  <a:moveTo>
                    <a:pt x="1027" y="1"/>
                  </a:moveTo>
                  <a:cubicBezTo>
                    <a:pt x="459" y="1"/>
                    <a:pt x="0" y="450"/>
                    <a:pt x="0" y="1006"/>
                  </a:cubicBezTo>
                  <a:cubicBezTo>
                    <a:pt x="0" y="1559"/>
                    <a:pt x="459" y="2009"/>
                    <a:pt x="1027" y="2009"/>
                  </a:cubicBezTo>
                  <a:cubicBezTo>
                    <a:pt x="1592" y="2009"/>
                    <a:pt x="2053" y="1559"/>
                    <a:pt x="2053" y="1006"/>
                  </a:cubicBezTo>
                  <a:cubicBezTo>
                    <a:pt x="2053" y="450"/>
                    <a:pt x="1592" y="1"/>
                    <a:pt x="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334113" y="3525375"/>
              <a:ext cx="285675" cy="217600"/>
            </a:xfrm>
            <a:custGeom>
              <a:avLst/>
              <a:gdLst/>
              <a:ahLst/>
              <a:cxnLst/>
              <a:rect l="l" t="t" r="r" b="b"/>
              <a:pathLst>
                <a:path w="11427" h="8704" extrusionOk="0">
                  <a:moveTo>
                    <a:pt x="1674" y="6025"/>
                  </a:moveTo>
                  <a:cubicBezTo>
                    <a:pt x="1859" y="6025"/>
                    <a:pt x="2009" y="6175"/>
                    <a:pt x="2009" y="6361"/>
                  </a:cubicBezTo>
                  <a:cubicBezTo>
                    <a:pt x="2009" y="6545"/>
                    <a:pt x="1859" y="6695"/>
                    <a:pt x="1674" y="6695"/>
                  </a:cubicBezTo>
                  <a:cubicBezTo>
                    <a:pt x="1490" y="6695"/>
                    <a:pt x="1340" y="6545"/>
                    <a:pt x="1340" y="6361"/>
                  </a:cubicBezTo>
                  <a:cubicBezTo>
                    <a:pt x="1340" y="6175"/>
                    <a:pt x="1490" y="6025"/>
                    <a:pt x="1674" y="6025"/>
                  </a:cubicBezTo>
                  <a:close/>
                  <a:moveTo>
                    <a:pt x="3013" y="6025"/>
                  </a:moveTo>
                  <a:cubicBezTo>
                    <a:pt x="3198" y="6025"/>
                    <a:pt x="3348" y="6175"/>
                    <a:pt x="3348" y="6361"/>
                  </a:cubicBezTo>
                  <a:cubicBezTo>
                    <a:pt x="3348" y="6545"/>
                    <a:pt x="3198" y="6695"/>
                    <a:pt x="3013" y="6695"/>
                  </a:cubicBezTo>
                  <a:cubicBezTo>
                    <a:pt x="2829" y="6695"/>
                    <a:pt x="2679" y="6545"/>
                    <a:pt x="2679" y="6361"/>
                  </a:cubicBezTo>
                  <a:cubicBezTo>
                    <a:pt x="2679" y="6175"/>
                    <a:pt x="2829" y="6025"/>
                    <a:pt x="3013" y="6025"/>
                  </a:cubicBezTo>
                  <a:close/>
                  <a:moveTo>
                    <a:pt x="4351" y="6025"/>
                  </a:moveTo>
                  <a:cubicBezTo>
                    <a:pt x="4537" y="6025"/>
                    <a:pt x="4687" y="6175"/>
                    <a:pt x="4687" y="6361"/>
                  </a:cubicBezTo>
                  <a:cubicBezTo>
                    <a:pt x="4687" y="6545"/>
                    <a:pt x="4537" y="6695"/>
                    <a:pt x="4351" y="6695"/>
                  </a:cubicBezTo>
                  <a:cubicBezTo>
                    <a:pt x="4168" y="6695"/>
                    <a:pt x="4018" y="6545"/>
                    <a:pt x="4018" y="6361"/>
                  </a:cubicBezTo>
                  <a:cubicBezTo>
                    <a:pt x="4018" y="6175"/>
                    <a:pt x="4168" y="6025"/>
                    <a:pt x="4351" y="6025"/>
                  </a:cubicBezTo>
                  <a:close/>
                  <a:moveTo>
                    <a:pt x="7743" y="6025"/>
                  </a:moveTo>
                  <a:cubicBezTo>
                    <a:pt x="7929" y="6025"/>
                    <a:pt x="8079" y="6175"/>
                    <a:pt x="8079" y="6361"/>
                  </a:cubicBezTo>
                  <a:cubicBezTo>
                    <a:pt x="8079" y="6545"/>
                    <a:pt x="7929" y="6695"/>
                    <a:pt x="7743" y="6695"/>
                  </a:cubicBezTo>
                  <a:lnTo>
                    <a:pt x="7074" y="6695"/>
                  </a:lnTo>
                  <a:cubicBezTo>
                    <a:pt x="6890" y="6695"/>
                    <a:pt x="6740" y="6545"/>
                    <a:pt x="6740" y="6361"/>
                  </a:cubicBezTo>
                  <a:cubicBezTo>
                    <a:pt x="6740" y="6175"/>
                    <a:pt x="6890" y="6025"/>
                    <a:pt x="7074" y="6025"/>
                  </a:cubicBezTo>
                  <a:close/>
                  <a:moveTo>
                    <a:pt x="9752" y="6025"/>
                  </a:moveTo>
                  <a:cubicBezTo>
                    <a:pt x="9937" y="6025"/>
                    <a:pt x="10087" y="6175"/>
                    <a:pt x="10087" y="6361"/>
                  </a:cubicBezTo>
                  <a:cubicBezTo>
                    <a:pt x="10087" y="6545"/>
                    <a:pt x="9937" y="6695"/>
                    <a:pt x="9752" y="6695"/>
                  </a:cubicBezTo>
                  <a:lnTo>
                    <a:pt x="9082" y="6695"/>
                  </a:lnTo>
                  <a:cubicBezTo>
                    <a:pt x="8898" y="6695"/>
                    <a:pt x="8748" y="6545"/>
                    <a:pt x="8748" y="6361"/>
                  </a:cubicBezTo>
                  <a:cubicBezTo>
                    <a:pt x="8748" y="6175"/>
                    <a:pt x="8898" y="6025"/>
                    <a:pt x="9082" y="6025"/>
                  </a:cubicBezTo>
                  <a:close/>
                  <a:moveTo>
                    <a:pt x="1674" y="0"/>
                  </a:moveTo>
                  <a:cubicBezTo>
                    <a:pt x="1490" y="0"/>
                    <a:pt x="1340" y="150"/>
                    <a:pt x="1340" y="336"/>
                  </a:cubicBezTo>
                  <a:lnTo>
                    <a:pt x="1340" y="4686"/>
                  </a:lnTo>
                  <a:lnTo>
                    <a:pt x="335" y="4686"/>
                  </a:lnTo>
                  <a:cubicBezTo>
                    <a:pt x="151" y="4686"/>
                    <a:pt x="1" y="4836"/>
                    <a:pt x="1" y="5022"/>
                  </a:cubicBezTo>
                  <a:lnTo>
                    <a:pt x="1" y="7700"/>
                  </a:lnTo>
                  <a:cubicBezTo>
                    <a:pt x="1" y="7884"/>
                    <a:pt x="151" y="8034"/>
                    <a:pt x="335" y="8034"/>
                  </a:cubicBezTo>
                  <a:lnTo>
                    <a:pt x="1340" y="8034"/>
                  </a:lnTo>
                  <a:lnTo>
                    <a:pt x="1340" y="8369"/>
                  </a:lnTo>
                  <a:cubicBezTo>
                    <a:pt x="1340" y="8553"/>
                    <a:pt x="1490" y="8703"/>
                    <a:pt x="1674" y="8703"/>
                  </a:cubicBezTo>
                  <a:cubicBezTo>
                    <a:pt x="1859" y="8703"/>
                    <a:pt x="2009" y="8553"/>
                    <a:pt x="2009" y="8369"/>
                  </a:cubicBezTo>
                  <a:lnTo>
                    <a:pt x="2009" y="8034"/>
                  </a:lnTo>
                  <a:lnTo>
                    <a:pt x="10087" y="8034"/>
                  </a:lnTo>
                  <a:lnTo>
                    <a:pt x="10087" y="8369"/>
                  </a:lnTo>
                  <a:cubicBezTo>
                    <a:pt x="10087" y="8553"/>
                    <a:pt x="10235" y="8703"/>
                    <a:pt x="10421" y="8703"/>
                  </a:cubicBezTo>
                  <a:cubicBezTo>
                    <a:pt x="10607" y="8703"/>
                    <a:pt x="10757" y="8553"/>
                    <a:pt x="10757" y="8369"/>
                  </a:cubicBezTo>
                  <a:lnTo>
                    <a:pt x="10757" y="8034"/>
                  </a:lnTo>
                  <a:lnTo>
                    <a:pt x="11091" y="8034"/>
                  </a:lnTo>
                  <a:cubicBezTo>
                    <a:pt x="11276" y="8034"/>
                    <a:pt x="11426" y="7884"/>
                    <a:pt x="11426" y="7700"/>
                  </a:cubicBezTo>
                  <a:lnTo>
                    <a:pt x="11426" y="5022"/>
                  </a:lnTo>
                  <a:cubicBezTo>
                    <a:pt x="11426" y="4836"/>
                    <a:pt x="11276" y="4686"/>
                    <a:pt x="11091" y="4686"/>
                  </a:cubicBezTo>
                  <a:lnTo>
                    <a:pt x="10087" y="4686"/>
                  </a:lnTo>
                  <a:lnTo>
                    <a:pt x="10087" y="336"/>
                  </a:lnTo>
                  <a:cubicBezTo>
                    <a:pt x="10087" y="150"/>
                    <a:pt x="9937" y="0"/>
                    <a:pt x="9752" y="0"/>
                  </a:cubicBezTo>
                  <a:cubicBezTo>
                    <a:pt x="9568" y="0"/>
                    <a:pt x="9418" y="150"/>
                    <a:pt x="9418" y="336"/>
                  </a:cubicBezTo>
                  <a:lnTo>
                    <a:pt x="9418" y="4686"/>
                  </a:lnTo>
                  <a:lnTo>
                    <a:pt x="2009" y="4686"/>
                  </a:lnTo>
                  <a:lnTo>
                    <a:pt x="2009" y="336"/>
                  </a:lnTo>
                  <a:cubicBezTo>
                    <a:pt x="2009" y="150"/>
                    <a:pt x="1859" y="0"/>
                    <a:pt x="1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45"/>
          <p:cNvGrpSpPr/>
          <p:nvPr/>
        </p:nvGrpSpPr>
        <p:grpSpPr>
          <a:xfrm>
            <a:off x="2649200" y="1799407"/>
            <a:ext cx="286425" cy="285650"/>
            <a:chOff x="6333713" y="4137425"/>
            <a:chExt cx="286425" cy="285650"/>
          </a:xfrm>
        </p:grpSpPr>
        <p:sp>
          <p:nvSpPr>
            <p:cNvPr id="1253" name="Google Shape;1253;p45"/>
            <p:cNvSpPr/>
            <p:nvPr/>
          </p:nvSpPr>
          <p:spPr>
            <a:xfrm>
              <a:off x="6434263" y="4289175"/>
              <a:ext cx="85375" cy="66950"/>
            </a:xfrm>
            <a:custGeom>
              <a:avLst/>
              <a:gdLst/>
              <a:ahLst/>
              <a:cxnLst/>
              <a:rect l="l" t="t" r="r" b="b"/>
              <a:pathLst>
                <a:path w="3415" h="2678" extrusionOk="0">
                  <a:moveTo>
                    <a:pt x="1708" y="0"/>
                  </a:moveTo>
                  <a:cubicBezTo>
                    <a:pt x="1522" y="0"/>
                    <a:pt x="1372" y="150"/>
                    <a:pt x="1372" y="334"/>
                  </a:cubicBezTo>
                  <a:lnTo>
                    <a:pt x="1372" y="866"/>
                  </a:lnTo>
                  <a:lnTo>
                    <a:pt x="131" y="2107"/>
                  </a:lnTo>
                  <a:cubicBezTo>
                    <a:pt x="1" y="2237"/>
                    <a:pt x="1" y="2449"/>
                    <a:pt x="131" y="2580"/>
                  </a:cubicBezTo>
                  <a:cubicBezTo>
                    <a:pt x="196" y="2645"/>
                    <a:pt x="282" y="2677"/>
                    <a:pt x="368" y="2677"/>
                  </a:cubicBezTo>
                  <a:cubicBezTo>
                    <a:pt x="453" y="2677"/>
                    <a:pt x="539" y="2645"/>
                    <a:pt x="604" y="2580"/>
                  </a:cubicBezTo>
                  <a:lnTo>
                    <a:pt x="1708" y="1478"/>
                  </a:lnTo>
                  <a:lnTo>
                    <a:pt x="2809" y="2580"/>
                  </a:lnTo>
                  <a:cubicBezTo>
                    <a:pt x="2874" y="2645"/>
                    <a:pt x="2960" y="2677"/>
                    <a:pt x="3046" y="2677"/>
                  </a:cubicBezTo>
                  <a:cubicBezTo>
                    <a:pt x="3131" y="2677"/>
                    <a:pt x="3217" y="2645"/>
                    <a:pt x="3282" y="2580"/>
                  </a:cubicBezTo>
                  <a:cubicBezTo>
                    <a:pt x="3414" y="2449"/>
                    <a:pt x="3414" y="2237"/>
                    <a:pt x="3282" y="2107"/>
                  </a:cubicBezTo>
                  <a:lnTo>
                    <a:pt x="2041" y="866"/>
                  </a:lnTo>
                  <a:lnTo>
                    <a:pt x="2041" y="334"/>
                  </a:lnTo>
                  <a:cubicBezTo>
                    <a:pt x="2041" y="150"/>
                    <a:pt x="1891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535488" y="4289175"/>
              <a:ext cx="50250" cy="50225"/>
            </a:xfrm>
            <a:custGeom>
              <a:avLst/>
              <a:gdLst/>
              <a:ahLst/>
              <a:cxnLst/>
              <a:rect l="l" t="t" r="r" b="b"/>
              <a:pathLst>
                <a:path w="2010" h="2009" extrusionOk="0">
                  <a:moveTo>
                    <a:pt x="1006" y="0"/>
                  </a:moveTo>
                  <a:cubicBezTo>
                    <a:pt x="451" y="0"/>
                    <a:pt x="1" y="450"/>
                    <a:pt x="1" y="1003"/>
                  </a:cubicBezTo>
                  <a:cubicBezTo>
                    <a:pt x="1" y="1559"/>
                    <a:pt x="451" y="2008"/>
                    <a:pt x="1006" y="2008"/>
                  </a:cubicBezTo>
                  <a:cubicBezTo>
                    <a:pt x="1559" y="2008"/>
                    <a:pt x="2009" y="1559"/>
                    <a:pt x="2009" y="1003"/>
                  </a:cubicBezTo>
                  <a:cubicBezTo>
                    <a:pt x="2009" y="450"/>
                    <a:pt x="1559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501663" y="4389575"/>
              <a:ext cx="118475" cy="33500"/>
            </a:xfrm>
            <a:custGeom>
              <a:avLst/>
              <a:gdLst/>
              <a:ahLst/>
              <a:cxnLst/>
              <a:rect l="l" t="t" r="r" b="b"/>
              <a:pathLst>
                <a:path w="4739" h="1340" extrusionOk="0">
                  <a:moveTo>
                    <a:pt x="350" y="1"/>
                  </a:moveTo>
                  <a:cubicBezTo>
                    <a:pt x="247" y="1"/>
                    <a:pt x="149" y="49"/>
                    <a:pt x="86" y="129"/>
                  </a:cubicBezTo>
                  <a:cubicBezTo>
                    <a:pt x="22" y="211"/>
                    <a:pt x="1" y="317"/>
                    <a:pt x="26" y="417"/>
                  </a:cubicBezTo>
                  <a:lnTo>
                    <a:pt x="359" y="1086"/>
                  </a:lnTo>
                  <a:cubicBezTo>
                    <a:pt x="397" y="1236"/>
                    <a:pt x="531" y="1340"/>
                    <a:pt x="684" y="1340"/>
                  </a:cubicBezTo>
                  <a:lnTo>
                    <a:pt x="4055" y="1340"/>
                  </a:lnTo>
                  <a:cubicBezTo>
                    <a:pt x="4208" y="1340"/>
                    <a:pt x="4342" y="1236"/>
                    <a:pt x="4380" y="1086"/>
                  </a:cubicBezTo>
                  <a:lnTo>
                    <a:pt x="4713" y="417"/>
                  </a:lnTo>
                  <a:cubicBezTo>
                    <a:pt x="4738" y="317"/>
                    <a:pt x="4717" y="211"/>
                    <a:pt x="4653" y="129"/>
                  </a:cubicBezTo>
                  <a:cubicBezTo>
                    <a:pt x="4590" y="49"/>
                    <a:pt x="4490" y="1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519613" y="4339375"/>
              <a:ext cx="82575" cy="33500"/>
            </a:xfrm>
            <a:custGeom>
              <a:avLst/>
              <a:gdLst/>
              <a:ahLst/>
              <a:cxnLst/>
              <a:rect l="l" t="t" r="r" b="b"/>
              <a:pathLst>
                <a:path w="3303" h="1340" extrusionOk="0">
                  <a:moveTo>
                    <a:pt x="1641" y="0"/>
                  </a:moveTo>
                  <a:cubicBezTo>
                    <a:pt x="830" y="0"/>
                    <a:pt x="156" y="575"/>
                    <a:pt x="0" y="1339"/>
                  </a:cubicBezTo>
                  <a:lnTo>
                    <a:pt x="3303" y="1339"/>
                  </a:lnTo>
                  <a:cubicBezTo>
                    <a:pt x="3146" y="575"/>
                    <a:pt x="2449" y="0"/>
                    <a:pt x="1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368138" y="4289175"/>
              <a:ext cx="50225" cy="50225"/>
            </a:xfrm>
            <a:custGeom>
              <a:avLst/>
              <a:gdLst/>
              <a:ahLst/>
              <a:cxnLst/>
              <a:rect l="l" t="t" r="r" b="b"/>
              <a:pathLst>
                <a:path w="2009" h="2009" extrusionOk="0">
                  <a:moveTo>
                    <a:pt x="1005" y="0"/>
                  </a:moveTo>
                  <a:cubicBezTo>
                    <a:pt x="450" y="0"/>
                    <a:pt x="0" y="450"/>
                    <a:pt x="0" y="1003"/>
                  </a:cubicBezTo>
                  <a:cubicBezTo>
                    <a:pt x="0" y="1559"/>
                    <a:pt x="450" y="2008"/>
                    <a:pt x="1005" y="2008"/>
                  </a:cubicBezTo>
                  <a:cubicBezTo>
                    <a:pt x="1559" y="2008"/>
                    <a:pt x="2009" y="1559"/>
                    <a:pt x="2009" y="1003"/>
                  </a:cubicBezTo>
                  <a:cubicBezTo>
                    <a:pt x="2009" y="450"/>
                    <a:pt x="1559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333713" y="4389575"/>
              <a:ext cx="118525" cy="33500"/>
            </a:xfrm>
            <a:custGeom>
              <a:avLst/>
              <a:gdLst/>
              <a:ahLst/>
              <a:cxnLst/>
              <a:rect l="l" t="t" r="r" b="b"/>
              <a:pathLst>
                <a:path w="4741" h="1340" extrusionOk="0">
                  <a:moveTo>
                    <a:pt x="351" y="1"/>
                  </a:moveTo>
                  <a:cubicBezTo>
                    <a:pt x="249" y="1"/>
                    <a:pt x="151" y="49"/>
                    <a:pt x="87" y="129"/>
                  </a:cubicBezTo>
                  <a:cubicBezTo>
                    <a:pt x="24" y="211"/>
                    <a:pt x="1" y="317"/>
                    <a:pt x="26" y="417"/>
                  </a:cubicBezTo>
                  <a:lnTo>
                    <a:pt x="361" y="1086"/>
                  </a:lnTo>
                  <a:cubicBezTo>
                    <a:pt x="399" y="1236"/>
                    <a:pt x="533" y="1340"/>
                    <a:pt x="686" y="1340"/>
                  </a:cubicBezTo>
                  <a:lnTo>
                    <a:pt x="4055" y="1340"/>
                  </a:lnTo>
                  <a:cubicBezTo>
                    <a:pt x="4209" y="1340"/>
                    <a:pt x="4342" y="1236"/>
                    <a:pt x="4380" y="1086"/>
                  </a:cubicBezTo>
                  <a:lnTo>
                    <a:pt x="4716" y="417"/>
                  </a:lnTo>
                  <a:cubicBezTo>
                    <a:pt x="4741" y="317"/>
                    <a:pt x="4717" y="211"/>
                    <a:pt x="4653" y="129"/>
                  </a:cubicBezTo>
                  <a:cubicBezTo>
                    <a:pt x="4591" y="49"/>
                    <a:pt x="4492" y="1"/>
                    <a:pt x="4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351663" y="4339375"/>
              <a:ext cx="82600" cy="33500"/>
            </a:xfrm>
            <a:custGeom>
              <a:avLst/>
              <a:gdLst/>
              <a:ahLst/>
              <a:cxnLst/>
              <a:rect l="l" t="t" r="r" b="b"/>
              <a:pathLst>
                <a:path w="3304" h="1340" extrusionOk="0">
                  <a:moveTo>
                    <a:pt x="1664" y="0"/>
                  </a:moveTo>
                  <a:cubicBezTo>
                    <a:pt x="854" y="0"/>
                    <a:pt x="158" y="575"/>
                    <a:pt x="0" y="1339"/>
                  </a:cubicBezTo>
                  <a:lnTo>
                    <a:pt x="3303" y="1339"/>
                  </a:lnTo>
                  <a:cubicBezTo>
                    <a:pt x="3148" y="575"/>
                    <a:pt x="2473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451813" y="4137425"/>
              <a:ext cx="50225" cy="50225"/>
            </a:xfrm>
            <a:custGeom>
              <a:avLst/>
              <a:gdLst/>
              <a:ahLst/>
              <a:cxnLst/>
              <a:rect l="l" t="t" r="r" b="b"/>
              <a:pathLst>
                <a:path w="2009" h="2009" extrusionOk="0">
                  <a:moveTo>
                    <a:pt x="1006" y="0"/>
                  </a:moveTo>
                  <a:cubicBezTo>
                    <a:pt x="450" y="0"/>
                    <a:pt x="0" y="450"/>
                    <a:pt x="0" y="1004"/>
                  </a:cubicBezTo>
                  <a:cubicBezTo>
                    <a:pt x="0" y="1559"/>
                    <a:pt x="450" y="2009"/>
                    <a:pt x="1006" y="2009"/>
                  </a:cubicBezTo>
                  <a:cubicBezTo>
                    <a:pt x="1559" y="2009"/>
                    <a:pt x="2009" y="1559"/>
                    <a:pt x="2009" y="1004"/>
                  </a:cubicBezTo>
                  <a:cubicBezTo>
                    <a:pt x="2009" y="450"/>
                    <a:pt x="1559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417988" y="4238375"/>
              <a:ext cx="117925" cy="34075"/>
            </a:xfrm>
            <a:custGeom>
              <a:avLst/>
              <a:gdLst/>
              <a:ahLst/>
              <a:cxnLst/>
              <a:rect l="l" t="t" r="r" b="b"/>
              <a:pathLst>
                <a:path w="4717" h="1363" extrusionOk="0">
                  <a:moveTo>
                    <a:pt x="350" y="1"/>
                  </a:moveTo>
                  <a:cubicBezTo>
                    <a:pt x="247" y="1"/>
                    <a:pt x="148" y="49"/>
                    <a:pt x="86" y="131"/>
                  </a:cubicBezTo>
                  <a:cubicBezTo>
                    <a:pt x="22" y="211"/>
                    <a:pt x="0" y="317"/>
                    <a:pt x="25" y="418"/>
                  </a:cubicBezTo>
                  <a:lnTo>
                    <a:pt x="359" y="1109"/>
                  </a:lnTo>
                  <a:cubicBezTo>
                    <a:pt x="397" y="1259"/>
                    <a:pt x="530" y="1363"/>
                    <a:pt x="684" y="1363"/>
                  </a:cubicBezTo>
                  <a:lnTo>
                    <a:pt x="4031" y="1363"/>
                  </a:lnTo>
                  <a:cubicBezTo>
                    <a:pt x="4185" y="1363"/>
                    <a:pt x="4319" y="1259"/>
                    <a:pt x="4356" y="1109"/>
                  </a:cubicBezTo>
                  <a:lnTo>
                    <a:pt x="4692" y="418"/>
                  </a:lnTo>
                  <a:cubicBezTo>
                    <a:pt x="4717" y="318"/>
                    <a:pt x="4694" y="211"/>
                    <a:pt x="4629" y="131"/>
                  </a:cubicBezTo>
                  <a:cubicBezTo>
                    <a:pt x="4567" y="49"/>
                    <a:pt x="4469" y="1"/>
                    <a:pt x="4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435913" y="4187625"/>
              <a:ext cx="82025" cy="34050"/>
            </a:xfrm>
            <a:custGeom>
              <a:avLst/>
              <a:gdLst/>
              <a:ahLst/>
              <a:cxnLst/>
              <a:rect l="l" t="t" r="r" b="b"/>
              <a:pathLst>
                <a:path w="3281" h="1362" extrusionOk="0">
                  <a:moveTo>
                    <a:pt x="1642" y="1"/>
                  </a:moveTo>
                  <a:cubicBezTo>
                    <a:pt x="831" y="1"/>
                    <a:pt x="156" y="599"/>
                    <a:pt x="1" y="1361"/>
                  </a:cubicBezTo>
                  <a:lnTo>
                    <a:pt x="3280" y="1361"/>
                  </a:lnTo>
                  <a:cubicBezTo>
                    <a:pt x="3125" y="599"/>
                    <a:pt x="2450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5"/>
          <p:cNvGrpSpPr/>
          <p:nvPr/>
        </p:nvGrpSpPr>
        <p:grpSpPr>
          <a:xfrm>
            <a:off x="10583663" y="1688095"/>
            <a:ext cx="285675" cy="285650"/>
            <a:chOff x="7096038" y="4137425"/>
            <a:chExt cx="285675" cy="285650"/>
          </a:xfrm>
        </p:grpSpPr>
        <p:sp>
          <p:nvSpPr>
            <p:cNvPr id="1264" name="Google Shape;1264;p45"/>
            <p:cNvSpPr/>
            <p:nvPr/>
          </p:nvSpPr>
          <p:spPr>
            <a:xfrm>
              <a:off x="7130088" y="4305900"/>
              <a:ext cx="50250" cy="50225"/>
            </a:xfrm>
            <a:custGeom>
              <a:avLst/>
              <a:gdLst/>
              <a:ahLst/>
              <a:cxnLst/>
              <a:rect l="l" t="t" r="r" b="b"/>
              <a:pathLst>
                <a:path w="2010" h="2009" extrusionOk="0">
                  <a:moveTo>
                    <a:pt x="1004" y="1"/>
                  </a:moveTo>
                  <a:cubicBezTo>
                    <a:pt x="449" y="1"/>
                    <a:pt x="1" y="450"/>
                    <a:pt x="1" y="1004"/>
                  </a:cubicBezTo>
                  <a:cubicBezTo>
                    <a:pt x="1" y="1559"/>
                    <a:pt x="449" y="2009"/>
                    <a:pt x="1004" y="2009"/>
                  </a:cubicBezTo>
                  <a:cubicBezTo>
                    <a:pt x="1558" y="2009"/>
                    <a:pt x="2009" y="1559"/>
                    <a:pt x="2009" y="1004"/>
                  </a:cubicBezTo>
                  <a:cubicBezTo>
                    <a:pt x="2009" y="450"/>
                    <a:pt x="1558" y="1"/>
                    <a:pt x="1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213788" y="4322625"/>
              <a:ext cx="50225" cy="50250"/>
            </a:xfrm>
            <a:custGeom>
              <a:avLst/>
              <a:gdLst/>
              <a:ahLst/>
              <a:cxnLst/>
              <a:rect l="l" t="t" r="r" b="b"/>
              <a:pathLst>
                <a:path w="2009" h="2010" extrusionOk="0">
                  <a:moveTo>
                    <a:pt x="1003" y="1"/>
                  </a:moveTo>
                  <a:cubicBezTo>
                    <a:pt x="448" y="1"/>
                    <a:pt x="0" y="451"/>
                    <a:pt x="0" y="1004"/>
                  </a:cubicBezTo>
                  <a:cubicBezTo>
                    <a:pt x="0" y="1559"/>
                    <a:pt x="448" y="2009"/>
                    <a:pt x="1003" y="2009"/>
                  </a:cubicBezTo>
                  <a:cubicBezTo>
                    <a:pt x="1557" y="2009"/>
                    <a:pt x="2009" y="1559"/>
                    <a:pt x="2009" y="1004"/>
                  </a:cubicBezTo>
                  <a:cubicBezTo>
                    <a:pt x="2009" y="451"/>
                    <a:pt x="1557" y="1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297463" y="4305900"/>
              <a:ext cx="50225" cy="50225"/>
            </a:xfrm>
            <a:custGeom>
              <a:avLst/>
              <a:gdLst/>
              <a:ahLst/>
              <a:cxnLst/>
              <a:rect l="l" t="t" r="r" b="b"/>
              <a:pathLst>
                <a:path w="2009" h="2009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9"/>
                    <a:pt x="449" y="2009"/>
                    <a:pt x="1004" y="2009"/>
                  </a:cubicBezTo>
                  <a:cubicBezTo>
                    <a:pt x="1557" y="2009"/>
                    <a:pt x="2009" y="1559"/>
                    <a:pt x="2009" y="1004"/>
                  </a:cubicBezTo>
                  <a:cubicBezTo>
                    <a:pt x="2009" y="450"/>
                    <a:pt x="1557" y="1"/>
                    <a:pt x="1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197038" y="4372850"/>
              <a:ext cx="83700" cy="50225"/>
            </a:xfrm>
            <a:custGeom>
              <a:avLst/>
              <a:gdLst/>
              <a:ahLst/>
              <a:cxnLst/>
              <a:rect l="l" t="t" r="r" b="b"/>
              <a:pathLst>
                <a:path w="3348" h="2009" extrusionOk="0">
                  <a:moveTo>
                    <a:pt x="1673" y="0"/>
                  </a:moveTo>
                  <a:cubicBezTo>
                    <a:pt x="751" y="0"/>
                    <a:pt x="1" y="752"/>
                    <a:pt x="1" y="1673"/>
                  </a:cubicBezTo>
                  <a:cubicBezTo>
                    <a:pt x="1" y="1859"/>
                    <a:pt x="149" y="2009"/>
                    <a:pt x="335" y="2009"/>
                  </a:cubicBezTo>
                  <a:lnTo>
                    <a:pt x="3012" y="2009"/>
                  </a:lnTo>
                  <a:cubicBezTo>
                    <a:pt x="3196" y="2009"/>
                    <a:pt x="3348" y="1859"/>
                    <a:pt x="3348" y="1673"/>
                  </a:cubicBezTo>
                  <a:cubicBezTo>
                    <a:pt x="3348" y="752"/>
                    <a:pt x="2595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230513" y="4188175"/>
              <a:ext cx="16775" cy="16750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334" y="0"/>
                  </a:moveTo>
                  <a:cubicBezTo>
                    <a:pt x="149" y="0"/>
                    <a:pt x="1" y="152"/>
                    <a:pt x="1" y="336"/>
                  </a:cubicBezTo>
                  <a:cubicBezTo>
                    <a:pt x="1" y="521"/>
                    <a:pt x="149" y="670"/>
                    <a:pt x="334" y="670"/>
                  </a:cubicBezTo>
                  <a:cubicBezTo>
                    <a:pt x="518" y="670"/>
                    <a:pt x="670" y="521"/>
                    <a:pt x="670" y="336"/>
                  </a:cubicBezTo>
                  <a:cubicBezTo>
                    <a:pt x="670" y="152"/>
                    <a:pt x="51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096038" y="4137425"/>
              <a:ext cx="285675" cy="151775"/>
            </a:xfrm>
            <a:custGeom>
              <a:avLst/>
              <a:gdLst/>
              <a:ahLst/>
              <a:cxnLst/>
              <a:rect l="l" t="t" r="r" b="b"/>
              <a:pathLst>
                <a:path w="11427" h="6071" extrusionOk="0">
                  <a:moveTo>
                    <a:pt x="336" y="0"/>
                  </a:moveTo>
                  <a:cubicBezTo>
                    <a:pt x="151" y="0"/>
                    <a:pt x="1" y="150"/>
                    <a:pt x="1" y="334"/>
                  </a:cubicBezTo>
                  <a:cubicBezTo>
                    <a:pt x="1" y="520"/>
                    <a:pt x="151" y="670"/>
                    <a:pt x="336" y="670"/>
                  </a:cubicBezTo>
                  <a:lnTo>
                    <a:pt x="670" y="670"/>
                  </a:lnTo>
                  <a:lnTo>
                    <a:pt x="670" y="5401"/>
                  </a:lnTo>
                  <a:lnTo>
                    <a:pt x="336" y="5401"/>
                  </a:lnTo>
                  <a:cubicBezTo>
                    <a:pt x="151" y="5401"/>
                    <a:pt x="1" y="5551"/>
                    <a:pt x="1" y="5734"/>
                  </a:cubicBezTo>
                  <a:cubicBezTo>
                    <a:pt x="1" y="5920"/>
                    <a:pt x="151" y="6070"/>
                    <a:pt x="336" y="6070"/>
                  </a:cubicBezTo>
                  <a:lnTo>
                    <a:pt x="4041" y="6070"/>
                  </a:lnTo>
                  <a:lnTo>
                    <a:pt x="4041" y="5065"/>
                  </a:lnTo>
                  <a:cubicBezTo>
                    <a:pt x="4041" y="4144"/>
                    <a:pt x="4791" y="3369"/>
                    <a:pt x="5713" y="3369"/>
                  </a:cubicBezTo>
                  <a:cubicBezTo>
                    <a:pt x="5158" y="3369"/>
                    <a:pt x="4710" y="2919"/>
                    <a:pt x="4710" y="2366"/>
                  </a:cubicBezTo>
                  <a:cubicBezTo>
                    <a:pt x="4710" y="1812"/>
                    <a:pt x="5158" y="1361"/>
                    <a:pt x="5713" y="1361"/>
                  </a:cubicBezTo>
                  <a:cubicBezTo>
                    <a:pt x="6267" y="1361"/>
                    <a:pt x="6719" y="1812"/>
                    <a:pt x="6719" y="2366"/>
                  </a:cubicBezTo>
                  <a:cubicBezTo>
                    <a:pt x="6719" y="2919"/>
                    <a:pt x="6267" y="3369"/>
                    <a:pt x="5713" y="3369"/>
                  </a:cubicBezTo>
                  <a:cubicBezTo>
                    <a:pt x="6635" y="3369"/>
                    <a:pt x="7388" y="4144"/>
                    <a:pt x="7388" y="5065"/>
                  </a:cubicBezTo>
                  <a:lnTo>
                    <a:pt x="7388" y="6070"/>
                  </a:lnTo>
                  <a:lnTo>
                    <a:pt x="11092" y="6070"/>
                  </a:lnTo>
                  <a:cubicBezTo>
                    <a:pt x="11274" y="6070"/>
                    <a:pt x="11426" y="5920"/>
                    <a:pt x="11426" y="5734"/>
                  </a:cubicBezTo>
                  <a:cubicBezTo>
                    <a:pt x="11426" y="5551"/>
                    <a:pt x="11274" y="5401"/>
                    <a:pt x="11092" y="5401"/>
                  </a:cubicBezTo>
                  <a:lnTo>
                    <a:pt x="10757" y="5401"/>
                  </a:lnTo>
                  <a:lnTo>
                    <a:pt x="10757" y="670"/>
                  </a:lnTo>
                  <a:lnTo>
                    <a:pt x="11092" y="670"/>
                  </a:lnTo>
                  <a:cubicBezTo>
                    <a:pt x="11274" y="670"/>
                    <a:pt x="11426" y="520"/>
                    <a:pt x="11426" y="334"/>
                  </a:cubicBezTo>
                  <a:cubicBezTo>
                    <a:pt x="11426" y="150"/>
                    <a:pt x="11274" y="0"/>
                    <a:pt x="11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213788" y="4238375"/>
              <a:ext cx="50225" cy="50825"/>
            </a:xfrm>
            <a:custGeom>
              <a:avLst/>
              <a:gdLst/>
              <a:ahLst/>
              <a:cxnLst/>
              <a:rect l="l" t="t" r="r" b="b"/>
              <a:pathLst>
                <a:path w="2009" h="2033" extrusionOk="0">
                  <a:moveTo>
                    <a:pt x="1003" y="1"/>
                  </a:moveTo>
                  <a:cubicBezTo>
                    <a:pt x="448" y="1"/>
                    <a:pt x="0" y="474"/>
                    <a:pt x="0" y="1027"/>
                  </a:cubicBezTo>
                  <a:lnTo>
                    <a:pt x="0" y="2032"/>
                  </a:lnTo>
                  <a:lnTo>
                    <a:pt x="2009" y="2032"/>
                  </a:lnTo>
                  <a:lnTo>
                    <a:pt x="2009" y="1027"/>
                  </a:lnTo>
                  <a:cubicBezTo>
                    <a:pt x="2009" y="474"/>
                    <a:pt x="1557" y="1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285238" y="4356100"/>
              <a:ext cx="79200" cy="50250"/>
            </a:xfrm>
            <a:custGeom>
              <a:avLst/>
              <a:gdLst/>
              <a:ahLst/>
              <a:cxnLst/>
              <a:rect l="l" t="t" r="r" b="b"/>
              <a:pathLst>
                <a:path w="3168" h="2010" extrusionOk="0">
                  <a:moveTo>
                    <a:pt x="1493" y="1"/>
                  </a:moveTo>
                  <a:cubicBezTo>
                    <a:pt x="838" y="1"/>
                    <a:pt x="277" y="383"/>
                    <a:pt x="0" y="931"/>
                  </a:cubicBezTo>
                  <a:cubicBezTo>
                    <a:pt x="236" y="1240"/>
                    <a:pt x="395" y="1608"/>
                    <a:pt x="454" y="2009"/>
                  </a:cubicBezTo>
                  <a:lnTo>
                    <a:pt x="2832" y="2009"/>
                  </a:lnTo>
                  <a:cubicBezTo>
                    <a:pt x="3016" y="2009"/>
                    <a:pt x="3167" y="1859"/>
                    <a:pt x="3167" y="1674"/>
                  </a:cubicBezTo>
                  <a:cubicBezTo>
                    <a:pt x="3167" y="752"/>
                    <a:pt x="2414" y="1"/>
                    <a:pt x="1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113363" y="4356100"/>
              <a:ext cx="79100" cy="50250"/>
            </a:xfrm>
            <a:custGeom>
              <a:avLst/>
              <a:gdLst/>
              <a:ahLst/>
              <a:cxnLst/>
              <a:rect l="l" t="t" r="r" b="b"/>
              <a:pathLst>
                <a:path w="3164" h="2010" extrusionOk="0">
                  <a:moveTo>
                    <a:pt x="1673" y="1"/>
                  </a:moveTo>
                  <a:cubicBezTo>
                    <a:pt x="750" y="1"/>
                    <a:pt x="1" y="752"/>
                    <a:pt x="1" y="1674"/>
                  </a:cubicBezTo>
                  <a:cubicBezTo>
                    <a:pt x="1" y="1859"/>
                    <a:pt x="149" y="2009"/>
                    <a:pt x="334" y="2009"/>
                  </a:cubicBezTo>
                  <a:lnTo>
                    <a:pt x="2710" y="2009"/>
                  </a:lnTo>
                  <a:cubicBezTo>
                    <a:pt x="2769" y="1606"/>
                    <a:pt x="2928" y="1240"/>
                    <a:pt x="3164" y="931"/>
                  </a:cubicBezTo>
                  <a:cubicBezTo>
                    <a:pt x="2889" y="383"/>
                    <a:pt x="2327" y="1"/>
                    <a:pt x="16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3" name="Google Shape;1273;p45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Consideraciones Principales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6"/>
          <p:cNvSpPr txBox="1">
            <a:spLocks noGrp="1"/>
          </p:cNvSpPr>
          <p:nvPr>
            <p:ph type="subTitle" idx="1"/>
          </p:nvPr>
        </p:nvSpPr>
        <p:spPr>
          <a:xfrm>
            <a:off x="720000" y="1720525"/>
            <a:ext cx="2710500" cy="24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 Medium"/>
                <a:ea typeface="IBM Plex Mono Medium"/>
                <a:cs typeface="IBM Plex Mono Medium"/>
                <a:sym typeface="IBM Plex Mono Medium"/>
              </a:rPr>
              <a:t>Según el cliente las peticiones varían entre 1000 y 3000 peticiones por hora en un día normal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 Medium"/>
                <a:ea typeface="IBM Plex Mono Medium"/>
                <a:cs typeface="IBM Plex Mono Medium"/>
                <a:sym typeface="IBM Plex Mono Medium"/>
              </a:rPr>
              <a:t>La cantidad de peticiones es afectada por los </a:t>
            </a:r>
            <a:r>
              <a:rPr lang="en" b="1">
                <a:latin typeface="IBM Plex Mono"/>
                <a:ea typeface="IBM Plex Mono"/>
                <a:cs typeface="IBM Plex Mono"/>
                <a:sym typeface="IBM Plex Mono"/>
              </a:rPr>
              <a:t>días festivos</a:t>
            </a:r>
            <a:r>
              <a:rPr lang="en">
                <a:latin typeface="IBM Plex Mono Medium"/>
                <a:ea typeface="IBM Plex Mono Medium"/>
                <a:cs typeface="IBM Plex Mono Medium"/>
                <a:sym typeface="IBM Plex Mono Medium"/>
              </a:rPr>
              <a:t>, </a:t>
            </a:r>
            <a:r>
              <a:rPr lang="en" b="1">
                <a:latin typeface="IBM Plex Mono"/>
                <a:ea typeface="IBM Plex Mono"/>
                <a:cs typeface="IBM Plex Mono"/>
                <a:sym typeface="IBM Plex Mono"/>
              </a:rPr>
              <a:t>eventos estacionales</a:t>
            </a:r>
            <a:r>
              <a:rPr lang="en">
                <a:latin typeface="IBM Plex Mono Medium"/>
                <a:ea typeface="IBM Plex Mono Medium"/>
                <a:cs typeface="IBM Plex Mono Medium"/>
                <a:sym typeface="IBM Plex Mono Medium"/>
              </a:rPr>
              <a:t>, </a:t>
            </a:r>
            <a:r>
              <a:rPr lang="en" b="1">
                <a:latin typeface="IBM Plex Mono"/>
                <a:ea typeface="IBM Plex Mono"/>
                <a:cs typeface="IBM Plex Mono"/>
                <a:sym typeface="IBM Plex Mono"/>
              </a:rPr>
              <a:t>horarios pico</a:t>
            </a:r>
            <a:r>
              <a:rPr lang="en">
                <a:latin typeface="IBM Plex Mono Medium"/>
                <a:ea typeface="IBM Plex Mono Medium"/>
                <a:cs typeface="IBM Plex Mono Medium"/>
                <a:sym typeface="IBM Plex Mono Medium"/>
              </a:rPr>
              <a:t> o incluso ataques DDoS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79" name="Google Shape;1279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44" r="1634"/>
          <a:stretch/>
        </p:blipFill>
        <p:spPr>
          <a:xfrm>
            <a:off x="3670300" y="1720525"/>
            <a:ext cx="4649974" cy="24966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0" name="Google Shape;128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Consideraciones Principales</a:t>
            </a:r>
            <a:endParaRPr/>
          </a:p>
        </p:txBody>
      </p:sp>
      <p:pic>
        <p:nvPicPr>
          <p:cNvPr id="1281" name="Google Shape;12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294" y="1720525"/>
            <a:ext cx="4649982" cy="24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Consideraciones Principales</a:t>
            </a:r>
            <a:endParaRPr sz="3000"/>
          </a:p>
        </p:txBody>
      </p:sp>
      <p:sp>
        <p:nvSpPr>
          <p:cNvPr id="1287" name="Google Shape;1287;p47"/>
          <p:cNvSpPr/>
          <p:nvPr/>
        </p:nvSpPr>
        <p:spPr>
          <a:xfrm>
            <a:off x="631900" y="2626763"/>
            <a:ext cx="2414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Aumenta un 1000% las peticiones recibidas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47"/>
          <p:cNvSpPr/>
          <p:nvPr/>
        </p:nvSpPr>
        <p:spPr>
          <a:xfrm>
            <a:off x="631900" y="2166725"/>
            <a:ext cx="2696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0.08% de probabilidad de ocurrencia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47"/>
          <p:cNvSpPr/>
          <p:nvPr/>
        </p:nvSpPr>
        <p:spPr>
          <a:xfrm>
            <a:off x="631898" y="3171957"/>
            <a:ext cx="2188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 mantenimiento en caso de no resistir el ataque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47"/>
          <p:cNvSpPr/>
          <p:nvPr/>
        </p:nvSpPr>
        <p:spPr>
          <a:xfrm>
            <a:off x="3489250" y="2363242"/>
            <a:ext cx="21882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Capacidad del CPU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Cantidad de núcleos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Cantidad de hilos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Instrucciones por ciclo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Velocidad de clock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47"/>
          <p:cNvSpPr/>
          <p:nvPr/>
        </p:nvSpPr>
        <p:spPr>
          <a:xfrm>
            <a:off x="3489250" y="3211626"/>
            <a:ext cx="2188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Capacidad de memoria RAM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Cantidad de memoria RAM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47"/>
          <p:cNvSpPr/>
          <p:nvPr/>
        </p:nvSpPr>
        <p:spPr>
          <a:xfrm>
            <a:off x="719975" y="1526367"/>
            <a:ext cx="2414100" cy="52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Ataques DDoS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47"/>
          <p:cNvSpPr/>
          <p:nvPr/>
        </p:nvSpPr>
        <p:spPr>
          <a:xfrm>
            <a:off x="3364925" y="1526367"/>
            <a:ext cx="2414100" cy="52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Capacidad de Hardware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4" name="Google Shape;1294;p47"/>
          <p:cNvSpPr/>
          <p:nvPr/>
        </p:nvSpPr>
        <p:spPr>
          <a:xfrm>
            <a:off x="6009925" y="1526367"/>
            <a:ext cx="2414100" cy="52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Aumento de Peticiones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5" name="Google Shape;1295;p47"/>
          <p:cNvSpPr/>
          <p:nvPr/>
        </p:nvSpPr>
        <p:spPr>
          <a:xfrm>
            <a:off x="6097525" y="2407350"/>
            <a:ext cx="2414100" cy="1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Horas Pico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18 a 22 horas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Aumenta un 300%</a:t>
            </a:r>
            <a:b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Eventos Estacionales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trimestre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Aumenta un 150%</a:t>
            </a:r>
            <a:b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Días Festivos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Fechas especificas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Aumenta un 15% todos los días, 7 días antes de la fecha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47"/>
          <p:cNvSpPr/>
          <p:nvPr/>
        </p:nvSpPr>
        <p:spPr>
          <a:xfrm>
            <a:off x="631900" y="3773773"/>
            <a:ext cx="21882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mantenimiento limita la capacidad del servidor en un 80% por 2 horas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Presentación en pantalla 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Dosis</vt:lpstr>
      <vt:lpstr>IBM Plex Mono</vt:lpstr>
      <vt:lpstr>IBM Plex Mono Medium</vt:lpstr>
      <vt:lpstr>Roboto</vt:lpstr>
      <vt:lpstr>Arial</vt:lpstr>
      <vt:lpstr>Anaheim</vt:lpstr>
      <vt:lpstr>Bebas Neue</vt:lpstr>
      <vt:lpstr>Digital Technology Consulting by Slidesgo</vt:lpstr>
      <vt:lpstr>Simulación de desempeño de un servicio de Cloud Computing para un E-Commerce</vt:lpstr>
      <vt:lpstr>Contenido de este trabajo</vt:lpstr>
      <vt:lpstr>Caso de estudio</vt:lpstr>
      <vt:lpstr>Caso de Estudio</vt:lpstr>
      <vt:lpstr>Caso de Estudio</vt:lpstr>
      <vt:lpstr>Consideraciones</vt:lpstr>
      <vt:lpstr>Consideraciones Principales</vt:lpstr>
      <vt:lpstr>Consideraciones Principales</vt:lpstr>
      <vt:lpstr>Consideraciones Principales</vt:lpstr>
      <vt:lpstr>Desarrollo</vt:lpstr>
      <vt:lpstr>Desarrollo - Obtención de la FDP</vt:lpstr>
      <vt:lpstr>Elección de la Metodología</vt:lpstr>
      <vt:lpstr>Desarrollo - Clasificación de Variables: Exógenas</vt:lpstr>
      <vt:lpstr>Desarrollo - Clasificación de Variables: Endógenas</vt:lpstr>
      <vt:lpstr>Desarrollo - Tabla de Eventos</vt:lpstr>
      <vt:lpstr>Desarrollo - Simulación</vt:lpstr>
      <vt:lpstr>Resultados</vt:lpstr>
      <vt:lpstr>Resultado - CVSC</vt:lpstr>
      <vt:lpstr>Resultado - CVDDoS</vt:lpstr>
      <vt:lpstr>Resultado - PPR  </vt:lpstr>
      <vt:lpstr>Resultado - PCF  </vt:lpstr>
      <vt:lpstr>Resultado - PRF</vt:lpstr>
      <vt:lpstr>Conclusiones</vt:lpstr>
      <vt:lpstr>Conclusiones  </vt:lpstr>
      <vt:lpstr>Conclusiones  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Fedorenko</cp:lastModifiedBy>
  <cp:revision>2</cp:revision>
  <dcterms:modified xsi:type="dcterms:W3CDTF">2024-08-03T20:37:06Z</dcterms:modified>
</cp:coreProperties>
</file>