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62" r:id="rId2"/>
    <p:sldId id="812" r:id="rId3"/>
    <p:sldId id="1040" r:id="rId4"/>
    <p:sldId id="1136" r:id="rId5"/>
    <p:sldId id="1145" r:id="rId6"/>
    <p:sldId id="1147" r:id="rId7"/>
    <p:sldId id="358" r:id="rId8"/>
    <p:sldId id="1064" r:id="rId9"/>
    <p:sldId id="854" r:id="rId10"/>
    <p:sldId id="675" r:id="rId11"/>
    <p:sldId id="677" r:id="rId12"/>
    <p:sldId id="1042" r:id="rId13"/>
    <p:sldId id="1087" r:id="rId14"/>
    <p:sldId id="1144" r:id="rId15"/>
    <p:sldId id="1067" r:id="rId16"/>
    <p:sldId id="1070" r:id="rId17"/>
    <p:sldId id="1059" r:id="rId18"/>
    <p:sldId id="1050" r:id="rId19"/>
    <p:sldId id="1055" r:id="rId20"/>
    <p:sldId id="1069" r:id="rId21"/>
    <p:sldId id="1031" r:id="rId22"/>
    <p:sldId id="1068" r:id="rId23"/>
    <p:sldId id="1138" r:id="rId24"/>
    <p:sldId id="1141" r:id="rId25"/>
    <p:sldId id="1142" r:id="rId26"/>
    <p:sldId id="1143" r:id="rId27"/>
    <p:sldId id="1094" r:id="rId28"/>
    <p:sldId id="1151" r:id="rId29"/>
    <p:sldId id="1150" r:id="rId30"/>
    <p:sldId id="1148" r:id="rId31"/>
    <p:sldId id="1149" r:id="rId32"/>
    <p:sldId id="1152" r:id="rId33"/>
    <p:sldId id="1096" r:id="rId34"/>
    <p:sldId id="1135" r:id="rId35"/>
    <p:sldId id="810" r:id="rId36"/>
    <p:sldId id="921" r:id="rId37"/>
  </p:sldIdLst>
  <p:sldSz cx="9848850" cy="739775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0">
          <p15:clr>
            <a:srgbClr val="A4A3A4"/>
          </p15:clr>
        </p15:guide>
        <p15:guide id="2" pos="3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OToole" initials="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902C2"/>
    <a:srgbClr val="FFFFFF"/>
    <a:srgbClr val="E7E4F9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5" autoAdjust="0"/>
    <p:restoredTop sz="96423" autoAdjust="0"/>
  </p:normalViewPr>
  <p:slideViewPr>
    <p:cSldViewPr>
      <p:cViewPr varScale="1">
        <p:scale>
          <a:sx n="101" d="100"/>
          <a:sy n="101" d="100"/>
        </p:scale>
        <p:origin x="1236" y="68"/>
      </p:cViewPr>
      <p:guideLst>
        <p:guide orient="horz" pos="2330"/>
        <p:guide pos="3102"/>
      </p:guideLst>
    </p:cSldViewPr>
  </p:slideViewPr>
  <p:outlineViewPr>
    <p:cViewPr>
      <p:scale>
        <a:sx n="33" d="100"/>
        <a:sy n="33" d="100"/>
      </p:scale>
      <p:origin x="0" y="-30363"/>
    </p:cViewPr>
    <p:sldLst>
      <p:sld r:id="rId1" collapse="1"/>
    </p:sldLst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5"/>
    </p:cViewPr>
  </p:sorterViewPr>
  <p:notesViewPr>
    <p:cSldViewPr>
      <p:cViewPr varScale="1">
        <p:scale>
          <a:sx n="82" d="100"/>
          <a:sy n="82" d="100"/>
        </p:scale>
        <p:origin x="38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 OToole" userId="3422ab30863bd45f" providerId="LiveId" clId="{028D5426-9A95-4D80-A6F1-1E7979710633}"/>
    <pc:docChg chg="delSld modSld">
      <pc:chgData name="Pat OToole" userId="3422ab30863bd45f" providerId="LiveId" clId="{028D5426-9A95-4D80-A6F1-1E7979710633}" dt="2025-05-29T14:39:46.652" v="43" actId="47"/>
      <pc:docMkLst>
        <pc:docMk/>
      </pc:docMkLst>
      <pc:sldChg chg="modSp modAnim">
        <pc:chgData name="Pat OToole" userId="3422ab30863bd45f" providerId="LiveId" clId="{028D5426-9A95-4D80-A6F1-1E7979710633}" dt="2025-05-29T14:37:15.762" v="35" actId="20577"/>
        <pc:sldMkLst>
          <pc:docMk/>
          <pc:sldMk cId="0" sldId="677"/>
        </pc:sldMkLst>
        <pc:spChg chg="mod">
          <ac:chgData name="Pat OToole" userId="3422ab30863bd45f" providerId="LiveId" clId="{028D5426-9A95-4D80-A6F1-1E7979710633}" dt="2025-05-29T14:37:15.762" v="35" actId="20577"/>
          <ac:spMkLst>
            <pc:docMk/>
            <pc:sldMk cId="0" sldId="677"/>
            <ac:spMk id="7171" creationId="{2299C63C-BC2B-5760-5BE1-8C32B23539E1}"/>
          </ac:spMkLst>
        </pc:spChg>
      </pc:sldChg>
      <pc:sldChg chg="del">
        <pc:chgData name="Pat OToole" userId="3422ab30863bd45f" providerId="LiveId" clId="{028D5426-9A95-4D80-A6F1-1E7979710633}" dt="2025-05-29T14:39:42.697" v="42" actId="47"/>
        <pc:sldMkLst>
          <pc:docMk/>
          <pc:sldMk cId="0" sldId="1129"/>
        </pc:sldMkLst>
      </pc:sldChg>
      <pc:sldChg chg="del">
        <pc:chgData name="Pat OToole" userId="3422ab30863bd45f" providerId="LiveId" clId="{028D5426-9A95-4D80-A6F1-1E7979710633}" dt="2025-05-29T14:39:41.912" v="41" actId="47"/>
        <pc:sldMkLst>
          <pc:docMk/>
          <pc:sldMk cId="0" sldId="1130"/>
        </pc:sldMkLst>
      </pc:sldChg>
      <pc:sldChg chg="modSp mod">
        <pc:chgData name="Pat OToole" userId="3422ab30863bd45f" providerId="LiveId" clId="{028D5426-9A95-4D80-A6F1-1E7979710633}" dt="2025-05-29T14:36:52.272" v="31" actId="20577"/>
        <pc:sldMkLst>
          <pc:docMk/>
          <pc:sldMk cId="0" sldId="1136"/>
        </pc:sldMkLst>
        <pc:spChg chg="mod">
          <ac:chgData name="Pat OToole" userId="3422ab30863bd45f" providerId="LiveId" clId="{028D5426-9A95-4D80-A6F1-1E7979710633}" dt="2025-05-29T14:36:52.272" v="31" actId="20577"/>
          <ac:spMkLst>
            <pc:docMk/>
            <pc:sldMk cId="0" sldId="1136"/>
            <ac:spMk id="3" creationId="{7B6EA046-4778-94AC-BA09-5EA7B50909C0}"/>
          </ac:spMkLst>
        </pc:spChg>
      </pc:sldChg>
      <pc:sldChg chg="modSp modAnim">
        <pc:chgData name="Pat OToole" userId="3422ab30863bd45f" providerId="LiveId" clId="{028D5426-9A95-4D80-A6F1-1E7979710633}" dt="2025-05-29T14:37:49.299" v="40" actId="6549"/>
        <pc:sldMkLst>
          <pc:docMk/>
          <pc:sldMk cId="2712946340" sldId="1144"/>
        </pc:sldMkLst>
        <pc:spChg chg="mod">
          <ac:chgData name="Pat OToole" userId="3422ab30863bd45f" providerId="LiveId" clId="{028D5426-9A95-4D80-A6F1-1E7979710633}" dt="2025-05-29T14:37:49.299" v="40" actId="6549"/>
          <ac:spMkLst>
            <pc:docMk/>
            <pc:sldMk cId="2712946340" sldId="1144"/>
            <ac:spMk id="25603" creationId="{B281BC2F-357E-3C8C-3DFA-592BF49C9D4F}"/>
          </ac:spMkLst>
        </pc:spChg>
      </pc:sldChg>
      <pc:sldChg chg="del">
        <pc:chgData name="Pat OToole" userId="3422ab30863bd45f" providerId="LiveId" clId="{028D5426-9A95-4D80-A6F1-1E7979710633}" dt="2025-05-29T14:39:46.652" v="43" actId="47"/>
        <pc:sldMkLst>
          <pc:docMk/>
          <pc:sldMk cId="4284529278" sldId="1153"/>
        </pc:sldMkLst>
      </pc:sldChg>
    </pc:docChg>
  </pc:docChgLst>
  <pc:docChgLst>
    <pc:chgData name="Pat OToole" userId="3422ab30863bd45f" providerId="LiveId" clId="{15014A6E-AD20-4E88-8FBE-B71341894B7C}"/>
    <pc:docChg chg="modSld">
      <pc:chgData name="Pat OToole" userId="3422ab30863bd45f" providerId="LiveId" clId="{15014A6E-AD20-4E88-8FBE-B71341894B7C}" dt="2025-05-29T14:33:56.912" v="992" actId="1076"/>
      <pc:docMkLst>
        <pc:docMk/>
      </pc:docMkLst>
      <pc:sldChg chg="modSp">
        <pc:chgData name="Pat OToole" userId="3422ab30863bd45f" providerId="LiveId" clId="{15014A6E-AD20-4E88-8FBE-B71341894B7C}" dt="2025-05-29T06:52:44.364" v="27" actId="20577"/>
        <pc:sldMkLst>
          <pc:docMk/>
          <pc:sldMk cId="0" sldId="810"/>
        </pc:sldMkLst>
        <pc:spChg chg="mod">
          <ac:chgData name="Pat OToole" userId="3422ab30863bd45f" providerId="LiveId" clId="{15014A6E-AD20-4E88-8FBE-B71341894B7C}" dt="2025-05-29T06:52:44.364" v="27" actId="20577"/>
          <ac:spMkLst>
            <pc:docMk/>
            <pc:sldMk cId="0" sldId="810"/>
            <ac:spMk id="37891" creationId="{35DB0581-DD5D-E517-6DD1-5C974AC1D686}"/>
          </ac:spMkLst>
        </pc:spChg>
      </pc:sldChg>
      <pc:sldChg chg="modSp modAnim">
        <pc:chgData name="Pat OToole" userId="3422ab30863bd45f" providerId="LiveId" clId="{15014A6E-AD20-4E88-8FBE-B71341894B7C}" dt="2025-05-29T08:37:22.529" v="948" actId="5793"/>
        <pc:sldMkLst>
          <pc:docMk/>
          <pc:sldMk cId="0" sldId="921"/>
        </pc:sldMkLst>
        <pc:spChg chg="mod">
          <ac:chgData name="Pat OToole" userId="3422ab30863bd45f" providerId="LiveId" clId="{15014A6E-AD20-4E88-8FBE-B71341894B7C}" dt="2025-05-29T08:37:22.529" v="948" actId="5793"/>
          <ac:spMkLst>
            <pc:docMk/>
            <pc:sldMk cId="0" sldId="921"/>
            <ac:spMk id="3" creationId="{CAC1C742-3ED1-503B-1CA9-869A652C5C9E}"/>
          </ac:spMkLst>
        </pc:spChg>
      </pc:sldChg>
      <pc:sldChg chg="modSp modAnim">
        <pc:chgData name="Pat OToole" userId="3422ab30863bd45f" providerId="LiveId" clId="{15014A6E-AD20-4E88-8FBE-B71341894B7C}" dt="2025-05-29T08:25:09.699" v="430"/>
        <pc:sldMkLst>
          <pc:docMk/>
          <pc:sldMk cId="0" sldId="1031"/>
        </pc:sldMkLst>
        <pc:spChg chg="mod">
          <ac:chgData name="Pat OToole" userId="3422ab30863bd45f" providerId="LiveId" clId="{15014A6E-AD20-4E88-8FBE-B71341894B7C}" dt="2025-05-29T08:23:09.797" v="423" actId="20577"/>
          <ac:spMkLst>
            <pc:docMk/>
            <pc:sldMk cId="0" sldId="1031"/>
            <ac:spMk id="3" creationId="{834818EB-4552-2C33-72FE-E2AF17ABA745}"/>
          </ac:spMkLst>
        </pc:spChg>
      </pc:sldChg>
      <pc:sldChg chg="addSp delSp modSp mod">
        <pc:chgData name="Pat OToole" userId="3422ab30863bd45f" providerId="LiveId" clId="{15014A6E-AD20-4E88-8FBE-B71341894B7C}" dt="2025-05-29T14:33:56.912" v="992" actId="1076"/>
        <pc:sldMkLst>
          <pc:docMk/>
          <pc:sldMk cId="0" sldId="1142"/>
        </pc:sldMkLst>
        <pc:picChg chg="add mod">
          <ac:chgData name="Pat OToole" userId="3422ab30863bd45f" providerId="LiveId" clId="{15014A6E-AD20-4E88-8FBE-B71341894B7C}" dt="2025-05-29T14:33:56.912" v="992" actId="1076"/>
          <ac:picMkLst>
            <pc:docMk/>
            <pc:sldMk cId="0" sldId="1142"/>
            <ac:picMk id="2" creationId="{B8D8E5F1-7E87-1BA8-6EE7-8BDA1DDE108F}"/>
          </ac:picMkLst>
        </pc:picChg>
        <pc:picChg chg="del">
          <ac:chgData name="Pat OToole" userId="3422ab30863bd45f" providerId="LiveId" clId="{15014A6E-AD20-4E88-8FBE-B71341894B7C}" dt="2025-05-29T14:33:18.594" v="988" actId="478"/>
          <ac:picMkLst>
            <pc:docMk/>
            <pc:sldMk cId="0" sldId="1142"/>
            <ac:picMk id="52227" creationId="{004767A0-F60C-B266-CD87-CDCB26519732}"/>
          </ac:picMkLst>
        </pc:picChg>
      </pc:sldChg>
      <pc:sldChg chg="modSp">
        <pc:chgData name="Pat OToole" userId="3422ab30863bd45f" providerId="LiveId" clId="{15014A6E-AD20-4E88-8FBE-B71341894B7C}" dt="2025-05-29T08:15:11.969" v="140" actId="6549"/>
        <pc:sldMkLst>
          <pc:docMk/>
          <pc:sldMk cId="2712946340" sldId="1144"/>
        </pc:sldMkLst>
        <pc:spChg chg="mod">
          <ac:chgData name="Pat OToole" userId="3422ab30863bd45f" providerId="LiveId" clId="{15014A6E-AD20-4E88-8FBE-B71341894B7C}" dt="2025-05-29T08:15:11.969" v="140" actId="6549"/>
          <ac:spMkLst>
            <pc:docMk/>
            <pc:sldMk cId="2712946340" sldId="1144"/>
            <ac:spMk id="25603" creationId="{B281BC2F-357E-3C8C-3DFA-592BF49C9D4F}"/>
          </ac:spMkLst>
        </pc:spChg>
      </pc:sldChg>
      <pc:sldChg chg="modSp mod">
        <pc:chgData name="Pat OToole" userId="3422ab30863bd45f" providerId="LiveId" clId="{15014A6E-AD20-4E88-8FBE-B71341894B7C}" dt="2025-05-29T14:24:41.668" v="987" actId="6549"/>
        <pc:sldMkLst>
          <pc:docMk/>
          <pc:sldMk cId="3088925924" sldId="1147"/>
        </pc:sldMkLst>
        <pc:spChg chg="mod">
          <ac:chgData name="Pat OToole" userId="3422ab30863bd45f" providerId="LiveId" clId="{15014A6E-AD20-4E88-8FBE-B71341894B7C}" dt="2025-05-29T14:24:41.668" v="987" actId="6549"/>
          <ac:spMkLst>
            <pc:docMk/>
            <pc:sldMk cId="3088925924" sldId="1147"/>
            <ac:spMk id="3" creationId="{52188749-458F-874F-8259-BCED9683B197}"/>
          </ac:spMkLst>
        </pc:spChg>
      </pc:sldChg>
      <pc:sldChg chg="modSp">
        <pc:chgData name="Pat OToole" userId="3422ab30863bd45f" providerId="LiveId" clId="{15014A6E-AD20-4E88-8FBE-B71341894B7C}" dt="2025-05-29T08:38:28.498" v="984" actId="6549"/>
        <pc:sldMkLst>
          <pc:docMk/>
          <pc:sldMk cId="4284529278" sldId="1153"/>
        </pc:sldMkLst>
        <pc:spChg chg="mod">
          <ac:chgData name="Pat OToole" userId="3422ab30863bd45f" providerId="LiveId" clId="{15014A6E-AD20-4E88-8FBE-B71341894B7C}" dt="2025-05-29T08:38:28.498" v="984" actId="6549"/>
          <ac:spMkLst>
            <pc:docMk/>
            <pc:sldMk cId="4284529278" sldId="1153"/>
            <ac:spMk id="3" creationId="{C667C641-0208-A623-5810-57DC02BFD60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0D4620E-3F01-D951-B1AE-395279EB4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813" y="9153525"/>
            <a:ext cx="681037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0551" tIns="40276" rIns="80551" bIns="40276">
            <a:spAutoFit/>
          </a:bodyPr>
          <a:lstStyle>
            <a:lvl1pPr defTabSz="79533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533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533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533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533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b="0">
                <a:latin typeface="Times New Roman" panose="02020603050405020304" pitchFamily="18" charset="0"/>
              </a:rPr>
              <a:t>Page </a:t>
            </a:r>
            <a:fld id="{B3BD4067-B3F6-408E-A4FA-57B59780A5B6}" type="slidenum">
              <a:rPr lang="en-US" altLang="zh-CN" sz="1200" b="0" smtClean="0">
                <a:latin typeface="Times New Roman" panose="02020603050405020304" pitchFamily="18" charset="0"/>
              </a:rPr>
              <a:pPr algn="ctr">
                <a:lnSpc>
                  <a:spcPct val="90000"/>
                </a:lnSpc>
                <a:buClr>
                  <a:schemeClr val="tx1"/>
                </a:buClr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D908058-14D2-E622-0E4B-A949D771D4C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3907" tIns="41954" rIns="83907" bIns="419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Body Text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DB10CC0-66BA-39A1-16C3-F19940ED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813" y="9153525"/>
            <a:ext cx="681037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0551" tIns="40276" rIns="80551" bIns="40276">
            <a:spAutoFit/>
          </a:bodyPr>
          <a:lstStyle>
            <a:lvl1pPr defTabSz="79533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9533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9533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9533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95338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1200" b="0">
                <a:latin typeface="Times New Roman" panose="02020603050405020304" pitchFamily="18" charset="0"/>
              </a:rPr>
              <a:t>Page </a:t>
            </a:r>
            <a:fld id="{AAC28783-2000-4772-A924-B57599888AAA}" type="slidenum">
              <a:rPr lang="en-US" altLang="zh-CN" sz="1200" b="0" smtClean="0">
                <a:latin typeface="Times New Roman" panose="02020603050405020304" pitchFamily="18" charset="0"/>
              </a:rPr>
              <a:pPr algn="ctr">
                <a:lnSpc>
                  <a:spcPct val="90000"/>
                </a:lnSpc>
                <a:buClr>
                  <a:schemeClr val="tx1"/>
                </a:buClr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91C092-45FA-7733-972C-64172EA2014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576263"/>
            <a:ext cx="5175250" cy="3887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93750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96875" algn="l" defTabSz="793750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93750" algn="l" defTabSz="793750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89038" algn="l" defTabSz="793750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85913" algn="l" defTabSz="793750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04A9262-C834-B9C5-8E79-6229580C5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76263"/>
            <a:ext cx="4546600" cy="3414712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Notes Placeholder 1">
            <a:extLst>
              <a:ext uri="{FF2B5EF4-FFF2-40B4-BE49-F238E27FC236}">
                <a16:creationId xmlns:a16="http://schemas.microsoft.com/office/drawing/2014/main" id="{A88385E8-895C-3A75-1045-154DEDC2A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202956FA-DA30-D017-86D9-61018CF4A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F9D43C6-E4BA-63EB-CFC9-C47AC66BC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6C89-A8A0-BBE0-8557-C74689101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2D58DF7C-0F18-7218-A725-06B66F149F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DD558E48-7FEF-4EB6-6287-BAF196C3F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144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CC359EF2-7A89-B14B-AC79-1FBE47137F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F2D1C2AE-0ED7-927E-032D-9CB3D836D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altLang="en-US"/>
              <a:t>MC 3.1</a:t>
            </a:r>
          </a:p>
          <a:p>
            <a:pPr marL="171450" indent="-171450"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0A002B05-51AD-D338-F410-C0A302499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D0F442-9AF9-B903-75D9-184C77E76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Activities performed differently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Risk and opportunity management (RSK 3.2)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Testing (VV 2.1)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Incident prevention (IRP 3.1)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C59A77DF-ACBB-1C18-D306-4AF22A3253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C111B642-5F58-11FD-8E07-582B5F777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altLang="en-US"/>
              <a:t>Not covering all work types (EST 3.1)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Size estimation (EST 2.2)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B0048029-9267-FA04-E912-4E66A9A20D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1BF48D-D074-827D-B691-7C9570A21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MC 2.1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6C423AB8-6C6E-98C7-5559-204D7B412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8310CCB9-CB09-82C6-67AB-BC72C49CD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altLang="en-US"/>
              <a:t>RSK 3.3 and 3.4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2E74D544-5916-0D33-1D8E-7511102FD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70B56B04-C4BB-5942-166F-BE40D4CFF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PR 3.1 &amp; VV 3.2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BD4BF7FC-A2D0-576C-E20F-48A6D8459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496EA-D9A0-B248-CF37-A80F0C437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en-US" dirty="0">
                <a:solidFill>
                  <a:srgbClr val="0070C0"/>
                </a:solidFill>
              </a:rPr>
              <a:t>Generic BCP Awareness training only (CONT 3.1)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>
                <a:solidFill>
                  <a:srgbClr val="0070C0"/>
                </a:solidFill>
              </a:rPr>
              <a:t>Project Profile’s Critical Resources (CONT 2.1)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33DDDD4E-5720-A3C8-D06E-A6ECE358FE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CFDD31-F48A-88C1-33A1-5BC620B22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en-US" dirty="0">
                <a:solidFill>
                  <a:srgbClr val="0070C0"/>
                </a:solidFill>
              </a:rPr>
              <a:t>What were we thinking? - DAR 2.5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>
                <a:solidFill>
                  <a:srgbClr val="0070C0"/>
                </a:solidFill>
              </a:rPr>
              <a:t>Foregone conclusion – DAR 2.1</a:t>
            </a:r>
          </a:p>
          <a:p>
            <a:pPr>
              <a:defRPr/>
            </a:pP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37C0A00-0C58-261D-5DDF-F8D754B437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5575" y="863600"/>
            <a:ext cx="4716463" cy="3541713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A8CD0709-9C46-FAE8-5380-843C6F13E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9F90BFAE-C968-5CB6-7965-B229193D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B98B6-67F3-191C-2F30-1259DE5F0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9DB366CA-FFE8-A289-2C0F-D7CD673B2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EDAFE9C-A795-0D79-F745-7AB54E85B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331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E096A-7B43-D018-2FBC-CE7C8E232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9BB54534-84F5-DBDF-1ECA-F76DFF2600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1FA9CBA6-F0CE-1D90-112D-86936004C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198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6BDD3-5C80-D6F9-74EF-0B1FC78E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54E06CD8-CC0E-1767-89C4-8AAEC0F88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5105FB7B-4411-9437-C9A6-104ABDFC3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900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18105-E56F-BC2D-9F3D-410F8C2F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2798DBDB-83E5-B422-A146-3ED154022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5E72A40B-843F-B565-A6B8-4BCF55759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613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3AD09-27AF-DEFE-D613-E91ED8B6D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730C4E08-E4AD-753B-7E86-C66E42E3C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8747A990-4B1A-E25C-D60B-37F793998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503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61240B80-0C3A-F89C-4414-EA664A605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16514E38-FF74-FB1B-F5F3-B2443FCE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1460BD3-269C-7689-6B82-6016EF144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1750" y="822325"/>
            <a:ext cx="4491038" cy="3373438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11CE848-8C82-A37F-DD25-DBFCD86D18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5325"/>
            <a:ext cx="4540250" cy="34099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7D1F23E-C702-77F5-9625-B559CC9F3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350" y="4364038"/>
            <a:ext cx="5078413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F832C3C-6A14-96E3-935E-22B0624A93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5325"/>
            <a:ext cx="4540250" cy="34099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D777DAD-31C1-B40C-14ED-0E9ADEC22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350" y="4364038"/>
            <a:ext cx="5078413" cy="4064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811AEB8-3028-7179-73CB-5D238817B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EBD3BED-99FF-E29A-B811-122317F1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972" tIns="0" rIns="18972" bIns="0" anchor="b"/>
          <a:lstStyle>
            <a:lvl1pPr defTabSz="9112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1000" b="0" i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F5395093-2B8E-6581-0F09-BE800EA42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4AF64C36-4E9A-B518-343E-9F8D9A7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0175616E-51BC-C808-342B-B5BD2293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307F9BF3-7F11-6D9D-EE58-F1E72ACA5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8686800"/>
            <a:ext cx="297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18FC00EE-8CE3-E14A-025F-2B70EE727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-1588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D286AF32-0F4E-E591-948E-9830F3D38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3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695B7FA9-CC90-3F3B-DC08-DD39EE900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6395" name="Rectangle 11">
            <a:extLst>
              <a:ext uri="{FF2B5EF4-FFF2-40B4-BE49-F238E27FC236}">
                <a16:creationId xmlns:a16="http://schemas.microsoft.com/office/drawing/2014/main" id="{BDD076E5-CEE0-1BA8-B197-E8847FA2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0"/>
            <a:ext cx="2973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B28493C2-D483-39B1-4F1A-297BE388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3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6397" name="Rectangle 13">
            <a:extLst>
              <a:ext uri="{FF2B5EF4-FFF2-40B4-BE49-F238E27FC236}">
                <a16:creationId xmlns:a16="http://schemas.microsoft.com/office/drawing/2014/main" id="{FD888FD7-E6A6-E757-B2EE-4800271CB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EC47DA7E-26AE-CF6B-7317-344025EE8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0"/>
            <a:ext cx="29733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6399" name="Rectangle 15">
            <a:extLst>
              <a:ext uri="{FF2B5EF4-FFF2-40B4-BE49-F238E27FC236}">
                <a16:creationId xmlns:a16="http://schemas.microsoft.com/office/drawing/2014/main" id="{B50EF03D-DA10-9F0C-03A7-46F4006E7C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95325"/>
            <a:ext cx="4540250" cy="34099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AB05CC50-76AB-5C29-7931-E92F3CB7EB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C007BFFD-0C40-02CF-C09F-F523DA90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A69F98F-6B45-45B0-4B45-8DCE4A577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4080D13-317A-9BD0-4507-750FD8A54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2171F01-7F3F-5977-9012-D581B9566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576263"/>
            <a:ext cx="5175250" cy="3887787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5BB28D9-C3AE-5CD4-2410-1B5348466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188" y="2298700"/>
            <a:ext cx="8372475" cy="15859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963" y="4192588"/>
            <a:ext cx="6892925" cy="189071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32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7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7913" y="531813"/>
            <a:ext cx="2068512" cy="6367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31813"/>
            <a:ext cx="6056313" cy="6367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2884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667625" y="7127875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  <a:lvl5pPr marL="1292225" indent="0">
              <a:buNone/>
              <a:defRPr/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2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22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752975"/>
            <a:ext cx="8370888" cy="14700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3135313"/>
            <a:ext cx="8370888" cy="1617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68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4062413" cy="529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4013" y="1600200"/>
            <a:ext cx="4062412" cy="529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41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25" y="296863"/>
            <a:ext cx="8864600" cy="1231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125" y="1655763"/>
            <a:ext cx="4351338" cy="690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25" y="2346325"/>
            <a:ext cx="4351338" cy="426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3800" y="1655763"/>
            <a:ext cx="4352925" cy="6905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03800" y="2346325"/>
            <a:ext cx="4352925" cy="426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916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490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0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3240088" cy="1252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275" y="295275"/>
            <a:ext cx="5505450" cy="6313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125" y="1547813"/>
            <a:ext cx="3240088" cy="5060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05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5178425"/>
            <a:ext cx="5908675" cy="6111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30400" y="660400"/>
            <a:ext cx="5908675" cy="4438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400" y="5789613"/>
            <a:ext cx="5908675" cy="8683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91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>
            <a:extLst>
              <a:ext uri="{FF2B5EF4-FFF2-40B4-BE49-F238E27FC236}">
                <a16:creationId xmlns:a16="http://schemas.microsoft.com/office/drawing/2014/main" id="{FF8C24F3-2175-07CC-CCBB-5DF4E8670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7011988"/>
            <a:ext cx="3457575" cy="2381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100001" tIns="49207" rIns="100001" bIns="49207">
            <a:spAutoFit/>
          </a:bodyPr>
          <a:lstStyle>
            <a:lvl1pPr defTabSz="9874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74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74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74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7425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en-US" sz="900" b="0" dirty="0">
                <a:solidFill>
                  <a:srgbClr val="000000"/>
                </a:solidFill>
              </a:rPr>
              <a:t>GIC Final Findings - </a:t>
            </a:r>
            <a:fld id="{241A8D5B-6EC9-479C-9CC5-DD0D27A46524}" type="slidenum">
              <a:rPr lang="en-US" altLang="en-US" sz="900" b="0" smtClean="0">
                <a:solidFill>
                  <a:srgbClr val="000000"/>
                </a:solidFill>
              </a:rPr>
              <a:pPr algn="r">
                <a:buClr>
                  <a:schemeClr val="tx1"/>
                </a:buClr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en-US" sz="900" b="0" dirty="0">
              <a:solidFill>
                <a:srgbClr val="000000"/>
              </a:solidFill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B67152E-2010-37A4-3C76-5C1D9A60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7051675"/>
            <a:ext cx="3756025" cy="1714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en-US" sz="900" dirty="0"/>
              <a:t>IBM Confidential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350F7AA-F179-5E9A-3DA0-546CA082E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00200"/>
            <a:ext cx="8277225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CA2D843-A1BA-1F20-AADB-BE4653F79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68438" y="531813"/>
            <a:ext cx="74898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5317A2-8203-B5BA-FC47-B781745BE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3763" cy="7381875"/>
          </a:xfrm>
          <a:prstGeom prst="rect">
            <a:avLst/>
          </a:prstGeom>
          <a:gradFill rotWithShape="0">
            <a:gsLst>
              <a:gs pos="0">
                <a:srgbClr val="00238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35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graphicFrame>
        <p:nvGraphicFramePr>
          <p:cNvPr id="103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BA17B443-556B-62CF-A94A-25BEC36A0E8A}"/>
              </a:ext>
            </a:extLst>
          </p:cNvPr>
          <p:cNvGraphicFramePr>
            <a:graphicFrameLocks/>
          </p:cNvGraphicFramePr>
          <p:nvPr/>
        </p:nvGraphicFramePr>
        <p:xfrm>
          <a:off x="1276350" y="1093788"/>
          <a:ext cx="7974013" cy="13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! Graphic" r:id="rId14" imgW="55721250" imgH="1095375" progId="CDraw">
                  <p:embed/>
                </p:oleObj>
              </mc:Choice>
              <mc:Fallback>
                <p:oleObj name="CorelDRAW! Graphic" r:id="rId14" imgW="55721250" imgH="1095375" progId="CDraw">
                  <p:embed/>
                  <p:pic>
                    <p:nvPicPr>
                      <p:cNvPr id="103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A17B443-556B-62CF-A94A-25BEC36A0E8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093788"/>
                        <a:ext cx="7974013" cy="13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8" descr="PACT Logo">
            <a:extLst>
              <a:ext uri="{FF2B5EF4-FFF2-40B4-BE49-F238E27FC236}">
                <a16:creationId xmlns:a16="http://schemas.microsoft.com/office/drawing/2014/main" id="{7713241A-A804-480D-03FC-5C9243200A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0"/>
            <a:ext cx="16922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8">
            <a:extLst>
              <a:ext uri="{FF2B5EF4-FFF2-40B4-BE49-F238E27FC236}">
                <a16:creationId xmlns:a16="http://schemas.microsoft.com/office/drawing/2014/main" id="{D2155289-DF94-3DFE-67DF-07105DFB2AE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" r="8952" b="6493"/>
          <a:stretch>
            <a:fillRect/>
          </a:stretch>
        </p:blipFill>
        <p:spPr bwMode="auto">
          <a:xfrm>
            <a:off x="15875" y="9525"/>
            <a:ext cx="8382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</p:sldLayoutIdLst>
  <p:txStyles>
    <p:titleStyle>
      <a:lvl1pPr algn="l" defTabSz="987425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87425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987425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987425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987425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987425" rtl="0" fontAlgn="base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987425" rtl="0" fontAlgn="base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987425" rtl="0" fontAlgn="base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987425" rtl="0" fontAlgn="base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185738" indent="-185738" algn="l" defTabSz="987425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FC0128"/>
        </a:buClr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55625" indent="-247650" algn="l" defTabSz="987425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rgbClr val="FC0128"/>
        </a:buClr>
        <a:buSzPct val="100000"/>
        <a:buChar char="–"/>
        <a:defRPr sz="2000" b="1">
          <a:solidFill>
            <a:schemeClr val="tx1"/>
          </a:solidFill>
          <a:latin typeface="+mn-lt"/>
        </a:defRPr>
      </a:lvl2pPr>
      <a:lvl3pPr marL="863600" indent="-184150" algn="l" defTabSz="987425" rtl="0" eaLnBrk="0" fontAlgn="base" hangingPunct="0">
        <a:lnSpc>
          <a:spcPct val="95000"/>
        </a:lnSpc>
        <a:spcBef>
          <a:spcPct val="16000"/>
        </a:spcBef>
        <a:spcAft>
          <a:spcPct val="0"/>
        </a:spcAft>
        <a:buClr>
          <a:srgbClr val="FC0128"/>
        </a:buClr>
        <a:buSzPct val="100000"/>
        <a:buChar char="•"/>
        <a:defRPr b="1">
          <a:solidFill>
            <a:schemeClr val="tx1"/>
          </a:solidFill>
          <a:latin typeface="+mn-lt"/>
        </a:defRPr>
      </a:lvl3pPr>
      <a:lvl4pPr marL="1169988" indent="-182563" algn="l" defTabSz="987425" rtl="0" eaLnBrk="0" fontAlgn="base" hangingPunct="0">
        <a:lnSpc>
          <a:spcPct val="95000"/>
        </a:lnSpc>
        <a:spcBef>
          <a:spcPct val="14000"/>
        </a:spcBef>
        <a:spcAft>
          <a:spcPct val="0"/>
        </a:spcAft>
        <a:buClr>
          <a:srgbClr val="FC0128"/>
        </a:buClr>
        <a:buSzPct val="100000"/>
        <a:buChar char="–"/>
        <a:defRPr sz="1600" b="1">
          <a:solidFill>
            <a:schemeClr val="tx1"/>
          </a:solidFill>
          <a:latin typeface="+mn-lt"/>
        </a:defRPr>
      </a:lvl4pPr>
      <a:lvl5pPr marL="1416050" indent="-123825" algn="l" defTabSz="987425" rtl="0" eaLnBrk="0" fontAlgn="base" hangingPunct="0">
        <a:lnSpc>
          <a:spcPct val="95000"/>
        </a:lnSpc>
        <a:spcBef>
          <a:spcPct val="14000"/>
        </a:spcBef>
        <a:spcAft>
          <a:spcPct val="0"/>
        </a:spcAft>
        <a:buClr>
          <a:srgbClr val="FC0128"/>
        </a:buClr>
        <a:buSzPct val="100000"/>
        <a:buChar char="•"/>
        <a:defRPr sz="1400" b="1">
          <a:solidFill>
            <a:schemeClr val="tx1"/>
          </a:solidFill>
          <a:latin typeface="+mn-lt"/>
        </a:defRPr>
      </a:lvl5pPr>
      <a:lvl6pPr marL="1873250" indent="-123825" algn="l" defTabSz="987425" rtl="0" fontAlgn="base">
        <a:lnSpc>
          <a:spcPct val="95000"/>
        </a:lnSpc>
        <a:spcBef>
          <a:spcPct val="14000"/>
        </a:spcBef>
        <a:spcAft>
          <a:spcPct val="0"/>
        </a:spcAft>
        <a:buClr>
          <a:srgbClr val="FC0128"/>
        </a:buClr>
        <a:buSzPct val="100000"/>
        <a:buChar char="•"/>
        <a:defRPr sz="1400" b="1">
          <a:solidFill>
            <a:schemeClr val="tx1"/>
          </a:solidFill>
          <a:latin typeface="+mn-lt"/>
        </a:defRPr>
      </a:lvl6pPr>
      <a:lvl7pPr marL="2330450" indent="-123825" algn="l" defTabSz="987425" rtl="0" fontAlgn="base">
        <a:lnSpc>
          <a:spcPct val="95000"/>
        </a:lnSpc>
        <a:spcBef>
          <a:spcPct val="14000"/>
        </a:spcBef>
        <a:spcAft>
          <a:spcPct val="0"/>
        </a:spcAft>
        <a:buClr>
          <a:srgbClr val="FC0128"/>
        </a:buClr>
        <a:buSzPct val="100000"/>
        <a:buChar char="•"/>
        <a:defRPr sz="1400" b="1">
          <a:solidFill>
            <a:schemeClr val="tx1"/>
          </a:solidFill>
          <a:latin typeface="+mn-lt"/>
        </a:defRPr>
      </a:lvl7pPr>
      <a:lvl8pPr marL="2787650" indent="-123825" algn="l" defTabSz="987425" rtl="0" fontAlgn="base">
        <a:lnSpc>
          <a:spcPct val="95000"/>
        </a:lnSpc>
        <a:spcBef>
          <a:spcPct val="14000"/>
        </a:spcBef>
        <a:spcAft>
          <a:spcPct val="0"/>
        </a:spcAft>
        <a:buClr>
          <a:srgbClr val="FC0128"/>
        </a:buClr>
        <a:buSzPct val="100000"/>
        <a:buChar char="•"/>
        <a:defRPr sz="1400" b="1">
          <a:solidFill>
            <a:schemeClr val="tx1"/>
          </a:solidFill>
          <a:latin typeface="+mn-lt"/>
        </a:defRPr>
      </a:lvl8pPr>
      <a:lvl9pPr marL="3244850" indent="-123825" algn="l" defTabSz="987425" rtl="0" fontAlgn="base">
        <a:lnSpc>
          <a:spcPct val="95000"/>
        </a:lnSpc>
        <a:spcBef>
          <a:spcPct val="14000"/>
        </a:spcBef>
        <a:spcAft>
          <a:spcPct val="0"/>
        </a:spcAft>
        <a:buClr>
          <a:srgbClr val="FC0128"/>
        </a:buClr>
        <a:buSzPct val="10000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331F8F1-0D78-909B-1EE8-2B3EE7787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863" y="1227138"/>
            <a:ext cx="8950325" cy="4457700"/>
          </a:xfrm>
        </p:spPr>
        <p:txBody>
          <a:bodyPr anchor="ctr"/>
          <a:lstStyle/>
          <a:p>
            <a:pPr algn="ctr" defTabSz="738188"/>
            <a:br>
              <a:rPr lang="en-US" altLang="en-US" sz="2100"/>
            </a:br>
            <a:br>
              <a:rPr lang="en-US" altLang="en-US" sz="4300"/>
            </a:br>
            <a:r>
              <a:rPr lang="en-US" altLang="en-US" sz="4300"/>
              <a:t> IBM</a:t>
            </a:r>
            <a:br>
              <a:rPr lang="en-US" altLang="en-US" sz="4300"/>
            </a:br>
            <a:r>
              <a:rPr lang="en-US" altLang="en-US" sz="4300"/>
              <a:t>Globally Integrated Capabilities</a:t>
            </a:r>
            <a:br>
              <a:rPr lang="en-US" altLang="en-US" sz="4000"/>
            </a:br>
            <a:br>
              <a:rPr lang="en-US" altLang="en-US" sz="2400"/>
            </a:br>
            <a:r>
              <a:rPr lang="en-US" altLang="en-US" sz="3600"/>
              <a:t> </a:t>
            </a:r>
            <a:r>
              <a:rPr lang="en-US" altLang="en-US" sz="3200"/>
              <a:t>CMMI V3.0 Benchmark Appraisal </a:t>
            </a:r>
            <a:br>
              <a:rPr lang="en-US" altLang="en-US" sz="3200"/>
            </a:br>
            <a:r>
              <a:rPr lang="en-US" altLang="en-US" sz="3200"/>
              <a:t>Final Findings</a:t>
            </a:r>
            <a:br>
              <a:rPr lang="en-US" altLang="en-US" sz="3200"/>
            </a:br>
            <a:br>
              <a:rPr lang="en-US" altLang="en-US" sz="2000"/>
            </a:br>
            <a:r>
              <a:rPr lang="en-US" altLang="en-US" sz="4300"/>
              <a:t> </a:t>
            </a:r>
            <a:r>
              <a:rPr lang="en-US" altLang="en-US"/>
              <a:t> 29 May 2025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617619B-7DE9-5C88-8A25-750E81AD1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68263"/>
            <a:ext cx="25082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</a:pPr>
            <a:endParaRPr lang="en-US" altLang="en-US" sz="20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>
            <a:extLst>
              <a:ext uri="{FF2B5EF4-FFF2-40B4-BE49-F238E27FC236}">
                <a16:creationId xmlns:a16="http://schemas.microsoft.com/office/drawing/2014/main" id="{0CB57868-A559-B694-51EA-FBB7A4288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  <a:t>Final Findings</a:t>
            </a:r>
          </a:p>
        </p:txBody>
      </p:sp>
      <p:sp>
        <p:nvSpPr>
          <p:cNvPr id="676867" name="Rectangle 2051">
            <a:extLst>
              <a:ext uri="{FF2B5EF4-FFF2-40B4-BE49-F238E27FC236}">
                <a16:creationId xmlns:a16="http://schemas.microsoft.com/office/drawing/2014/main" id="{992C0D49-3AAE-4912-9987-899864A34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8201025" cy="4876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Team consensus achieved on: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Method used to include findings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Wording of findings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Practice Group and Maturity Level ratings</a:t>
            </a:r>
          </a:p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We’re no longer in data gathering mode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Questions will be entertained</a:t>
            </a:r>
          </a:p>
          <a:p>
            <a:pPr lvl="1" eaLnBrk="1" hangingPunct="1"/>
            <a:r>
              <a:rPr lang="en-US" altLang="zh-CN" dirty="0">
                <a:ea typeface="SimSun" panose="02010600030101010101" pitchFamily="2" charset="-122"/>
              </a:rPr>
              <a:t>But the ratings will not change!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81891E89-245D-9933-4907-06C4E3167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  <a:t>Findings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2299C63C-BC2B-5760-5BE1-8C32B2353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8353425" cy="529907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Strengths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Weaknesses</a:t>
            </a:r>
          </a:p>
          <a:p>
            <a:r>
              <a:rPr lang="en-US" altLang="zh-CN" dirty="0">
                <a:solidFill>
                  <a:srgbClr val="1902C2"/>
                </a:solidFill>
                <a:ea typeface="SimSun" panose="02010600030101010101" pitchFamily="2" charset="-122"/>
              </a:rPr>
              <a:t>Improvement Opportunities.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4F25DF3-41EA-1115-88CD-AF3AA0B8E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Structure of Presentation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B0F2045-E479-037D-A5DE-169D6C476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Order of the findings</a:t>
            </a:r>
          </a:p>
          <a:p>
            <a:pPr lvl="1"/>
            <a:r>
              <a:rPr lang="en-US" altLang="en-US" dirty="0"/>
              <a:t>Strengths</a:t>
            </a:r>
          </a:p>
          <a:p>
            <a:pPr lvl="1"/>
            <a:r>
              <a:rPr lang="en-US" dirty="0"/>
              <a:t>Global Findings</a:t>
            </a:r>
          </a:p>
          <a:p>
            <a:pPr lvl="1"/>
            <a:r>
              <a:rPr lang="en-US" dirty="0"/>
              <a:t>Estimation</a:t>
            </a:r>
          </a:p>
          <a:p>
            <a:pPr lvl="1"/>
            <a:r>
              <a:rPr lang="en-US" dirty="0"/>
              <a:t>Monitor and Control</a:t>
            </a:r>
          </a:p>
          <a:p>
            <a:pPr lvl="1"/>
            <a:r>
              <a:rPr lang="en-US" dirty="0"/>
              <a:t>Risk/Opportunity Management</a:t>
            </a:r>
          </a:p>
          <a:p>
            <a:pPr lvl="1"/>
            <a:r>
              <a:rPr lang="en-US" dirty="0"/>
              <a:t>Peer Reviews and Testing</a:t>
            </a:r>
          </a:p>
          <a:p>
            <a:pPr lvl="1"/>
            <a:r>
              <a:rPr lang="en-US" dirty="0"/>
              <a:t>Business Continuity</a:t>
            </a:r>
          </a:p>
          <a:p>
            <a:pPr lvl="1"/>
            <a:r>
              <a:rPr lang="en-US" dirty="0"/>
              <a:t>Decision Analysis</a:t>
            </a:r>
          </a:p>
          <a:p>
            <a:r>
              <a:rPr lang="en-US" dirty="0"/>
              <a:t>Performance Report</a:t>
            </a:r>
          </a:p>
          <a:p>
            <a:r>
              <a:rPr lang="en-US" dirty="0"/>
              <a:t>Ratings</a:t>
            </a:r>
          </a:p>
          <a:p>
            <a:r>
              <a:rPr lang="en-US" dirty="0"/>
              <a:t>Next Steps.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ABCCCED-AEE2-61B1-0063-96294F71E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8438" y="528638"/>
            <a:ext cx="7489825" cy="438150"/>
          </a:xfrm>
        </p:spPr>
        <p:txBody>
          <a:bodyPr/>
          <a:lstStyle/>
          <a:p>
            <a:r>
              <a:rPr lang="en-US" altLang="en-US" dirty="0"/>
              <a:t>Strengths </a:t>
            </a:r>
            <a:r>
              <a:rPr lang="en-US" altLang="en-US" sz="2200" dirty="0"/>
              <a:t>(#1 of 2)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2CE50B1-7B8A-681A-1A54-84FC32A1BB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8353425" cy="5299075"/>
          </a:xfrm>
        </p:spPr>
        <p:txBody>
          <a:bodyPr/>
          <a:lstStyle/>
          <a:p>
            <a:r>
              <a:rPr lang="en-US" altLang="en-US" dirty="0"/>
              <a:t>Strengths</a:t>
            </a:r>
          </a:p>
          <a:p>
            <a:pPr lvl="1"/>
            <a:r>
              <a:rPr lang="en-US" altLang="en-US" dirty="0"/>
              <a:t>The IDCP digital platform promotes effective and efficient project execution through:</a:t>
            </a:r>
          </a:p>
          <a:p>
            <a:pPr lvl="2"/>
            <a:r>
              <a:rPr lang="en-US" altLang="en-US" dirty="0"/>
              <a:t>Integration of end-to-end methods and assets</a:t>
            </a:r>
          </a:p>
          <a:p>
            <a:pPr lvl="2"/>
            <a:r>
              <a:rPr lang="en-US" altLang="en-US" dirty="0"/>
              <a:t>Data captured at source for internal and external consumption</a:t>
            </a:r>
          </a:p>
          <a:p>
            <a:pPr lvl="2"/>
            <a:r>
              <a:rPr lang="en-US" altLang="en-US" dirty="0"/>
              <a:t>Planned expansion to include full project landscape  </a:t>
            </a:r>
          </a:p>
          <a:p>
            <a:pPr lvl="4"/>
            <a:endParaRPr lang="en-US" altLang="en-US" dirty="0"/>
          </a:p>
          <a:p>
            <a:pPr lvl="1"/>
            <a:r>
              <a:rPr lang="en-US" altLang="en-US" dirty="0"/>
              <a:t>Gen AI assistants and assets are leveraged across projects and functions to drive productivity</a:t>
            </a:r>
          </a:p>
          <a:p>
            <a:pPr lvl="4"/>
            <a:endParaRPr lang="en-US" altLang="en-US" dirty="0"/>
          </a:p>
          <a:p>
            <a:pPr lvl="1"/>
            <a:r>
              <a:rPr lang="en-US" altLang="en-US" dirty="0"/>
              <a:t>Product quality and delivery cycle times are benefiting from:</a:t>
            </a:r>
          </a:p>
          <a:p>
            <a:pPr lvl="2"/>
            <a:r>
              <a:rPr lang="en-US" altLang="en-US" dirty="0"/>
              <a:t>Implementation of standard, integrated tool suites across projects</a:t>
            </a:r>
          </a:p>
          <a:p>
            <a:pPr lvl="2"/>
            <a:r>
              <a:rPr lang="en-US" altLang="en-US" dirty="0"/>
              <a:t>Effective use of code quality tools</a:t>
            </a:r>
          </a:p>
          <a:p>
            <a:pPr lvl="2"/>
            <a:r>
              <a:rPr lang="en-US" altLang="en-US" dirty="0"/>
              <a:t>Expanded use of Agile &amp; DevOps practices.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DC94C-6DB2-869D-FB5D-D954EF608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782D9FF-822F-3153-E8D9-3D222CF89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8438" y="528638"/>
            <a:ext cx="7489825" cy="438150"/>
          </a:xfrm>
        </p:spPr>
        <p:txBody>
          <a:bodyPr/>
          <a:lstStyle/>
          <a:p>
            <a:r>
              <a:rPr lang="en-US" altLang="en-US" dirty="0"/>
              <a:t>Strengths </a:t>
            </a:r>
            <a:r>
              <a:rPr lang="en-US" altLang="en-US" sz="2200" dirty="0"/>
              <a:t>(#2 of 2)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B281BC2F-357E-3C8C-3DFA-592BF49C9D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8429625" cy="5299075"/>
          </a:xfrm>
        </p:spPr>
        <p:txBody>
          <a:bodyPr/>
          <a:lstStyle/>
          <a:p>
            <a:r>
              <a:rPr lang="en-US" altLang="en-US" dirty="0"/>
              <a:t>Strengths  </a:t>
            </a:r>
          </a:p>
          <a:p>
            <a:pPr lvl="1"/>
            <a:r>
              <a:rPr lang="en-US" altLang="en-US" dirty="0"/>
              <a:t>The Performance Improvement Group and L&amp;K services prepare team members for the evolution and deployment of new technologies</a:t>
            </a:r>
          </a:p>
          <a:p>
            <a:pPr lvl="4"/>
            <a:endParaRPr lang="en-US" altLang="en-US" dirty="0"/>
          </a:p>
          <a:p>
            <a:pPr lvl="1"/>
            <a:r>
              <a:rPr lang="en-US" altLang="en-US" dirty="0"/>
              <a:t>Top graduate talent is attracted and retained due to exposure to advanced  technology and challenging projects, fostering  meaningful engagement and career growth.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294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DE40DE3-3C41-9DCC-AA74-9DD2960F7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8438" y="528638"/>
            <a:ext cx="7489825" cy="438150"/>
          </a:xfrm>
        </p:spPr>
        <p:txBody>
          <a:bodyPr/>
          <a:lstStyle/>
          <a:p>
            <a:r>
              <a:rPr lang="en-US" altLang="en-US" dirty="0"/>
              <a:t>Global Findings </a:t>
            </a:r>
            <a:r>
              <a:rPr lang="en-US" altLang="en-US" sz="2200" dirty="0"/>
              <a:t>(#1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0016D-A737-1753-7E85-C802B798A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0200"/>
            <a:ext cx="8429625" cy="5299075"/>
          </a:xfrm>
        </p:spPr>
        <p:txBody>
          <a:bodyPr/>
          <a:lstStyle/>
          <a:p>
            <a:pPr>
              <a:defRPr/>
            </a:pPr>
            <a:r>
              <a:rPr lang="en-US" dirty="0"/>
              <a:t>Weakness / </a:t>
            </a:r>
            <a:r>
              <a:rPr lang="en-US" dirty="0">
                <a:solidFill>
                  <a:srgbClr val="1902C2"/>
                </a:solidFill>
              </a:rPr>
              <a:t>Improvement Opportunity</a:t>
            </a:r>
          </a:p>
          <a:p>
            <a:pPr lvl="1">
              <a:defRPr/>
            </a:pPr>
            <a:r>
              <a:rPr lang="en-US" dirty="0"/>
              <a:t>The evolution to IDCP has resulted in some transitional discrepancies, for example: </a:t>
            </a:r>
          </a:p>
          <a:p>
            <a:pPr lvl="2">
              <a:defRPr/>
            </a:pPr>
            <a:r>
              <a:rPr lang="en-US" dirty="0"/>
              <a:t>PMSS</a:t>
            </a:r>
          </a:p>
          <a:p>
            <a:pPr lvl="2">
              <a:defRPr/>
            </a:pPr>
            <a:r>
              <a:rPr lang="en-US" dirty="0"/>
              <a:t>RAID template/log</a:t>
            </a:r>
          </a:p>
          <a:p>
            <a:pPr lvl="2">
              <a:defRPr/>
            </a:pPr>
            <a:r>
              <a:rPr lang="en-US" dirty="0"/>
              <a:t>Quality Plan</a:t>
            </a:r>
          </a:p>
          <a:p>
            <a:pPr lvl="2">
              <a:defRPr/>
            </a:pPr>
            <a:r>
              <a:rPr lang="en-US" dirty="0"/>
              <a:t>Metrics Plan</a:t>
            </a:r>
            <a:br>
              <a:rPr lang="en-US" dirty="0"/>
            </a:br>
            <a:endParaRPr lang="en-US" dirty="0"/>
          </a:p>
          <a:p>
            <a:pPr lvl="2">
              <a:defRPr/>
            </a:pPr>
            <a:r>
              <a:rPr lang="en-US" dirty="0">
                <a:solidFill>
                  <a:srgbClr val="1902C2"/>
                </a:solidFill>
              </a:rPr>
              <a:t>Organizational change management should anticipate, plan for, and thereby avoid/eliminate such discrepancies</a:t>
            </a:r>
          </a:p>
          <a:p>
            <a:pPr lvl="2">
              <a:defRPr/>
            </a:pPr>
            <a:r>
              <a:rPr lang="en-US" dirty="0">
                <a:solidFill>
                  <a:srgbClr val="1902C2"/>
                </a:solidFill>
              </a:rPr>
              <a:t>Quality Assurance activities could highlight issues that slip through.</a:t>
            </a:r>
          </a:p>
          <a:p>
            <a:pPr marL="679450" lvl="2" indent="0">
              <a:buFontTx/>
              <a:buNone/>
              <a:defRPr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0BAAE4-1216-EB57-75FB-AC055E2480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2625" y="4003675"/>
            <a:ext cx="74676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6910A9A-0A39-E5F2-01E8-E93B1AE17A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8438" y="528638"/>
            <a:ext cx="7489825" cy="438150"/>
          </a:xfrm>
        </p:spPr>
        <p:txBody>
          <a:bodyPr/>
          <a:lstStyle/>
          <a:p>
            <a:r>
              <a:rPr lang="en-US" altLang="en-US" dirty="0"/>
              <a:t>Global Findings </a:t>
            </a:r>
            <a:r>
              <a:rPr lang="en-US" altLang="en-US" sz="2200" dirty="0"/>
              <a:t>(#2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CFAB-04E7-5D09-CA29-39FCBACC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0200"/>
            <a:ext cx="8429625" cy="5299075"/>
          </a:xfrm>
        </p:spPr>
        <p:txBody>
          <a:bodyPr/>
          <a:lstStyle/>
          <a:p>
            <a:pPr>
              <a:defRPr/>
            </a:pPr>
            <a:r>
              <a:rPr lang="en-US" dirty="0"/>
              <a:t>Weakness / </a:t>
            </a:r>
            <a:r>
              <a:rPr lang="en-US" dirty="0">
                <a:solidFill>
                  <a:srgbClr val="1902C2"/>
                </a:solidFill>
              </a:rPr>
              <a:t>Improvement Opportunity</a:t>
            </a:r>
          </a:p>
          <a:p>
            <a:pPr lvl="1">
              <a:defRPr/>
            </a:pPr>
            <a:r>
              <a:rPr lang="en-US" dirty="0"/>
              <a:t>Some activities are performed differently than defined or planned</a:t>
            </a:r>
          </a:p>
          <a:p>
            <a:pPr lvl="2">
              <a:defRPr/>
            </a:pPr>
            <a:r>
              <a:rPr lang="en-US" dirty="0"/>
              <a:t>Projects whose landscapes have morphed from DEV to SVC</a:t>
            </a:r>
          </a:p>
          <a:p>
            <a:pPr lvl="2">
              <a:defRPr/>
            </a:pPr>
            <a:r>
              <a:rPr lang="en-US" dirty="0"/>
              <a:t>Risk and opportunity management for client vs. internal use</a:t>
            </a:r>
          </a:p>
          <a:p>
            <a:pPr lvl="2">
              <a:defRPr/>
            </a:pPr>
            <a:r>
              <a:rPr lang="en-US" dirty="0"/>
              <a:t>Testing</a:t>
            </a:r>
          </a:p>
          <a:p>
            <a:pPr lvl="2">
              <a:defRPr/>
            </a:pPr>
            <a:r>
              <a:rPr lang="en-US" dirty="0"/>
              <a:t>Incident prevention.</a:t>
            </a:r>
          </a:p>
          <a:p>
            <a:pPr marL="679450" lvl="2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A610821-C961-84BC-6F69-15B922E27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Estimation</a:t>
            </a:r>
            <a:endParaRPr lang="en-US" altLang="en-US" sz="1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FF3FB-4AFB-9FAF-74B5-9E170178D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Weakness / </a:t>
            </a:r>
            <a:r>
              <a:rPr lang="en-US" altLang="en-US">
                <a:solidFill>
                  <a:srgbClr val="1902C2"/>
                </a:solidFill>
              </a:rPr>
              <a:t>Improvement Opportunity</a:t>
            </a:r>
          </a:p>
          <a:p>
            <a:pPr lvl="1"/>
            <a:r>
              <a:rPr lang="en-US" altLang="en-US"/>
              <a:t>For some </a:t>
            </a:r>
            <a:r>
              <a:rPr lang="en-US" altLang="en-US" u="sng"/>
              <a:t>service</a:t>
            </a:r>
            <a:r>
              <a:rPr lang="en-US" altLang="en-US"/>
              <a:t> projects:</a:t>
            </a:r>
          </a:p>
          <a:p>
            <a:pPr lvl="2"/>
            <a:r>
              <a:rPr lang="en-US" altLang="en-US"/>
              <a:t>Descriptions of, or references to estimation models do not cover all work types</a:t>
            </a:r>
            <a:r>
              <a:rPr lang="en-US" altLang="en-US" sz="600"/>
              <a:t>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For some </a:t>
            </a:r>
            <a:r>
              <a:rPr lang="en-US" altLang="en-US" u="sng"/>
              <a:t>development</a:t>
            </a:r>
            <a:r>
              <a:rPr lang="en-US" altLang="en-US"/>
              <a:t> projects:</a:t>
            </a:r>
          </a:p>
          <a:p>
            <a:pPr lvl="2"/>
            <a:r>
              <a:rPr lang="en-US" altLang="en-US"/>
              <a:t>The Estimation Record is overly simplified, and effort estimation is done at the phase level rather than at a more detailed level	</a:t>
            </a:r>
          </a:p>
          <a:p>
            <a:pPr lvl="3"/>
            <a:r>
              <a:rPr lang="en-US" altLang="en-US"/>
              <a:t>In addition, size estimation was not conducted</a:t>
            </a:r>
            <a:endParaRPr lang="en-US" altLang="en-US" sz="800">
              <a:solidFill>
                <a:srgbClr val="0070C0"/>
              </a:solidFill>
            </a:endParaRPr>
          </a:p>
          <a:p>
            <a:pPr lvl="4"/>
            <a:r>
              <a:rPr lang="en-US" altLang="en-US"/>
              <a:t>Size estimates typically serve as the basis of estimate for effort, cost, and schedule estimates</a:t>
            </a:r>
          </a:p>
          <a:p>
            <a:pPr lvl="4"/>
            <a:r>
              <a:rPr lang="en-US" altLang="en-US"/>
              <a:t>They can also be used to anticipate and avoid cost and effort overruns.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71CC749-2B2A-AAD2-4E77-2F2862332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 and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5CF2-CCAD-BB43-9D0C-000A80393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8429625" cy="5299075"/>
          </a:xfrm>
        </p:spPr>
        <p:txBody>
          <a:bodyPr/>
          <a:lstStyle/>
          <a:p>
            <a:r>
              <a:rPr lang="en-US" altLang="en-US" dirty="0"/>
              <a:t>Weakness / </a:t>
            </a:r>
            <a:r>
              <a:rPr lang="en-US" altLang="en-US" dirty="0">
                <a:solidFill>
                  <a:srgbClr val="1902C2"/>
                </a:solidFill>
              </a:rPr>
              <a:t>Improvement Opportunity</a:t>
            </a:r>
          </a:p>
          <a:p>
            <a:pPr lvl="1"/>
            <a:r>
              <a:rPr lang="en-US" altLang="en-US" dirty="0"/>
              <a:t>For some projects, although planned vs. actuals is tracked for the schedule…</a:t>
            </a:r>
          </a:p>
          <a:p>
            <a:pPr lvl="2"/>
            <a:r>
              <a:rPr lang="en-US" altLang="en-US" dirty="0"/>
              <a:t>It does not appear to be tracked for effort</a:t>
            </a:r>
          </a:p>
          <a:p>
            <a:pPr lvl="2"/>
            <a:r>
              <a:rPr lang="en-US" altLang="en-US" dirty="0"/>
              <a:t>Lack of tracking capacity planned vs available vs. actual hours spent.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9C6C698B-A84F-F59E-1078-22B205704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8438" y="528638"/>
            <a:ext cx="7489825" cy="438150"/>
          </a:xfrm>
        </p:spPr>
        <p:txBody>
          <a:bodyPr/>
          <a:lstStyle/>
          <a:p>
            <a:r>
              <a:rPr lang="en-US" altLang="en-US"/>
              <a:t>Risk/Opportunity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D9DC-DBE0-2A88-C39E-969826AED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600200"/>
            <a:ext cx="8429625" cy="5299075"/>
          </a:xfrm>
        </p:spPr>
        <p:txBody>
          <a:bodyPr/>
          <a:lstStyle/>
          <a:p>
            <a:r>
              <a:rPr lang="en-US" altLang="en-US" dirty="0"/>
              <a:t>Weakness / </a:t>
            </a:r>
            <a:r>
              <a:rPr lang="en-US" altLang="en-US" dirty="0">
                <a:solidFill>
                  <a:srgbClr val="1902C2"/>
                </a:solidFill>
              </a:rPr>
              <a:t>Improvement Opportunity</a:t>
            </a:r>
          </a:p>
          <a:p>
            <a:pPr lvl="1"/>
            <a:r>
              <a:rPr lang="en-US" altLang="en-US" dirty="0"/>
              <a:t>Some </a:t>
            </a:r>
            <a:r>
              <a:rPr lang="en-US" altLang="en-US" u="sng" dirty="0"/>
              <a:t>development</a:t>
            </a:r>
            <a:r>
              <a:rPr lang="en-US" altLang="en-US" dirty="0"/>
              <a:t> projects </a:t>
            </a:r>
          </a:p>
          <a:p>
            <a:pPr lvl="2"/>
            <a:r>
              <a:rPr lang="en-US" altLang="en-US" dirty="0"/>
              <a:t>Do not document how they </a:t>
            </a:r>
            <a:r>
              <a:rPr lang="en-US" altLang="en-US" i="1" dirty="0">
                <a:solidFill>
                  <a:srgbClr val="002060"/>
                </a:solidFill>
              </a:rPr>
              <a:t>plan</a:t>
            </a:r>
            <a:r>
              <a:rPr lang="en-US" altLang="en-US" dirty="0"/>
              <a:t> to address each identified risk</a:t>
            </a:r>
          </a:p>
          <a:p>
            <a:pPr lvl="3"/>
            <a:r>
              <a:rPr lang="en-US" altLang="en-US" dirty="0"/>
              <a:t>Some projects only document the current status of each risk</a:t>
            </a:r>
          </a:p>
          <a:p>
            <a:pPr lvl="3"/>
            <a:r>
              <a:rPr lang="en-US" altLang="en-US" dirty="0"/>
              <a:t>Other projects only document the steps actually taken for each risk</a:t>
            </a:r>
          </a:p>
          <a:p>
            <a:pPr lvl="2"/>
            <a:r>
              <a:rPr lang="en-US" altLang="en-US" dirty="0"/>
              <a:t>Have multiple risk logs for legitimate reasons, but their Risk Strategy may not clearly describe how these various risk logs are to be used</a:t>
            </a:r>
            <a:r>
              <a:rPr lang="en-US" altLang="en-US" sz="600" dirty="0"/>
              <a:t>.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>
                <a:solidFill>
                  <a:srgbClr val="1902C2"/>
                </a:solidFill>
              </a:rPr>
              <a:t>Promoting and managing opportunities is less evident than managing risks on many projects</a:t>
            </a:r>
          </a:p>
          <a:p>
            <a:pPr lvl="2"/>
            <a:r>
              <a:rPr lang="en-US" altLang="en-US" dirty="0">
                <a:solidFill>
                  <a:srgbClr val="1902C2"/>
                </a:solidFill>
              </a:rPr>
              <a:t>For example, automation is frequently suggested but is not managed as an opportunity.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9D805D5-7308-1E1F-DCC3-86A75F0D3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88D09F2-658F-DD82-C3EA-EB37F0E6A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Introductory Materials</a:t>
            </a:r>
          </a:p>
          <a:p>
            <a:r>
              <a:rPr lang="en-US" altLang="en-US" dirty="0"/>
              <a:t>Findings</a:t>
            </a:r>
          </a:p>
          <a:p>
            <a:pPr lvl="1"/>
            <a:r>
              <a:rPr lang="en-US" altLang="en-US" dirty="0"/>
              <a:t>Strengths</a:t>
            </a:r>
          </a:p>
          <a:p>
            <a:pPr lvl="1"/>
            <a:r>
              <a:rPr lang="en-US" altLang="en-US" dirty="0"/>
              <a:t>Weaknesses and </a:t>
            </a:r>
            <a:r>
              <a:rPr lang="en-US" altLang="en-US" dirty="0">
                <a:solidFill>
                  <a:srgbClr val="1902C2"/>
                </a:solidFill>
              </a:rPr>
              <a:t>Improvement Opportunities</a:t>
            </a:r>
          </a:p>
          <a:p>
            <a:r>
              <a:rPr lang="en-US" altLang="en-US" dirty="0"/>
              <a:t>Ratings</a:t>
            </a:r>
          </a:p>
          <a:p>
            <a:r>
              <a:rPr lang="en-US" altLang="en-US" dirty="0"/>
              <a:t>Next Steps.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59D6A7F-403C-DD76-7FC1-2F661BAE2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Peer Reviews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475D-0698-3C64-DE90-4669C5B6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Weakness / </a:t>
            </a:r>
            <a:r>
              <a:rPr lang="en-US" dirty="0">
                <a:solidFill>
                  <a:srgbClr val="1902C2"/>
                </a:solidFill>
              </a:rPr>
              <a:t>Improvement Opportunity</a:t>
            </a:r>
          </a:p>
          <a:p>
            <a:pPr lvl="1">
              <a:defRPr/>
            </a:pPr>
            <a:r>
              <a:rPr lang="en-US" dirty="0"/>
              <a:t>When conducting defect analysis, some projects do not sufficiently document the:</a:t>
            </a:r>
          </a:p>
          <a:p>
            <a:pPr lvl="2">
              <a:defRPr/>
            </a:pPr>
            <a:r>
              <a:rPr lang="en-US" dirty="0"/>
              <a:t>Analysis objectives</a:t>
            </a:r>
          </a:p>
          <a:p>
            <a:pPr lvl="2">
              <a:defRPr/>
            </a:pPr>
            <a:r>
              <a:rPr lang="en-US" dirty="0"/>
              <a:t>Insights gleaned/derived</a:t>
            </a:r>
          </a:p>
          <a:p>
            <a:pPr lvl="2">
              <a:defRPr/>
            </a:pPr>
            <a:r>
              <a:rPr lang="en-US" dirty="0"/>
              <a:t>Proposed actions (taken or not)</a:t>
            </a:r>
          </a:p>
          <a:p>
            <a:pPr lvl="2">
              <a:defRPr/>
            </a:pPr>
            <a:r>
              <a:rPr lang="en-US" dirty="0"/>
              <a:t>Effectiveness of the actions taken</a:t>
            </a:r>
          </a:p>
          <a:p>
            <a:pPr marL="574675" lvl="1" indent="0">
              <a:buFontTx/>
              <a:buNone/>
              <a:defRPr/>
            </a:pPr>
            <a:r>
              <a:rPr lang="en-US" dirty="0">
                <a:solidFill>
                  <a:srgbClr val="1902C2"/>
                </a:solidFill>
              </a:rPr>
              <a:t>Such analyses are typically conducted to:</a:t>
            </a:r>
          </a:p>
          <a:p>
            <a:pPr marL="803275" lvl="1" indent="-166688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1902C2"/>
                </a:solidFill>
              </a:rPr>
              <a:t>Identify trends in defect injection with an eye toward prevention</a:t>
            </a:r>
          </a:p>
          <a:p>
            <a:pPr marL="803275" lvl="1" indent="-166688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1902C2"/>
                </a:solidFill>
              </a:rPr>
              <a:t>Determine the efficiency and effectiveness of peer reviews/testing</a:t>
            </a:r>
          </a:p>
          <a:p>
            <a:pPr marL="1111250" lvl="2" indent="-166688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1902C2"/>
                </a:solidFill>
              </a:rPr>
              <a:t>Note that finding too few defects also warrants effectiveness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92B6A72-8F23-8B91-2FC1-4620D3B7E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Business 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18EB-4552-2C33-72FE-E2AF17ABA7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Weakness / </a:t>
            </a:r>
            <a:r>
              <a:rPr lang="en-US" altLang="en-US" dirty="0">
                <a:solidFill>
                  <a:srgbClr val="1902C2"/>
                </a:solidFill>
              </a:rPr>
              <a:t>Improvement Opportunity</a:t>
            </a:r>
          </a:p>
          <a:p>
            <a:pPr lvl="1"/>
            <a:r>
              <a:rPr lang="en-US" altLang="en-US" dirty="0"/>
              <a:t>For some </a:t>
            </a:r>
            <a:r>
              <a:rPr lang="en-US" altLang="en-US" u="sng" dirty="0"/>
              <a:t>service</a:t>
            </a:r>
            <a:r>
              <a:rPr lang="en-US" altLang="en-US" dirty="0"/>
              <a:t> projects, although project-level BCP training is covered in the Onboarding materials, there are inconsistent records regarding the delivery and review of this training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 some projects, the Project Profile’s Critical Resources section lists no Critical Customer Applications </a:t>
            </a:r>
          </a:p>
          <a:p>
            <a:pPr lvl="2"/>
            <a:r>
              <a:rPr lang="en-US" altLang="en-US" dirty="0"/>
              <a:t>Such information can be used to prioritize actions to be performed in the event of a business disruption.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E4124AE4-7A28-A771-0018-BA1D0DDFE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03B-D89C-5660-479A-F2EA21D08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Weakness / </a:t>
            </a:r>
            <a:r>
              <a:rPr lang="en-US" altLang="en-US" dirty="0">
                <a:solidFill>
                  <a:srgbClr val="1902C2"/>
                </a:solidFill>
              </a:rPr>
              <a:t>Improvement Opportunity</a:t>
            </a:r>
          </a:p>
          <a:p>
            <a:pPr lvl="1"/>
            <a:r>
              <a:rPr lang="en-US" altLang="en-US" dirty="0"/>
              <a:t>A key benefit of using DAR is not always realized</a:t>
            </a:r>
          </a:p>
          <a:p>
            <a:pPr lvl="2"/>
            <a:r>
              <a:rPr lang="en-US" altLang="en-US" dirty="0"/>
              <a:t>DAR records the thought process behind the decision</a:t>
            </a:r>
          </a:p>
          <a:p>
            <a:pPr lvl="2"/>
            <a:r>
              <a:rPr lang="en-US" altLang="en-US" dirty="0"/>
              <a:t>Six months from now, when you conclude you made a bad decision, you can answer the question, “What were we THINKING?”</a:t>
            </a:r>
          </a:p>
          <a:p>
            <a:pPr lvl="2"/>
            <a:r>
              <a:rPr lang="en-US" altLang="en-US" dirty="0"/>
              <a:t>“Scoring” each criteria on a 1-10 scale (or -3 to +3) is a good start, but it only captures the conclusion, not the underlying thinking</a:t>
            </a:r>
          </a:p>
          <a:p>
            <a:pPr lvl="3"/>
            <a:r>
              <a:rPr lang="en-US" altLang="en-US" dirty="0"/>
              <a:t>E.g., if “Cost” is a criteria, documenting the </a:t>
            </a:r>
            <a:r>
              <a:rPr lang="en-US" altLang="en-US" dirty="0" err="1"/>
              <a:t>guestimated</a:t>
            </a:r>
            <a:r>
              <a:rPr lang="en-US" altLang="en-US" dirty="0"/>
              <a:t> cost of each alternative captures the assumptions behind the score</a:t>
            </a:r>
          </a:p>
          <a:p>
            <a:pPr lvl="3"/>
            <a:r>
              <a:rPr lang="en-US" altLang="en-US" dirty="0"/>
              <a:t>Capturing criteria weightage rationale may also provide deeper insight into less-than-optimal decisions</a:t>
            </a:r>
            <a:r>
              <a:rPr lang="en-US" altLang="en-US" sz="600" dirty="0"/>
              <a:t>.</a:t>
            </a:r>
          </a:p>
          <a:p>
            <a:pPr lvl="1"/>
            <a:endParaRPr lang="en-US" altLang="en-US" dirty="0">
              <a:solidFill>
                <a:srgbClr val="1902C2"/>
              </a:solidFill>
            </a:endParaRPr>
          </a:p>
          <a:p>
            <a:pPr lvl="1"/>
            <a:r>
              <a:rPr lang="en-US" altLang="en-US" dirty="0">
                <a:solidFill>
                  <a:srgbClr val="1902C2"/>
                </a:solidFill>
              </a:rPr>
              <a:t>Avoid using DAR when the decision is a foregone conclusion</a:t>
            </a:r>
          </a:p>
          <a:p>
            <a:pPr lvl="2"/>
            <a:r>
              <a:rPr lang="en-US" altLang="en-US" dirty="0">
                <a:solidFill>
                  <a:srgbClr val="1902C2"/>
                </a:solidFill>
              </a:rPr>
              <a:t>You don’t need DAR to determine if you should</a:t>
            </a:r>
          </a:p>
          <a:p>
            <a:pPr lvl="3"/>
            <a:r>
              <a:rPr lang="en-US" altLang="en-US" dirty="0">
                <a:solidFill>
                  <a:srgbClr val="1902C2"/>
                </a:solidFill>
              </a:rPr>
              <a:t>Alternative #1: Use the client’s existing CM system or </a:t>
            </a:r>
          </a:p>
          <a:p>
            <a:pPr lvl="3"/>
            <a:r>
              <a:rPr lang="en-US" altLang="en-US" dirty="0">
                <a:solidFill>
                  <a:srgbClr val="1902C2"/>
                </a:solidFill>
              </a:rPr>
              <a:t>Alternative #2: Develop a new CM system from scratch</a:t>
            </a:r>
          </a:p>
          <a:p>
            <a:pPr lvl="2"/>
            <a:r>
              <a:rPr lang="en-US" altLang="en-US" dirty="0">
                <a:solidFill>
                  <a:srgbClr val="1902C2"/>
                </a:solidFill>
              </a:rPr>
              <a:t>Using DAR is an investment – only invest if the value to be derived (or the risk to be reduced) is greater than the effort to be invested.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DAC66BC-473F-C39A-8CBD-67390A415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Report </a:t>
            </a:r>
            <a:r>
              <a:rPr lang="en-US" altLang="en-US" sz="2200" dirty="0"/>
              <a:t>(#1 of 4)</a:t>
            </a:r>
          </a:p>
        </p:txBody>
      </p:sp>
      <p:pic>
        <p:nvPicPr>
          <p:cNvPr id="50179" name="Picture 5">
            <a:extLst>
              <a:ext uri="{FF2B5EF4-FFF2-40B4-BE49-F238E27FC236}">
                <a16:creationId xmlns:a16="http://schemas.microsoft.com/office/drawing/2014/main" id="{945F7A4B-382A-B1DE-C214-2375C72AE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514475"/>
            <a:ext cx="83629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23FA5E69-BD69-731C-749F-CEE44D189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Report </a:t>
            </a:r>
            <a:r>
              <a:rPr lang="en-US" altLang="en-US" sz="2200" dirty="0"/>
              <a:t>(#2 of 4)</a:t>
            </a:r>
          </a:p>
        </p:txBody>
      </p:sp>
      <p:pic>
        <p:nvPicPr>
          <p:cNvPr id="51203" name="Picture 6">
            <a:extLst>
              <a:ext uri="{FF2B5EF4-FFF2-40B4-BE49-F238E27FC236}">
                <a16:creationId xmlns:a16="http://schemas.microsoft.com/office/drawing/2014/main" id="{338ED241-C571-B6DC-B920-4B6A1578D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1565275"/>
            <a:ext cx="838835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5A55A66E-A1D7-3E27-09C1-8B4043518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Report </a:t>
            </a:r>
            <a:r>
              <a:rPr lang="en-US" altLang="en-US" sz="2200" dirty="0"/>
              <a:t>(#3 of 4)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D8E5F1-7E87-1BA8-6EE7-8BDA1DDE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563624"/>
            <a:ext cx="8424164" cy="47904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39C43E3-9463-0880-A20A-DE333595E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Report </a:t>
            </a:r>
            <a:r>
              <a:rPr lang="en-US" altLang="en-US" sz="2200" dirty="0"/>
              <a:t>(#4 of 4)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6AF0C2F9-BFE5-2FB8-6E90-2551EA1C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1546225"/>
            <a:ext cx="45021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4F3FBB3B-16F8-C529-1875-BFA2035E9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Rating Approach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6A6A557-6CE9-A54D-B3E4-E457D9336B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4"/>
            <a:endParaRPr lang="en-US" altLang="en-US"/>
          </a:p>
          <a:p>
            <a:r>
              <a:rPr lang="en-US" altLang="en-US"/>
              <a:t>MOST of the flow is algorithmic</a:t>
            </a:r>
          </a:p>
          <a:p>
            <a:pPr lvl="1"/>
            <a:r>
              <a:rPr lang="en-US" altLang="en-US"/>
              <a:t>Once Practice Characterization is done, the rest is pretty easy.</a:t>
            </a:r>
          </a:p>
        </p:txBody>
      </p:sp>
      <p:cxnSp>
        <p:nvCxnSpPr>
          <p:cNvPr id="51204" name="Straight Connector 11">
            <a:extLst>
              <a:ext uri="{FF2B5EF4-FFF2-40B4-BE49-F238E27FC236}">
                <a16:creationId xmlns:a16="http://schemas.microsoft.com/office/drawing/2014/main" id="{EC556EA3-0DDF-A290-3483-741844D9D62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09850" y="2789238"/>
            <a:ext cx="379413" cy="158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5" name="Straight Arrow Connector 17">
            <a:extLst>
              <a:ext uri="{FF2B5EF4-FFF2-40B4-BE49-F238E27FC236}">
                <a16:creationId xmlns:a16="http://schemas.microsoft.com/office/drawing/2014/main" id="{16335220-AD99-96E7-ECF3-B28B8299200C}"/>
              </a:ext>
            </a:extLst>
          </p:cNvPr>
          <p:cNvCxnSpPr>
            <a:cxnSpLocks noChangeShapeType="1"/>
          </p:cNvCxnSpPr>
          <p:nvPr/>
        </p:nvCxnSpPr>
        <p:spPr bwMode="auto">
          <a:xfrm rot="-120000">
            <a:off x="2790825" y="2962275"/>
            <a:ext cx="457200" cy="174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6" name="Straight Connector 18">
            <a:extLst>
              <a:ext uri="{FF2B5EF4-FFF2-40B4-BE49-F238E27FC236}">
                <a16:creationId xmlns:a16="http://schemas.microsoft.com/office/drawing/2014/main" id="{3F5BEF9A-B243-2B86-0A67-6106EC0E8AF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060825" y="3479801"/>
            <a:ext cx="4159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7" name="Straight Arrow Connector 19">
            <a:extLst>
              <a:ext uri="{FF2B5EF4-FFF2-40B4-BE49-F238E27FC236}">
                <a16:creationId xmlns:a16="http://schemas.microsoft.com/office/drawing/2014/main" id="{37781DE9-F3E6-C030-E742-073E30100E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51325" y="3657600"/>
            <a:ext cx="731838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8" name="Straight Connector 21">
            <a:extLst>
              <a:ext uri="{FF2B5EF4-FFF2-40B4-BE49-F238E27FC236}">
                <a16:creationId xmlns:a16="http://schemas.microsoft.com/office/drawing/2014/main" id="{44FEAF28-E5A5-BC0F-FEFB-C065E33C751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440362" y="4211638"/>
            <a:ext cx="4159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09" name="Straight Arrow Connector 22">
            <a:extLst>
              <a:ext uri="{FF2B5EF4-FFF2-40B4-BE49-F238E27FC236}">
                <a16:creationId xmlns:a16="http://schemas.microsoft.com/office/drawing/2014/main" id="{08246980-F6F9-81B9-2031-9C46F1E51B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41975" y="4422775"/>
            <a:ext cx="85090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0" name="Right Brace 24">
            <a:extLst>
              <a:ext uri="{FF2B5EF4-FFF2-40B4-BE49-F238E27FC236}">
                <a16:creationId xmlns:a16="http://schemas.microsoft.com/office/drawing/2014/main" id="{34C21715-6D04-DF8A-DBD7-FE86EEA380D7}"/>
              </a:ext>
            </a:extLst>
          </p:cNvPr>
          <p:cNvSpPr>
            <a:spLocks/>
          </p:cNvSpPr>
          <p:nvPr/>
        </p:nvSpPr>
        <p:spPr bwMode="auto">
          <a:xfrm>
            <a:off x="3684588" y="2047875"/>
            <a:ext cx="228600" cy="533400"/>
          </a:xfrm>
          <a:prstGeom prst="rightBrace">
            <a:avLst>
              <a:gd name="adj1" fmla="val 8329"/>
              <a:gd name="adj2" fmla="val 53986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</a:pPr>
            <a:endParaRPr lang="en-US" altLang="en-US" sz="2000"/>
          </a:p>
        </p:txBody>
      </p:sp>
      <p:pic>
        <p:nvPicPr>
          <p:cNvPr id="51211" name="Picture 8">
            <a:extLst>
              <a:ext uri="{FF2B5EF4-FFF2-40B4-BE49-F238E27FC236}">
                <a16:creationId xmlns:a16="http://schemas.microsoft.com/office/drawing/2014/main" id="{0EE6B07A-39A2-679B-16CD-368AF3EE9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022475"/>
            <a:ext cx="1674813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2" name="Picture 11">
            <a:extLst>
              <a:ext uri="{FF2B5EF4-FFF2-40B4-BE49-F238E27FC236}">
                <a16:creationId xmlns:a16="http://schemas.microsoft.com/office/drawing/2014/main" id="{CCAE6F9D-3FB5-7AFB-6337-0F483F4E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4156075"/>
            <a:ext cx="109378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3" name="Right Brace 30">
            <a:extLst>
              <a:ext uri="{FF2B5EF4-FFF2-40B4-BE49-F238E27FC236}">
                <a16:creationId xmlns:a16="http://schemas.microsoft.com/office/drawing/2014/main" id="{BC503FB1-2F7A-78CE-F70A-EC11A9C20E44}"/>
              </a:ext>
            </a:extLst>
          </p:cNvPr>
          <p:cNvSpPr>
            <a:spLocks/>
          </p:cNvSpPr>
          <p:nvPr/>
        </p:nvSpPr>
        <p:spPr bwMode="auto">
          <a:xfrm>
            <a:off x="4819650" y="2733675"/>
            <a:ext cx="228600" cy="533400"/>
          </a:xfrm>
          <a:prstGeom prst="rightBrace">
            <a:avLst>
              <a:gd name="adj1" fmla="val 8329"/>
              <a:gd name="adj2" fmla="val 53986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</a:pPr>
            <a:endParaRPr lang="en-US" altLang="en-US" sz="2000"/>
          </a:p>
        </p:txBody>
      </p:sp>
      <p:sp>
        <p:nvSpPr>
          <p:cNvPr id="51214" name="Right Brace 31">
            <a:extLst>
              <a:ext uri="{FF2B5EF4-FFF2-40B4-BE49-F238E27FC236}">
                <a16:creationId xmlns:a16="http://schemas.microsoft.com/office/drawing/2014/main" id="{2263E3B4-3FD7-FC08-A918-FFD42C09C53C}"/>
              </a:ext>
            </a:extLst>
          </p:cNvPr>
          <p:cNvSpPr>
            <a:spLocks/>
          </p:cNvSpPr>
          <p:nvPr/>
        </p:nvSpPr>
        <p:spPr bwMode="auto">
          <a:xfrm>
            <a:off x="6427788" y="3438525"/>
            <a:ext cx="228600" cy="533400"/>
          </a:xfrm>
          <a:prstGeom prst="rightBrace">
            <a:avLst>
              <a:gd name="adj1" fmla="val 8329"/>
              <a:gd name="adj2" fmla="val 53986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</a:pPr>
            <a:endParaRPr lang="en-US" altLang="en-US" sz="2000"/>
          </a:p>
        </p:txBody>
      </p:sp>
      <p:sp>
        <p:nvSpPr>
          <p:cNvPr id="51215" name="Right Brace 32">
            <a:extLst>
              <a:ext uri="{FF2B5EF4-FFF2-40B4-BE49-F238E27FC236}">
                <a16:creationId xmlns:a16="http://schemas.microsoft.com/office/drawing/2014/main" id="{06347A62-E1A3-4FF5-A007-A28D50AD6871}"/>
              </a:ext>
            </a:extLst>
          </p:cNvPr>
          <p:cNvSpPr>
            <a:spLocks/>
          </p:cNvSpPr>
          <p:nvPr/>
        </p:nvSpPr>
        <p:spPr bwMode="auto">
          <a:xfrm>
            <a:off x="7635875" y="4178300"/>
            <a:ext cx="228600" cy="533400"/>
          </a:xfrm>
          <a:prstGeom prst="rightBrace">
            <a:avLst>
              <a:gd name="adj1" fmla="val 8329"/>
              <a:gd name="adj2" fmla="val 53986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</a:pPr>
            <a:endParaRPr lang="en-US" altLang="en-US" sz="2000"/>
          </a:p>
        </p:txBody>
      </p:sp>
      <p:sp>
        <p:nvSpPr>
          <p:cNvPr id="51216" name="TextBox 33">
            <a:extLst>
              <a:ext uri="{FF2B5EF4-FFF2-40B4-BE49-F238E27FC236}">
                <a16:creationId xmlns:a16="http://schemas.microsoft.com/office/drawing/2014/main" id="{8EC5BE2B-6C3E-005A-88B7-C96EA8B82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2182813"/>
            <a:ext cx="17526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</a:rPr>
              <a:t>FM</a:t>
            </a:r>
            <a:r>
              <a:rPr lang="en-US" altLang="en-US" sz="1400">
                <a:solidFill>
                  <a:srgbClr val="0070C0"/>
                </a:solidFill>
              </a:rPr>
              <a:t>, </a:t>
            </a:r>
            <a:r>
              <a:rPr lang="en-US" altLang="en-US" sz="1400">
                <a:solidFill>
                  <a:srgbClr val="FFC000"/>
                </a:solidFill>
              </a:rPr>
              <a:t>LM</a:t>
            </a:r>
            <a:r>
              <a:rPr lang="en-US" altLang="en-US" sz="1400">
                <a:solidFill>
                  <a:srgbClr val="0070C0"/>
                </a:solidFill>
              </a:rPr>
              <a:t>, </a:t>
            </a:r>
            <a:r>
              <a:rPr lang="en-US" altLang="en-US" sz="1400">
                <a:solidFill>
                  <a:srgbClr val="FF0000"/>
                </a:solidFill>
              </a:rPr>
              <a:t>PM</a:t>
            </a:r>
            <a:r>
              <a:rPr lang="en-US" altLang="en-US" sz="1400">
                <a:solidFill>
                  <a:srgbClr val="0070C0"/>
                </a:solidFill>
              </a:rPr>
              <a:t>, </a:t>
            </a:r>
            <a:r>
              <a:rPr lang="en-US" altLang="en-US" sz="1400">
                <a:solidFill>
                  <a:srgbClr val="FF0000"/>
                </a:solidFill>
              </a:rPr>
              <a:t>DM</a:t>
            </a:r>
          </a:p>
        </p:txBody>
      </p:sp>
      <p:sp>
        <p:nvSpPr>
          <p:cNvPr id="51217" name="TextBox 34">
            <a:extLst>
              <a:ext uri="{FF2B5EF4-FFF2-40B4-BE49-F238E27FC236}">
                <a16:creationId xmlns:a16="http://schemas.microsoft.com/office/drawing/2014/main" id="{60C01217-F939-90F4-EBF0-1C84D525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868613"/>
            <a:ext cx="22860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</a:rPr>
              <a:t>Satisfied</a:t>
            </a:r>
            <a:r>
              <a:rPr lang="en-US" altLang="en-US" sz="1400">
                <a:solidFill>
                  <a:srgbClr val="0070C0"/>
                </a:solidFill>
              </a:rPr>
              <a:t>, </a:t>
            </a:r>
            <a:r>
              <a:rPr lang="en-US" altLang="en-US" sz="1400">
                <a:solidFill>
                  <a:srgbClr val="FF0000"/>
                </a:solidFill>
              </a:rPr>
              <a:t>Not Satisfied</a:t>
            </a:r>
          </a:p>
        </p:txBody>
      </p:sp>
      <p:sp>
        <p:nvSpPr>
          <p:cNvPr id="51218" name="TextBox 35">
            <a:extLst>
              <a:ext uri="{FF2B5EF4-FFF2-40B4-BE49-F238E27FC236}">
                <a16:creationId xmlns:a16="http://schemas.microsoft.com/office/drawing/2014/main" id="{E28C606D-08A7-23F4-902C-D274C5FEA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3575050"/>
            <a:ext cx="22860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en-US" sz="1400">
                <a:solidFill>
                  <a:srgbClr val="00B050"/>
                </a:solidFill>
              </a:rPr>
              <a:t>Satisfied</a:t>
            </a:r>
            <a:r>
              <a:rPr lang="en-US" altLang="en-US" sz="1400">
                <a:solidFill>
                  <a:srgbClr val="0070C0"/>
                </a:solidFill>
              </a:rPr>
              <a:t>, </a:t>
            </a:r>
            <a:r>
              <a:rPr lang="en-US" altLang="en-US" sz="1400">
                <a:solidFill>
                  <a:srgbClr val="FF0000"/>
                </a:solidFill>
              </a:rPr>
              <a:t>Not Satisfied</a:t>
            </a:r>
          </a:p>
        </p:txBody>
      </p:sp>
      <p:sp>
        <p:nvSpPr>
          <p:cNvPr id="51219" name="TextBox 36">
            <a:extLst>
              <a:ext uri="{FF2B5EF4-FFF2-40B4-BE49-F238E27FC236}">
                <a16:creationId xmlns:a16="http://schemas.microsoft.com/office/drawing/2014/main" id="{59B5CA5A-A7A2-3F7E-014F-E29A487A7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316413"/>
            <a:ext cx="12954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en-US" sz="1400">
                <a:solidFill>
                  <a:srgbClr val="1902C2"/>
                </a:solidFill>
              </a:rPr>
              <a:t>1, 2, 3, 4, 5</a:t>
            </a:r>
          </a:p>
        </p:txBody>
      </p:sp>
      <p:sp>
        <p:nvSpPr>
          <p:cNvPr id="51220" name="TextBox 2">
            <a:extLst>
              <a:ext uri="{FF2B5EF4-FFF2-40B4-BE49-F238E27FC236}">
                <a16:creationId xmlns:a16="http://schemas.microsoft.com/office/drawing/2014/main" id="{CECF9BDB-3F79-7BDB-0690-FB58A2E9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743200"/>
            <a:ext cx="1524000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Practice Group Rating </a:t>
            </a:r>
          </a:p>
        </p:txBody>
      </p:sp>
      <p:sp>
        <p:nvSpPr>
          <p:cNvPr id="51221" name="TextBox 25">
            <a:extLst>
              <a:ext uri="{FF2B5EF4-FFF2-40B4-BE49-F238E27FC236}">
                <a16:creationId xmlns:a16="http://schemas.microsoft.com/office/drawing/2014/main" id="{7618B2AF-3E36-3DED-A7B4-E8DFAD5F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438525"/>
            <a:ext cx="1371600" cy="5222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Practice Area Rating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 animBg="1"/>
      <p:bldP spid="51213" grpId="0" animBg="1"/>
      <p:bldP spid="51214" grpId="0" animBg="1"/>
      <p:bldP spid="51215" grpId="0" animBg="1"/>
      <p:bldP spid="51216" grpId="0"/>
      <p:bldP spid="51217" grpId="0"/>
      <p:bldP spid="51218" grpId="0"/>
      <p:bldP spid="51219" grpId="0"/>
      <p:bldP spid="51220" grpId="0" animBg="1"/>
      <p:bldP spid="512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D6C5B-9296-A7C3-13CD-F9EDBB7E8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DE8BF66F-749E-1244-BC56-064C3605F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CMMI-DEV Practice Characterization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7C659-DA5C-CA5C-5C17-23CFD93DE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6594475"/>
            <a:ext cx="47244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2019 Benchmark – 39 “LM” Practices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8E2F3-6D4C-DB71-3B98-E6CA70B8E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16" y="1793875"/>
            <a:ext cx="8666798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0233-7E3E-4740-7A37-6EDBE7A4C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6DBEB5A7-D067-F4CD-2EAF-2B9C679C7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CMMI-DEV Practice Characterization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7A590-14BA-6E6E-20F4-593F0AE0D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6594475"/>
            <a:ext cx="47244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2022 Benchmark – 11 “LM” Practices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7E0AE-39A7-C478-1C00-D7A223E5A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16" y="1793875"/>
            <a:ext cx="8666798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73658BA1-EDBB-D915-A9E8-4CD67D623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Appraisal Objectives</a:t>
            </a:r>
          </a:p>
        </p:txBody>
      </p:sp>
      <p:sp>
        <p:nvSpPr>
          <p:cNvPr id="8195" name="Rectangle 9">
            <a:extLst>
              <a:ext uri="{FF2B5EF4-FFF2-40B4-BE49-F238E27FC236}">
                <a16:creationId xmlns:a16="http://schemas.microsoft.com/office/drawing/2014/main" id="{C3D288C0-34D3-03E6-3DD9-645472212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better understand the GIC Enterprise’s current process capability by using a recognized process improvement model (CMMI V3.0) and appraisal method (Benchmark V3.0)</a:t>
            </a:r>
          </a:p>
          <a:p>
            <a:r>
              <a:rPr lang="en-US" altLang="en-US"/>
              <a:t>To provide a baseline for measuring the organization’s ongoing performance improvement programs.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F2284-7C23-80B7-99FD-0A5B0FF72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B00788E8-BB09-65A6-CEF5-09FD626D5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CMMI-DEV Practice Characterization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DED35-BA96-C3FE-DEEC-BEFA20CA8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16" y="1793875"/>
            <a:ext cx="8666798" cy="4329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A4B68-2302-9FF4-4EE3-185E65D49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6594475"/>
            <a:ext cx="47244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2025 Benchmark –   8 “LM” Practices</a:t>
            </a:r>
          </a:p>
        </p:txBody>
      </p:sp>
    </p:spTree>
    <p:extLst>
      <p:ext uri="{BB962C8B-B14F-4D97-AF65-F5344CB8AC3E}">
        <p14:creationId xmlns:p14="http://schemas.microsoft.com/office/powerpoint/2010/main" val="4121557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87510-6147-BF88-4D06-2BA833B90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703AE0A9-2CB8-AC3C-21BA-90DDF0BC6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CMMI-SVC Practice Characterization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5681D324-939F-6E8C-5A5E-4D535C89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00" y="1792288"/>
            <a:ext cx="8539163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EFE685-94F4-1BC0-702F-55B78F778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6594475"/>
            <a:ext cx="47244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2022 Benchmark – 16 “LM” Practices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265BF-D8D8-9B86-C04F-F4FCBF4E2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16" y="1793875"/>
            <a:ext cx="8666798" cy="474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21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1F036-0332-2C9E-BC0C-DAF4986D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F0F606BB-B59E-D4AF-2755-43813C914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CMMI-SVC Practice Characterization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BFCB9615-B39A-39C9-001C-786F13D7E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1600" y="1792288"/>
            <a:ext cx="8539163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801015-D033-37EF-4008-C7C300175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16" y="1793875"/>
            <a:ext cx="8666798" cy="47405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6FEF2E-F0E4-9834-C861-6ADDBD2A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6594475"/>
            <a:ext cx="4724400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2025 Benchmark –   8 “LM” Practices</a:t>
            </a:r>
          </a:p>
        </p:txBody>
      </p:sp>
    </p:spTree>
    <p:extLst>
      <p:ext uri="{BB962C8B-B14F-4D97-AF65-F5344CB8AC3E}">
        <p14:creationId xmlns:p14="http://schemas.microsoft.com/office/powerpoint/2010/main" val="3042477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44ACB0F-64B9-00A6-0A1D-BC107E379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Determine DEV Maturity Rating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E4E47-F09D-BF84-139A-F7190F8B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268785"/>
            <a:ext cx="7924800" cy="52494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B605C5-6099-B56C-5FB7-411744F23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46075"/>
            <a:ext cx="3402013" cy="696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6FC625AC-43DF-B46F-7A35-93D2B069C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Determine SVC Maturity Rating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168B1-931D-91CB-1D35-8DB07C41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68" y="1271016"/>
            <a:ext cx="7936865" cy="5736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D354D-F8F7-79E2-BCC2-A6A67EC2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46075"/>
            <a:ext cx="3402013" cy="696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265A8379-0F67-2B40-3231-B4CA53FDD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Next Steps	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5DB0581-DD5D-E517-6DD1-5C974AC1D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SimSun" panose="02010600030101010101" pitchFamily="2" charset="-122"/>
              </a:rPr>
              <a:t>Near Term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>
                <a:ea typeface="SimSun" panose="02010600030101010101" pitchFamily="2" charset="-122"/>
              </a:rPr>
              <a:t>Celebrate the achievement!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>
                <a:ea typeface="SimSun" panose="02010600030101010101" pitchFamily="2" charset="-122"/>
              </a:rPr>
              <a:t>Determine if “improvement opportunities” warrant improving</a:t>
            </a:r>
          </a:p>
          <a:p>
            <a:pPr lvl="2" eaLnBrk="1" hangingPunct="1">
              <a:lnSpc>
                <a:spcPct val="85000"/>
              </a:lnSpc>
            </a:pPr>
            <a:r>
              <a:rPr lang="en-US" altLang="zh-CN" dirty="0">
                <a:ea typeface="SimSun" panose="02010600030101010101" pitchFamily="2" charset="-122"/>
              </a:rPr>
              <a:t>Address them if you perceive value/</a:t>
            </a:r>
            <a:r>
              <a:rPr lang="en-US" altLang="zh-CN" i="1" dirty="0">
                <a:ea typeface="SimSun" panose="02010600030101010101" pitchFamily="2" charset="-122"/>
              </a:rPr>
              <a:t>performance</a:t>
            </a:r>
            <a:r>
              <a:rPr lang="en-US" altLang="zh-CN" dirty="0">
                <a:ea typeface="SimSun" panose="02010600030101010101" pitchFamily="2" charset="-122"/>
              </a:rPr>
              <a:t> improvement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SimSun" panose="02010600030101010101" pitchFamily="2" charset="-122"/>
              </a:rPr>
              <a:t>Long Term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>
                <a:ea typeface="SimSun" panose="02010600030101010101" pitchFamily="2" charset="-122"/>
              </a:rPr>
              <a:t>Keep exploiting innovative technologies and methods that enable you to continue delighting the customer</a:t>
            </a:r>
          </a:p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SimSun" panose="02010600030101010101" pitchFamily="2" charset="-122"/>
              </a:rPr>
              <a:t>Next Appraisal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zh-CN" dirty="0">
                <a:ea typeface="SimSun" panose="02010600030101010101" pitchFamily="2" charset="-122"/>
              </a:rPr>
              <a:t>The current result, once accepted by the CMMI Institute, is valid for 3 years.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83F9A6EA-D18F-DD23-0C53-38BB25C9A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C742-3ED1-503B-1CA9-869A652C5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special thanks to:</a:t>
            </a:r>
          </a:p>
          <a:p>
            <a:pPr lvl="1"/>
            <a:r>
              <a:rPr lang="en-US" altLang="en-US" dirty="0"/>
              <a:t>Team members from selected projects and functions</a:t>
            </a:r>
          </a:p>
          <a:p>
            <a:pPr lvl="1"/>
            <a:r>
              <a:rPr lang="en-US" altLang="en-US" dirty="0"/>
              <a:t>Site Coordinators </a:t>
            </a:r>
          </a:p>
          <a:p>
            <a:pPr lvl="1"/>
            <a:r>
              <a:rPr lang="en-US" altLang="en-US" dirty="0"/>
              <a:t>Discussion Group Participants</a:t>
            </a:r>
          </a:p>
          <a:p>
            <a:pPr lvl="1"/>
            <a:r>
              <a:rPr lang="en-US" altLang="en-US" dirty="0"/>
              <a:t>Questionnaire Respondents</a:t>
            </a:r>
          </a:p>
          <a:p>
            <a:pPr lvl="1"/>
            <a:r>
              <a:rPr lang="en-US" altLang="en-US" dirty="0"/>
              <a:t>GIC and CIC Leadership</a:t>
            </a:r>
          </a:p>
          <a:p>
            <a:pPr lvl="1"/>
            <a:r>
              <a:rPr lang="en-US" altLang="en-US" dirty="0"/>
              <a:t>Appraisal Team Members</a:t>
            </a:r>
          </a:p>
          <a:p>
            <a:pPr lvl="1"/>
            <a:r>
              <a:rPr lang="en-US" altLang="en-US" dirty="0"/>
              <a:t>Bob Biega – Appraisal Sponsor!</a:t>
            </a:r>
          </a:p>
          <a:p>
            <a:pPr marL="307975" lvl="1" indent="0"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035AEA7-11E6-BA36-8728-0FDD8C930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Appraisal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EA046-4778-94AC-BA09-5EA7B509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lvl="1">
              <a:defRPr/>
            </a:pPr>
            <a:r>
              <a:rPr lang="en-US" sz="1800" dirty="0"/>
              <a:t>Adarsh Subramanya</a:t>
            </a:r>
          </a:p>
          <a:p>
            <a:pPr lvl="1">
              <a:defRPr/>
            </a:pPr>
            <a:r>
              <a:rPr lang="en-US" sz="1800" dirty="0"/>
              <a:t>Alfredo Rodriguez</a:t>
            </a:r>
          </a:p>
          <a:p>
            <a:pPr lvl="1">
              <a:defRPr/>
            </a:pPr>
            <a:r>
              <a:rPr lang="en-US" sz="1800" dirty="0"/>
              <a:t>Anitha Ashokkumar</a:t>
            </a:r>
          </a:p>
          <a:p>
            <a:pPr lvl="1">
              <a:defRPr/>
            </a:pPr>
            <a:r>
              <a:rPr lang="en-US" sz="1800" dirty="0"/>
              <a:t>Chandrani Chatterji</a:t>
            </a:r>
          </a:p>
          <a:p>
            <a:pPr lvl="1">
              <a:defRPr/>
            </a:pPr>
            <a:r>
              <a:rPr lang="en-US" sz="1800" dirty="0"/>
              <a:t>Esraa Fahmy</a:t>
            </a:r>
          </a:p>
          <a:p>
            <a:pPr lvl="1">
              <a:defRPr/>
            </a:pPr>
            <a:r>
              <a:rPr lang="en-US" sz="1800" dirty="0"/>
              <a:t>Gabriela Elisa Da Cunha Arnold</a:t>
            </a:r>
          </a:p>
          <a:p>
            <a:pPr lvl="1">
              <a:defRPr/>
            </a:pPr>
            <a:r>
              <a:rPr lang="en-US" sz="1800" dirty="0"/>
              <a:t>Himani Singh</a:t>
            </a:r>
          </a:p>
          <a:p>
            <a:pPr lvl="1">
              <a:defRPr/>
            </a:pPr>
            <a:r>
              <a:rPr lang="en-US" sz="1800" dirty="0"/>
              <a:t>Jevgenija Steinberga</a:t>
            </a:r>
          </a:p>
          <a:p>
            <a:pPr lvl="1">
              <a:defRPr/>
            </a:pPr>
            <a:r>
              <a:rPr lang="en-US" sz="1800" dirty="0"/>
              <a:t>Maria Gabriela Oliveira</a:t>
            </a:r>
          </a:p>
          <a:p>
            <a:pPr lvl="1">
              <a:defRPr/>
            </a:pPr>
            <a:r>
              <a:rPr lang="en-US" sz="1800" dirty="0"/>
              <a:t>Maria Karina Ortiz Ramos</a:t>
            </a:r>
          </a:p>
          <a:p>
            <a:pPr lvl="1">
              <a:defRPr/>
            </a:pPr>
            <a:r>
              <a:rPr lang="en-US" sz="1800" dirty="0"/>
              <a:t>Maria Zita Pascasio</a:t>
            </a:r>
          </a:p>
          <a:p>
            <a:pPr lvl="1">
              <a:defRPr/>
            </a:pPr>
            <a:r>
              <a:rPr lang="en-US" sz="1800" dirty="0"/>
              <a:t>Meng Li Xu</a:t>
            </a:r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endParaRPr lang="en-US" sz="1800" dirty="0"/>
          </a:p>
          <a:p>
            <a:pPr lvl="1">
              <a:defRPr/>
            </a:pPr>
            <a:r>
              <a:rPr lang="en-US" sz="1800" dirty="0"/>
              <a:t>Monalisa Sahoo</a:t>
            </a:r>
          </a:p>
          <a:p>
            <a:pPr lvl="1">
              <a:defRPr/>
            </a:pPr>
            <a:r>
              <a:rPr lang="en-US" sz="1800" dirty="0"/>
              <a:t>Patrick OToole</a:t>
            </a:r>
          </a:p>
          <a:p>
            <a:pPr lvl="1">
              <a:defRPr/>
            </a:pPr>
            <a:r>
              <a:rPr lang="en-US" sz="1800" dirty="0"/>
              <a:t>Prapti Das</a:t>
            </a:r>
          </a:p>
          <a:p>
            <a:pPr lvl="1">
              <a:defRPr/>
            </a:pPr>
            <a:r>
              <a:rPr lang="en-US" sz="1800" dirty="0"/>
              <a:t>Sayan Sengupta</a:t>
            </a:r>
          </a:p>
          <a:p>
            <a:pPr lvl="1">
              <a:defRPr/>
            </a:pPr>
            <a:r>
              <a:rPr lang="en-US" sz="1800" dirty="0"/>
              <a:t>Sergio Dodd</a:t>
            </a:r>
          </a:p>
          <a:p>
            <a:pPr lvl="1">
              <a:defRPr/>
            </a:pPr>
            <a:r>
              <a:rPr lang="en-US" sz="1800" dirty="0" err="1"/>
              <a:t>Shantayan</a:t>
            </a:r>
            <a:r>
              <a:rPr lang="en-US" sz="1800" dirty="0"/>
              <a:t> Chakraborty</a:t>
            </a:r>
          </a:p>
          <a:p>
            <a:pPr lvl="1">
              <a:defRPr/>
            </a:pPr>
            <a:r>
              <a:rPr lang="en-US" sz="1800" dirty="0"/>
              <a:t>Sherine Anwar</a:t>
            </a:r>
          </a:p>
          <a:p>
            <a:pPr lvl="1">
              <a:defRPr/>
            </a:pPr>
            <a:r>
              <a:rPr lang="en-US" sz="1800" dirty="0" err="1"/>
              <a:t>SofÌa</a:t>
            </a:r>
            <a:r>
              <a:rPr lang="en-US" sz="1800" dirty="0"/>
              <a:t> Carrasco</a:t>
            </a:r>
          </a:p>
          <a:p>
            <a:pPr lvl="1">
              <a:defRPr/>
            </a:pPr>
            <a:r>
              <a:rPr lang="en-US" sz="1800" dirty="0"/>
              <a:t>Talita A. Avante Rozante de Paula</a:t>
            </a:r>
          </a:p>
          <a:p>
            <a:pPr lvl="1">
              <a:defRPr/>
            </a:pPr>
            <a:r>
              <a:rPr lang="en-US" sz="1800" dirty="0"/>
              <a:t>Tamal Chatterjee</a:t>
            </a:r>
          </a:p>
          <a:p>
            <a:pPr lvl="1">
              <a:defRPr/>
            </a:pPr>
            <a:r>
              <a:rPr lang="en-US" sz="1800" dirty="0"/>
              <a:t>Zheng Wen Wang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BA5C8-D3F8-57D7-C799-60C7E1B24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8A8B8C9-8E97-D0BF-A59E-8A6304F08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Randomly Selected Projects - East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35D1-625A-B8F6-18FF-D7713334E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lvl="1"/>
            <a:r>
              <a:rPr lang="en-US" sz="1700" dirty="0"/>
              <a:t>AEP Service Corp.</a:t>
            </a:r>
          </a:p>
          <a:p>
            <a:pPr lvl="1"/>
            <a:r>
              <a:rPr lang="en-US" sz="1700" dirty="0"/>
              <a:t>AFG - SAP Move to RISE</a:t>
            </a:r>
          </a:p>
          <a:p>
            <a:pPr lvl="1"/>
            <a:r>
              <a:rPr lang="en-US" sz="1700" dirty="0"/>
              <a:t>AIR Canada</a:t>
            </a:r>
          </a:p>
          <a:p>
            <a:pPr lvl="1"/>
            <a:r>
              <a:rPr lang="en-US" sz="1700" dirty="0"/>
              <a:t>Amerisource Bergen</a:t>
            </a:r>
          </a:p>
          <a:p>
            <a:pPr lvl="1"/>
            <a:r>
              <a:rPr lang="en-US" sz="1700" dirty="0"/>
              <a:t>Arla Food EMEA Nordic</a:t>
            </a:r>
          </a:p>
          <a:p>
            <a:pPr lvl="1"/>
            <a:r>
              <a:rPr lang="en-US" sz="1700" dirty="0"/>
              <a:t>ASSA ABLOY AB </a:t>
            </a:r>
          </a:p>
          <a:p>
            <a:pPr lvl="1"/>
            <a:r>
              <a:rPr lang="en-US" sz="1700" dirty="0"/>
              <a:t>AT&amp;T</a:t>
            </a:r>
          </a:p>
          <a:p>
            <a:pPr lvl="1"/>
            <a:r>
              <a:rPr lang="en-US" sz="1700" dirty="0"/>
              <a:t>Bell Canada Enterprises</a:t>
            </a:r>
          </a:p>
          <a:p>
            <a:pPr lvl="1"/>
            <a:r>
              <a:rPr lang="en-US" sz="1700" dirty="0"/>
              <a:t>BMW</a:t>
            </a:r>
          </a:p>
          <a:p>
            <a:pPr lvl="1"/>
            <a:r>
              <a:rPr lang="en-US" sz="1700" dirty="0"/>
              <a:t>Brother Industries Ltd. </a:t>
            </a:r>
          </a:p>
          <a:p>
            <a:pPr lvl="1"/>
            <a:r>
              <a:rPr lang="en-US" sz="1700" dirty="0"/>
              <a:t>Clark Equipment Co</a:t>
            </a:r>
          </a:p>
          <a:p>
            <a:pPr lvl="1"/>
            <a:r>
              <a:rPr lang="en-US" sz="1700" dirty="0"/>
              <a:t>Deutsche Lufthansa AG</a:t>
            </a:r>
          </a:p>
          <a:p>
            <a:pPr lvl="1"/>
            <a:r>
              <a:rPr lang="en-US" sz="1700" dirty="0" err="1"/>
              <a:t>DigiKey</a:t>
            </a:r>
            <a:endParaRPr lang="en-US" sz="1700" dirty="0"/>
          </a:p>
          <a:p>
            <a:pPr lvl="1"/>
            <a:r>
              <a:rPr lang="en-US" sz="1700" dirty="0" err="1"/>
              <a:t>EnergyAustralia</a:t>
            </a:r>
            <a:r>
              <a:rPr lang="en-US" sz="1700" dirty="0"/>
              <a:t> Services Pty Ltd</a:t>
            </a:r>
          </a:p>
          <a:p>
            <a:pPr lvl="1"/>
            <a:r>
              <a:rPr lang="en-US" sz="1700" dirty="0"/>
              <a:t>Ericsson AB</a:t>
            </a:r>
          </a:p>
          <a:p>
            <a:pPr lvl="1"/>
            <a:endParaRPr lang="en-US" sz="1700" dirty="0"/>
          </a:p>
          <a:p>
            <a:pPr lvl="1"/>
            <a:endParaRPr lang="en-US" sz="1700" dirty="0"/>
          </a:p>
          <a:p>
            <a:pPr lvl="1"/>
            <a:r>
              <a:rPr lang="en-US" sz="1700" dirty="0"/>
              <a:t>Far East Organization</a:t>
            </a:r>
          </a:p>
          <a:p>
            <a:pPr lvl="1"/>
            <a:r>
              <a:rPr lang="en-US" sz="1700" dirty="0"/>
              <a:t>Herc Rentals Inc</a:t>
            </a:r>
          </a:p>
          <a:p>
            <a:pPr lvl="1"/>
            <a:r>
              <a:rPr lang="en-US" sz="1700" dirty="0"/>
              <a:t>Juniper United States</a:t>
            </a:r>
          </a:p>
          <a:p>
            <a:pPr lvl="1"/>
            <a:r>
              <a:rPr lang="en-US" sz="1700" dirty="0"/>
              <a:t>Kemet Corporation</a:t>
            </a:r>
          </a:p>
          <a:p>
            <a:pPr lvl="1"/>
            <a:r>
              <a:rPr lang="en-US" sz="1700" dirty="0"/>
              <a:t>La Caixa</a:t>
            </a:r>
          </a:p>
          <a:p>
            <a:pPr lvl="1"/>
            <a:r>
              <a:rPr lang="en-US" sz="1700" dirty="0"/>
              <a:t>Marriott Ownership Resorts Inc</a:t>
            </a:r>
          </a:p>
          <a:p>
            <a:pPr lvl="1"/>
            <a:r>
              <a:rPr lang="en-US" sz="1700" dirty="0" err="1"/>
              <a:t>Meggit</a:t>
            </a:r>
            <a:endParaRPr lang="en-US" sz="1700" dirty="0"/>
          </a:p>
          <a:p>
            <a:pPr lvl="1"/>
            <a:r>
              <a:rPr lang="en-US" sz="1700" dirty="0"/>
              <a:t>Mills Fleet Farm</a:t>
            </a:r>
          </a:p>
          <a:p>
            <a:pPr lvl="1"/>
            <a:r>
              <a:rPr lang="en-US" sz="1700" dirty="0"/>
              <a:t>Neste OYJ</a:t>
            </a:r>
          </a:p>
          <a:p>
            <a:pPr lvl="1"/>
            <a:r>
              <a:rPr lang="en-US" sz="1700" dirty="0"/>
              <a:t>Nestle</a:t>
            </a:r>
          </a:p>
          <a:p>
            <a:pPr lvl="1"/>
            <a:r>
              <a:rPr lang="en-US" sz="1700" dirty="0"/>
              <a:t>Post </a:t>
            </a:r>
            <a:r>
              <a:rPr lang="en-US" sz="1700" dirty="0" err="1"/>
              <a:t>Holdings,Inc</a:t>
            </a:r>
            <a:endParaRPr lang="en-US" sz="1700" dirty="0"/>
          </a:p>
          <a:p>
            <a:pPr lvl="1"/>
            <a:r>
              <a:rPr lang="en-US" sz="1700" dirty="0"/>
              <a:t>Schlumberger India Tech Center </a:t>
            </a:r>
          </a:p>
          <a:p>
            <a:pPr lvl="1"/>
            <a:r>
              <a:rPr lang="en-US" sz="1700" dirty="0"/>
              <a:t>Suntory Beverage &amp; Food</a:t>
            </a:r>
          </a:p>
          <a:p>
            <a:pPr lvl="1"/>
            <a:r>
              <a:rPr lang="en-US" sz="1700" dirty="0"/>
              <a:t>UFST</a:t>
            </a:r>
          </a:p>
          <a:p>
            <a:pPr lvl="1"/>
            <a:r>
              <a:rPr lang="en-US" sz="1700" dirty="0"/>
              <a:t>Vitamin Shoppe Industries Inc</a:t>
            </a:r>
          </a:p>
          <a:p>
            <a:pPr lvl="1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C0A363E-168E-BCA3-A9C9-B7E06F860F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F42B-88AC-DEF6-4D75-9209F6558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7ADA-B007-AF01-13C9-F3EB9D58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Randomly Selected Projects - West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8749-458F-874F-8259-BCED9683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700" dirty="0"/>
              <a:t>Banco </a:t>
            </a:r>
            <a:r>
              <a:rPr lang="en-US" sz="1700" dirty="0" err="1"/>
              <a:t>Davivienda</a:t>
            </a:r>
            <a:endParaRPr lang="en-US" sz="1700" dirty="0"/>
          </a:p>
          <a:p>
            <a:pPr lvl="1">
              <a:tabLst>
                <a:tab pos="4117975" algn="l"/>
              </a:tabLst>
            </a:pPr>
            <a:r>
              <a:rPr lang="en-US" sz="1700" dirty="0"/>
              <a:t>Banco De Credito Del Peru</a:t>
            </a:r>
          </a:p>
          <a:p>
            <a:pPr lvl="1"/>
            <a:r>
              <a:rPr lang="en-US" sz="1700" dirty="0"/>
              <a:t>Banco De </a:t>
            </a:r>
            <a:r>
              <a:rPr lang="en-US" sz="1700" dirty="0" err="1"/>
              <a:t>Seguros</a:t>
            </a:r>
            <a:r>
              <a:rPr lang="en-US" sz="1700" dirty="0"/>
              <a:t> Del Estado</a:t>
            </a:r>
          </a:p>
          <a:p>
            <a:pPr lvl="1"/>
            <a:r>
              <a:rPr lang="en-US" sz="1700" dirty="0"/>
              <a:t>BMW AG Slovakia</a:t>
            </a:r>
          </a:p>
          <a:p>
            <a:pPr lvl="1"/>
            <a:r>
              <a:rPr lang="en-US" sz="1700" dirty="0" err="1"/>
              <a:t>Empresas</a:t>
            </a:r>
            <a:r>
              <a:rPr lang="en-US" sz="1700" dirty="0"/>
              <a:t> CMPC S.A.</a:t>
            </a:r>
          </a:p>
          <a:p>
            <a:pPr lvl="1"/>
            <a:r>
              <a:rPr lang="en-US" sz="1700" dirty="0"/>
              <a:t>Grupo Casas Bahia S.A.</a:t>
            </a:r>
          </a:p>
          <a:p>
            <a:pPr lvl="1"/>
            <a:r>
              <a:rPr lang="en-US" sz="1700" dirty="0"/>
              <a:t>Mapfre - AMS </a:t>
            </a:r>
            <a:r>
              <a:rPr lang="en-US" sz="1700" dirty="0" err="1"/>
              <a:t>Tronweb</a:t>
            </a:r>
            <a:r>
              <a:rPr lang="en-US" sz="1700" dirty="0"/>
              <a:t> LATAM Norte</a:t>
            </a:r>
          </a:p>
          <a:p>
            <a:pPr lvl="1"/>
            <a:r>
              <a:rPr lang="en-US" sz="1700" dirty="0"/>
              <a:t>Nike</a:t>
            </a:r>
          </a:p>
          <a:p>
            <a:pPr lvl="1"/>
            <a:r>
              <a:rPr lang="en-US" sz="1700" dirty="0" err="1"/>
              <a:t>Seguros</a:t>
            </a:r>
            <a:r>
              <a:rPr lang="en-US" sz="1700" dirty="0"/>
              <a:t> Vida Security Prevision</a:t>
            </a:r>
          </a:p>
          <a:p>
            <a:pPr lvl="1"/>
            <a:r>
              <a:rPr lang="en-US" sz="1700" dirty="0"/>
              <a:t>Telecom Argentina S.A.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9FBB-A284-27B2-2DDB-959AF59792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2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2">
            <a:extLst>
              <a:ext uri="{FF2B5EF4-FFF2-40B4-BE49-F238E27FC236}">
                <a16:creationId xmlns:a16="http://schemas.microsoft.com/office/drawing/2014/main" id="{70664174-402A-22B7-B47C-F5B8E4929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CMMI Scope - DEV</a:t>
            </a:r>
          </a:p>
        </p:txBody>
      </p:sp>
      <p:pic>
        <p:nvPicPr>
          <p:cNvPr id="11267" name="Picture 1">
            <a:extLst>
              <a:ext uri="{FF2B5EF4-FFF2-40B4-BE49-F238E27FC236}">
                <a16:creationId xmlns:a16="http://schemas.microsoft.com/office/drawing/2014/main" id="{B82461E7-5202-1186-516F-94B12F4D6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89075"/>
            <a:ext cx="81534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2">
            <a:extLst>
              <a:ext uri="{FF2B5EF4-FFF2-40B4-BE49-F238E27FC236}">
                <a16:creationId xmlns:a16="http://schemas.microsoft.com/office/drawing/2014/main" id="{7E101825-59A7-5A05-C611-987306644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CMMI Scope - SVC</a:t>
            </a: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F916ADE1-EED4-B64B-1DFB-A84473AF4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89075"/>
            <a:ext cx="7620000" cy="550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46">
            <a:extLst>
              <a:ext uri="{FF2B5EF4-FFF2-40B4-BE49-F238E27FC236}">
                <a16:creationId xmlns:a16="http://schemas.microsoft.com/office/drawing/2014/main" id="{1D1EB836-4E4E-A854-7F81-AF3669E82945}"/>
              </a:ext>
            </a:extLst>
          </p:cNvPr>
          <p:cNvSpPr>
            <a:spLocks/>
          </p:cNvSpPr>
          <p:nvPr/>
        </p:nvSpPr>
        <p:spPr bwMode="auto">
          <a:xfrm>
            <a:off x="1095375" y="3067050"/>
            <a:ext cx="1085850" cy="631825"/>
          </a:xfrm>
          <a:custGeom>
            <a:avLst/>
            <a:gdLst>
              <a:gd name="T0" fmla="*/ 0 w 635"/>
              <a:gd name="T1" fmla="*/ 0 h 369"/>
              <a:gd name="T2" fmla="*/ 2147483646 w 635"/>
              <a:gd name="T3" fmla="*/ 0 h 369"/>
              <a:gd name="T4" fmla="*/ 2147483646 w 635"/>
              <a:gd name="T5" fmla="*/ 2147483646 h 369"/>
              <a:gd name="T6" fmla="*/ 0 w 635"/>
              <a:gd name="T7" fmla="*/ 2147483646 h 369"/>
              <a:gd name="T8" fmla="*/ 0 w 635"/>
              <a:gd name="T9" fmla="*/ 0 h 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369">
                <a:moveTo>
                  <a:pt x="0" y="0"/>
                </a:moveTo>
                <a:lnTo>
                  <a:pt x="634" y="0"/>
                </a:lnTo>
                <a:lnTo>
                  <a:pt x="634" y="368"/>
                </a:lnTo>
                <a:lnTo>
                  <a:pt x="0" y="36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3" name="Freeform 2">
            <a:extLst>
              <a:ext uri="{FF2B5EF4-FFF2-40B4-BE49-F238E27FC236}">
                <a16:creationId xmlns:a16="http://schemas.microsoft.com/office/drawing/2014/main" id="{1B22A1F1-7F85-95E8-CB71-BD72D9385F2B}"/>
              </a:ext>
            </a:extLst>
          </p:cNvPr>
          <p:cNvSpPr>
            <a:spLocks/>
          </p:cNvSpPr>
          <p:nvPr/>
        </p:nvSpPr>
        <p:spPr bwMode="auto">
          <a:xfrm>
            <a:off x="6030913" y="3451225"/>
            <a:ext cx="1085850" cy="620713"/>
          </a:xfrm>
          <a:custGeom>
            <a:avLst/>
            <a:gdLst>
              <a:gd name="T0" fmla="*/ 0 w 635"/>
              <a:gd name="T1" fmla="*/ 0 h 363"/>
              <a:gd name="T2" fmla="*/ 2147483646 w 635"/>
              <a:gd name="T3" fmla="*/ 0 h 363"/>
              <a:gd name="T4" fmla="*/ 2147483646 w 635"/>
              <a:gd name="T5" fmla="*/ 2147483646 h 363"/>
              <a:gd name="T6" fmla="*/ 0 w 635"/>
              <a:gd name="T7" fmla="*/ 2147483646 h 363"/>
              <a:gd name="T8" fmla="*/ 0 w 635"/>
              <a:gd name="T9" fmla="*/ 0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363">
                <a:moveTo>
                  <a:pt x="0" y="0"/>
                </a:moveTo>
                <a:lnTo>
                  <a:pt x="634" y="0"/>
                </a:lnTo>
                <a:lnTo>
                  <a:pt x="634" y="362"/>
                </a:lnTo>
                <a:lnTo>
                  <a:pt x="0" y="36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4" name="Freeform 3">
            <a:extLst>
              <a:ext uri="{FF2B5EF4-FFF2-40B4-BE49-F238E27FC236}">
                <a16:creationId xmlns:a16="http://schemas.microsoft.com/office/drawing/2014/main" id="{6C7D78CE-436B-614D-DD20-D46088089EC8}"/>
              </a:ext>
            </a:extLst>
          </p:cNvPr>
          <p:cNvSpPr>
            <a:spLocks/>
          </p:cNvSpPr>
          <p:nvPr/>
        </p:nvSpPr>
        <p:spPr bwMode="auto">
          <a:xfrm>
            <a:off x="5595938" y="2435225"/>
            <a:ext cx="1085850" cy="620713"/>
          </a:xfrm>
          <a:custGeom>
            <a:avLst/>
            <a:gdLst>
              <a:gd name="T0" fmla="*/ 0 w 635"/>
              <a:gd name="T1" fmla="*/ 0 h 363"/>
              <a:gd name="T2" fmla="*/ 2147483646 w 635"/>
              <a:gd name="T3" fmla="*/ 0 h 363"/>
              <a:gd name="T4" fmla="*/ 2147483646 w 635"/>
              <a:gd name="T5" fmla="*/ 2147483646 h 363"/>
              <a:gd name="T6" fmla="*/ 0 w 635"/>
              <a:gd name="T7" fmla="*/ 2147483646 h 363"/>
              <a:gd name="T8" fmla="*/ 0 w 635"/>
              <a:gd name="T9" fmla="*/ 0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363">
                <a:moveTo>
                  <a:pt x="0" y="0"/>
                </a:moveTo>
                <a:lnTo>
                  <a:pt x="634" y="0"/>
                </a:lnTo>
                <a:lnTo>
                  <a:pt x="634" y="362"/>
                </a:lnTo>
                <a:lnTo>
                  <a:pt x="0" y="36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5" name="Freeform 4">
            <a:extLst>
              <a:ext uri="{FF2B5EF4-FFF2-40B4-BE49-F238E27FC236}">
                <a16:creationId xmlns:a16="http://schemas.microsoft.com/office/drawing/2014/main" id="{F04C597E-246C-1D31-0333-502ADE447B3F}"/>
              </a:ext>
            </a:extLst>
          </p:cNvPr>
          <p:cNvSpPr>
            <a:spLocks/>
          </p:cNvSpPr>
          <p:nvPr/>
        </p:nvSpPr>
        <p:spPr bwMode="auto">
          <a:xfrm>
            <a:off x="4073525" y="2717800"/>
            <a:ext cx="1085850" cy="620713"/>
          </a:xfrm>
          <a:custGeom>
            <a:avLst/>
            <a:gdLst>
              <a:gd name="T0" fmla="*/ 0 w 635"/>
              <a:gd name="T1" fmla="*/ 0 h 363"/>
              <a:gd name="T2" fmla="*/ 2147483646 w 635"/>
              <a:gd name="T3" fmla="*/ 0 h 363"/>
              <a:gd name="T4" fmla="*/ 2147483646 w 635"/>
              <a:gd name="T5" fmla="*/ 2147483646 h 363"/>
              <a:gd name="T6" fmla="*/ 0 w 635"/>
              <a:gd name="T7" fmla="*/ 2147483646 h 363"/>
              <a:gd name="T8" fmla="*/ 0 w 635"/>
              <a:gd name="T9" fmla="*/ 0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363">
                <a:moveTo>
                  <a:pt x="0" y="0"/>
                </a:moveTo>
                <a:lnTo>
                  <a:pt x="634" y="0"/>
                </a:lnTo>
                <a:lnTo>
                  <a:pt x="634" y="362"/>
                </a:lnTo>
                <a:lnTo>
                  <a:pt x="0" y="36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6" name="Freeform 5">
            <a:extLst>
              <a:ext uri="{FF2B5EF4-FFF2-40B4-BE49-F238E27FC236}">
                <a16:creationId xmlns:a16="http://schemas.microsoft.com/office/drawing/2014/main" id="{65CEC978-2B97-1B3A-AAAE-D6CA84E39299}"/>
              </a:ext>
            </a:extLst>
          </p:cNvPr>
          <p:cNvSpPr>
            <a:spLocks/>
          </p:cNvSpPr>
          <p:nvPr/>
        </p:nvSpPr>
        <p:spPr bwMode="auto">
          <a:xfrm>
            <a:off x="2657475" y="2733675"/>
            <a:ext cx="1084263" cy="620713"/>
          </a:xfrm>
          <a:custGeom>
            <a:avLst/>
            <a:gdLst>
              <a:gd name="T0" fmla="*/ 0 w 635"/>
              <a:gd name="T1" fmla="*/ 0 h 363"/>
              <a:gd name="T2" fmla="*/ 2147483646 w 635"/>
              <a:gd name="T3" fmla="*/ 0 h 363"/>
              <a:gd name="T4" fmla="*/ 2147483646 w 635"/>
              <a:gd name="T5" fmla="*/ 2147483646 h 363"/>
              <a:gd name="T6" fmla="*/ 0 w 635"/>
              <a:gd name="T7" fmla="*/ 2147483646 h 363"/>
              <a:gd name="T8" fmla="*/ 0 w 635"/>
              <a:gd name="T9" fmla="*/ 0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363">
                <a:moveTo>
                  <a:pt x="0" y="0"/>
                </a:moveTo>
                <a:lnTo>
                  <a:pt x="634" y="0"/>
                </a:lnTo>
                <a:lnTo>
                  <a:pt x="634" y="362"/>
                </a:lnTo>
                <a:lnTo>
                  <a:pt x="0" y="36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7" name="Rectangle 6">
            <a:extLst>
              <a:ext uri="{FF2B5EF4-FFF2-40B4-BE49-F238E27FC236}">
                <a16:creationId xmlns:a16="http://schemas.microsoft.com/office/drawing/2014/main" id="{9A827C8E-AC2D-A38B-7A69-2BC364105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6740525"/>
            <a:ext cx="20526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</a:pPr>
            <a:endParaRPr lang="en-US" altLang="en-US" sz="2000"/>
          </a:p>
        </p:txBody>
      </p:sp>
      <p:sp>
        <p:nvSpPr>
          <p:cNvPr id="15368" name="Rectangle 7">
            <a:extLst>
              <a:ext uri="{FF2B5EF4-FFF2-40B4-BE49-F238E27FC236}">
                <a16:creationId xmlns:a16="http://schemas.microsoft.com/office/drawing/2014/main" id="{62C33AEE-FEDC-5CC8-971B-FBEA088A3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6740525"/>
            <a:ext cx="3117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</a:pPr>
            <a:endParaRPr lang="en-US" altLang="en-US" sz="2000"/>
          </a:p>
        </p:txBody>
      </p:sp>
      <p:sp>
        <p:nvSpPr>
          <p:cNvPr id="15369" name="Rectangle 8">
            <a:extLst>
              <a:ext uri="{FF2B5EF4-FFF2-40B4-BE49-F238E27FC236}">
                <a16:creationId xmlns:a16="http://schemas.microsoft.com/office/drawing/2014/main" id="{94D1656D-9799-C601-E57C-104CC5221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6740525"/>
            <a:ext cx="3117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</a:pPr>
            <a:endParaRPr lang="en-US" altLang="en-US" sz="2000"/>
          </a:p>
        </p:txBody>
      </p:sp>
      <p:sp>
        <p:nvSpPr>
          <p:cNvPr id="15370" name="Rectangle 9">
            <a:extLst>
              <a:ext uri="{FF2B5EF4-FFF2-40B4-BE49-F238E27FC236}">
                <a16:creationId xmlns:a16="http://schemas.microsoft.com/office/drawing/2014/main" id="{2419AA14-6684-A727-D049-E6CDC4EBD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4805363"/>
            <a:ext cx="5546725" cy="715962"/>
          </a:xfrm>
          <a:prstGeom prst="rect">
            <a:avLst/>
          </a:prstGeom>
          <a:solidFill>
            <a:srgbClr val="9ED67D"/>
          </a:solidFill>
          <a:ln w="12700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</a:pPr>
            <a:endParaRPr lang="en-US" altLang="en-US" sz="2000"/>
          </a:p>
        </p:txBody>
      </p:sp>
      <p:sp>
        <p:nvSpPr>
          <p:cNvPr id="15371" name="Rectangle 10">
            <a:extLst>
              <a:ext uri="{FF2B5EF4-FFF2-40B4-BE49-F238E27FC236}">
                <a16:creationId xmlns:a16="http://schemas.microsoft.com/office/drawing/2014/main" id="{341DE0A0-05F1-14BF-DA52-5DEE76FE7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6740525"/>
            <a:ext cx="20526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</a:pPr>
            <a:endParaRPr lang="en-US" altLang="en-US" sz="2000"/>
          </a:p>
        </p:txBody>
      </p:sp>
      <p:sp>
        <p:nvSpPr>
          <p:cNvPr id="15372" name="Rectangle 11">
            <a:extLst>
              <a:ext uri="{FF2B5EF4-FFF2-40B4-BE49-F238E27FC236}">
                <a16:creationId xmlns:a16="http://schemas.microsoft.com/office/drawing/2014/main" id="{7989D4F9-ACE2-432D-4AA3-F1B72B9A2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6740525"/>
            <a:ext cx="31178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</a:pPr>
            <a:endParaRPr lang="en-US" altLang="en-US" sz="2000"/>
          </a:p>
        </p:txBody>
      </p:sp>
      <p:sp>
        <p:nvSpPr>
          <p:cNvPr id="15373" name="Rectangle 12">
            <a:extLst>
              <a:ext uri="{FF2B5EF4-FFF2-40B4-BE49-F238E27FC236}">
                <a16:creationId xmlns:a16="http://schemas.microsoft.com/office/drawing/2014/main" id="{E9EE1818-ABCE-F3F5-DC23-2534A47A5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6740525"/>
            <a:ext cx="20526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</a:pPr>
            <a:endParaRPr lang="en-US" altLang="en-US" sz="2000"/>
          </a:p>
        </p:txBody>
      </p:sp>
      <p:sp>
        <p:nvSpPr>
          <p:cNvPr id="15374" name="Rectangle 16">
            <a:extLst>
              <a:ext uri="{FF2B5EF4-FFF2-40B4-BE49-F238E27FC236}">
                <a16:creationId xmlns:a16="http://schemas.microsoft.com/office/drawing/2014/main" id="{5C8B0923-5123-CD9F-008D-1E17DDC30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138" y="3113088"/>
            <a:ext cx="3048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1.</a:t>
            </a:r>
          </a:p>
        </p:txBody>
      </p:sp>
      <p:sp>
        <p:nvSpPr>
          <p:cNvPr id="15375" name="Rectangle 17">
            <a:extLst>
              <a:ext uri="{FF2B5EF4-FFF2-40B4-BE49-F238E27FC236}">
                <a16:creationId xmlns:a16="http://schemas.microsoft.com/office/drawing/2014/main" id="{D6FB0223-EA22-5192-4329-82453B43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3249613"/>
            <a:ext cx="12160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Conduct Opening </a:t>
            </a:r>
          </a:p>
        </p:txBody>
      </p:sp>
      <p:sp>
        <p:nvSpPr>
          <p:cNvPr id="15376" name="Rectangle 18">
            <a:extLst>
              <a:ext uri="{FF2B5EF4-FFF2-40B4-BE49-F238E27FC236}">
                <a16:creationId xmlns:a16="http://schemas.microsoft.com/office/drawing/2014/main" id="{2E1C2A5E-F7FD-531B-9409-C8F56C08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8" y="3400425"/>
            <a:ext cx="64928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Meeting</a:t>
            </a:r>
          </a:p>
        </p:txBody>
      </p:sp>
      <p:sp>
        <p:nvSpPr>
          <p:cNvPr id="15377" name="Rectangle 19">
            <a:extLst>
              <a:ext uri="{FF2B5EF4-FFF2-40B4-BE49-F238E27FC236}">
                <a16:creationId xmlns:a16="http://schemas.microsoft.com/office/drawing/2014/main" id="{3FDE0EF9-F2B1-377C-19FB-1CF0F132D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070225"/>
            <a:ext cx="1084262" cy="620713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1"/>
              </a:buClr>
              <a:buSzTx/>
            </a:pPr>
            <a:endParaRPr lang="en-US" altLang="en-US" sz="2000"/>
          </a:p>
        </p:txBody>
      </p:sp>
      <p:sp>
        <p:nvSpPr>
          <p:cNvPr id="15378" name="Rectangle 20">
            <a:extLst>
              <a:ext uri="{FF2B5EF4-FFF2-40B4-BE49-F238E27FC236}">
                <a16:creationId xmlns:a16="http://schemas.microsoft.com/office/drawing/2014/main" id="{3A040137-4A7C-75A4-7B0A-01BF7573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5" y="3455988"/>
            <a:ext cx="3048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7.</a:t>
            </a:r>
          </a:p>
        </p:txBody>
      </p:sp>
      <p:sp>
        <p:nvSpPr>
          <p:cNvPr id="15379" name="Rectangle 21">
            <a:extLst>
              <a:ext uri="{FF2B5EF4-FFF2-40B4-BE49-F238E27FC236}">
                <a16:creationId xmlns:a16="http://schemas.microsoft.com/office/drawing/2014/main" id="{8602F35A-484B-4352-08D9-4F698E4E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3598863"/>
            <a:ext cx="8699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Present </a:t>
            </a:r>
            <a:br>
              <a:rPr lang="en-US" altLang="en-US" sz="1000" b="0">
                <a:solidFill>
                  <a:srgbClr val="000000"/>
                </a:solidFill>
              </a:rPr>
            </a:br>
            <a:r>
              <a:rPr lang="en-US" altLang="en-US" sz="1000" b="0">
                <a:solidFill>
                  <a:srgbClr val="000000"/>
                </a:solidFill>
              </a:rPr>
              <a:t>Preliminary </a:t>
            </a:r>
          </a:p>
        </p:txBody>
      </p:sp>
      <p:sp>
        <p:nvSpPr>
          <p:cNvPr id="15380" name="Rectangle 22">
            <a:extLst>
              <a:ext uri="{FF2B5EF4-FFF2-40B4-BE49-F238E27FC236}">
                <a16:creationId xmlns:a16="http://schemas.microsoft.com/office/drawing/2014/main" id="{403296CF-B29B-7C10-7B51-BF77AED2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3857625"/>
            <a:ext cx="6778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Findings</a:t>
            </a:r>
          </a:p>
        </p:txBody>
      </p:sp>
      <p:sp>
        <p:nvSpPr>
          <p:cNvPr id="15381" name="Freeform 23">
            <a:extLst>
              <a:ext uri="{FF2B5EF4-FFF2-40B4-BE49-F238E27FC236}">
                <a16:creationId xmlns:a16="http://schemas.microsoft.com/office/drawing/2014/main" id="{B31D05D0-1F93-2F5B-7D7A-F97F960BE79A}"/>
              </a:ext>
            </a:extLst>
          </p:cNvPr>
          <p:cNvSpPr>
            <a:spLocks/>
          </p:cNvSpPr>
          <p:nvPr/>
        </p:nvSpPr>
        <p:spPr bwMode="auto">
          <a:xfrm>
            <a:off x="7643813" y="2774950"/>
            <a:ext cx="1085850" cy="581025"/>
          </a:xfrm>
          <a:custGeom>
            <a:avLst/>
            <a:gdLst>
              <a:gd name="T0" fmla="*/ 0 w 635"/>
              <a:gd name="T1" fmla="*/ 0 h 340"/>
              <a:gd name="T2" fmla="*/ 2147483646 w 635"/>
              <a:gd name="T3" fmla="*/ 0 h 340"/>
              <a:gd name="T4" fmla="*/ 2147483646 w 635"/>
              <a:gd name="T5" fmla="*/ 2147483646 h 340"/>
              <a:gd name="T6" fmla="*/ 0 w 635"/>
              <a:gd name="T7" fmla="*/ 2147483646 h 340"/>
              <a:gd name="T8" fmla="*/ 0 w 635"/>
              <a:gd name="T9" fmla="*/ 0 h 3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340">
                <a:moveTo>
                  <a:pt x="0" y="0"/>
                </a:moveTo>
                <a:lnTo>
                  <a:pt x="634" y="0"/>
                </a:lnTo>
                <a:lnTo>
                  <a:pt x="634" y="339"/>
                </a:lnTo>
                <a:lnTo>
                  <a:pt x="0" y="33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82" name="Rectangle 24">
            <a:extLst>
              <a:ext uri="{FF2B5EF4-FFF2-40B4-BE49-F238E27FC236}">
                <a16:creationId xmlns:a16="http://schemas.microsoft.com/office/drawing/2014/main" id="{4D058484-07F8-7231-2AE6-1361B7ED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2798763"/>
            <a:ext cx="3048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9.</a:t>
            </a:r>
          </a:p>
        </p:txBody>
      </p:sp>
      <p:sp>
        <p:nvSpPr>
          <p:cNvPr id="15383" name="Freeform 25">
            <a:extLst>
              <a:ext uri="{FF2B5EF4-FFF2-40B4-BE49-F238E27FC236}">
                <a16:creationId xmlns:a16="http://schemas.microsoft.com/office/drawing/2014/main" id="{FEB26215-5862-CC32-EDAF-E66C2592C48B}"/>
              </a:ext>
            </a:extLst>
          </p:cNvPr>
          <p:cNvSpPr>
            <a:spLocks/>
          </p:cNvSpPr>
          <p:nvPr/>
        </p:nvSpPr>
        <p:spPr bwMode="auto">
          <a:xfrm>
            <a:off x="7997825" y="3606800"/>
            <a:ext cx="1085850" cy="598488"/>
          </a:xfrm>
          <a:custGeom>
            <a:avLst/>
            <a:gdLst>
              <a:gd name="T0" fmla="*/ 0 w 635"/>
              <a:gd name="T1" fmla="*/ 0 h 350"/>
              <a:gd name="T2" fmla="*/ 2147483646 w 635"/>
              <a:gd name="T3" fmla="*/ 0 h 350"/>
              <a:gd name="T4" fmla="*/ 2147483646 w 635"/>
              <a:gd name="T5" fmla="*/ 2147483646 h 350"/>
              <a:gd name="T6" fmla="*/ 0 w 635"/>
              <a:gd name="T7" fmla="*/ 2147483646 h 350"/>
              <a:gd name="T8" fmla="*/ 0 w 635"/>
              <a:gd name="T9" fmla="*/ 0 h 3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350">
                <a:moveTo>
                  <a:pt x="0" y="0"/>
                </a:moveTo>
                <a:lnTo>
                  <a:pt x="634" y="0"/>
                </a:lnTo>
                <a:lnTo>
                  <a:pt x="634" y="349"/>
                </a:lnTo>
                <a:lnTo>
                  <a:pt x="0" y="34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84" name="Rectangle 26">
            <a:extLst>
              <a:ext uri="{FF2B5EF4-FFF2-40B4-BE49-F238E27FC236}">
                <a16:creationId xmlns:a16="http://schemas.microsoft.com/office/drawing/2014/main" id="{E06FD506-822B-1848-ED6D-858DD3BC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5" y="3638550"/>
            <a:ext cx="3746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10.</a:t>
            </a:r>
          </a:p>
        </p:txBody>
      </p:sp>
      <p:sp>
        <p:nvSpPr>
          <p:cNvPr id="15385" name="Rectangle 27">
            <a:extLst>
              <a:ext uri="{FF2B5EF4-FFF2-40B4-BE49-F238E27FC236}">
                <a16:creationId xmlns:a16="http://schemas.microsoft.com/office/drawing/2014/main" id="{CDEAE9BD-47B0-980D-5C53-F4425CBBE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967038"/>
            <a:ext cx="12874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Conduct Executive </a:t>
            </a:r>
          </a:p>
        </p:txBody>
      </p:sp>
      <p:sp>
        <p:nvSpPr>
          <p:cNvPr id="15386" name="Rectangle 28">
            <a:extLst>
              <a:ext uri="{FF2B5EF4-FFF2-40B4-BE49-F238E27FC236}">
                <a16:creationId xmlns:a16="http://schemas.microsoft.com/office/drawing/2014/main" id="{BA387ECD-4118-B074-5F69-0C9CF9374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105150"/>
            <a:ext cx="64928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Session</a:t>
            </a:r>
          </a:p>
        </p:txBody>
      </p:sp>
      <p:sp>
        <p:nvSpPr>
          <p:cNvPr id="15387" name="Rectangle 29">
            <a:extLst>
              <a:ext uri="{FF2B5EF4-FFF2-40B4-BE49-F238E27FC236}">
                <a16:creationId xmlns:a16="http://schemas.microsoft.com/office/drawing/2014/main" id="{6D413E93-9109-DA18-4F64-A8F1D6A51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2397125"/>
            <a:ext cx="3048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6.</a:t>
            </a:r>
          </a:p>
        </p:txBody>
      </p:sp>
      <p:sp>
        <p:nvSpPr>
          <p:cNvPr id="15388" name="Rectangle 30">
            <a:extLst>
              <a:ext uri="{FF2B5EF4-FFF2-40B4-BE49-F238E27FC236}">
                <a16:creationId xmlns:a16="http://schemas.microsoft.com/office/drawing/2014/main" id="{59002EB2-7413-7396-66EA-5C2AF0530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2479675"/>
            <a:ext cx="8413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Prepare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Preliminary</a:t>
            </a:r>
            <a:br>
              <a:rPr lang="en-US" altLang="en-US" sz="1000" b="0">
                <a:solidFill>
                  <a:srgbClr val="000000"/>
                </a:solidFill>
              </a:rPr>
            </a:br>
            <a:r>
              <a:rPr lang="en-US" altLang="en-US" sz="1000" b="0">
                <a:solidFill>
                  <a:srgbClr val="000000"/>
                </a:solidFill>
              </a:rPr>
              <a:t>Preliminary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Findings </a:t>
            </a:r>
          </a:p>
        </p:txBody>
      </p:sp>
      <p:sp>
        <p:nvSpPr>
          <p:cNvPr id="15389" name="Freeform 32">
            <a:extLst>
              <a:ext uri="{FF2B5EF4-FFF2-40B4-BE49-F238E27FC236}">
                <a16:creationId xmlns:a16="http://schemas.microsoft.com/office/drawing/2014/main" id="{70566282-7E35-C7CF-4C41-A03C39A5E795}"/>
              </a:ext>
            </a:extLst>
          </p:cNvPr>
          <p:cNvSpPr>
            <a:spLocks/>
          </p:cNvSpPr>
          <p:nvPr/>
        </p:nvSpPr>
        <p:spPr bwMode="auto">
          <a:xfrm>
            <a:off x="7207250" y="1952625"/>
            <a:ext cx="1085850" cy="584200"/>
          </a:xfrm>
          <a:custGeom>
            <a:avLst/>
            <a:gdLst>
              <a:gd name="T0" fmla="*/ 0 w 635"/>
              <a:gd name="T1" fmla="*/ 0 h 341"/>
              <a:gd name="T2" fmla="*/ 2147483646 w 635"/>
              <a:gd name="T3" fmla="*/ 0 h 341"/>
              <a:gd name="T4" fmla="*/ 2147483646 w 635"/>
              <a:gd name="T5" fmla="*/ 2147483646 h 341"/>
              <a:gd name="T6" fmla="*/ 0 w 635"/>
              <a:gd name="T7" fmla="*/ 2147483646 h 341"/>
              <a:gd name="T8" fmla="*/ 0 w 635"/>
              <a:gd name="T9" fmla="*/ 0 h 3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341">
                <a:moveTo>
                  <a:pt x="0" y="0"/>
                </a:moveTo>
                <a:lnTo>
                  <a:pt x="634" y="0"/>
                </a:lnTo>
                <a:lnTo>
                  <a:pt x="634" y="340"/>
                </a:lnTo>
                <a:lnTo>
                  <a:pt x="0" y="34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90" name="Rectangle 33">
            <a:extLst>
              <a:ext uri="{FF2B5EF4-FFF2-40B4-BE49-F238E27FC236}">
                <a16:creationId xmlns:a16="http://schemas.microsoft.com/office/drawing/2014/main" id="{36B0F4DA-1D4D-A52F-150D-6CBAB856E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1992313"/>
            <a:ext cx="10414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8. Consolidate,</a:t>
            </a:r>
          </a:p>
        </p:txBody>
      </p:sp>
      <p:sp>
        <p:nvSpPr>
          <p:cNvPr id="15391" name="Rectangle 34">
            <a:extLst>
              <a:ext uri="{FF2B5EF4-FFF2-40B4-BE49-F238E27FC236}">
                <a16:creationId xmlns:a16="http://schemas.microsoft.com/office/drawing/2014/main" id="{F530D15E-0D72-814F-682E-F482274F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127250"/>
            <a:ext cx="123031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Rate and Prepare </a:t>
            </a:r>
          </a:p>
        </p:txBody>
      </p:sp>
      <p:sp>
        <p:nvSpPr>
          <p:cNvPr id="15392" name="Rectangle 35">
            <a:extLst>
              <a:ext uri="{FF2B5EF4-FFF2-40B4-BE49-F238E27FC236}">
                <a16:creationId xmlns:a16="http://schemas.microsoft.com/office/drawing/2014/main" id="{A81C1FE9-46E7-34D0-4671-54189AA98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279650"/>
            <a:ext cx="9874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Final Findings</a:t>
            </a:r>
          </a:p>
        </p:txBody>
      </p:sp>
      <p:sp>
        <p:nvSpPr>
          <p:cNvPr id="15393" name="Freeform 36">
            <a:extLst>
              <a:ext uri="{FF2B5EF4-FFF2-40B4-BE49-F238E27FC236}">
                <a16:creationId xmlns:a16="http://schemas.microsoft.com/office/drawing/2014/main" id="{45F1369E-573B-1931-583B-ADCDA3D5C7D3}"/>
              </a:ext>
            </a:extLst>
          </p:cNvPr>
          <p:cNvSpPr>
            <a:spLocks/>
          </p:cNvSpPr>
          <p:nvPr/>
        </p:nvSpPr>
        <p:spPr bwMode="auto">
          <a:xfrm>
            <a:off x="8410575" y="4408488"/>
            <a:ext cx="1085850" cy="588962"/>
          </a:xfrm>
          <a:custGeom>
            <a:avLst/>
            <a:gdLst>
              <a:gd name="T0" fmla="*/ 0 w 635"/>
              <a:gd name="T1" fmla="*/ 0 h 344"/>
              <a:gd name="T2" fmla="*/ 2147483646 w 635"/>
              <a:gd name="T3" fmla="*/ 0 h 344"/>
              <a:gd name="T4" fmla="*/ 2147483646 w 635"/>
              <a:gd name="T5" fmla="*/ 2147483646 h 344"/>
              <a:gd name="T6" fmla="*/ 0 w 635"/>
              <a:gd name="T7" fmla="*/ 2147483646 h 344"/>
              <a:gd name="T8" fmla="*/ 0 w 635"/>
              <a:gd name="T9" fmla="*/ 0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344">
                <a:moveTo>
                  <a:pt x="0" y="0"/>
                </a:moveTo>
                <a:lnTo>
                  <a:pt x="634" y="0"/>
                </a:lnTo>
                <a:lnTo>
                  <a:pt x="634" y="343"/>
                </a:lnTo>
                <a:lnTo>
                  <a:pt x="0" y="343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94" name="Rectangle 37">
            <a:extLst>
              <a:ext uri="{FF2B5EF4-FFF2-40B4-BE49-F238E27FC236}">
                <a16:creationId xmlns:a16="http://schemas.microsoft.com/office/drawing/2014/main" id="{85A2E1E1-8896-A8B6-958B-C6ABEB1E1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700" y="4433888"/>
            <a:ext cx="3746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11.</a:t>
            </a:r>
          </a:p>
        </p:txBody>
      </p:sp>
      <p:sp>
        <p:nvSpPr>
          <p:cNvPr id="15395" name="Rectangle 38">
            <a:extLst>
              <a:ext uri="{FF2B5EF4-FFF2-40B4-BE49-F238E27FC236}">
                <a16:creationId xmlns:a16="http://schemas.microsoft.com/office/drawing/2014/main" id="{DE317839-8D73-2FD3-1075-3F3EA716F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475" y="4584700"/>
            <a:ext cx="7207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Wrap-up </a:t>
            </a:r>
          </a:p>
        </p:txBody>
      </p:sp>
      <p:sp>
        <p:nvSpPr>
          <p:cNvPr id="15396" name="Rectangle 39">
            <a:extLst>
              <a:ext uri="{FF2B5EF4-FFF2-40B4-BE49-F238E27FC236}">
                <a16:creationId xmlns:a16="http://schemas.microsoft.com/office/drawing/2014/main" id="{95C318BC-6CB5-50C8-0B34-BF0A3D2B1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638" y="4719638"/>
            <a:ext cx="9096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assessment </a:t>
            </a:r>
          </a:p>
        </p:txBody>
      </p:sp>
      <p:sp>
        <p:nvSpPr>
          <p:cNvPr id="15397" name="Rectangle 40">
            <a:extLst>
              <a:ext uri="{FF2B5EF4-FFF2-40B4-BE49-F238E27FC236}">
                <a16:creationId xmlns:a16="http://schemas.microsoft.com/office/drawing/2014/main" id="{92E722B0-778D-3771-9F6B-155D6CC0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5764213"/>
            <a:ext cx="714375" cy="3079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chemeClr val="bg2"/>
                </a:solidFill>
                <a:latin typeface="Century Schoolbook" panose="02040604050505020304" pitchFamily="18" charset="0"/>
              </a:rPr>
              <a:t>Day 1</a:t>
            </a:r>
          </a:p>
        </p:txBody>
      </p:sp>
      <p:sp>
        <p:nvSpPr>
          <p:cNvPr id="15398" name="Rectangle 41">
            <a:extLst>
              <a:ext uri="{FF2B5EF4-FFF2-40B4-BE49-F238E27FC236}">
                <a16:creationId xmlns:a16="http://schemas.microsoft.com/office/drawing/2014/main" id="{D289F5CE-ED92-3840-C484-993548D91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625" y="5829300"/>
            <a:ext cx="869950" cy="30797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chemeClr val="bg2"/>
                </a:solidFill>
                <a:latin typeface="Century Schoolbook" panose="02040604050505020304" pitchFamily="18" charset="0"/>
              </a:rPr>
              <a:t>Day 17</a:t>
            </a:r>
          </a:p>
        </p:txBody>
      </p:sp>
      <p:sp>
        <p:nvSpPr>
          <p:cNvPr id="15399" name="Line 42">
            <a:extLst>
              <a:ext uri="{FF2B5EF4-FFF2-40B4-BE49-F238E27FC236}">
                <a16:creationId xmlns:a16="http://schemas.microsoft.com/office/drawing/2014/main" id="{B04FB48A-7644-8287-A446-256A75D5C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5025" y="5959475"/>
            <a:ext cx="5692775" cy="3175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Rectangle 43">
            <a:extLst>
              <a:ext uri="{FF2B5EF4-FFF2-40B4-BE49-F238E27FC236}">
                <a16:creationId xmlns:a16="http://schemas.microsoft.com/office/drawing/2014/main" id="{61E4CFBF-3907-CD98-ED27-09D043B9F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4865688"/>
            <a:ext cx="1695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b="0">
                <a:solidFill>
                  <a:srgbClr val="000000"/>
                </a:solidFill>
              </a:rPr>
              <a:t>Parallel Activities:</a:t>
            </a:r>
          </a:p>
        </p:txBody>
      </p:sp>
      <p:sp>
        <p:nvSpPr>
          <p:cNvPr id="15401" name="Rectangle 44">
            <a:extLst>
              <a:ext uri="{FF2B5EF4-FFF2-40B4-BE49-F238E27FC236}">
                <a16:creationId xmlns:a16="http://schemas.microsoft.com/office/drawing/2014/main" id="{2BB204AF-E080-46AB-F9F3-DA8AF876F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5038725"/>
            <a:ext cx="21764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0">
                <a:solidFill>
                  <a:srgbClr val="000000"/>
                </a:solidFill>
              </a:rPr>
              <a:t>Perform Document Review</a:t>
            </a:r>
          </a:p>
        </p:txBody>
      </p:sp>
      <p:sp>
        <p:nvSpPr>
          <p:cNvPr id="15402" name="Rectangle 45">
            <a:extLst>
              <a:ext uri="{FF2B5EF4-FFF2-40B4-BE49-F238E27FC236}">
                <a16:creationId xmlns:a16="http://schemas.microsoft.com/office/drawing/2014/main" id="{251F78A9-189A-8BA0-57D2-C3495B624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5241925"/>
            <a:ext cx="23431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0">
                <a:solidFill>
                  <a:srgbClr val="000000"/>
                </a:solidFill>
              </a:rPr>
              <a:t>Perform Follow-up Interviews</a:t>
            </a:r>
          </a:p>
        </p:txBody>
      </p:sp>
      <p:sp>
        <p:nvSpPr>
          <p:cNvPr id="15403" name="Freeform 46">
            <a:extLst>
              <a:ext uri="{FF2B5EF4-FFF2-40B4-BE49-F238E27FC236}">
                <a16:creationId xmlns:a16="http://schemas.microsoft.com/office/drawing/2014/main" id="{D9431658-F527-8CB1-86A2-76866CEB6AD1}"/>
              </a:ext>
            </a:extLst>
          </p:cNvPr>
          <p:cNvSpPr>
            <a:spLocks/>
          </p:cNvSpPr>
          <p:nvPr/>
        </p:nvSpPr>
        <p:spPr bwMode="auto">
          <a:xfrm>
            <a:off x="2243138" y="1931988"/>
            <a:ext cx="1085850" cy="631825"/>
          </a:xfrm>
          <a:custGeom>
            <a:avLst/>
            <a:gdLst>
              <a:gd name="T0" fmla="*/ 0 w 635"/>
              <a:gd name="T1" fmla="*/ 0 h 369"/>
              <a:gd name="T2" fmla="*/ 2147483646 w 635"/>
              <a:gd name="T3" fmla="*/ 0 h 369"/>
              <a:gd name="T4" fmla="*/ 2147483646 w 635"/>
              <a:gd name="T5" fmla="*/ 2147483646 h 369"/>
              <a:gd name="T6" fmla="*/ 0 w 635"/>
              <a:gd name="T7" fmla="*/ 2147483646 h 369"/>
              <a:gd name="T8" fmla="*/ 0 w 635"/>
              <a:gd name="T9" fmla="*/ 0 h 3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369">
                <a:moveTo>
                  <a:pt x="0" y="0"/>
                </a:moveTo>
                <a:lnTo>
                  <a:pt x="634" y="0"/>
                </a:lnTo>
                <a:lnTo>
                  <a:pt x="634" y="368"/>
                </a:lnTo>
                <a:lnTo>
                  <a:pt x="0" y="36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404" name="Rectangle 47">
            <a:extLst>
              <a:ext uri="{FF2B5EF4-FFF2-40B4-BE49-F238E27FC236}">
                <a16:creationId xmlns:a16="http://schemas.microsoft.com/office/drawing/2014/main" id="{3C7AFDF0-6EB6-A431-3E0F-BCEFB5314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1978025"/>
            <a:ext cx="3048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2.</a:t>
            </a:r>
          </a:p>
        </p:txBody>
      </p:sp>
      <p:sp>
        <p:nvSpPr>
          <p:cNvPr id="15405" name="Rectangle 48">
            <a:extLst>
              <a:ext uri="{FF2B5EF4-FFF2-40B4-BE49-F238E27FC236}">
                <a16:creationId xmlns:a16="http://schemas.microsoft.com/office/drawing/2014/main" id="{41261C90-F50B-279F-9326-ADED6E44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2112963"/>
            <a:ext cx="7064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Interview</a:t>
            </a:r>
          </a:p>
        </p:txBody>
      </p:sp>
      <p:sp>
        <p:nvSpPr>
          <p:cNvPr id="15406" name="Rectangle 49">
            <a:extLst>
              <a:ext uri="{FF2B5EF4-FFF2-40B4-BE49-F238E27FC236}">
                <a16:creationId xmlns:a16="http://schemas.microsoft.com/office/drawing/2014/main" id="{7F6B882F-311A-0813-9BC1-9D2137BC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300" y="2265363"/>
            <a:ext cx="10842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Project Leaders</a:t>
            </a:r>
          </a:p>
        </p:txBody>
      </p:sp>
      <p:sp>
        <p:nvSpPr>
          <p:cNvPr id="15407" name="Rectangle 50">
            <a:extLst>
              <a:ext uri="{FF2B5EF4-FFF2-40B4-BE49-F238E27FC236}">
                <a16:creationId xmlns:a16="http://schemas.microsoft.com/office/drawing/2014/main" id="{D2E20030-D352-5BAD-D1C3-14426B558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2811463"/>
            <a:ext cx="3048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3.</a:t>
            </a:r>
          </a:p>
        </p:txBody>
      </p:sp>
      <p:sp>
        <p:nvSpPr>
          <p:cNvPr id="15408" name="Rectangle 51">
            <a:extLst>
              <a:ext uri="{FF2B5EF4-FFF2-40B4-BE49-F238E27FC236}">
                <a16:creationId xmlns:a16="http://schemas.microsoft.com/office/drawing/2014/main" id="{12988A77-2589-12F0-6CC5-395DA24A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2949575"/>
            <a:ext cx="7064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Interview</a:t>
            </a:r>
          </a:p>
        </p:txBody>
      </p:sp>
      <p:sp>
        <p:nvSpPr>
          <p:cNvPr id="15409" name="Rectangle 52">
            <a:extLst>
              <a:ext uri="{FF2B5EF4-FFF2-40B4-BE49-F238E27FC236}">
                <a16:creationId xmlns:a16="http://schemas.microsoft.com/office/drawing/2014/main" id="{267C4B95-1B4D-A1EC-A6A3-3EAC49915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098800"/>
            <a:ext cx="116998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Middle Managers</a:t>
            </a:r>
          </a:p>
        </p:txBody>
      </p:sp>
      <p:sp>
        <p:nvSpPr>
          <p:cNvPr id="15410" name="Freeform 53">
            <a:extLst>
              <a:ext uri="{FF2B5EF4-FFF2-40B4-BE49-F238E27FC236}">
                <a16:creationId xmlns:a16="http://schemas.microsoft.com/office/drawing/2014/main" id="{0668704A-2E78-44C3-4E61-C40003633B15}"/>
              </a:ext>
            </a:extLst>
          </p:cNvPr>
          <p:cNvSpPr>
            <a:spLocks/>
          </p:cNvSpPr>
          <p:nvPr/>
        </p:nvSpPr>
        <p:spPr bwMode="auto">
          <a:xfrm>
            <a:off x="3048000" y="3606800"/>
            <a:ext cx="1085850" cy="720725"/>
          </a:xfrm>
          <a:custGeom>
            <a:avLst/>
            <a:gdLst>
              <a:gd name="T0" fmla="*/ 0 w 635"/>
              <a:gd name="T1" fmla="*/ 0 h 421"/>
              <a:gd name="T2" fmla="*/ 2147483646 w 635"/>
              <a:gd name="T3" fmla="*/ 0 h 421"/>
              <a:gd name="T4" fmla="*/ 2147483646 w 635"/>
              <a:gd name="T5" fmla="*/ 2147483646 h 421"/>
              <a:gd name="T6" fmla="*/ 0 w 635"/>
              <a:gd name="T7" fmla="*/ 2147483646 h 421"/>
              <a:gd name="T8" fmla="*/ 0 w 635"/>
              <a:gd name="T9" fmla="*/ 0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421">
                <a:moveTo>
                  <a:pt x="0" y="0"/>
                </a:moveTo>
                <a:lnTo>
                  <a:pt x="634" y="0"/>
                </a:lnTo>
                <a:lnTo>
                  <a:pt x="634" y="420"/>
                </a:lnTo>
                <a:lnTo>
                  <a:pt x="0" y="42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411" name="Rectangle 54">
            <a:extLst>
              <a:ext uri="{FF2B5EF4-FFF2-40B4-BE49-F238E27FC236}">
                <a16:creationId xmlns:a16="http://schemas.microsoft.com/office/drawing/2014/main" id="{AB83D8C9-0375-F7F8-9856-87F90C9E2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3635375"/>
            <a:ext cx="3048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4.</a:t>
            </a:r>
          </a:p>
        </p:txBody>
      </p:sp>
      <p:sp>
        <p:nvSpPr>
          <p:cNvPr id="15412" name="Rectangle 55">
            <a:extLst>
              <a:ext uri="{FF2B5EF4-FFF2-40B4-BE49-F238E27FC236}">
                <a16:creationId xmlns:a16="http://schemas.microsoft.com/office/drawing/2014/main" id="{CD464675-ED64-F36A-D3AF-6002DFFCB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138" y="3771900"/>
            <a:ext cx="7064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Interview</a:t>
            </a:r>
          </a:p>
        </p:txBody>
      </p:sp>
      <p:sp>
        <p:nvSpPr>
          <p:cNvPr id="15413" name="Rectangle 56">
            <a:extLst>
              <a:ext uri="{FF2B5EF4-FFF2-40B4-BE49-F238E27FC236}">
                <a16:creationId xmlns:a16="http://schemas.microsoft.com/office/drawing/2014/main" id="{B06BA290-32D6-D111-E347-13EB8FCAB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3922713"/>
            <a:ext cx="1084263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Functional Area</a:t>
            </a:r>
          </a:p>
        </p:txBody>
      </p:sp>
      <p:sp>
        <p:nvSpPr>
          <p:cNvPr id="15414" name="Rectangle 57">
            <a:extLst>
              <a:ext uri="{FF2B5EF4-FFF2-40B4-BE49-F238E27FC236}">
                <a16:creationId xmlns:a16="http://schemas.microsoft.com/office/drawing/2014/main" id="{7ADFAC9B-00DD-6B36-C646-CA751AABB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4062413"/>
            <a:ext cx="111283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Representatives</a:t>
            </a:r>
          </a:p>
        </p:txBody>
      </p:sp>
      <p:sp>
        <p:nvSpPr>
          <p:cNvPr id="15415" name="Freeform 58">
            <a:extLst>
              <a:ext uri="{FF2B5EF4-FFF2-40B4-BE49-F238E27FC236}">
                <a16:creationId xmlns:a16="http://schemas.microsoft.com/office/drawing/2014/main" id="{7C8D8223-C41F-C7B7-DD4D-AABAF67C2630}"/>
              </a:ext>
            </a:extLst>
          </p:cNvPr>
          <p:cNvSpPr>
            <a:spLocks/>
          </p:cNvSpPr>
          <p:nvPr/>
        </p:nvSpPr>
        <p:spPr bwMode="auto">
          <a:xfrm>
            <a:off x="4416425" y="3606800"/>
            <a:ext cx="1085850" cy="693738"/>
          </a:xfrm>
          <a:custGeom>
            <a:avLst/>
            <a:gdLst>
              <a:gd name="T0" fmla="*/ 0 w 635"/>
              <a:gd name="T1" fmla="*/ 0 h 405"/>
              <a:gd name="T2" fmla="*/ 2147483646 w 635"/>
              <a:gd name="T3" fmla="*/ 0 h 405"/>
              <a:gd name="T4" fmla="*/ 2147483646 w 635"/>
              <a:gd name="T5" fmla="*/ 2147483646 h 405"/>
              <a:gd name="T6" fmla="*/ 0 w 635"/>
              <a:gd name="T7" fmla="*/ 2147483646 h 405"/>
              <a:gd name="T8" fmla="*/ 0 w 635"/>
              <a:gd name="T9" fmla="*/ 0 h 4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405">
                <a:moveTo>
                  <a:pt x="0" y="0"/>
                </a:moveTo>
                <a:lnTo>
                  <a:pt x="634" y="0"/>
                </a:lnTo>
                <a:lnTo>
                  <a:pt x="634" y="404"/>
                </a:lnTo>
                <a:lnTo>
                  <a:pt x="0" y="404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416" name="Rectangle 59">
            <a:extLst>
              <a:ext uri="{FF2B5EF4-FFF2-40B4-BE49-F238E27FC236}">
                <a16:creationId xmlns:a16="http://schemas.microsoft.com/office/drawing/2014/main" id="{DE06FF8F-6DA4-D0EA-3AF5-83649894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3652838"/>
            <a:ext cx="3048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5.</a:t>
            </a:r>
          </a:p>
        </p:txBody>
      </p:sp>
      <p:sp>
        <p:nvSpPr>
          <p:cNvPr id="15417" name="Rectangle 60">
            <a:extLst>
              <a:ext uri="{FF2B5EF4-FFF2-40B4-BE49-F238E27FC236}">
                <a16:creationId xmlns:a16="http://schemas.microsoft.com/office/drawing/2014/main" id="{A7101A57-E36B-3003-BA1C-87E72006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3803650"/>
            <a:ext cx="8667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Consolidate</a:t>
            </a:r>
          </a:p>
        </p:txBody>
      </p:sp>
      <p:sp>
        <p:nvSpPr>
          <p:cNvPr id="15418" name="Rectangle 61">
            <a:extLst>
              <a:ext uri="{FF2B5EF4-FFF2-40B4-BE49-F238E27FC236}">
                <a16:creationId xmlns:a16="http://schemas.microsoft.com/office/drawing/2014/main" id="{8FC174CD-61EE-454C-5D1C-2102256A5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40175"/>
            <a:ext cx="8318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Information</a:t>
            </a:r>
          </a:p>
        </p:txBody>
      </p:sp>
      <p:sp>
        <p:nvSpPr>
          <p:cNvPr id="15419" name="Rectangle 62">
            <a:extLst>
              <a:ext uri="{FF2B5EF4-FFF2-40B4-BE49-F238E27FC236}">
                <a16:creationId xmlns:a16="http://schemas.microsoft.com/office/drawing/2014/main" id="{1226D24D-FA4A-7899-8402-D3FA1C1A3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3" y="2765425"/>
            <a:ext cx="3048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5.</a:t>
            </a:r>
          </a:p>
        </p:txBody>
      </p:sp>
      <p:sp>
        <p:nvSpPr>
          <p:cNvPr id="15420" name="Rectangle 63">
            <a:extLst>
              <a:ext uri="{FF2B5EF4-FFF2-40B4-BE49-F238E27FC236}">
                <a16:creationId xmlns:a16="http://schemas.microsoft.com/office/drawing/2014/main" id="{EDEE47F4-B518-D01B-9BCB-CEF16348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3" y="2901950"/>
            <a:ext cx="8667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Consolidate</a:t>
            </a:r>
          </a:p>
        </p:txBody>
      </p:sp>
      <p:sp>
        <p:nvSpPr>
          <p:cNvPr id="15421" name="Rectangle 64">
            <a:extLst>
              <a:ext uri="{FF2B5EF4-FFF2-40B4-BE49-F238E27FC236}">
                <a16:creationId xmlns:a16="http://schemas.microsoft.com/office/drawing/2014/main" id="{0440D821-CEF4-2F9F-C512-AB0092C0C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3052763"/>
            <a:ext cx="8318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Information</a:t>
            </a:r>
          </a:p>
        </p:txBody>
      </p:sp>
      <p:sp>
        <p:nvSpPr>
          <p:cNvPr id="15422" name="Freeform 65">
            <a:extLst>
              <a:ext uri="{FF2B5EF4-FFF2-40B4-BE49-F238E27FC236}">
                <a16:creationId xmlns:a16="http://schemas.microsoft.com/office/drawing/2014/main" id="{43FD482E-4C50-7B0B-B019-1196CB846CA8}"/>
              </a:ext>
            </a:extLst>
          </p:cNvPr>
          <p:cNvSpPr>
            <a:spLocks/>
          </p:cNvSpPr>
          <p:nvPr/>
        </p:nvSpPr>
        <p:spPr bwMode="auto">
          <a:xfrm>
            <a:off x="3597275" y="1941513"/>
            <a:ext cx="1085850" cy="622300"/>
          </a:xfrm>
          <a:custGeom>
            <a:avLst/>
            <a:gdLst>
              <a:gd name="T0" fmla="*/ 0 w 635"/>
              <a:gd name="T1" fmla="*/ 0 h 363"/>
              <a:gd name="T2" fmla="*/ 2147483646 w 635"/>
              <a:gd name="T3" fmla="*/ 0 h 363"/>
              <a:gd name="T4" fmla="*/ 2147483646 w 635"/>
              <a:gd name="T5" fmla="*/ 2147483646 h 363"/>
              <a:gd name="T6" fmla="*/ 0 w 635"/>
              <a:gd name="T7" fmla="*/ 2147483646 h 363"/>
              <a:gd name="T8" fmla="*/ 0 w 635"/>
              <a:gd name="T9" fmla="*/ 0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5" h="363">
                <a:moveTo>
                  <a:pt x="0" y="0"/>
                </a:moveTo>
                <a:lnTo>
                  <a:pt x="634" y="0"/>
                </a:lnTo>
                <a:lnTo>
                  <a:pt x="634" y="362"/>
                </a:lnTo>
                <a:lnTo>
                  <a:pt x="0" y="36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423" name="Rectangle 66">
            <a:extLst>
              <a:ext uri="{FF2B5EF4-FFF2-40B4-BE49-F238E27FC236}">
                <a16:creationId xmlns:a16="http://schemas.microsoft.com/office/drawing/2014/main" id="{A9C59A13-7ACB-B01B-F92E-D4EC3159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978025"/>
            <a:ext cx="3048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5.</a:t>
            </a:r>
          </a:p>
        </p:txBody>
      </p:sp>
      <p:sp>
        <p:nvSpPr>
          <p:cNvPr id="15424" name="Rectangle 67">
            <a:extLst>
              <a:ext uri="{FF2B5EF4-FFF2-40B4-BE49-F238E27FC236}">
                <a16:creationId xmlns:a16="http://schemas.microsoft.com/office/drawing/2014/main" id="{53B43183-1AF6-F47A-695E-D601D347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8" y="2112963"/>
            <a:ext cx="8667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Consolidate</a:t>
            </a:r>
          </a:p>
        </p:txBody>
      </p:sp>
      <p:sp>
        <p:nvSpPr>
          <p:cNvPr id="15425" name="Rectangle 68">
            <a:extLst>
              <a:ext uri="{FF2B5EF4-FFF2-40B4-BE49-F238E27FC236}">
                <a16:creationId xmlns:a16="http://schemas.microsoft.com/office/drawing/2014/main" id="{050D66A8-A3FE-62E0-917A-457EC927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2265363"/>
            <a:ext cx="8318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Information</a:t>
            </a:r>
          </a:p>
        </p:txBody>
      </p:sp>
      <p:sp>
        <p:nvSpPr>
          <p:cNvPr id="15426" name="Line 69">
            <a:extLst>
              <a:ext uri="{FF2B5EF4-FFF2-40B4-BE49-F238E27FC236}">
                <a16:creationId xmlns:a16="http://schemas.microsoft.com/office/drawing/2014/main" id="{BF19CCB2-44D5-D1A6-BB52-26EB583DC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268538"/>
            <a:ext cx="23653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Line 70">
            <a:extLst>
              <a:ext uri="{FF2B5EF4-FFF2-40B4-BE49-F238E27FC236}">
                <a16:creationId xmlns:a16="http://schemas.microsoft.com/office/drawing/2014/main" id="{9A268796-9B27-0C8B-A314-BBAEA2B18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3090863"/>
            <a:ext cx="234950" cy="15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Line 71">
            <a:extLst>
              <a:ext uri="{FF2B5EF4-FFF2-40B4-BE49-F238E27FC236}">
                <a16:creationId xmlns:a16="http://schemas.microsoft.com/office/drawing/2014/main" id="{34AEC3AE-D486-FE01-9801-F218ABAFD1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1950" y="3971925"/>
            <a:ext cx="247650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9" name="Line 72">
            <a:extLst>
              <a:ext uri="{FF2B5EF4-FFF2-40B4-BE49-F238E27FC236}">
                <a16:creationId xmlns:a16="http://schemas.microsoft.com/office/drawing/2014/main" id="{A1513395-4A73-0CF6-578F-675DC15052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9713" y="2722563"/>
            <a:ext cx="0" cy="889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0" name="Line 73">
            <a:extLst>
              <a:ext uri="{FF2B5EF4-FFF2-40B4-BE49-F238E27FC236}">
                <a16:creationId xmlns:a16="http://schemas.microsoft.com/office/drawing/2014/main" id="{AB0897C1-5217-ECB9-BA90-ED20C0EC2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1488" y="2573338"/>
            <a:ext cx="55562" cy="2111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" name="Line 74">
            <a:extLst>
              <a:ext uri="{FF2B5EF4-FFF2-40B4-BE49-F238E27FC236}">
                <a16:creationId xmlns:a16="http://schemas.microsoft.com/office/drawing/2014/main" id="{F0CCE266-A351-AD3A-7649-D6609830A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225" y="3408363"/>
            <a:ext cx="80963" cy="1905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" name="Line 75">
            <a:extLst>
              <a:ext uri="{FF2B5EF4-FFF2-40B4-BE49-F238E27FC236}">
                <a16:creationId xmlns:a16="http://schemas.microsoft.com/office/drawing/2014/main" id="{32D50F55-BDCF-2430-195B-08EA608EC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3038475"/>
            <a:ext cx="112713" cy="3714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3" name="Line 76">
            <a:extLst>
              <a:ext uri="{FF2B5EF4-FFF2-40B4-BE49-F238E27FC236}">
                <a16:creationId xmlns:a16="http://schemas.microsoft.com/office/drawing/2014/main" id="{E5DAF255-06C7-91EA-6913-F0AC3056D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0350" y="2532063"/>
            <a:ext cx="107950" cy="2301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4" name="Line 77">
            <a:extLst>
              <a:ext uri="{FF2B5EF4-FFF2-40B4-BE49-F238E27FC236}">
                <a16:creationId xmlns:a16="http://schemas.microsoft.com/office/drawing/2014/main" id="{2096BE45-7552-1318-B243-DD7A55A5D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1188" y="2239963"/>
            <a:ext cx="0" cy="115093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5" name="Line 78">
            <a:extLst>
              <a:ext uri="{FF2B5EF4-FFF2-40B4-BE49-F238E27FC236}">
                <a16:creationId xmlns:a16="http://schemas.microsoft.com/office/drawing/2014/main" id="{08CB2DF2-DF9F-6A77-25AC-24BA1886E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9125" y="2241550"/>
            <a:ext cx="244475" cy="158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6" name="Line 79">
            <a:extLst>
              <a:ext uri="{FF2B5EF4-FFF2-40B4-BE49-F238E27FC236}">
                <a16:creationId xmlns:a16="http://schemas.microsoft.com/office/drawing/2014/main" id="{6B60668E-D9C2-49FE-0020-04BDBE3483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9888" y="2217738"/>
            <a:ext cx="0" cy="847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7" name="Line 80">
            <a:extLst>
              <a:ext uri="{FF2B5EF4-FFF2-40B4-BE49-F238E27FC236}">
                <a16:creationId xmlns:a16="http://schemas.microsoft.com/office/drawing/2014/main" id="{4DE73FEB-CF0A-488C-7130-E01CE0395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1475" y="2216150"/>
            <a:ext cx="600075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8" name="Line 81">
            <a:extLst>
              <a:ext uri="{FF2B5EF4-FFF2-40B4-BE49-F238E27FC236}">
                <a16:creationId xmlns:a16="http://schemas.microsoft.com/office/drawing/2014/main" id="{41A21383-00D4-E74A-5521-9848F6ADD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9613" y="3376613"/>
            <a:ext cx="101600" cy="230187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9" name="Line 82">
            <a:extLst>
              <a:ext uri="{FF2B5EF4-FFF2-40B4-BE49-F238E27FC236}">
                <a16:creationId xmlns:a16="http://schemas.microsoft.com/office/drawing/2014/main" id="{1BECF1EB-98B1-AE6B-000D-AD42C1896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8225" y="4200525"/>
            <a:ext cx="161925" cy="214313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0" name="Line 83">
            <a:extLst>
              <a:ext uri="{FF2B5EF4-FFF2-40B4-BE49-F238E27FC236}">
                <a16:creationId xmlns:a16="http://schemas.microsoft.com/office/drawing/2014/main" id="{5D10B4BE-4F08-414F-DC0A-F69F55E22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3363" y="2733675"/>
            <a:ext cx="214312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1" name="Rectangle 84">
            <a:extLst>
              <a:ext uri="{FF2B5EF4-FFF2-40B4-BE49-F238E27FC236}">
                <a16:creationId xmlns:a16="http://schemas.microsoft.com/office/drawing/2014/main" id="{D399D970-8941-22BD-BF4C-EC93B6ADD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88" y="3827463"/>
            <a:ext cx="979487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Present Final </a:t>
            </a:r>
          </a:p>
        </p:txBody>
      </p:sp>
      <p:sp>
        <p:nvSpPr>
          <p:cNvPr id="15442" name="Rectangle 85">
            <a:extLst>
              <a:ext uri="{FF2B5EF4-FFF2-40B4-BE49-F238E27FC236}">
                <a16:creationId xmlns:a16="http://schemas.microsoft.com/office/drawing/2014/main" id="{1D3AC597-7C0B-5B7B-0DE7-BA6BD298E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8" y="3963988"/>
            <a:ext cx="6778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229" tIns="49615" rIns="99229" bIns="49615">
            <a:spAutoFit/>
          </a:bodyPr>
          <a:lstStyle>
            <a:lvl1pPr defTabSz="985838">
              <a:lnSpc>
                <a:spcPct val="95000"/>
              </a:lnSpc>
              <a:spcBef>
                <a:spcPct val="50000"/>
              </a:spcBef>
              <a:buClr>
                <a:srgbClr val="FC0128"/>
              </a:buClr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5838">
              <a:lnSpc>
                <a:spcPct val="95000"/>
              </a:lnSpc>
              <a:spcBef>
                <a:spcPct val="30000"/>
              </a:spcBef>
              <a:buClr>
                <a:srgbClr val="FC0128"/>
              </a:buClr>
              <a:buSzPct val="10000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5838">
              <a:lnSpc>
                <a:spcPct val="95000"/>
              </a:lnSpc>
              <a:spcBef>
                <a:spcPct val="16000"/>
              </a:spcBef>
              <a:buClr>
                <a:srgbClr val="FC0128"/>
              </a:buClr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–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5838">
              <a:lnSpc>
                <a:spcPct val="95000"/>
              </a:lnSpc>
              <a:spcBef>
                <a:spcPct val="14000"/>
              </a:spcBef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5838" eaLnBrk="0" fontAlgn="base" hangingPunct="0">
              <a:lnSpc>
                <a:spcPct val="95000"/>
              </a:lnSpc>
              <a:spcBef>
                <a:spcPct val="14000"/>
              </a:spcBef>
              <a:spcAft>
                <a:spcPct val="0"/>
              </a:spcAft>
              <a:buClr>
                <a:srgbClr val="FC0128"/>
              </a:buClr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>
                <a:solidFill>
                  <a:srgbClr val="000000"/>
                </a:solidFill>
              </a:rPr>
              <a:t>Findings</a:t>
            </a:r>
          </a:p>
        </p:txBody>
      </p:sp>
      <p:sp>
        <p:nvSpPr>
          <p:cNvPr id="15443" name="Rectangle 86">
            <a:extLst>
              <a:ext uri="{FF2B5EF4-FFF2-40B4-BE49-F238E27FC236}">
                <a16:creationId xmlns:a16="http://schemas.microsoft.com/office/drawing/2014/main" id="{1EBEB175-F949-5C36-79E3-64F2606A1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Benchmark “Virtual Onsite” Activities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newclvg">
  <a:themeElements>
    <a:clrScheme name="">
      <a:dk1>
        <a:srgbClr val="000000"/>
      </a:dk1>
      <a:lt1>
        <a:srgbClr val="FFFFFF"/>
      </a:lt1>
      <a:dk2>
        <a:srgbClr val="000000"/>
      </a:dk2>
      <a:lt2>
        <a:srgbClr val="60C900"/>
      </a:lt2>
      <a:accent1>
        <a:srgbClr val="FF00FF"/>
      </a:accent1>
      <a:accent2>
        <a:srgbClr val="FAFD00"/>
      </a:accent2>
      <a:accent3>
        <a:srgbClr val="FFFFFF"/>
      </a:accent3>
      <a:accent4>
        <a:srgbClr val="000000"/>
      </a:accent4>
      <a:accent5>
        <a:srgbClr val="FFAAFF"/>
      </a:accent5>
      <a:accent6>
        <a:srgbClr val="E3E500"/>
      </a:accent6>
      <a:hlink>
        <a:srgbClr val="00FFFF"/>
      </a:hlink>
      <a:folHlink>
        <a:srgbClr val="FF5008"/>
      </a:folHlink>
    </a:clrScheme>
    <a:fontScheme name="1_newclv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>
            <a:schemeClr val="tx1"/>
          </a:buClr>
          <a:buSzTx/>
          <a:buFont typeface="Arial" charset="0"/>
          <a:buChar char="•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>
            <a:schemeClr val="tx1"/>
          </a:buClr>
          <a:buSzTx/>
          <a:buFont typeface="Arial" charset="0"/>
          <a:buChar char="•"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newclv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clv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wclvg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clvg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clv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clv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wclv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11110729</TotalTime>
  <Pages>2</Pages>
  <Words>1589</Words>
  <Application>Microsoft Office PowerPoint</Application>
  <PresentationFormat>Custom</PresentationFormat>
  <Paragraphs>313</Paragraphs>
  <Slides>36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SimSun</vt:lpstr>
      <vt:lpstr>Arial</vt:lpstr>
      <vt:lpstr>Century Schoolbook</vt:lpstr>
      <vt:lpstr>Times New Roman</vt:lpstr>
      <vt:lpstr>1_newclvg</vt:lpstr>
      <vt:lpstr>CorelDRAW! Graphic</vt:lpstr>
      <vt:lpstr>   IBM Globally Integrated Capabilities   CMMI V3.0 Benchmark Appraisal  Final Findings    29 May 2025</vt:lpstr>
      <vt:lpstr>Agenda</vt:lpstr>
      <vt:lpstr>Appraisal Objectives</vt:lpstr>
      <vt:lpstr>Appraisal Team Members</vt:lpstr>
      <vt:lpstr>Randomly Selected Projects - East</vt:lpstr>
      <vt:lpstr>Randomly Selected Projects - West</vt:lpstr>
      <vt:lpstr>CMMI Scope - DEV</vt:lpstr>
      <vt:lpstr>CMMI Scope - SVC</vt:lpstr>
      <vt:lpstr>Benchmark “Virtual Onsite” Activities</vt:lpstr>
      <vt:lpstr>Final Findings</vt:lpstr>
      <vt:lpstr>Findings</vt:lpstr>
      <vt:lpstr>Structure of Presentation</vt:lpstr>
      <vt:lpstr>Strengths (#1 of 2)</vt:lpstr>
      <vt:lpstr>Strengths (#2 of 2)</vt:lpstr>
      <vt:lpstr>Global Findings (#1 of 2)</vt:lpstr>
      <vt:lpstr>Global Findings (#2 of 2)</vt:lpstr>
      <vt:lpstr>Estimation</vt:lpstr>
      <vt:lpstr>Monitor and Control</vt:lpstr>
      <vt:lpstr>Risk/Opportunity Management</vt:lpstr>
      <vt:lpstr>Peer Reviews and Testing</vt:lpstr>
      <vt:lpstr>Business Continuity</vt:lpstr>
      <vt:lpstr>Decision Analysis</vt:lpstr>
      <vt:lpstr>Performance Report (#1 of 4)</vt:lpstr>
      <vt:lpstr>Performance Report (#2 of 4)</vt:lpstr>
      <vt:lpstr>Performance Report (#3 of 4)</vt:lpstr>
      <vt:lpstr>Performance Report (#4 of 4)</vt:lpstr>
      <vt:lpstr>Rating Approach</vt:lpstr>
      <vt:lpstr>CMMI-DEV Practice Characterization</vt:lpstr>
      <vt:lpstr>CMMI-DEV Practice Characterization</vt:lpstr>
      <vt:lpstr>CMMI-DEV Practice Characterization</vt:lpstr>
      <vt:lpstr>CMMI-SVC Practice Characterization</vt:lpstr>
      <vt:lpstr>CMMI-SVC Practice Characterization</vt:lpstr>
      <vt:lpstr>Determine DEV Maturity Rating</vt:lpstr>
      <vt:lpstr>Determine SVC Maturity Rating</vt:lpstr>
      <vt:lpstr>Next Steps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Bellcore: Software Engineering</dc:title>
  <dc:subject>Bellcore Software Processes</dc:subject>
  <dc:creator>L. P. Castelli, R. Brown, JTR, et., al.</dc:creator>
  <cp:keywords>QMO, ISO 9000, CMM-3</cp:keywords>
  <dc:description>For SAIC Conference, San Diego, 1/8/97</dc:description>
  <cp:lastModifiedBy>Pat OToole</cp:lastModifiedBy>
  <cp:revision>531</cp:revision>
  <cp:lastPrinted>2016-07-19T17:15:01Z</cp:lastPrinted>
  <dcterms:created xsi:type="dcterms:W3CDTF">1997-01-20T14:46:46Z</dcterms:created>
  <dcterms:modified xsi:type="dcterms:W3CDTF">2025-05-29T14:41:10Z</dcterms:modified>
</cp:coreProperties>
</file>